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6.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8.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20.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21.xml" ContentType="application/vnd.openxmlformats-officedocument.drawingml.diagramData+xml"/>
  <Override PartName="/ppt/diagrams/data22.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23.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4.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5.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6.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7.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notesSlides/notesSlide5.xml" ContentType="application/vnd.openxmlformats-officedocument.presentationml.notesSlide+xml"/>
  <Override PartName="/ppt/diagrams/data29.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3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3.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5.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7.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data9.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20.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36.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29"/>
  </p:notesMasterIdLst>
  <p:sldIdLst>
    <p:sldId id="256" r:id="rId6"/>
    <p:sldId id="1537" r:id="rId7"/>
    <p:sldId id="1539" r:id="rId8"/>
    <p:sldId id="265" r:id="rId9"/>
    <p:sldId id="258" r:id="rId10"/>
    <p:sldId id="1549" r:id="rId11"/>
    <p:sldId id="260" r:id="rId12"/>
    <p:sldId id="1535" r:id="rId13"/>
    <p:sldId id="261" r:id="rId14"/>
    <p:sldId id="262" r:id="rId15"/>
    <p:sldId id="259" r:id="rId16"/>
    <p:sldId id="1540" r:id="rId17"/>
    <p:sldId id="1541" r:id="rId18"/>
    <p:sldId id="1548" r:id="rId19"/>
    <p:sldId id="1547" r:id="rId20"/>
    <p:sldId id="1538" r:id="rId21"/>
    <p:sldId id="1545" r:id="rId22"/>
    <p:sldId id="1546" r:id="rId23"/>
    <p:sldId id="263" r:id="rId24"/>
    <p:sldId id="264" r:id="rId25"/>
    <p:sldId id="1533" r:id="rId26"/>
    <p:sldId id="1551" r:id="rId27"/>
    <p:sldId id="15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3288"/>
    <p:restoredTop sz="86459"/>
  </p:normalViewPr>
  <p:slideViewPr>
    <p:cSldViewPr snapToGrid="0">
      <p:cViewPr varScale="1">
        <p:scale>
          <a:sx n="152" d="100"/>
          <a:sy n="152" d="100"/>
        </p:scale>
        <p:origin x="776"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151.png"/></Relationships>
</file>

<file path=ppt/diagrams/_rels/data13.xml.rels><?xml version="1.0" encoding="UTF-8" standalone="yes"?>
<Relationships xmlns="http://schemas.openxmlformats.org/package/2006/relationships"><Relationship Id="rId1" Type="http://schemas.openxmlformats.org/officeDocument/2006/relationships/image" Target="../media/image150.png"/></Relationships>
</file>

<file path=ppt/diagrams/_rels/data15.xml.rels><?xml version="1.0" encoding="UTF-8" standalone="yes"?>
<Relationships xmlns="http://schemas.openxmlformats.org/package/2006/relationships"><Relationship Id="rId1" Type="http://schemas.openxmlformats.org/officeDocument/2006/relationships/image" Target="../media/image160.png"/></Relationships>
</file>

<file path=ppt/diagrams/_rels/data17.xml.rels><?xml version="1.0" encoding="UTF-8" standalone="yes"?>
<Relationships xmlns="http://schemas.openxmlformats.org/package/2006/relationships"><Relationship Id="rId1" Type="http://schemas.openxmlformats.org/officeDocument/2006/relationships/image" Target="../media/image171.png"/></Relationships>
</file>

<file path=ppt/diagrams/_rels/data19.xml.rels><?xml version="1.0" encoding="UTF-8" standalone="yes"?>
<Relationships xmlns="http://schemas.openxmlformats.org/package/2006/relationships"><Relationship Id="rId1" Type="http://schemas.openxmlformats.org/officeDocument/2006/relationships/image" Target="../media/image182.png"/></Relationships>
</file>

<file path=ppt/diagrams/_rels/data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_rels/data2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0.png"/></Relationships>
</file>

<file path=ppt/diagrams/_rels/data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 Id="rId5" Type="http://schemas.openxmlformats.org/officeDocument/2006/relationships/image" Target="../media/image34.png"/><Relationship Id="rId4" Type="http://schemas.openxmlformats.org/officeDocument/2006/relationships/image" Target="../media/image33.png"/></Relationships>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30.png"/></Relationships>
</file>

<file path=ppt/diagrams/_rels/data3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image" Target="../media/image47.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diagrams/_rels/data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 Id="rId4" Type="http://schemas.openxmlformats.org/officeDocument/2006/relationships/image" Target="../media/image63.png"/></Relationships>
</file>

<file path=ppt/diagrams/_rels/data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png"/><Relationship Id="rId5" Type="http://schemas.openxmlformats.org/officeDocument/2006/relationships/image" Target="../media/image200.png"/><Relationship Id="rId4" Type="http://schemas.openxmlformats.org/officeDocument/2006/relationships/image" Target="../media/image19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dgm:t>
        <a:bodyPr/>
        <a:lstStyle/>
        <a:p>
          <a:r>
            <a:rPr lang="en-US" sz="1800" dirty="0"/>
            <a:t>A Behavior Artifact has the following properties:</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sz="1400"/>
            <a:t>Common Name – a generic name that can clearly represent the behavior</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mc:AlternateContent xmlns:mc="http://schemas.openxmlformats.org/markup-compatibility/2006" xmlns:a14="http://schemas.microsoft.com/office/drawing/2010/main">
      <mc:Choice Requires="a14">
        <dgm:pt modelId="{13AE9955-2BE3-4DB8-A208-F31DAF505202}">
          <dgm:prSet custT="1"/>
          <dgm:spPr/>
          <dgm:t>
            <a:bodyPr/>
            <a:lstStyle/>
            <a:p>
              <a:r>
                <a:rPr lang="en-US" sz="1400" dirty="0"/>
                <a:t>A Symbol -  should be a unique acronym, for example </a:t>
              </a:r>
              <a14:m>
                <m:oMath xmlns:m="http://schemas.openxmlformats.org/officeDocument/2006/math">
                  <m:r>
                    <a:rPr lang="en-US" sz="1600" b="0" i="1" dirty="0" smtClean="0">
                      <a:latin typeface="Cambria Math" panose="02040503050406030204" pitchFamily="18" charset="0"/>
                    </a:rPr>
                    <m:t>𝑛𝑡</m:t>
                  </m:r>
                </m:oMath>
              </a14:m>
              <a:r>
                <a:rPr lang="en-US" sz="1400" dirty="0"/>
                <a:t> is the symbol for non-transferable</a:t>
              </a:r>
            </a:p>
          </dgm:t>
        </dgm:pt>
      </mc:Choice>
      <mc:Fallback xmlns="">
        <dgm:pt modelId="{13AE9955-2BE3-4DB8-A208-F31DAF505202}">
          <dgm:prSet custT="1"/>
          <dgm:spPr/>
          <dgm:t>
            <a:bodyPr/>
            <a:lstStyle/>
            <a:p>
              <a:r>
                <a:rPr lang="en-US" sz="1400"/>
                <a:t>A Symbol -  should be a unique acronym, for example </a:t>
              </a:r>
              <a:r>
                <a:rPr lang="en-US" sz="1600" b="0" i="0" dirty="0">
                  <a:latin typeface="Cambria Math" panose="02040503050406030204" pitchFamily="18" charset="0"/>
                </a:rPr>
                <a:t>𝑛𝑡</a:t>
              </a:r>
              <a:r>
                <a:rPr lang="en-US" sz="1400"/>
                <a:t> is the symbol for non-transferable</a:t>
              </a:r>
            </a:p>
          </dgm:t>
        </dgm:pt>
      </mc:Fallback>
    </mc:AlternateConten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sz="1400" dirty="0"/>
            <a:t>Internal or External – where external is linked with a contract</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3"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2"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a:blipFill>
          <a:blip xmlns:r="http://schemas.openxmlformats.org/officeDocument/2006/relationships" r:embed="rId1"/>
          <a:stretch>
            <a:fillRect/>
          </a:stretch>
        </a:blipFill>
      </dgm:spPr>
      <dgm:t>
        <a:bodyPr/>
        <a:lstStyle/>
        <a:p>
          <a:r>
            <a:rPr lang="en-US">
              <a:noFill/>
            </a:rPr>
            <a:t> </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a:noFill/>
            </a:rPr>
            <a:t> </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dgm:pt modelId="{13AE9955-2BE3-4DB8-A208-F31DAF505202}">
      <dgm:prSet custT="1"/>
      <dgm:spPr/>
      <dgm:t>
        <a:bodyPr/>
        <a:lstStyle/>
        <a:p>
          <a:r>
            <a:rPr lang="en-US">
              <a:noFill/>
            </a:rPr>
            <a:t> </a:t>
          </a:r>
        </a:p>
      </dgm:t>
    </dgm:p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a:noFill/>
            </a:rPr>
            <a:t> </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3"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2"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𝑡</m:t>
                    </m:r>
                  </m:oMath>
                </m:oMathPara>
              </a14:m>
              <a:endParaRPr lang="en-US"/>
            </a:p>
          </dgm:t>
        </dgm:pt>
      </mc:Choice>
      <mc:Fallback xmlns="">
        <dgm:pt modelId="{175435B6-A00E-FC46-9FD5-7E0FA8F30FCF}">
          <dgm:prSet phldrT="[Text]"/>
          <dgm:spPr/>
          <dgm:t>
            <a:bodyPr/>
            <a:lstStyle/>
            <a:p>
              <a:pPr/>
              <a:r>
                <a:rPr lang="en-US" b="0" i="0">
                  <a:latin typeface="Cambria Math" panose="02040503050406030204" pitchFamily="18" charset="0"/>
                </a:rPr>
                <a:t>𝑡</a:t>
              </a:r>
              <a:endParaRPr lang="en-US"/>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mc:Choice xmlns:a14="http://schemas.microsoft.com/office/drawing/2010/main" Requires="a14">
        <dgm:pt modelId="{7119CBC8-10A3-410F-BE25-0B5AA9A44DD5}">
          <dgm:prSet custT="1"/>
          <dgm:spPr/>
          <dgm:t>
            <a:bodyPr/>
            <a:lstStyle/>
            <a:p>
              <a:r>
                <a:rPr lang="en-US" sz="1700" dirty="0"/>
                <a:t>Tokens begin at a common root named Base -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endParaRPr lang="en-US" sz="1700" dirty="0"/>
            </a:p>
          </dgm:t>
        </dgm:pt>
      </mc:Choice>
      <mc:Fallback>
        <dgm:pt modelId="{7119CBC8-10A3-410F-BE25-0B5AA9A44DD5}">
          <dgm:prSet custT="1"/>
          <dgm:spPr/>
          <dgm:t>
            <a:bodyPr/>
            <a:lstStyle/>
            <a:p>
              <a:r>
                <a:rPr lang="en-US" sz="1700" dirty="0"/>
                <a:t>Tokens begin at a common root named Base - </a:t>
              </a:r>
              <a:r>
                <a:rPr lang="en-US" sz="2400" i="0">
                  <a:latin typeface="Cambria Math" panose="02040503050406030204" pitchFamily="18" charset="0"/>
                  <a:ea typeface="Cambria Math" panose="02040503050406030204" pitchFamily="18" charset="0"/>
                </a:rPr>
                <a:t>𝜏</a:t>
              </a:r>
              <a:endParaRPr lang="en-US" sz="1700"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mc:Choice xmlns:a14="http://schemas.microsoft.com/office/drawing/2010/main" Requires="a14">
        <dgm:pt modelId="{A76629A1-B6A1-4F3E-9CDC-2FF995BF767E}">
          <dgm:prSet custT="1"/>
          <dgm:spPr/>
          <dgm:t>
            <a:bodyPr/>
            <a:lstStyle/>
            <a:p>
              <a:r>
                <a:rPr lang="en-US" sz="1700" dirty="0"/>
                <a:t>Base has 2 initial branches: 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r>
                <a:rPr lang="en-US" sz="1700" dirty="0"/>
                <a:t>  and Non-Fungible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Ν</m:t>
                      </m:r>
                    </m:sub>
                  </m:sSub>
                </m:oMath>
              </a14:m>
              <a:r>
                <a:rPr lang="en-US" sz="1700" dirty="0"/>
                <a:t>.  More top-level branches can be added</a:t>
              </a:r>
            </a:p>
          </dgm:t>
        </dgm:pt>
      </mc:Choice>
      <mc:Fallback>
        <dgm:pt modelId="{A76629A1-B6A1-4F3E-9CDC-2FF995BF767E}">
          <dgm:prSet custT="1"/>
          <dgm:spPr/>
          <dgm:t>
            <a:bodyPr/>
            <a:lstStyle/>
            <a:p>
              <a:r>
                <a:rPr lang="en-US" sz="1700" dirty="0"/>
                <a:t>Base has 2 initial branches: Fungible </a:t>
              </a:r>
              <a:r>
                <a:rPr lang="en-US" sz="2000" i="0">
                  <a:latin typeface="Cambria Math" panose="02040503050406030204" pitchFamily="18" charset="0"/>
                  <a:ea typeface="Cambria Math" panose="02040503050406030204" pitchFamily="18" charset="0"/>
                </a:rPr>
                <a:t>〖</a:t>
              </a:r>
              <a:r>
                <a:rPr lang="en-US" sz="2000" i="0">
                  <a:latin typeface="Cambria Math" panose="02040503050406030204" pitchFamily="18" charset="0"/>
                </a:rPr>
                <a:t>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Ϝ</a:t>
              </a:r>
              <a:r>
                <a:rPr lang="en-US" sz="1700" dirty="0"/>
                <a:t>  and Non-Fungible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Ν</a:t>
              </a:r>
              <a:r>
                <a:rPr lang="en-US" sz="1700" dirty="0"/>
                <a:t>.  More top-level branches can be added</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custT="1"/>
      <dgm:spPr>
        <a:blipFill>
          <a:blip xmlns:r="http://schemas.openxmlformats.org/officeDocument/2006/relationships" r:embed="rId1"/>
          <a:stretch>
            <a:fillRect l="-120"/>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custT="1"/>
      <dgm:spPr>
        <a:blipFill>
          <a:blip xmlns:r="http://schemas.openxmlformats.org/officeDocument/2006/relationships" r:embed="rId2"/>
          <a:stretch>
            <a:fillRect l="-120"/>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9091" b="-18182"/>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714" b="-17143"/>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70C30754-E30C-4D40-A640-19F552C94EAF}" srcId="{07EFB743-BC48-FF47-B6A4-DCB70412E8AD}" destId="{D4C0D434-7295-CA45-86D3-B691175CE161}" srcOrd="0" destOrd="0" parTransId="{06F6E3DA-3544-914E-9CE1-B0E5A16A2105}" sibTransId="{E441E99F-B78C-E542-9E00-AAA9A39A4431}"/>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C1C91A8F-1187-F445-AE2F-C03FD0B38DF4}" type="presOf" srcId="{EFE132AF-1062-2D45-A729-82E044270DEE}" destId="{5F91173B-5609-454A-954E-716B7383A022}"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a:t>All Tokens will have a common set of base token properties and a collection of non-behavior related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which in turn create new properties that are bound to them</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simply defines these behaviors and the properties that make up a token.  Most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defined as messages that are verb-based descriptions used to invoke a behavior and represent token properties/state</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B669C1-312D-456A-B4DF-5A62D4191814}" type="doc">
      <dgm:prSet loTypeId="urn:microsoft.com/office/officeart/2005/8/layout/target2" loCatId="list" qsTypeId="urn:microsoft.com/office/officeart/2005/8/quickstyle/simple5" qsCatId="simple" csTypeId="urn:microsoft.com/office/officeart/2005/8/colors/colorful5" csCatId="colorful" phldr="1"/>
      <dgm:spPr/>
      <dgm:t>
        <a:bodyPr/>
        <a:lstStyle/>
        <a:p>
          <a:endParaRPr lang="en-US"/>
        </a:p>
      </dgm:t>
    </dgm:pt>
    <dgm:pt modelId="{99A25C66-9A2A-4DDA-93CC-110124098A23}">
      <dgm:prSet custT="1"/>
      <dgm:spPr/>
      <dgm:t>
        <a:bodyPr/>
        <a:lstStyle/>
        <a:p>
          <a:r>
            <a:rPr lang="en-US" sz="1800" b="1"/>
            <a:t>Behavior</a:t>
          </a:r>
          <a:r>
            <a:rPr lang="en-US" sz="1800"/>
            <a:t> – describes a capability or restriction.  For example, a token can be capable of being subdivided, be restricted to a single owner or be non-transferable</a:t>
          </a:r>
        </a:p>
      </dgm:t>
    </dgm:pt>
    <dgm:pt modelId="{5658158A-93EB-47FA-9021-D3697372955A}" type="parTrans" cxnId="{84B8E5F1-4A9D-4BA5-9745-EF5BF9A10D2C}">
      <dgm:prSet/>
      <dgm:spPr/>
      <dgm:t>
        <a:bodyPr/>
        <a:lstStyle/>
        <a:p>
          <a:endParaRPr lang="en-US"/>
        </a:p>
      </dgm:t>
    </dgm:pt>
    <dgm:pt modelId="{26D359AB-DD46-427D-88BA-889D008E6DF0}" type="sibTrans" cxnId="{84B8E5F1-4A9D-4BA5-9745-EF5BF9A10D2C}">
      <dgm:prSet/>
      <dgm:spPr/>
      <dgm:t>
        <a:bodyPr/>
        <a:lstStyle/>
        <a:p>
          <a:endParaRPr lang="en-US"/>
        </a:p>
      </dgm:t>
    </dgm:pt>
    <dgm:pt modelId="{B14A0A33-AC17-4374-BF1A-B4079CAF1DF5}">
      <dgm:prSet custT="1"/>
      <dgm:spPr/>
      <dgm:t>
        <a:bodyPr/>
        <a:lstStyle/>
        <a:p>
          <a:r>
            <a:rPr lang="en-US" sz="1600" b="1" dirty="0"/>
            <a:t>Property</a:t>
          </a:r>
          <a:r>
            <a:rPr lang="en-US" sz="1600" dirty="0"/>
            <a:t> – a property or data element that is bound to the token to one of its  behaviors.  In the above, a sub-dividable token will have a decimals property with a number representing the decimal places supported.</a:t>
          </a:r>
        </a:p>
      </dgm:t>
    </dgm:pt>
    <dgm:pt modelId="{CF0B5BF1-4017-4202-961A-3BA9425E132A}" type="parTrans" cxnId="{25FF81D1-C4A6-47D7-A43F-089956780BD6}">
      <dgm:prSet/>
      <dgm:spPr/>
      <dgm:t>
        <a:bodyPr/>
        <a:lstStyle/>
        <a:p>
          <a:endParaRPr lang="en-US"/>
        </a:p>
      </dgm:t>
    </dgm:pt>
    <dgm:pt modelId="{569A4038-8249-410A-AEC2-C511892E96DD}" type="sibTrans" cxnId="{25FF81D1-C4A6-47D7-A43F-089956780BD6}">
      <dgm:prSet/>
      <dgm:spPr/>
      <dgm:t>
        <a:bodyPr/>
        <a:lstStyle/>
        <a:p>
          <a:endParaRPr lang="en-US"/>
        </a:p>
      </dgm:t>
    </dgm:pt>
    <dgm:pt modelId="{F9B40C7A-751C-4034-B089-90E5638E07EA}">
      <dgm:prSet/>
      <dgm:spPr/>
      <dgm:t>
        <a:bodyPr/>
        <a:lstStyle/>
        <a:p>
          <a:r>
            <a:rPr lang="en-US"/>
            <a:t>$ Token – Decimals = 2 ($.43 or $1.43)</a:t>
          </a:r>
        </a:p>
      </dgm:t>
    </dgm:pt>
    <dgm:pt modelId="{E418141C-7296-4F6A-83CB-DD1B5C6FA4D2}" type="parTrans" cxnId="{71A54F9F-CE21-4337-AEF5-262F078366AA}">
      <dgm:prSet/>
      <dgm:spPr/>
      <dgm:t>
        <a:bodyPr/>
        <a:lstStyle/>
        <a:p>
          <a:endParaRPr lang="en-US"/>
        </a:p>
      </dgm:t>
    </dgm:pt>
    <dgm:pt modelId="{71EB208E-20CB-46DE-91A8-28B25620F57F}" type="sibTrans" cxnId="{71A54F9F-CE21-4337-AEF5-262F078366AA}">
      <dgm:prSet/>
      <dgm:spPr/>
      <dgm:t>
        <a:bodyPr/>
        <a:lstStyle/>
        <a:p>
          <a:endParaRPr lang="en-US"/>
        </a:p>
      </dgm:t>
    </dgm:pt>
    <dgm:pt modelId="{8C568F7E-87B0-4165-A3C4-4C3A19EE91DF}">
      <dgm:prSet/>
      <dgm:spPr/>
      <dgm:t>
        <a:bodyPr/>
        <a:lstStyle/>
        <a:p>
          <a:r>
            <a:rPr lang="en-US"/>
            <a:t>Oil Token - Decimals = 0 (you cannot own a fraction)</a:t>
          </a:r>
        </a:p>
      </dgm:t>
    </dgm:pt>
    <dgm:pt modelId="{6089F53F-72A1-494D-B90E-33053D23D47B}" type="parTrans" cxnId="{47C87E4A-F256-4BCD-BB11-8E36A91537EB}">
      <dgm:prSet/>
      <dgm:spPr/>
      <dgm:t>
        <a:bodyPr/>
        <a:lstStyle/>
        <a:p>
          <a:endParaRPr lang="en-US"/>
        </a:p>
      </dgm:t>
    </dgm:pt>
    <dgm:pt modelId="{B8A5932F-55BC-4C93-BFB8-442C599F2D10}" type="sibTrans" cxnId="{47C87E4A-F256-4BCD-BB11-8E36A91537EB}">
      <dgm:prSet/>
      <dgm:spPr/>
      <dgm:t>
        <a:bodyPr/>
        <a:lstStyle/>
        <a:p>
          <a:endParaRPr lang="en-US"/>
        </a:p>
      </dgm:t>
    </dgm:pt>
    <dgm:pt modelId="{FB259E44-3133-4430-9899-2A9469CFD550}">
      <dgm:prSet custT="1"/>
      <dgm:spPr/>
      <dgm:t>
        <a:bodyPr/>
        <a:lstStyle/>
        <a:p>
          <a:r>
            <a:rPr lang="en-US" sz="1200" b="1"/>
            <a:t>Control - </a:t>
          </a:r>
          <a:r>
            <a:rPr lang="en-US" sz="1200"/>
            <a:t> a message, usually named with a verb if it is an action that is used to invoke a behavior or a noun if it represents state.  For example, a transferable token will have a </a:t>
          </a:r>
          <a:r>
            <a:rPr lang="en-US" sz="1200" err="1"/>
            <a:t>TransferRequest</a:t>
          </a:r>
          <a:r>
            <a:rPr lang="en-US" sz="1200"/>
            <a:t> message and a non-transferable one will not.  The </a:t>
          </a:r>
          <a:r>
            <a:rPr lang="en-US" sz="1200" err="1"/>
            <a:t>TransferRequest</a:t>
          </a:r>
          <a:r>
            <a:rPr lang="en-US" sz="1200"/>
            <a:t> action message contains the fields/properties used in the action like From, To and Amount.</a:t>
          </a:r>
        </a:p>
      </dgm:t>
    </dgm:pt>
    <dgm:pt modelId="{44000D15-F29E-4FD5-9BD2-5594B9CF64D9}" type="parTrans" cxnId="{82B56895-5E96-4A2B-9D8B-38F956EACDAC}">
      <dgm:prSet/>
      <dgm:spPr/>
      <dgm:t>
        <a:bodyPr/>
        <a:lstStyle/>
        <a:p>
          <a:endParaRPr lang="en-US"/>
        </a:p>
      </dgm:t>
    </dgm:pt>
    <dgm:pt modelId="{41531BB4-DDEC-4836-9B81-D548CEA33DD4}" type="sibTrans" cxnId="{82B56895-5E96-4A2B-9D8B-38F956EACDAC}">
      <dgm:prSet/>
      <dgm:spPr/>
      <dgm:t>
        <a:bodyPr/>
        <a:lstStyle/>
        <a:p>
          <a:endParaRPr lang="en-US"/>
        </a:p>
      </dgm:t>
    </dgm:pt>
    <dgm:pt modelId="{CA4DB7D4-FBD4-408D-BFAB-7C3E9444CE38}">
      <dgm:prSet/>
      <dgm:spPr/>
      <dgm:t>
        <a:bodyPr/>
        <a:lstStyle/>
        <a:p>
          <a:r>
            <a:rPr lang="en-US"/>
            <a:t>Control</a:t>
          </a:r>
          <a:r>
            <a:rPr lang="en-US" b="1"/>
            <a:t> </a:t>
          </a:r>
          <a:r>
            <a:rPr lang="en-US"/>
            <a:t>messages are standardized and a link to their source is a property of the definition.</a:t>
          </a:r>
        </a:p>
      </dgm:t>
    </dgm:pt>
    <dgm:pt modelId="{08E6AB63-16AA-459A-8B67-581AC2C3CCB2}" type="parTrans" cxnId="{A15112E3-432B-43C6-8D5D-1660EADB0492}">
      <dgm:prSet/>
      <dgm:spPr/>
      <dgm:t>
        <a:bodyPr/>
        <a:lstStyle/>
        <a:p>
          <a:endParaRPr lang="en-US"/>
        </a:p>
      </dgm:t>
    </dgm:pt>
    <dgm:pt modelId="{86CC64FD-D880-4362-8595-B132C8021B40}" type="sibTrans" cxnId="{A15112E3-432B-43C6-8D5D-1660EADB0492}">
      <dgm:prSet/>
      <dgm:spPr/>
      <dgm:t>
        <a:bodyPr/>
        <a:lstStyle/>
        <a:p>
          <a:endParaRPr lang="en-US"/>
        </a:p>
      </dgm:t>
    </dgm:pt>
    <dgm:pt modelId="{D7E23F99-EBBB-7243-85A4-C1E41D70B5B6}" type="pres">
      <dgm:prSet presAssocID="{F5B669C1-312D-456A-B4DF-5A62D4191814}" presName="Name0" presStyleCnt="0">
        <dgm:presLayoutVars>
          <dgm:chMax val="3"/>
          <dgm:chPref val="1"/>
          <dgm:dir/>
          <dgm:animLvl val="lvl"/>
          <dgm:resizeHandles/>
        </dgm:presLayoutVars>
      </dgm:prSet>
      <dgm:spPr/>
    </dgm:pt>
    <dgm:pt modelId="{72FFB2A3-A471-3444-8A2F-3B62F270CE77}" type="pres">
      <dgm:prSet presAssocID="{F5B669C1-312D-456A-B4DF-5A62D4191814}" presName="outerBox" presStyleCnt="0"/>
      <dgm:spPr/>
    </dgm:pt>
    <dgm:pt modelId="{14F40910-3C3A-DB4D-BC10-442B0D23DC53}" type="pres">
      <dgm:prSet presAssocID="{F5B669C1-312D-456A-B4DF-5A62D4191814}" presName="outerBoxParent" presStyleLbl="node1" presStyleIdx="0" presStyleCnt="3"/>
      <dgm:spPr/>
    </dgm:pt>
    <dgm:pt modelId="{F3E9B95D-0FF0-8242-87F0-33731F42F8F3}" type="pres">
      <dgm:prSet presAssocID="{F5B669C1-312D-456A-B4DF-5A62D4191814}" presName="outerBoxChildren" presStyleCnt="0"/>
      <dgm:spPr/>
    </dgm:pt>
    <dgm:pt modelId="{6EA4487A-1B0F-FD47-A883-B5754A82F72A}" type="pres">
      <dgm:prSet presAssocID="{F5B669C1-312D-456A-B4DF-5A62D4191814}" presName="middleBox" presStyleCnt="0"/>
      <dgm:spPr/>
    </dgm:pt>
    <dgm:pt modelId="{A46FCFCA-AD5F-F34A-B01C-7332EE8B3B24}" type="pres">
      <dgm:prSet presAssocID="{F5B669C1-312D-456A-B4DF-5A62D4191814}" presName="middleBoxParent" presStyleLbl="node1" presStyleIdx="1" presStyleCnt="3"/>
      <dgm:spPr/>
    </dgm:pt>
    <dgm:pt modelId="{CA456537-ABB1-444E-AAFE-3C45A5BF7D21}" type="pres">
      <dgm:prSet presAssocID="{F5B669C1-312D-456A-B4DF-5A62D4191814}" presName="middleBoxChildren" presStyleCnt="0"/>
      <dgm:spPr/>
    </dgm:pt>
    <dgm:pt modelId="{2BD96F31-9985-A94F-AD1D-73E3221DF272}" type="pres">
      <dgm:prSet presAssocID="{F9B40C7A-751C-4034-B089-90E5638E07EA}" presName="mChild" presStyleLbl="fgAcc1" presStyleIdx="0" presStyleCnt="3">
        <dgm:presLayoutVars>
          <dgm:bulletEnabled val="1"/>
        </dgm:presLayoutVars>
      </dgm:prSet>
      <dgm:spPr/>
    </dgm:pt>
    <dgm:pt modelId="{C2A47EA0-BCA0-454B-91BA-E83D3FC58F7F}" type="pres">
      <dgm:prSet presAssocID="{71EB208E-20CB-46DE-91A8-28B25620F57F}" presName="middleSibTrans" presStyleCnt="0"/>
      <dgm:spPr/>
    </dgm:pt>
    <dgm:pt modelId="{1D25A4DD-4D15-CE4D-8DFB-DBCD4B16F7F5}" type="pres">
      <dgm:prSet presAssocID="{8C568F7E-87B0-4165-A3C4-4C3A19EE91DF}" presName="mChild" presStyleLbl="fgAcc1" presStyleIdx="1" presStyleCnt="3">
        <dgm:presLayoutVars>
          <dgm:bulletEnabled val="1"/>
        </dgm:presLayoutVars>
      </dgm:prSet>
      <dgm:spPr/>
    </dgm:pt>
    <dgm:pt modelId="{68910F64-F916-524A-B572-1495D680F9CA}" type="pres">
      <dgm:prSet presAssocID="{F5B669C1-312D-456A-B4DF-5A62D4191814}" presName="centerBox" presStyleCnt="0"/>
      <dgm:spPr/>
    </dgm:pt>
    <dgm:pt modelId="{E651F3FA-0C59-2A4C-B119-C0654626F5D7}" type="pres">
      <dgm:prSet presAssocID="{F5B669C1-312D-456A-B4DF-5A62D4191814}" presName="centerBoxParent" presStyleLbl="node1" presStyleIdx="2" presStyleCnt="3"/>
      <dgm:spPr/>
    </dgm:pt>
    <dgm:pt modelId="{C75ECEFD-CBB5-B145-8DAE-2823D4FF241A}" type="pres">
      <dgm:prSet presAssocID="{F5B669C1-312D-456A-B4DF-5A62D4191814}" presName="centerBoxChildren" presStyleCnt="0"/>
      <dgm:spPr/>
    </dgm:pt>
    <dgm:pt modelId="{363D9901-0E90-314C-9C4E-FDAA6A999FAC}" type="pres">
      <dgm:prSet presAssocID="{CA4DB7D4-FBD4-408D-BFAB-7C3E9444CE38}" presName="cChild" presStyleLbl="fgAcc1" presStyleIdx="2" presStyleCnt="3" custScaleY="59802">
        <dgm:presLayoutVars>
          <dgm:bulletEnabled val="1"/>
        </dgm:presLayoutVars>
      </dgm:prSet>
      <dgm:spPr/>
    </dgm:pt>
  </dgm:ptLst>
  <dgm:cxnLst>
    <dgm:cxn modelId="{1D19212F-BAC8-1640-B8D3-E19E20530E7A}" type="presOf" srcId="{CA4DB7D4-FBD4-408D-BFAB-7C3E9444CE38}" destId="{363D9901-0E90-314C-9C4E-FDAA6A999FAC}" srcOrd="0" destOrd="0" presId="urn:microsoft.com/office/officeart/2005/8/layout/target2"/>
    <dgm:cxn modelId="{66088744-87E1-A14E-9DA8-5105699F8D3C}" type="presOf" srcId="{99A25C66-9A2A-4DDA-93CC-110124098A23}" destId="{14F40910-3C3A-DB4D-BC10-442B0D23DC53}" srcOrd="0" destOrd="0" presId="urn:microsoft.com/office/officeart/2005/8/layout/target2"/>
    <dgm:cxn modelId="{47C87E4A-F256-4BCD-BB11-8E36A91537EB}" srcId="{B14A0A33-AC17-4374-BF1A-B4079CAF1DF5}" destId="{8C568F7E-87B0-4165-A3C4-4C3A19EE91DF}" srcOrd="1" destOrd="0" parTransId="{6089F53F-72A1-494D-B90E-33053D23D47B}" sibTransId="{B8A5932F-55BC-4C93-BFB8-442C599F2D10}"/>
    <dgm:cxn modelId="{C1951C64-D308-AF4C-8937-6ABDDF7F652B}" type="presOf" srcId="{F5B669C1-312D-456A-B4DF-5A62D4191814}" destId="{D7E23F99-EBBB-7243-85A4-C1E41D70B5B6}" srcOrd="0" destOrd="0" presId="urn:microsoft.com/office/officeart/2005/8/layout/target2"/>
    <dgm:cxn modelId="{06172974-5813-DD4A-ABF9-70BC47399AE3}" type="presOf" srcId="{F9B40C7A-751C-4034-B089-90E5638E07EA}" destId="{2BD96F31-9985-A94F-AD1D-73E3221DF272}" srcOrd="0" destOrd="0" presId="urn:microsoft.com/office/officeart/2005/8/layout/target2"/>
    <dgm:cxn modelId="{82B56895-5E96-4A2B-9D8B-38F956EACDAC}" srcId="{F5B669C1-312D-456A-B4DF-5A62D4191814}" destId="{FB259E44-3133-4430-9899-2A9469CFD550}" srcOrd="2" destOrd="0" parTransId="{44000D15-F29E-4FD5-9BD2-5594B9CF64D9}" sibTransId="{41531BB4-DDEC-4836-9B81-D548CEA33DD4}"/>
    <dgm:cxn modelId="{71A54F9F-CE21-4337-AEF5-262F078366AA}" srcId="{B14A0A33-AC17-4374-BF1A-B4079CAF1DF5}" destId="{F9B40C7A-751C-4034-B089-90E5638E07EA}" srcOrd="0" destOrd="0" parTransId="{E418141C-7296-4F6A-83CB-DD1B5C6FA4D2}" sibTransId="{71EB208E-20CB-46DE-91A8-28B25620F57F}"/>
    <dgm:cxn modelId="{A472A5AD-79BE-154B-90D5-35894EAA43D8}" type="presOf" srcId="{FB259E44-3133-4430-9899-2A9469CFD550}" destId="{E651F3FA-0C59-2A4C-B119-C0654626F5D7}" srcOrd="0" destOrd="0" presId="urn:microsoft.com/office/officeart/2005/8/layout/target2"/>
    <dgm:cxn modelId="{25FF81D1-C4A6-47D7-A43F-089956780BD6}" srcId="{F5B669C1-312D-456A-B4DF-5A62D4191814}" destId="{B14A0A33-AC17-4374-BF1A-B4079CAF1DF5}" srcOrd="1" destOrd="0" parTransId="{CF0B5BF1-4017-4202-961A-3BA9425E132A}" sibTransId="{569A4038-8249-410A-AEC2-C511892E96DD}"/>
    <dgm:cxn modelId="{FC7AD4D2-7D3D-5840-86D4-07288BDB6B17}" type="presOf" srcId="{B14A0A33-AC17-4374-BF1A-B4079CAF1DF5}" destId="{A46FCFCA-AD5F-F34A-B01C-7332EE8B3B24}" srcOrd="0" destOrd="0" presId="urn:microsoft.com/office/officeart/2005/8/layout/target2"/>
    <dgm:cxn modelId="{A15112E3-432B-43C6-8D5D-1660EADB0492}" srcId="{FB259E44-3133-4430-9899-2A9469CFD550}" destId="{CA4DB7D4-FBD4-408D-BFAB-7C3E9444CE38}" srcOrd="0" destOrd="0" parTransId="{08E6AB63-16AA-459A-8B67-581AC2C3CCB2}" sibTransId="{86CC64FD-D880-4362-8595-B132C8021B40}"/>
    <dgm:cxn modelId="{D18A03EC-A8B6-C84E-BD1C-904BB8AA9B39}" type="presOf" srcId="{8C568F7E-87B0-4165-A3C4-4C3A19EE91DF}" destId="{1D25A4DD-4D15-CE4D-8DFB-DBCD4B16F7F5}" srcOrd="0" destOrd="0" presId="urn:microsoft.com/office/officeart/2005/8/layout/target2"/>
    <dgm:cxn modelId="{84B8E5F1-4A9D-4BA5-9745-EF5BF9A10D2C}" srcId="{F5B669C1-312D-456A-B4DF-5A62D4191814}" destId="{99A25C66-9A2A-4DDA-93CC-110124098A23}" srcOrd="0" destOrd="0" parTransId="{5658158A-93EB-47FA-9021-D3697372955A}" sibTransId="{26D359AB-DD46-427D-88BA-889D008E6DF0}"/>
    <dgm:cxn modelId="{2F8A6812-FDC3-D444-8464-64B1FDD94E7D}" type="presParOf" srcId="{D7E23F99-EBBB-7243-85A4-C1E41D70B5B6}" destId="{72FFB2A3-A471-3444-8A2F-3B62F270CE77}" srcOrd="0" destOrd="0" presId="urn:microsoft.com/office/officeart/2005/8/layout/target2"/>
    <dgm:cxn modelId="{038E35DA-2255-0C46-BCAC-20255579092B}" type="presParOf" srcId="{72FFB2A3-A471-3444-8A2F-3B62F270CE77}" destId="{14F40910-3C3A-DB4D-BC10-442B0D23DC53}" srcOrd="0" destOrd="0" presId="urn:microsoft.com/office/officeart/2005/8/layout/target2"/>
    <dgm:cxn modelId="{57911409-E54A-CF4E-BF54-2CB65EA71601}" type="presParOf" srcId="{72FFB2A3-A471-3444-8A2F-3B62F270CE77}" destId="{F3E9B95D-0FF0-8242-87F0-33731F42F8F3}" srcOrd="1" destOrd="0" presId="urn:microsoft.com/office/officeart/2005/8/layout/target2"/>
    <dgm:cxn modelId="{45CD1B51-C547-3444-8703-51BD78064272}" type="presParOf" srcId="{D7E23F99-EBBB-7243-85A4-C1E41D70B5B6}" destId="{6EA4487A-1B0F-FD47-A883-B5754A82F72A}" srcOrd="1" destOrd="0" presId="urn:microsoft.com/office/officeart/2005/8/layout/target2"/>
    <dgm:cxn modelId="{05DD0AB9-1ECF-B64E-A3B6-126CB9C33D71}" type="presParOf" srcId="{6EA4487A-1B0F-FD47-A883-B5754A82F72A}" destId="{A46FCFCA-AD5F-F34A-B01C-7332EE8B3B24}" srcOrd="0" destOrd="0" presId="urn:microsoft.com/office/officeart/2005/8/layout/target2"/>
    <dgm:cxn modelId="{5A5F45CE-770E-134E-A628-CAD2CA721797}" type="presParOf" srcId="{6EA4487A-1B0F-FD47-A883-B5754A82F72A}" destId="{CA456537-ABB1-444E-AAFE-3C45A5BF7D21}" srcOrd="1" destOrd="0" presId="urn:microsoft.com/office/officeart/2005/8/layout/target2"/>
    <dgm:cxn modelId="{A297D13E-35E1-6248-8347-68791563DBB9}" type="presParOf" srcId="{CA456537-ABB1-444E-AAFE-3C45A5BF7D21}" destId="{2BD96F31-9985-A94F-AD1D-73E3221DF272}" srcOrd="0" destOrd="0" presId="urn:microsoft.com/office/officeart/2005/8/layout/target2"/>
    <dgm:cxn modelId="{61E75B36-3648-B742-B287-B37775CF972E}" type="presParOf" srcId="{CA456537-ABB1-444E-AAFE-3C45A5BF7D21}" destId="{C2A47EA0-BCA0-454B-91BA-E83D3FC58F7F}" srcOrd="1" destOrd="0" presId="urn:microsoft.com/office/officeart/2005/8/layout/target2"/>
    <dgm:cxn modelId="{42827AAA-0F6E-A749-98CF-5E4E1C686C73}" type="presParOf" srcId="{CA456537-ABB1-444E-AAFE-3C45A5BF7D21}" destId="{1D25A4DD-4D15-CE4D-8DFB-DBCD4B16F7F5}" srcOrd="2" destOrd="0" presId="urn:microsoft.com/office/officeart/2005/8/layout/target2"/>
    <dgm:cxn modelId="{76534B5B-D4D9-BB4C-B9F6-4AF2A479E041}" type="presParOf" srcId="{D7E23F99-EBBB-7243-85A4-C1E41D70B5B6}" destId="{68910F64-F916-524A-B572-1495D680F9CA}" srcOrd="2" destOrd="0" presId="urn:microsoft.com/office/officeart/2005/8/layout/target2"/>
    <dgm:cxn modelId="{E75B1A15-FF50-0C40-AFEC-DB7474052967}" type="presParOf" srcId="{68910F64-F916-524A-B572-1495D680F9CA}" destId="{E651F3FA-0C59-2A4C-B119-C0654626F5D7}" srcOrd="0" destOrd="0" presId="urn:microsoft.com/office/officeart/2005/8/layout/target2"/>
    <dgm:cxn modelId="{F8B10DBB-241F-984E-9A6F-443D238E3D2B}" type="presParOf" srcId="{68910F64-F916-524A-B572-1495D680F9CA}" destId="{C75ECEFD-CBB5-B145-8DAE-2823D4FF241A}" srcOrd="1" destOrd="0" presId="urn:microsoft.com/office/officeart/2005/8/layout/target2"/>
    <dgm:cxn modelId="{8BB2C166-6492-844F-9591-C4A2F12A4F3C}" type="presParOf" srcId="{C75ECEFD-CBB5-B145-8DAE-2823D4FF241A}" destId="{363D9901-0E90-314C-9C4E-FDAA6A999FAC}"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33CA77-5E53-8A40-BC83-AF76A24D1966}"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294E442B-808F-0742-BECD-E5B8F06FA0FF}">
      <dgm:prSet phldrT="[Text]" custT="1"/>
      <dgm:spPr/>
      <dgm:t>
        <a:bodyPr/>
        <a:lstStyle/>
        <a:p>
          <a:r>
            <a:rPr lang="en-US" sz="1000" err="1"/>
            <a:t>TokenId</a:t>
          </a:r>
          <a:r>
            <a:rPr lang="en-US" sz="1000"/>
            <a:t>:</a:t>
          </a:r>
        </a:p>
      </dgm:t>
    </dgm:pt>
    <dgm:pt modelId="{0F87A464-E83D-9A43-99BF-171F05248A14}" type="parTrans" cxnId="{A306B944-2A7C-1148-968D-478FB98D0DBA}">
      <dgm:prSet/>
      <dgm:spPr/>
      <dgm:t>
        <a:bodyPr/>
        <a:lstStyle/>
        <a:p>
          <a:endParaRPr lang="en-US"/>
        </a:p>
      </dgm:t>
    </dgm:pt>
    <dgm:pt modelId="{C553D6E5-FC8B-EB4A-B7EF-A3F14F2AEF8A}" type="sibTrans" cxnId="{A306B944-2A7C-1148-968D-478FB98D0DBA}">
      <dgm:prSet/>
      <dgm:spPr/>
      <dgm:t>
        <a:bodyPr/>
        <a:lstStyle/>
        <a:p>
          <a:endParaRPr lang="en-US"/>
        </a:p>
      </dgm:t>
    </dgm:pt>
    <dgm:pt modelId="{12A608B0-FEF1-364D-A446-EA79BA5C3392}">
      <dgm:prSet phldrT="[Text]" custT="1"/>
      <dgm:spPr/>
      <dgm:t>
        <a:bodyPr/>
        <a:lstStyle/>
        <a:p>
          <a:r>
            <a:rPr lang="en-US" sz="800" dirty="0"/>
            <a:t>To:</a:t>
          </a:r>
        </a:p>
      </dgm:t>
    </dgm:pt>
    <dgm:pt modelId="{E9524196-8429-C248-B6BF-602627B62835}" type="parTrans" cxnId="{15BFA95A-1E1C-B447-B160-8F9C68BAC7DB}">
      <dgm:prSet/>
      <dgm:spPr/>
      <dgm:t>
        <a:bodyPr/>
        <a:lstStyle/>
        <a:p>
          <a:endParaRPr lang="en-US"/>
        </a:p>
      </dgm:t>
    </dgm:pt>
    <dgm:pt modelId="{D7F06C60-15AF-474A-B2DD-BAC0AAFA94F3}" type="sibTrans" cxnId="{15BFA95A-1E1C-B447-B160-8F9C68BAC7DB}">
      <dgm:prSet/>
      <dgm:spPr/>
      <dgm:t>
        <a:bodyPr/>
        <a:lstStyle/>
        <a:p>
          <a:endParaRPr lang="en-US"/>
        </a:p>
      </dgm:t>
    </dgm:pt>
    <dgm:pt modelId="{B2D06C23-808A-944E-A45C-63BE90FAB0C6}">
      <dgm:prSet custT="1"/>
      <dgm:spPr/>
      <dgm:t>
        <a:bodyPr/>
        <a:lstStyle/>
        <a:p>
          <a:r>
            <a:rPr lang="en-US" sz="800"/>
            <a:t>Quantity:</a:t>
          </a:r>
          <a:endParaRPr lang="en-US" sz="700"/>
        </a:p>
      </dgm:t>
    </dgm:pt>
    <dgm:pt modelId="{821A861F-557C-2B45-A0B4-9C6E10F1A1E1}" type="parTrans" cxnId="{CAE0206E-1001-D34E-84FD-986A4F1E7853}">
      <dgm:prSet/>
      <dgm:spPr/>
      <dgm:t>
        <a:bodyPr/>
        <a:lstStyle/>
        <a:p>
          <a:endParaRPr lang="en-US"/>
        </a:p>
      </dgm:t>
    </dgm:pt>
    <dgm:pt modelId="{DC03A0A8-9C25-D941-9566-824FED4CC4F1}" type="sibTrans" cxnId="{CAE0206E-1001-D34E-84FD-986A4F1E7853}">
      <dgm:prSet/>
      <dgm:spPr/>
      <dgm:t>
        <a:bodyPr/>
        <a:lstStyle/>
        <a:p>
          <a:endParaRPr lang="en-US"/>
        </a:p>
      </dgm:t>
    </dgm:pt>
    <dgm:pt modelId="{41B9D311-ED38-DA4E-A5CF-0C6F8946198D}">
      <dgm:prSet phldrT="[Text]" custT="1"/>
      <dgm:spPr>
        <a:solidFill>
          <a:schemeClr val="bg2"/>
        </a:solidFill>
      </dgm:spPr>
      <dgm:t>
        <a:bodyPr/>
        <a:lstStyle/>
        <a:p>
          <a:r>
            <a:rPr lang="en-US" sz="1600" err="1">
              <a:solidFill>
                <a:schemeClr val="tx1"/>
              </a:solidFill>
            </a:rPr>
            <a:t>TransferRequest</a:t>
          </a:r>
          <a:endParaRPr lang="en-US" sz="1600">
            <a:solidFill>
              <a:schemeClr val="tx1"/>
            </a:solidFill>
          </a:endParaRPr>
        </a:p>
      </dgm:t>
    </dgm:pt>
    <dgm:pt modelId="{AE15C621-818D-7040-8DA5-9900265FF142}" type="sibTrans" cxnId="{C9DFF326-5C8E-B249-8C94-1CDD68977E38}">
      <dgm:prSet/>
      <dgm:spPr/>
      <dgm:t>
        <a:bodyPr/>
        <a:lstStyle/>
        <a:p>
          <a:endParaRPr lang="en-US"/>
        </a:p>
      </dgm:t>
    </dgm:pt>
    <dgm:pt modelId="{E3FCF7FC-BE19-DD49-994B-C77CDDF5E411}" type="parTrans" cxnId="{C9DFF326-5C8E-B249-8C94-1CDD68977E38}">
      <dgm:prSet/>
      <dgm:spPr/>
      <dgm:t>
        <a:bodyPr/>
        <a:lstStyle/>
        <a:p>
          <a:endParaRPr lang="en-US"/>
        </a:p>
      </dgm:t>
    </dgm:pt>
    <dgm:pt modelId="{884267D7-0765-6B44-A6CC-5D90EBBE5045}" type="pres">
      <dgm:prSet presAssocID="{9D33CA77-5E53-8A40-BC83-AF76A24D1966}" presName="Name0" presStyleCnt="0">
        <dgm:presLayoutVars>
          <dgm:chMax val="3"/>
          <dgm:chPref val="1"/>
          <dgm:dir/>
          <dgm:animLvl val="lvl"/>
          <dgm:resizeHandles/>
        </dgm:presLayoutVars>
      </dgm:prSet>
      <dgm:spPr/>
    </dgm:pt>
    <dgm:pt modelId="{79DBED64-2693-704D-9EEB-5B929F65105B}" type="pres">
      <dgm:prSet presAssocID="{9D33CA77-5E53-8A40-BC83-AF76A24D1966}" presName="outerBox" presStyleCnt="0"/>
      <dgm:spPr/>
    </dgm:pt>
    <dgm:pt modelId="{1E725A11-2A26-6548-886D-93FB8B7B2FAD}" type="pres">
      <dgm:prSet presAssocID="{9D33CA77-5E53-8A40-BC83-AF76A24D1966}" presName="outerBoxParent" presStyleLbl="node1" presStyleIdx="0" presStyleCnt="1" custLinFactX="13740" custLinFactY="-5047" custLinFactNeighborX="100000" custLinFactNeighborY="-100000"/>
      <dgm:spPr/>
    </dgm:pt>
    <dgm:pt modelId="{B1FAD519-3A11-FF41-9BBB-A4E4B7F6AF5A}" type="pres">
      <dgm:prSet presAssocID="{9D33CA77-5E53-8A40-BC83-AF76A24D1966}" presName="outerBoxChildren" presStyleCnt="0"/>
      <dgm:spPr/>
    </dgm:pt>
    <dgm:pt modelId="{DF42CE80-F1FC-214B-8D68-6241592CD08A}" type="pres">
      <dgm:prSet presAssocID="{294E442B-808F-0742-BECD-E5B8F06FA0FF}" presName="oChild" presStyleLbl="fgAcc1" presStyleIdx="0" presStyleCnt="1" custScaleY="124481">
        <dgm:presLayoutVars>
          <dgm:bulletEnabled val="1"/>
        </dgm:presLayoutVars>
      </dgm:prSet>
      <dgm:spPr/>
    </dgm:pt>
  </dgm:ptLst>
  <dgm:cxnLst>
    <dgm:cxn modelId="{C9DFF326-5C8E-B249-8C94-1CDD68977E38}" srcId="{9D33CA77-5E53-8A40-BC83-AF76A24D1966}" destId="{41B9D311-ED38-DA4E-A5CF-0C6F8946198D}" srcOrd="0" destOrd="0" parTransId="{E3FCF7FC-BE19-DD49-994B-C77CDDF5E411}" sibTransId="{AE15C621-818D-7040-8DA5-9900265FF142}"/>
    <dgm:cxn modelId="{A306B944-2A7C-1148-968D-478FB98D0DBA}" srcId="{41B9D311-ED38-DA4E-A5CF-0C6F8946198D}" destId="{294E442B-808F-0742-BECD-E5B8F06FA0FF}" srcOrd="0" destOrd="0" parTransId="{0F87A464-E83D-9A43-99BF-171F05248A14}" sibTransId="{C553D6E5-FC8B-EB4A-B7EF-A3F14F2AEF8A}"/>
    <dgm:cxn modelId="{45FDA64F-2B44-164D-B552-CDF7D409E36B}" type="presOf" srcId="{9D33CA77-5E53-8A40-BC83-AF76A24D1966}" destId="{884267D7-0765-6B44-A6CC-5D90EBBE5045}" srcOrd="0" destOrd="0" presId="urn:microsoft.com/office/officeart/2005/8/layout/target2"/>
    <dgm:cxn modelId="{15BFA95A-1E1C-B447-B160-8F9C68BAC7DB}" srcId="{294E442B-808F-0742-BECD-E5B8F06FA0FF}" destId="{12A608B0-FEF1-364D-A446-EA79BA5C3392}" srcOrd="0" destOrd="0" parTransId="{E9524196-8429-C248-B6BF-602627B62835}" sibTransId="{D7F06C60-15AF-474A-B2DD-BAC0AAFA94F3}"/>
    <dgm:cxn modelId="{CAE0206E-1001-D34E-84FD-986A4F1E7853}" srcId="{294E442B-808F-0742-BECD-E5B8F06FA0FF}" destId="{B2D06C23-808A-944E-A45C-63BE90FAB0C6}" srcOrd="1" destOrd="0" parTransId="{821A861F-557C-2B45-A0B4-9C6E10F1A1E1}" sibTransId="{DC03A0A8-9C25-D941-9566-824FED4CC4F1}"/>
    <dgm:cxn modelId="{677CF976-4A8D-4145-870F-A6E258F1221B}" type="presOf" srcId="{41B9D311-ED38-DA4E-A5CF-0C6F8946198D}" destId="{1E725A11-2A26-6548-886D-93FB8B7B2FAD}" srcOrd="0" destOrd="0" presId="urn:microsoft.com/office/officeart/2005/8/layout/target2"/>
    <dgm:cxn modelId="{A0EDAF7E-9773-0045-8E42-95AF3C96AE6A}" type="presOf" srcId="{294E442B-808F-0742-BECD-E5B8F06FA0FF}" destId="{DF42CE80-F1FC-214B-8D68-6241592CD08A}" srcOrd="0" destOrd="0" presId="urn:microsoft.com/office/officeart/2005/8/layout/target2"/>
    <dgm:cxn modelId="{9AF22F96-1E1B-AE44-8358-2943C4F24492}" type="presOf" srcId="{B2D06C23-808A-944E-A45C-63BE90FAB0C6}" destId="{DF42CE80-F1FC-214B-8D68-6241592CD08A}" srcOrd="0" destOrd="2" presId="urn:microsoft.com/office/officeart/2005/8/layout/target2"/>
    <dgm:cxn modelId="{292397C1-3DD3-754B-B194-D324033665E4}" type="presOf" srcId="{12A608B0-FEF1-364D-A446-EA79BA5C3392}" destId="{DF42CE80-F1FC-214B-8D68-6241592CD08A}" srcOrd="0" destOrd="1" presId="urn:microsoft.com/office/officeart/2005/8/layout/target2"/>
    <dgm:cxn modelId="{5116F472-ECB0-CA40-A8C2-98FC1B0EB65C}" type="presParOf" srcId="{884267D7-0765-6B44-A6CC-5D90EBBE5045}" destId="{79DBED64-2693-704D-9EEB-5B929F65105B}" srcOrd="0" destOrd="0" presId="urn:microsoft.com/office/officeart/2005/8/layout/target2"/>
    <dgm:cxn modelId="{1CBF60F6-4160-F74A-B11A-EF4F9550A34C}" type="presParOf" srcId="{79DBED64-2693-704D-9EEB-5B929F65105B}" destId="{1E725A11-2A26-6548-886D-93FB8B7B2FAD}" srcOrd="0" destOrd="0" presId="urn:microsoft.com/office/officeart/2005/8/layout/target2"/>
    <dgm:cxn modelId="{6CAEFFAA-B989-0445-A0FE-81F79E123E19}" type="presParOf" srcId="{79DBED64-2693-704D-9EEB-5B929F65105B}" destId="{B1FAD519-3A11-FF41-9BBB-A4E4B7F6AF5A}" srcOrd="1" destOrd="0" presId="urn:microsoft.com/office/officeart/2005/8/layout/target2"/>
    <dgm:cxn modelId="{F91044E8-44AD-7B40-BCF6-E25DAF49CA7E}" type="presParOf" srcId="{B1FAD519-3A11-FF41-9BBB-A4E4B7F6AF5A}" destId="{DF42CE80-F1FC-214B-8D68-6241592CD08A}" srcOrd="0" destOrd="0" presId="urn:microsoft.com/office/officeart/2005/8/layout/targe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D2F5CA-CF49-D64B-BF6C-1565FBFCE53F}"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44D92B24-1A4E-8342-AA78-A0DC3CE030C9}">
      <dgm:prSet phldrT="[Text]" custT="1"/>
      <dgm:spPr>
        <a:solidFill>
          <a:schemeClr val="accent3"/>
        </a:solidFill>
      </dgm:spPr>
      <dgm:t>
        <a:bodyPr/>
        <a:lstStyle/>
        <a:p>
          <a:r>
            <a:rPr lang="en-US" sz="1400" err="1">
              <a:solidFill>
                <a:schemeClr val="tx1"/>
              </a:solidFill>
            </a:rPr>
            <a:t>TransferResponse</a:t>
          </a:r>
          <a:endParaRPr lang="en-US" sz="1400">
            <a:solidFill>
              <a:schemeClr val="tx1"/>
            </a:solidFill>
          </a:endParaRPr>
        </a:p>
      </dgm:t>
    </dgm:pt>
    <dgm:pt modelId="{21872411-32FD-6B4C-A74F-028AF8C45FE6}" type="parTrans" cxnId="{5EFFA879-88F9-F342-AA81-91B769841077}">
      <dgm:prSet/>
      <dgm:spPr/>
      <dgm:t>
        <a:bodyPr/>
        <a:lstStyle/>
        <a:p>
          <a:endParaRPr lang="en-US"/>
        </a:p>
      </dgm:t>
    </dgm:pt>
    <dgm:pt modelId="{61B89D6B-4B7F-8A4C-9508-A7A438C12FAF}" type="sibTrans" cxnId="{5EFFA879-88F9-F342-AA81-91B769841077}">
      <dgm:prSet/>
      <dgm:spPr/>
      <dgm:t>
        <a:bodyPr/>
        <a:lstStyle/>
        <a:p>
          <a:endParaRPr lang="en-US"/>
        </a:p>
      </dgm:t>
    </dgm:pt>
    <dgm:pt modelId="{1F6291A6-97C3-F54F-8D8C-30FB8FCD4D04}">
      <dgm:prSet phldrT="[Text]"/>
      <dgm:spPr/>
      <dgm:t>
        <a:bodyPr/>
        <a:lstStyle/>
        <a:p>
          <a:r>
            <a:rPr lang="en-US"/>
            <a:t>TokenId:</a:t>
          </a:r>
        </a:p>
      </dgm:t>
    </dgm:pt>
    <dgm:pt modelId="{6BAB5F3B-2E25-744A-B49E-9A5C393A1168}" type="parTrans" cxnId="{4024B1DC-D763-7F41-98C5-2A88821C79B0}">
      <dgm:prSet/>
      <dgm:spPr/>
      <dgm:t>
        <a:bodyPr/>
        <a:lstStyle/>
        <a:p>
          <a:endParaRPr lang="en-US"/>
        </a:p>
      </dgm:t>
    </dgm:pt>
    <dgm:pt modelId="{0D46AE52-54AE-A44B-9D89-84EF7E1E2EC9}" type="sibTrans" cxnId="{4024B1DC-D763-7F41-98C5-2A88821C79B0}">
      <dgm:prSet/>
      <dgm:spPr/>
      <dgm:t>
        <a:bodyPr/>
        <a:lstStyle/>
        <a:p>
          <a:endParaRPr lang="en-US"/>
        </a:p>
      </dgm:t>
    </dgm:pt>
    <dgm:pt modelId="{1087AF08-8D11-2946-885E-029A9B0AC63D}">
      <dgm:prSet phldrT="[Text]"/>
      <dgm:spPr/>
      <dgm:t>
        <a:bodyPr/>
        <a:lstStyle/>
        <a:p>
          <a:r>
            <a:rPr lang="en-US"/>
            <a:t>Receipt</a:t>
          </a:r>
        </a:p>
      </dgm:t>
    </dgm:pt>
    <dgm:pt modelId="{C73A425C-B7E5-F343-9DD7-ADF352E21BBD}" type="parTrans" cxnId="{F75208A9-A631-1F41-A75A-68EA0F3D6B5D}">
      <dgm:prSet/>
      <dgm:spPr/>
      <dgm:t>
        <a:bodyPr/>
        <a:lstStyle/>
        <a:p>
          <a:endParaRPr lang="en-US"/>
        </a:p>
      </dgm:t>
    </dgm:pt>
    <dgm:pt modelId="{880300F5-04E7-5F42-A836-00E69F2328A9}" type="sibTrans" cxnId="{F75208A9-A631-1F41-A75A-68EA0F3D6B5D}">
      <dgm:prSet/>
      <dgm:spPr/>
      <dgm:t>
        <a:bodyPr/>
        <a:lstStyle/>
        <a:p>
          <a:endParaRPr lang="en-US"/>
        </a:p>
      </dgm:t>
    </dgm:pt>
    <dgm:pt modelId="{1AD65A72-F8FE-2047-B858-17C69F946DBC}">
      <dgm:prSet phldrT="[Text]"/>
      <dgm:spPr/>
      <dgm:t>
        <a:bodyPr/>
        <a:lstStyle/>
        <a:p>
          <a:r>
            <a:rPr lang="en-US"/>
            <a:t>From:</a:t>
          </a:r>
        </a:p>
      </dgm:t>
    </dgm:pt>
    <dgm:pt modelId="{FBE52D60-D121-354B-AD1A-03C28CC0E61F}" type="parTrans" cxnId="{4AAA9831-B8EA-4A4E-93D4-805C511E0BFC}">
      <dgm:prSet/>
      <dgm:spPr/>
      <dgm:t>
        <a:bodyPr/>
        <a:lstStyle/>
        <a:p>
          <a:endParaRPr lang="en-US"/>
        </a:p>
      </dgm:t>
    </dgm:pt>
    <dgm:pt modelId="{55DFEB89-FABE-054C-A424-BB651CA9B6EF}" type="sibTrans" cxnId="{4AAA9831-B8EA-4A4E-93D4-805C511E0BFC}">
      <dgm:prSet/>
      <dgm:spPr/>
      <dgm:t>
        <a:bodyPr/>
        <a:lstStyle/>
        <a:p>
          <a:endParaRPr lang="en-US"/>
        </a:p>
      </dgm:t>
    </dgm:pt>
    <dgm:pt modelId="{0D4FF773-BD96-AE4E-883C-320643868DF3}">
      <dgm:prSet phldrT="[Text]"/>
      <dgm:spPr/>
      <dgm:t>
        <a:bodyPr/>
        <a:lstStyle/>
        <a:p>
          <a:r>
            <a:rPr lang="en-US"/>
            <a:t>To:</a:t>
          </a:r>
        </a:p>
      </dgm:t>
    </dgm:pt>
    <dgm:pt modelId="{9170F39A-19DE-464D-9FFB-F7772DB8B0E9}" type="parTrans" cxnId="{1B5CEC2F-AF36-0F43-9A1B-71424702633C}">
      <dgm:prSet/>
      <dgm:spPr/>
      <dgm:t>
        <a:bodyPr/>
        <a:lstStyle/>
        <a:p>
          <a:endParaRPr lang="en-US"/>
        </a:p>
      </dgm:t>
    </dgm:pt>
    <dgm:pt modelId="{1653383B-EC16-D24E-B92C-3BBEECC7B259}" type="sibTrans" cxnId="{1B5CEC2F-AF36-0F43-9A1B-71424702633C}">
      <dgm:prSet/>
      <dgm:spPr/>
      <dgm:t>
        <a:bodyPr/>
        <a:lstStyle/>
        <a:p>
          <a:endParaRPr lang="en-US"/>
        </a:p>
      </dgm:t>
    </dgm:pt>
    <dgm:pt modelId="{11CCCF56-78CA-4545-B751-455A88B2C62B}">
      <dgm:prSet phldrT="[Text]"/>
      <dgm:spPr/>
      <dgm:t>
        <a:bodyPr/>
        <a:lstStyle/>
        <a:p>
          <a:r>
            <a:rPr lang="en-US"/>
            <a:t>Quantity Transfered</a:t>
          </a:r>
        </a:p>
      </dgm:t>
    </dgm:pt>
    <dgm:pt modelId="{99AE66F2-736C-0545-8F6D-405CF3363084}" type="parTrans" cxnId="{1360B1C5-D40A-6F4A-94BC-7EC16B8ADFB1}">
      <dgm:prSet/>
      <dgm:spPr/>
      <dgm:t>
        <a:bodyPr/>
        <a:lstStyle/>
        <a:p>
          <a:endParaRPr lang="en-US"/>
        </a:p>
      </dgm:t>
    </dgm:pt>
    <dgm:pt modelId="{66FE7191-280C-3B41-8B8A-0787A3236544}" type="sibTrans" cxnId="{1360B1C5-D40A-6F4A-94BC-7EC16B8ADFB1}">
      <dgm:prSet/>
      <dgm:spPr/>
      <dgm:t>
        <a:bodyPr/>
        <a:lstStyle/>
        <a:p>
          <a:endParaRPr lang="en-US"/>
        </a:p>
      </dgm:t>
    </dgm:pt>
    <dgm:pt modelId="{C1A7F2ED-F03F-BB47-A0B7-6FA96F888500}">
      <dgm:prSet phldrT="[Text]"/>
      <dgm:spPr/>
      <dgm:t>
        <a:bodyPr/>
        <a:lstStyle/>
        <a:p>
          <a:r>
            <a:rPr lang="en-US"/>
            <a:t>ReceiptId</a:t>
          </a:r>
        </a:p>
      </dgm:t>
    </dgm:pt>
    <dgm:pt modelId="{21B42C3A-144E-6444-BBCF-5CFC4653FF35}" type="sibTrans" cxnId="{D0E2F69F-EFCB-2447-8112-C1880F8F3510}">
      <dgm:prSet/>
      <dgm:spPr/>
      <dgm:t>
        <a:bodyPr/>
        <a:lstStyle/>
        <a:p>
          <a:endParaRPr lang="en-US"/>
        </a:p>
      </dgm:t>
    </dgm:pt>
    <dgm:pt modelId="{F27D9930-445B-8342-970B-D29AC34F6305}" type="parTrans" cxnId="{D0E2F69F-EFCB-2447-8112-C1880F8F3510}">
      <dgm:prSet/>
      <dgm:spPr/>
      <dgm:t>
        <a:bodyPr/>
        <a:lstStyle/>
        <a:p>
          <a:endParaRPr lang="en-US"/>
        </a:p>
      </dgm:t>
    </dgm:pt>
    <dgm:pt modelId="{718A901C-3831-534E-892D-8CA28E71364F}" type="pres">
      <dgm:prSet presAssocID="{B6D2F5CA-CF49-D64B-BF6C-1565FBFCE53F}" presName="Name0" presStyleCnt="0">
        <dgm:presLayoutVars>
          <dgm:chMax val="3"/>
          <dgm:chPref val="1"/>
          <dgm:dir/>
          <dgm:animLvl val="lvl"/>
          <dgm:resizeHandles/>
        </dgm:presLayoutVars>
      </dgm:prSet>
      <dgm:spPr/>
    </dgm:pt>
    <dgm:pt modelId="{5BFB6754-52E2-A044-B012-668B4AE3184D}" type="pres">
      <dgm:prSet presAssocID="{B6D2F5CA-CF49-D64B-BF6C-1565FBFCE53F}" presName="outerBox" presStyleCnt="0"/>
      <dgm:spPr/>
    </dgm:pt>
    <dgm:pt modelId="{3537F2D8-3E5B-B149-8599-8F788700896B}" type="pres">
      <dgm:prSet presAssocID="{B6D2F5CA-CF49-D64B-BF6C-1565FBFCE53F}" presName="outerBoxParent" presStyleLbl="node1" presStyleIdx="0" presStyleCnt="3"/>
      <dgm:spPr/>
    </dgm:pt>
    <dgm:pt modelId="{A39DB5E9-4F6D-0542-BF73-E89A43A49290}" type="pres">
      <dgm:prSet presAssocID="{B6D2F5CA-CF49-D64B-BF6C-1565FBFCE53F}" presName="outerBoxChildren" presStyleCnt="0"/>
      <dgm:spPr/>
    </dgm:pt>
    <dgm:pt modelId="{7F69B690-EA91-3F4C-BDB9-0430310C65A7}" type="pres">
      <dgm:prSet presAssocID="{1F6291A6-97C3-F54F-8D8C-30FB8FCD4D04}" presName="oChild" presStyleLbl="fgAcc1" presStyleIdx="0" presStyleCnt="4">
        <dgm:presLayoutVars>
          <dgm:bulletEnabled val="1"/>
        </dgm:presLayoutVars>
      </dgm:prSet>
      <dgm:spPr/>
    </dgm:pt>
    <dgm:pt modelId="{55D6DB2C-1AFD-8743-BF47-882FAF6107F7}" type="pres">
      <dgm:prSet presAssocID="{B6D2F5CA-CF49-D64B-BF6C-1565FBFCE53F}" presName="middleBox" presStyleCnt="0"/>
      <dgm:spPr/>
    </dgm:pt>
    <dgm:pt modelId="{DBDE30CB-CF71-D247-BD10-DEEA80DE3441}" type="pres">
      <dgm:prSet presAssocID="{B6D2F5CA-CF49-D64B-BF6C-1565FBFCE53F}" presName="middleBoxParent" presStyleLbl="node1" presStyleIdx="1" presStyleCnt="3"/>
      <dgm:spPr/>
    </dgm:pt>
    <dgm:pt modelId="{7A3D4897-4778-714A-85B9-3A7153235C9A}" type="pres">
      <dgm:prSet presAssocID="{B6D2F5CA-CF49-D64B-BF6C-1565FBFCE53F}" presName="middleBoxChildren" presStyleCnt="0"/>
      <dgm:spPr/>
    </dgm:pt>
    <dgm:pt modelId="{D6ADE0C6-FDAA-4843-BAB9-94CB8E8503AC}" type="pres">
      <dgm:prSet presAssocID="{1AD65A72-F8FE-2047-B858-17C69F946DBC}" presName="mChild" presStyleLbl="fgAcc1" presStyleIdx="1" presStyleCnt="4">
        <dgm:presLayoutVars>
          <dgm:bulletEnabled val="1"/>
        </dgm:presLayoutVars>
      </dgm:prSet>
      <dgm:spPr/>
    </dgm:pt>
    <dgm:pt modelId="{DC4CF169-4190-9644-9444-9E7518BF5975}" type="pres">
      <dgm:prSet presAssocID="{55DFEB89-FABE-054C-A424-BB651CA9B6EF}" presName="middleSibTrans" presStyleCnt="0"/>
      <dgm:spPr/>
    </dgm:pt>
    <dgm:pt modelId="{1174DE61-6C3D-F34C-A1B3-FAE9DA0CBDC4}" type="pres">
      <dgm:prSet presAssocID="{0D4FF773-BD96-AE4E-883C-320643868DF3}" presName="mChild" presStyleLbl="fgAcc1" presStyleIdx="2" presStyleCnt="4">
        <dgm:presLayoutVars>
          <dgm:bulletEnabled val="1"/>
        </dgm:presLayoutVars>
      </dgm:prSet>
      <dgm:spPr/>
    </dgm:pt>
    <dgm:pt modelId="{E15AD094-E362-244A-B9A1-3D6090B061A9}" type="pres">
      <dgm:prSet presAssocID="{B6D2F5CA-CF49-D64B-BF6C-1565FBFCE53F}" presName="centerBox" presStyleCnt="0"/>
      <dgm:spPr/>
    </dgm:pt>
    <dgm:pt modelId="{69AE1F4E-D826-EB4A-8244-0D3C410843A8}" type="pres">
      <dgm:prSet presAssocID="{B6D2F5CA-CF49-D64B-BF6C-1565FBFCE53F}" presName="centerBoxParent" presStyleLbl="node1" presStyleIdx="2" presStyleCnt="3"/>
      <dgm:spPr/>
    </dgm:pt>
    <dgm:pt modelId="{0752C848-7500-8646-BB3F-9F44A532CC43}" type="pres">
      <dgm:prSet presAssocID="{B6D2F5CA-CF49-D64B-BF6C-1565FBFCE53F}" presName="centerBoxChildren" presStyleCnt="0"/>
      <dgm:spPr/>
    </dgm:pt>
    <dgm:pt modelId="{74B3249E-3006-774E-AE97-0D28436DD469}" type="pres">
      <dgm:prSet presAssocID="{C1A7F2ED-F03F-BB47-A0B7-6FA96F888500}" presName="cChild" presStyleLbl="fgAcc1" presStyleIdx="3" presStyleCnt="4">
        <dgm:presLayoutVars>
          <dgm:bulletEnabled val="1"/>
        </dgm:presLayoutVars>
      </dgm:prSet>
      <dgm:spPr/>
    </dgm:pt>
  </dgm:ptLst>
  <dgm:cxnLst>
    <dgm:cxn modelId="{1B5CEC2F-AF36-0F43-9A1B-71424702633C}" srcId="{1087AF08-8D11-2946-885E-029A9B0AC63D}" destId="{0D4FF773-BD96-AE4E-883C-320643868DF3}" srcOrd="1" destOrd="0" parTransId="{9170F39A-19DE-464D-9FFB-F7772DB8B0E9}" sibTransId="{1653383B-EC16-D24E-B92C-3BBEECC7B259}"/>
    <dgm:cxn modelId="{4AAA9831-B8EA-4A4E-93D4-805C511E0BFC}" srcId="{1087AF08-8D11-2946-885E-029A9B0AC63D}" destId="{1AD65A72-F8FE-2047-B858-17C69F946DBC}" srcOrd="0" destOrd="0" parTransId="{FBE52D60-D121-354B-AD1A-03C28CC0E61F}" sibTransId="{55DFEB89-FABE-054C-A424-BB651CA9B6EF}"/>
    <dgm:cxn modelId="{FA766251-558C-7E40-8AA6-3FDE3041FEFF}" type="presOf" srcId="{1F6291A6-97C3-F54F-8D8C-30FB8FCD4D04}" destId="{7F69B690-EA91-3F4C-BDB9-0430310C65A7}" srcOrd="0" destOrd="0" presId="urn:microsoft.com/office/officeart/2005/8/layout/target2"/>
    <dgm:cxn modelId="{5512015C-0414-134D-8D6D-C4219FD8BAEA}" type="presOf" srcId="{0D4FF773-BD96-AE4E-883C-320643868DF3}" destId="{1174DE61-6C3D-F34C-A1B3-FAE9DA0CBDC4}" srcOrd="0" destOrd="0" presId="urn:microsoft.com/office/officeart/2005/8/layout/target2"/>
    <dgm:cxn modelId="{C84C7F6D-249B-0C47-8D10-F6CACC621655}" type="presOf" srcId="{1AD65A72-F8FE-2047-B858-17C69F946DBC}" destId="{D6ADE0C6-FDAA-4843-BAB9-94CB8E8503AC}" srcOrd="0" destOrd="0" presId="urn:microsoft.com/office/officeart/2005/8/layout/target2"/>
    <dgm:cxn modelId="{E6F74170-F454-4045-8500-BAC353A17F46}" type="presOf" srcId="{B6D2F5CA-CF49-D64B-BF6C-1565FBFCE53F}" destId="{718A901C-3831-534E-892D-8CA28E71364F}" srcOrd="0" destOrd="0" presId="urn:microsoft.com/office/officeart/2005/8/layout/target2"/>
    <dgm:cxn modelId="{0471F871-DAD5-FC48-A18D-1F9341854E58}" type="presOf" srcId="{11CCCF56-78CA-4545-B751-455A88B2C62B}" destId="{69AE1F4E-D826-EB4A-8244-0D3C410843A8}" srcOrd="0" destOrd="0" presId="urn:microsoft.com/office/officeart/2005/8/layout/target2"/>
    <dgm:cxn modelId="{5EFFA879-88F9-F342-AA81-91B769841077}" srcId="{B6D2F5CA-CF49-D64B-BF6C-1565FBFCE53F}" destId="{44D92B24-1A4E-8342-AA78-A0DC3CE030C9}" srcOrd="0" destOrd="0" parTransId="{21872411-32FD-6B4C-A74F-028AF8C45FE6}" sibTransId="{61B89D6B-4B7F-8A4C-9508-A7A438C12FAF}"/>
    <dgm:cxn modelId="{D524B27C-2360-8649-B53E-6A62A86C9F28}" type="presOf" srcId="{44D92B24-1A4E-8342-AA78-A0DC3CE030C9}" destId="{3537F2D8-3E5B-B149-8599-8F788700896B}" srcOrd="0" destOrd="0" presId="urn:microsoft.com/office/officeart/2005/8/layout/target2"/>
    <dgm:cxn modelId="{B137FD93-DC5A-C145-8341-35C1E1E046FE}" type="presOf" srcId="{C1A7F2ED-F03F-BB47-A0B7-6FA96F888500}" destId="{74B3249E-3006-774E-AE97-0D28436DD469}" srcOrd="0" destOrd="0" presId="urn:microsoft.com/office/officeart/2005/8/layout/target2"/>
    <dgm:cxn modelId="{D0E2F69F-EFCB-2447-8112-C1880F8F3510}" srcId="{11CCCF56-78CA-4545-B751-455A88B2C62B}" destId="{C1A7F2ED-F03F-BB47-A0B7-6FA96F888500}" srcOrd="0" destOrd="0" parTransId="{F27D9930-445B-8342-970B-D29AC34F6305}" sibTransId="{21B42C3A-144E-6444-BBCF-5CFC4653FF35}"/>
    <dgm:cxn modelId="{F75208A9-A631-1F41-A75A-68EA0F3D6B5D}" srcId="{B6D2F5CA-CF49-D64B-BF6C-1565FBFCE53F}" destId="{1087AF08-8D11-2946-885E-029A9B0AC63D}" srcOrd="1" destOrd="0" parTransId="{C73A425C-B7E5-F343-9DD7-ADF352E21BBD}" sibTransId="{880300F5-04E7-5F42-A836-00E69F2328A9}"/>
    <dgm:cxn modelId="{1360B1C5-D40A-6F4A-94BC-7EC16B8ADFB1}" srcId="{B6D2F5CA-CF49-D64B-BF6C-1565FBFCE53F}" destId="{11CCCF56-78CA-4545-B751-455A88B2C62B}" srcOrd="2" destOrd="0" parTransId="{99AE66F2-736C-0545-8F6D-405CF3363084}" sibTransId="{66FE7191-280C-3B41-8B8A-0787A3236544}"/>
    <dgm:cxn modelId="{773F8ED6-40ED-C34B-B7AD-2EEA03779B47}" type="presOf" srcId="{1087AF08-8D11-2946-885E-029A9B0AC63D}" destId="{DBDE30CB-CF71-D247-BD10-DEEA80DE3441}" srcOrd="0" destOrd="0" presId="urn:microsoft.com/office/officeart/2005/8/layout/target2"/>
    <dgm:cxn modelId="{4024B1DC-D763-7F41-98C5-2A88821C79B0}" srcId="{44D92B24-1A4E-8342-AA78-A0DC3CE030C9}" destId="{1F6291A6-97C3-F54F-8D8C-30FB8FCD4D04}" srcOrd="0" destOrd="0" parTransId="{6BAB5F3B-2E25-744A-B49E-9A5C393A1168}" sibTransId="{0D46AE52-54AE-A44B-9D89-84EF7E1E2EC9}"/>
    <dgm:cxn modelId="{0CE0445B-EA78-674A-A516-E742A175C6CF}" type="presParOf" srcId="{718A901C-3831-534E-892D-8CA28E71364F}" destId="{5BFB6754-52E2-A044-B012-668B4AE3184D}" srcOrd="0" destOrd="0" presId="urn:microsoft.com/office/officeart/2005/8/layout/target2"/>
    <dgm:cxn modelId="{2701BA1B-C880-944D-8892-82DD7A885CAC}" type="presParOf" srcId="{5BFB6754-52E2-A044-B012-668B4AE3184D}" destId="{3537F2D8-3E5B-B149-8599-8F788700896B}" srcOrd="0" destOrd="0" presId="urn:microsoft.com/office/officeart/2005/8/layout/target2"/>
    <dgm:cxn modelId="{A9D1E8D5-4575-2642-8546-769BEC83FA72}" type="presParOf" srcId="{5BFB6754-52E2-A044-B012-668B4AE3184D}" destId="{A39DB5E9-4F6D-0542-BF73-E89A43A49290}" srcOrd="1" destOrd="0" presId="urn:microsoft.com/office/officeart/2005/8/layout/target2"/>
    <dgm:cxn modelId="{6F5D1A34-7A06-F148-97A8-C96D061466E8}" type="presParOf" srcId="{A39DB5E9-4F6D-0542-BF73-E89A43A49290}" destId="{7F69B690-EA91-3F4C-BDB9-0430310C65A7}" srcOrd="0" destOrd="0" presId="urn:microsoft.com/office/officeart/2005/8/layout/target2"/>
    <dgm:cxn modelId="{8D1FF5FA-BAD9-9A4F-9858-6FCA5C9F4D01}" type="presParOf" srcId="{718A901C-3831-534E-892D-8CA28E71364F}" destId="{55D6DB2C-1AFD-8743-BF47-882FAF6107F7}" srcOrd="1" destOrd="0" presId="urn:microsoft.com/office/officeart/2005/8/layout/target2"/>
    <dgm:cxn modelId="{8A854B39-A80D-8547-BDAD-7358A067A645}" type="presParOf" srcId="{55D6DB2C-1AFD-8743-BF47-882FAF6107F7}" destId="{DBDE30CB-CF71-D247-BD10-DEEA80DE3441}" srcOrd="0" destOrd="0" presId="urn:microsoft.com/office/officeart/2005/8/layout/target2"/>
    <dgm:cxn modelId="{59B08528-A0C7-1C49-B9A5-9BB8D8224F4F}" type="presParOf" srcId="{55D6DB2C-1AFD-8743-BF47-882FAF6107F7}" destId="{7A3D4897-4778-714A-85B9-3A7153235C9A}" srcOrd="1" destOrd="0" presId="urn:microsoft.com/office/officeart/2005/8/layout/target2"/>
    <dgm:cxn modelId="{04ABEFE4-7133-FE47-BFD2-F69C33C4BD56}" type="presParOf" srcId="{7A3D4897-4778-714A-85B9-3A7153235C9A}" destId="{D6ADE0C6-FDAA-4843-BAB9-94CB8E8503AC}" srcOrd="0" destOrd="0" presId="urn:microsoft.com/office/officeart/2005/8/layout/target2"/>
    <dgm:cxn modelId="{CE522C63-59C0-404A-B4EC-85A8B2C9CC99}" type="presParOf" srcId="{7A3D4897-4778-714A-85B9-3A7153235C9A}" destId="{DC4CF169-4190-9644-9444-9E7518BF5975}" srcOrd="1" destOrd="0" presId="urn:microsoft.com/office/officeart/2005/8/layout/target2"/>
    <dgm:cxn modelId="{F23B8ED6-CC1C-3149-B0C6-5962F1348B20}" type="presParOf" srcId="{7A3D4897-4778-714A-85B9-3A7153235C9A}" destId="{1174DE61-6C3D-F34C-A1B3-FAE9DA0CBDC4}" srcOrd="2" destOrd="0" presId="urn:microsoft.com/office/officeart/2005/8/layout/target2"/>
    <dgm:cxn modelId="{3C068509-4C1A-5947-A343-55632497801A}" type="presParOf" srcId="{718A901C-3831-534E-892D-8CA28E71364F}" destId="{E15AD094-E362-244A-B9A1-3D6090B061A9}" srcOrd="2" destOrd="0" presId="urn:microsoft.com/office/officeart/2005/8/layout/target2"/>
    <dgm:cxn modelId="{46DF0F64-F227-E240-ABDB-31DFEFFD8C24}" type="presParOf" srcId="{E15AD094-E362-244A-B9A1-3D6090B061A9}" destId="{69AE1F4E-D826-EB4A-8244-0D3C410843A8}" srcOrd="0" destOrd="0" presId="urn:microsoft.com/office/officeart/2005/8/layout/target2"/>
    <dgm:cxn modelId="{8A3D1363-909E-BE44-8479-5A0FECFEBBBE}" type="presParOf" srcId="{E15AD094-E362-244A-B9A1-3D6090B061A9}" destId="{0752C848-7500-8646-BB3F-9F44A532CC43}" srcOrd="1" destOrd="0" presId="urn:microsoft.com/office/officeart/2005/8/layout/target2"/>
    <dgm:cxn modelId="{D8C7FCBD-7A1C-C04D-9C11-135C3465764F}" type="presParOf" srcId="{0752C848-7500-8646-BB3F-9F44A532CC43}" destId="{74B3249E-3006-774E-AE97-0D28436DD469}" srcOrd="0" destOrd="0" presId="urn:microsoft.com/office/officeart/2005/8/layout/targe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a:latin typeface="Cambria Math" panose="02040503050406030204" pitchFamily="18" charset="0"/>
                  </a:rPr>
                  <m:t>𝑡</m:t>
                </m:r>
              </m:oMath>
            </m:oMathPara>
          </a14:m>
          <a:endParaRPr lang="en-US" sz="1700" kern="120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Transfer</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TransferRequest</a:t>
          </a:r>
          <a:endParaRPr lang="en-US" sz="9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TransferResponse</a:t>
          </a:r>
          <a:endParaRPr lang="en-US" sz="9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a:t>
          </a:r>
          <a:endParaRPr lang="en-US" sz="9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TransferFromRequest</a:t>
          </a:r>
          <a:endParaRPr lang="en-US" sz="9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TransferFromResponse</a:t>
          </a:r>
        </a:p>
      </dsp:txBody>
      <dsp:txXfrm>
        <a:off x="2620197" y="1466350"/>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a:t>
          </a:r>
          <a:endParaRPr lang="en-US" sz="6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TransferRequest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TRemoveRoleMemeberFromResponse</a:t>
          </a:r>
          <a:endParaRPr lang="en-US" sz="600" kern="1200" dirty="0"/>
        </a:p>
      </dsp:txBody>
      <dsp:txXfrm>
        <a:off x="2804713" y="1466350"/>
        <a:ext cx="1200432" cy="3659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t</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100494"/>
          <a:ext cx="10515600" cy="93327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45559" y="146053"/>
        <a:ext cx="10424482" cy="842158"/>
      </dsp:txXfrm>
    </dsp:sp>
    <dsp:sp modelId="{726FD45F-6285-C544-96B4-A195F3E97B19}">
      <dsp:nvSpPr>
        <dsp:cNvPr id="0" name=""/>
        <dsp:cNvSpPr/>
      </dsp:nvSpPr>
      <dsp:spPr>
        <a:xfrm>
          <a:off x="0" y="1107897"/>
          <a:ext cx="10515600" cy="93327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kern="1200" smtClean="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oMath>
          </a14:m>
          <a:r>
            <a:rPr lang="en-US" sz="1700" kern="1200" dirty="0"/>
            <a:t>  and Non-Fungible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oMath>
          </a14:m>
          <a:r>
            <a:rPr lang="en-US" sz="1700" kern="1200" dirty="0"/>
            <a:t>.  More top-level branches can be added</a:t>
          </a:r>
        </a:p>
      </dsp:txBody>
      <dsp:txXfrm>
        <a:off x="45559" y="1153456"/>
        <a:ext cx="10424482" cy="842158"/>
      </dsp:txXfrm>
    </dsp:sp>
    <dsp:sp modelId="{A5C43F8F-D0F9-F140-A459-EC86E219E156}">
      <dsp:nvSpPr>
        <dsp:cNvPr id="0" name=""/>
        <dsp:cNvSpPr/>
      </dsp:nvSpPr>
      <dsp:spPr>
        <a:xfrm>
          <a:off x="0" y="2064967"/>
          <a:ext cx="10515600" cy="933276"/>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 new branch is created from a parent branch when it is added but does not represent a complete token.  For example, non-transferable would represent a branch on non-fungible, but would not be a branch on fungible.</a:t>
          </a:r>
        </a:p>
      </dsp:txBody>
      <dsp:txXfrm>
        <a:off x="45559" y="2110526"/>
        <a:ext cx="10424482" cy="842158"/>
      </dsp:txXfrm>
    </dsp:sp>
    <dsp:sp modelId="{8250E9E3-A066-2F44-8D9C-3A85D0BEAFE7}">
      <dsp:nvSpPr>
        <dsp:cNvPr id="0" name=""/>
        <dsp:cNvSpPr/>
      </dsp:nvSpPr>
      <dsp:spPr>
        <a:xfrm>
          <a:off x="0" y="3047203"/>
          <a:ext cx="10515600" cy="93327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sp:txBody>
      <dsp:txXfrm>
        <a:off x="45559" y="3092762"/>
        <a:ext cx="10424482" cy="8421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34149" y="2159947"/>
          <a:ext cx="789959" cy="3949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artifacts</a:t>
          </a:r>
        </a:p>
      </dsp:txBody>
      <dsp:txXfrm>
        <a:off x="1945718" y="2171516"/>
        <a:ext cx="766821" cy="371841"/>
      </dsp:txXfrm>
    </dsp:sp>
    <dsp:sp modelId="{40441118-4E5F-5041-B978-621E4BF47925}">
      <dsp:nvSpPr>
        <dsp:cNvPr id="0" name=""/>
        <dsp:cNvSpPr/>
      </dsp:nvSpPr>
      <dsp:spPr>
        <a:xfrm rot="16757754">
          <a:off x="1904024" y="1384283"/>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1343301"/>
        <a:ext cx="97807" cy="97807"/>
      </dsp:txXfrm>
    </dsp:sp>
    <dsp:sp modelId="{1E9B937D-DD83-8347-87AE-EE5326010ACA}">
      <dsp:nvSpPr>
        <dsp:cNvPr id="0" name=""/>
        <dsp:cNvSpPr/>
      </dsp:nvSpPr>
      <dsp:spPr>
        <a:xfrm>
          <a:off x="3040093" y="229482"/>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a:t>
          </a:r>
        </a:p>
      </dsp:txBody>
      <dsp:txXfrm>
        <a:off x="3051662" y="241051"/>
        <a:ext cx="766821" cy="371841"/>
      </dsp:txXfrm>
    </dsp:sp>
    <dsp:sp modelId="{771EF1CC-FF5D-664B-BE8C-1729435DC991}">
      <dsp:nvSpPr>
        <dsp:cNvPr id="0" name=""/>
        <dsp:cNvSpPr/>
      </dsp:nvSpPr>
      <dsp:spPr>
        <a:xfrm rot="19457599">
          <a:off x="3793477" y="305494"/>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03687"/>
        <a:ext cx="19456" cy="19456"/>
      </dsp:txXfrm>
    </dsp:sp>
    <dsp:sp modelId="{5F91173B-5609-454A-954E-716B7383A022}">
      <dsp:nvSpPr>
        <dsp:cNvPr id="0" name=""/>
        <dsp:cNvSpPr/>
      </dsp:nvSpPr>
      <dsp:spPr>
        <a:xfrm>
          <a:off x="4146036" y="2369"/>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fungible</a:t>
          </a:r>
        </a:p>
      </dsp:txBody>
      <dsp:txXfrm>
        <a:off x="4157605" y="13938"/>
        <a:ext cx="766821" cy="371841"/>
      </dsp:txXfrm>
    </dsp:sp>
    <dsp:sp modelId="{9559C214-1EC8-9F48-8201-D74C016B4969}">
      <dsp:nvSpPr>
        <dsp:cNvPr id="0" name=""/>
        <dsp:cNvSpPr/>
      </dsp:nvSpPr>
      <dsp:spPr>
        <a:xfrm rot="2142401">
          <a:off x="3793477" y="532608"/>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530801"/>
        <a:ext cx="19456" cy="19456"/>
      </dsp:txXfrm>
    </dsp:sp>
    <dsp:sp modelId="{1006A253-5558-C84C-981E-BA5CFF5D34FF}">
      <dsp:nvSpPr>
        <dsp:cNvPr id="0" name=""/>
        <dsp:cNvSpPr/>
      </dsp:nvSpPr>
      <dsp:spPr>
        <a:xfrm>
          <a:off x="4146036" y="456596"/>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non-fungible</a:t>
          </a:r>
        </a:p>
      </dsp:txBody>
      <dsp:txXfrm>
        <a:off x="4157605" y="468165"/>
        <a:ext cx="766821" cy="371841"/>
      </dsp:txXfrm>
    </dsp:sp>
    <dsp:sp modelId="{0F9DFC85-D070-E842-90CD-AFD86671F8C4}">
      <dsp:nvSpPr>
        <dsp:cNvPr id="0" name=""/>
        <dsp:cNvSpPr/>
      </dsp:nvSpPr>
      <dsp:spPr>
        <a:xfrm rot="17500715">
          <a:off x="2454401" y="1952067"/>
          <a:ext cx="855398" cy="15842"/>
        </a:xfrm>
        <a:custGeom>
          <a:avLst/>
          <a:gdLst/>
          <a:ahLst/>
          <a:cxnLst/>
          <a:rect l="0" t="0" r="0" b="0"/>
          <a:pathLst>
            <a:path>
              <a:moveTo>
                <a:pt x="0" y="7921"/>
              </a:moveTo>
              <a:lnTo>
                <a:pt x="855398"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716" y="1938603"/>
        <a:ext cx="42769" cy="42769"/>
      </dsp:txXfrm>
    </dsp:sp>
    <dsp:sp modelId="{AF2AE564-D418-0446-921F-B2EC7F5E96EA}">
      <dsp:nvSpPr>
        <dsp:cNvPr id="0" name=""/>
        <dsp:cNvSpPr/>
      </dsp:nvSpPr>
      <dsp:spPr>
        <a:xfrm>
          <a:off x="3040093" y="1365050"/>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behaviors</a:t>
          </a:r>
        </a:p>
      </dsp:txBody>
      <dsp:txXfrm>
        <a:off x="3051662" y="1376619"/>
        <a:ext cx="766821" cy="371841"/>
      </dsp:txXfrm>
    </dsp:sp>
    <dsp:sp modelId="{A3DECA81-C0B4-3C4C-AF51-E0054EB1FE41}">
      <dsp:nvSpPr>
        <dsp:cNvPr id="0" name=""/>
        <dsp:cNvSpPr/>
      </dsp:nvSpPr>
      <dsp:spPr>
        <a:xfrm rot="18289469">
          <a:off x="3711382" y="1327505"/>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321593"/>
        <a:ext cx="27666" cy="27666"/>
      </dsp:txXfrm>
    </dsp:sp>
    <dsp:sp modelId="{A05504E5-A433-614F-8902-02C10C413641}">
      <dsp:nvSpPr>
        <dsp:cNvPr id="0" name=""/>
        <dsp:cNvSpPr/>
      </dsp:nvSpPr>
      <dsp:spPr>
        <a:xfrm>
          <a:off x="4146036" y="91082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mintable</a:t>
          </a:r>
          <a:endParaRPr lang="en-US" sz="1200" kern="1200" dirty="0"/>
        </a:p>
      </dsp:txBody>
      <dsp:txXfrm>
        <a:off x="4157605" y="922392"/>
        <a:ext cx="766821" cy="371841"/>
      </dsp:txXfrm>
    </dsp:sp>
    <dsp:sp modelId="{816F84FF-8F2E-684C-AECB-761E19FD87C5}">
      <dsp:nvSpPr>
        <dsp:cNvPr id="0" name=""/>
        <dsp:cNvSpPr/>
      </dsp:nvSpPr>
      <dsp:spPr>
        <a:xfrm>
          <a:off x="3830052" y="1554618"/>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1554640"/>
        <a:ext cx="15799" cy="15799"/>
      </dsp:txXfrm>
    </dsp:sp>
    <dsp:sp modelId="{ECD9BD29-47F4-7946-82F5-057A929936D8}">
      <dsp:nvSpPr>
        <dsp:cNvPr id="0" name=""/>
        <dsp:cNvSpPr/>
      </dsp:nvSpPr>
      <dsp:spPr>
        <a:xfrm>
          <a:off x="4146036" y="136505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burnable</a:t>
          </a:r>
        </a:p>
      </dsp:txBody>
      <dsp:txXfrm>
        <a:off x="4157605" y="1376619"/>
        <a:ext cx="766821" cy="371841"/>
      </dsp:txXfrm>
    </dsp:sp>
    <dsp:sp modelId="{F91E13A9-3795-164F-AC25-A1FB50E22232}">
      <dsp:nvSpPr>
        <dsp:cNvPr id="0" name=""/>
        <dsp:cNvSpPr/>
      </dsp:nvSpPr>
      <dsp:spPr>
        <a:xfrm rot="3310531">
          <a:off x="3711382" y="1781732"/>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775820"/>
        <a:ext cx="27666" cy="27666"/>
      </dsp:txXfrm>
    </dsp:sp>
    <dsp:sp modelId="{E05D4FFB-C155-4345-95DA-485CE0BE34BA}">
      <dsp:nvSpPr>
        <dsp:cNvPr id="0" name=""/>
        <dsp:cNvSpPr/>
      </dsp:nvSpPr>
      <dsp:spPr>
        <a:xfrm>
          <a:off x="4146036" y="181927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1830846"/>
        <a:ext cx="766821" cy="371841"/>
      </dsp:txXfrm>
    </dsp:sp>
    <dsp:sp modelId="{E6134FA6-FADE-1545-BEAA-CAA1A6570211}">
      <dsp:nvSpPr>
        <dsp:cNvPr id="0" name=""/>
        <dsp:cNvSpPr/>
      </dsp:nvSpPr>
      <dsp:spPr>
        <a:xfrm rot="2829178">
          <a:off x="2649774" y="2519851"/>
          <a:ext cx="464652" cy="15842"/>
        </a:xfrm>
        <a:custGeom>
          <a:avLst/>
          <a:gdLst/>
          <a:ahLst/>
          <a:cxnLst/>
          <a:rect l="0" t="0" r="0" b="0"/>
          <a:pathLst>
            <a:path>
              <a:moveTo>
                <a:pt x="0" y="7921"/>
              </a:moveTo>
              <a:lnTo>
                <a:pt x="464652"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484" y="2516156"/>
        <a:ext cx="23232" cy="23232"/>
      </dsp:txXfrm>
    </dsp:sp>
    <dsp:sp modelId="{0247E392-0923-3242-8613-CEEB472FB5C8}">
      <dsp:nvSpPr>
        <dsp:cNvPr id="0" name=""/>
        <dsp:cNvSpPr/>
      </dsp:nvSpPr>
      <dsp:spPr>
        <a:xfrm>
          <a:off x="3040093" y="2500617"/>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behavior-groups</a:t>
          </a:r>
        </a:p>
      </dsp:txBody>
      <dsp:txXfrm>
        <a:off x="3051662" y="2512186"/>
        <a:ext cx="766821" cy="371841"/>
      </dsp:txXfrm>
    </dsp:sp>
    <dsp:sp modelId="{5F5BA7C9-1BAA-024C-80AA-226BCEC3151D}">
      <dsp:nvSpPr>
        <dsp:cNvPr id="0" name=""/>
        <dsp:cNvSpPr/>
      </dsp:nvSpPr>
      <dsp:spPr>
        <a:xfrm rot="19457599">
          <a:off x="3793477" y="2576629"/>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574822"/>
        <a:ext cx="19456" cy="19456"/>
      </dsp:txXfrm>
    </dsp:sp>
    <dsp:sp modelId="{92BD3403-A691-544B-A8EE-CAB23D2980D8}">
      <dsp:nvSpPr>
        <dsp:cNvPr id="0" name=""/>
        <dsp:cNvSpPr/>
      </dsp:nvSpPr>
      <dsp:spPr>
        <a:xfrm>
          <a:off x="4146036" y="227350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supply-control</a:t>
          </a:r>
        </a:p>
      </dsp:txBody>
      <dsp:txXfrm>
        <a:off x="4157605" y="2285072"/>
        <a:ext cx="766821" cy="371841"/>
      </dsp:txXfrm>
    </dsp:sp>
    <dsp:sp modelId="{FFCCB93C-0273-B048-98F9-E20A9CE442C1}">
      <dsp:nvSpPr>
        <dsp:cNvPr id="0" name=""/>
        <dsp:cNvSpPr/>
      </dsp:nvSpPr>
      <dsp:spPr>
        <a:xfrm rot="2142401">
          <a:off x="3793477" y="280374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801935"/>
        <a:ext cx="19456" cy="19456"/>
      </dsp:txXfrm>
    </dsp:sp>
    <dsp:sp modelId="{316CC3D8-9F78-DA4B-9BD4-43C7D23B5B86}">
      <dsp:nvSpPr>
        <dsp:cNvPr id="0" name=""/>
        <dsp:cNvSpPr/>
      </dsp:nvSpPr>
      <dsp:spPr>
        <a:xfrm>
          <a:off x="4146036" y="272773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2739299"/>
        <a:ext cx="766821" cy="371841"/>
      </dsp:txXfrm>
    </dsp:sp>
    <dsp:sp modelId="{CCC6CBD4-99BE-F448-843E-EDC1921005F4}">
      <dsp:nvSpPr>
        <dsp:cNvPr id="0" name=""/>
        <dsp:cNvSpPr/>
      </dsp:nvSpPr>
      <dsp:spPr>
        <a:xfrm rot="4548241">
          <a:off x="2237865" y="2974078"/>
          <a:ext cx="1288470" cy="15842"/>
        </a:xfrm>
        <a:custGeom>
          <a:avLst/>
          <a:gdLst/>
          <a:ahLst/>
          <a:cxnLst/>
          <a:rect l="0" t="0" r="0" b="0"/>
          <a:pathLst>
            <a:path>
              <a:moveTo>
                <a:pt x="0" y="7921"/>
              </a:moveTo>
              <a:lnTo>
                <a:pt x="1288470"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9889" y="2949787"/>
        <a:ext cx="64423" cy="64423"/>
      </dsp:txXfrm>
    </dsp:sp>
    <dsp:sp modelId="{F974B399-30C5-F741-8D48-972B59429A52}">
      <dsp:nvSpPr>
        <dsp:cNvPr id="0" name=""/>
        <dsp:cNvSpPr/>
      </dsp:nvSpPr>
      <dsp:spPr>
        <a:xfrm>
          <a:off x="3040093" y="340907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property-sets</a:t>
          </a:r>
        </a:p>
      </dsp:txBody>
      <dsp:txXfrm>
        <a:off x="3051662" y="3420640"/>
        <a:ext cx="766821" cy="371841"/>
      </dsp:txXfrm>
    </dsp:sp>
    <dsp:sp modelId="{238BC29B-B51A-AA47-ABEB-4D474911DA6C}">
      <dsp:nvSpPr>
        <dsp:cNvPr id="0" name=""/>
        <dsp:cNvSpPr/>
      </dsp:nvSpPr>
      <dsp:spPr>
        <a:xfrm rot="19457599">
          <a:off x="3793477" y="348508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483276"/>
        <a:ext cx="19456" cy="19456"/>
      </dsp:txXfrm>
    </dsp:sp>
    <dsp:sp modelId="{14C7CD3C-761B-B94E-A7BD-43B67BA4A913}">
      <dsp:nvSpPr>
        <dsp:cNvPr id="0" name=""/>
        <dsp:cNvSpPr/>
      </dsp:nvSpPr>
      <dsp:spPr>
        <a:xfrm>
          <a:off x="4146036" y="318195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SKU</a:t>
          </a:r>
        </a:p>
      </dsp:txBody>
      <dsp:txXfrm>
        <a:off x="4157605" y="3193526"/>
        <a:ext cx="766821" cy="371841"/>
      </dsp:txXfrm>
    </dsp:sp>
    <dsp:sp modelId="{97787625-6832-F745-BB6F-732C0F4BBC60}">
      <dsp:nvSpPr>
        <dsp:cNvPr id="0" name=""/>
        <dsp:cNvSpPr/>
      </dsp:nvSpPr>
      <dsp:spPr>
        <a:xfrm rot="2142401">
          <a:off x="3793477" y="3712196"/>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710389"/>
        <a:ext cx="19456" cy="19456"/>
      </dsp:txXfrm>
    </dsp:sp>
    <dsp:sp modelId="{1BF7A1AB-E3EB-8D45-AB4F-66DC8A7F8BED}">
      <dsp:nvSpPr>
        <dsp:cNvPr id="0" name=""/>
        <dsp:cNvSpPr/>
      </dsp:nvSpPr>
      <dsp:spPr>
        <a:xfrm>
          <a:off x="4146036" y="3636184"/>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t>
          </a:r>
        </a:p>
      </dsp:txBody>
      <dsp:txXfrm>
        <a:off x="4157605" y="3647753"/>
        <a:ext cx="766821" cy="371841"/>
      </dsp:txXfrm>
    </dsp:sp>
    <dsp:sp modelId="{2765342C-21B6-E84C-94B9-A0FBCD7BD1E1}">
      <dsp:nvSpPr>
        <dsp:cNvPr id="0" name=""/>
        <dsp:cNvSpPr/>
      </dsp:nvSpPr>
      <dsp:spPr>
        <a:xfrm rot="4842246">
          <a:off x="1904024" y="3314748"/>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3273765"/>
        <a:ext cx="97807" cy="97807"/>
      </dsp:txXfrm>
    </dsp:sp>
    <dsp:sp modelId="{B81C31AD-F28A-174B-8587-92965EBF6A02}">
      <dsp:nvSpPr>
        <dsp:cNvPr id="0" name=""/>
        <dsp:cNvSpPr/>
      </dsp:nvSpPr>
      <dsp:spPr>
        <a:xfrm>
          <a:off x="3040093" y="409041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token-templates</a:t>
          </a:r>
        </a:p>
      </dsp:txBody>
      <dsp:txXfrm>
        <a:off x="3051662" y="4101980"/>
        <a:ext cx="766821" cy="371841"/>
      </dsp:txXfrm>
    </dsp:sp>
    <dsp:sp modelId="{FF783198-4C3E-B94D-AADF-651D90D0447D}">
      <dsp:nvSpPr>
        <dsp:cNvPr id="0" name=""/>
        <dsp:cNvSpPr/>
      </dsp:nvSpPr>
      <dsp:spPr>
        <a:xfrm>
          <a:off x="3830052" y="4279980"/>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4280002"/>
        <a:ext cx="15799" cy="15799"/>
      </dsp:txXfrm>
    </dsp:sp>
    <dsp:sp modelId="{911E9568-B413-6E4B-B5C5-0A66CE117A37}">
      <dsp:nvSpPr>
        <dsp:cNvPr id="0" name=""/>
        <dsp:cNvSpPr/>
      </dsp:nvSpPr>
      <dsp:spPr>
        <a:xfrm>
          <a:off x="4146036" y="4090411"/>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LogToken</a:t>
          </a:r>
          <a:endParaRPr lang="en-US" sz="1200" kern="1200" dirty="0"/>
        </a:p>
      </dsp:txBody>
      <dsp:txXfrm>
        <a:off x="4157605" y="4101980"/>
        <a:ext cx="766821" cy="3718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70681" y="837613"/>
        <a:ext cx="1174114" cy="58705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All Tokens will have a common set of base token properties and a collection of non-behavior related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which in turn create new properties that are bound to them</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simply defines these behaviors and the properties that make up a token.  Most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defined as messages that are verb-based descriptions used to invoke a behavior and represent token properties/state</a:t>
          </a:r>
        </a:p>
      </dsp:txBody>
      <dsp:txXfrm>
        <a:off x="1131174" y="4901456"/>
        <a:ext cx="5382429" cy="97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40910-3C3A-DB4D-BC10-442B0D23DC53}">
      <dsp:nvSpPr>
        <dsp:cNvPr id="0" name=""/>
        <dsp:cNvSpPr/>
      </dsp:nvSpPr>
      <dsp:spPr>
        <a:xfrm>
          <a:off x="0" y="0"/>
          <a:ext cx="10515600" cy="4080974"/>
        </a:xfrm>
        <a:prstGeom prst="roundRect">
          <a:avLst>
            <a:gd name="adj" fmla="val 85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3167289" numCol="1" spcCol="1270" anchor="t" anchorCtr="0">
          <a:noAutofit/>
        </a:bodyPr>
        <a:lstStyle/>
        <a:p>
          <a:pPr marL="0" lvl="0" indent="0" algn="l" defTabSz="800100">
            <a:lnSpc>
              <a:spcPct val="90000"/>
            </a:lnSpc>
            <a:spcBef>
              <a:spcPct val="0"/>
            </a:spcBef>
            <a:spcAft>
              <a:spcPct val="35000"/>
            </a:spcAft>
            <a:buNone/>
          </a:pPr>
          <a:r>
            <a:rPr lang="en-US" sz="1800" b="1" kern="1200"/>
            <a:t>Behavior</a:t>
          </a:r>
          <a:r>
            <a:rPr lang="en-US" sz="1800" kern="1200"/>
            <a:t> – describes a capability or restriction.  For example, a token can be capable of being subdivided, be restricted to a single owner or be non-transferable</a:t>
          </a:r>
        </a:p>
      </dsp:txBody>
      <dsp:txXfrm>
        <a:off x="101599" y="101599"/>
        <a:ext cx="10312402" cy="3877776"/>
      </dsp:txXfrm>
    </dsp:sp>
    <dsp:sp modelId="{A46FCFCA-AD5F-F34A-B01C-7332EE8B3B24}">
      <dsp:nvSpPr>
        <dsp:cNvPr id="0" name=""/>
        <dsp:cNvSpPr/>
      </dsp:nvSpPr>
      <dsp:spPr>
        <a:xfrm>
          <a:off x="262890" y="1020243"/>
          <a:ext cx="9989820" cy="2856681"/>
        </a:xfrm>
        <a:prstGeom prst="roundRect">
          <a:avLst>
            <a:gd name="adj" fmla="val 105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1813993" numCol="1" spcCol="1270" anchor="t" anchorCtr="0">
          <a:noAutofit/>
        </a:bodyPr>
        <a:lstStyle/>
        <a:p>
          <a:pPr marL="0" lvl="0" indent="0" algn="l" defTabSz="711200">
            <a:lnSpc>
              <a:spcPct val="90000"/>
            </a:lnSpc>
            <a:spcBef>
              <a:spcPct val="0"/>
            </a:spcBef>
            <a:spcAft>
              <a:spcPct val="35000"/>
            </a:spcAft>
            <a:buNone/>
          </a:pPr>
          <a:r>
            <a:rPr lang="en-US" sz="1600" b="1" kern="1200" dirty="0"/>
            <a:t>Property</a:t>
          </a:r>
          <a:r>
            <a:rPr lang="en-US" sz="1600" kern="1200" dirty="0"/>
            <a:t> – a property or data element that is bound to the token to one of its  behaviors.  In the above, a sub-dividable token will have a decimals property with a number representing the decimal places supported.</a:t>
          </a:r>
        </a:p>
      </dsp:txBody>
      <dsp:txXfrm>
        <a:off x="350743" y="1108096"/>
        <a:ext cx="9814114" cy="2680975"/>
      </dsp:txXfrm>
    </dsp:sp>
    <dsp:sp modelId="{2BD96F31-9985-A94F-AD1D-73E3221DF272}">
      <dsp:nvSpPr>
        <dsp:cNvPr id="0" name=""/>
        <dsp:cNvSpPr/>
      </dsp:nvSpPr>
      <dsp:spPr>
        <a:xfrm>
          <a:off x="512635" y="2020082"/>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Token – Decimals = 2 ($.43 or $1.43)</a:t>
          </a:r>
        </a:p>
      </dsp:txBody>
      <dsp:txXfrm>
        <a:off x="536733" y="2044180"/>
        <a:ext cx="1949768" cy="735403"/>
      </dsp:txXfrm>
    </dsp:sp>
    <dsp:sp modelId="{1D25A4DD-4D15-CE4D-8DFB-DBCD4B16F7F5}">
      <dsp:nvSpPr>
        <dsp:cNvPr id="0" name=""/>
        <dsp:cNvSpPr/>
      </dsp:nvSpPr>
      <dsp:spPr>
        <a:xfrm>
          <a:off x="512635" y="2878929"/>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Oil Token - Decimals = 0 (you cannot own a fraction)</a:t>
          </a:r>
        </a:p>
      </dsp:txBody>
      <dsp:txXfrm>
        <a:off x="536733" y="2903027"/>
        <a:ext cx="1949768" cy="735403"/>
      </dsp:txXfrm>
    </dsp:sp>
    <dsp:sp modelId="{E651F3FA-0C59-2A4C-B119-C0654626F5D7}">
      <dsp:nvSpPr>
        <dsp:cNvPr id="0" name=""/>
        <dsp:cNvSpPr/>
      </dsp:nvSpPr>
      <dsp:spPr>
        <a:xfrm>
          <a:off x="2734056" y="2040487"/>
          <a:ext cx="7255764" cy="1632389"/>
        </a:xfrm>
        <a:prstGeom prst="roundRect">
          <a:avLst>
            <a:gd name="adj" fmla="val 105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921393" numCol="1" spcCol="1270" anchor="t" anchorCtr="0">
          <a:noAutofit/>
        </a:bodyPr>
        <a:lstStyle/>
        <a:p>
          <a:pPr marL="0" lvl="0" indent="0" algn="l" defTabSz="533400">
            <a:lnSpc>
              <a:spcPct val="90000"/>
            </a:lnSpc>
            <a:spcBef>
              <a:spcPct val="0"/>
            </a:spcBef>
            <a:spcAft>
              <a:spcPct val="35000"/>
            </a:spcAft>
            <a:buNone/>
          </a:pPr>
          <a:r>
            <a:rPr lang="en-US" sz="1200" b="1" kern="1200"/>
            <a:t>Control - </a:t>
          </a:r>
          <a:r>
            <a:rPr lang="en-US" sz="1200" kern="1200"/>
            <a:t> a message, usually named with a verb if it is an action that is used to invoke a behavior or a noun if it represents state.  For example, a transferable token will have a </a:t>
          </a:r>
          <a:r>
            <a:rPr lang="en-US" sz="1200" kern="1200" err="1"/>
            <a:t>TransferRequest</a:t>
          </a:r>
          <a:r>
            <a:rPr lang="en-US" sz="1200" kern="1200"/>
            <a:t> message and a non-transferable one will not.  The </a:t>
          </a:r>
          <a:r>
            <a:rPr lang="en-US" sz="1200" kern="1200" err="1"/>
            <a:t>TransferRequest</a:t>
          </a:r>
          <a:r>
            <a:rPr lang="en-US" sz="1200" kern="1200"/>
            <a:t> action message contains the fields/properties used in the action like From, To and Amount.</a:t>
          </a:r>
        </a:p>
      </dsp:txBody>
      <dsp:txXfrm>
        <a:off x="2784258" y="2090689"/>
        <a:ext cx="7155360" cy="1531985"/>
      </dsp:txXfrm>
    </dsp:sp>
    <dsp:sp modelId="{363D9901-0E90-314C-9C4E-FDAA6A999FAC}">
      <dsp:nvSpPr>
        <dsp:cNvPr id="0" name=""/>
        <dsp:cNvSpPr/>
      </dsp:nvSpPr>
      <dsp:spPr>
        <a:xfrm>
          <a:off x="2915450" y="2922704"/>
          <a:ext cx="6892975" cy="439290"/>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Control</a:t>
          </a:r>
          <a:r>
            <a:rPr lang="en-US" sz="1400" b="1" kern="1200"/>
            <a:t> </a:t>
          </a:r>
          <a:r>
            <a:rPr lang="en-US" sz="1400" kern="1200"/>
            <a:t>messages are standardized and a link to their source is a property of the definition.</a:t>
          </a:r>
        </a:p>
      </dsp:txBody>
      <dsp:txXfrm>
        <a:off x="2928960" y="2936214"/>
        <a:ext cx="6865955" cy="412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25A11-2A26-6548-886D-93FB8B7B2FAD}">
      <dsp:nvSpPr>
        <dsp:cNvPr id="0" name=""/>
        <dsp:cNvSpPr/>
      </dsp:nvSpPr>
      <dsp:spPr>
        <a:xfrm>
          <a:off x="0" y="0"/>
          <a:ext cx="3488217" cy="1103811"/>
        </a:xfrm>
        <a:prstGeom prst="roundRect">
          <a:avLst>
            <a:gd name="adj" fmla="val 85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81450" numCol="1" spcCol="1270" anchor="t" anchorCtr="0">
          <a:noAutofit/>
        </a:bodyPr>
        <a:lstStyle/>
        <a:p>
          <a:pPr marL="0" lvl="0" indent="0" algn="l" defTabSz="711200">
            <a:lnSpc>
              <a:spcPct val="90000"/>
            </a:lnSpc>
            <a:spcBef>
              <a:spcPct val="0"/>
            </a:spcBef>
            <a:spcAft>
              <a:spcPct val="35000"/>
            </a:spcAft>
            <a:buNone/>
          </a:pPr>
          <a:r>
            <a:rPr lang="en-US" sz="1600" kern="1200" err="1">
              <a:solidFill>
                <a:schemeClr val="tx1"/>
              </a:solidFill>
            </a:rPr>
            <a:t>TransferRequest</a:t>
          </a:r>
          <a:endParaRPr lang="en-US" sz="1600" kern="1200">
            <a:solidFill>
              <a:schemeClr val="tx1"/>
            </a:solidFill>
          </a:endParaRPr>
        </a:p>
      </dsp:txBody>
      <dsp:txXfrm>
        <a:off x="27480" y="27480"/>
        <a:ext cx="3433257" cy="1048851"/>
      </dsp:txXfrm>
    </dsp:sp>
    <dsp:sp modelId="{DF42CE80-F1FC-214B-8D68-6241592CD08A}">
      <dsp:nvSpPr>
        <dsp:cNvPr id="0" name=""/>
        <dsp:cNvSpPr/>
      </dsp:nvSpPr>
      <dsp:spPr>
        <a:xfrm>
          <a:off x="87205" y="435914"/>
          <a:ext cx="3313806" cy="61831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err="1"/>
            <a:t>TokenId</a:t>
          </a:r>
          <a:r>
            <a:rPr lang="en-US" sz="1000" kern="1200"/>
            <a:t>:</a:t>
          </a:r>
        </a:p>
        <a:p>
          <a:pPr marL="57150" lvl="1" indent="-57150" algn="l" defTabSz="355600">
            <a:lnSpc>
              <a:spcPct val="90000"/>
            </a:lnSpc>
            <a:spcBef>
              <a:spcPct val="0"/>
            </a:spcBef>
            <a:spcAft>
              <a:spcPct val="15000"/>
            </a:spcAft>
            <a:buChar char="•"/>
          </a:pPr>
          <a:r>
            <a:rPr lang="en-US" sz="800" kern="1200" dirty="0"/>
            <a:t>To:</a:t>
          </a:r>
        </a:p>
        <a:p>
          <a:pPr marL="57150" lvl="1" indent="-57150" algn="l" defTabSz="355600">
            <a:lnSpc>
              <a:spcPct val="90000"/>
            </a:lnSpc>
            <a:spcBef>
              <a:spcPct val="0"/>
            </a:spcBef>
            <a:spcAft>
              <a:spcPct val="15000"/>
            </a:spcAft>
            <a:buChar char="•"/>
          </a:pPr>
          <a:r>
            <a:rPr lang="en-US" sz="800" kern="1200"/>
            <a:t>Quantity:</a:t>
          </a:r>
          <a:endParaRPr lang="en-US" sz="700" kern="1200"/>
        </a:p>
      </dsp:txBody>
      <dsp:txXfrm>
        <a:off x="106220" y="454929"/>
        <a:ext cx="3275776" cy="5802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7F2D8-3E5B-B149-8599-8F788700896B}">
      <dsp:nvSpPr>
        <dsp:cNvPr id="0" name=""/>
        <dsp:cNvSpPr/>
      </dsp:nvSpPr>
      <dsp:spPr>
        <a:xfrm>
          <a:off x="0" y="0"/>
          <a:ext cx="3521209" cy="1103811"/>
        </a:xfrm>
        <a:prstGeom prst="roundRect">
          <a:avLst>
            <a:gd name="adj" fmla="val 85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856680" numCol="1" spcCol="1270" anchor="t" anchorCtr="0">
          <a:noAutofit/>
        </a:bodyPr>
        <a:lstStyle/>
        <a:p>
          <a:pPr marL="0" lvl="0" indent="0" algn="l" defTabSz="622300">
            <a:lnSpc>
              <a:spcPct val="90000"/>
            </a:lnSpc>
            <a:spcBef>
              <a:spcPct val="0"/>
            </a:spcBef>
            <a:spcAft>
              <a:spcPct val="35000"/>
            </a:spcAft>
            <a:buNone/>
          </a:pPr>
          <a:r>
            <a:rPr lang="en-US" sz="1400" kern="1200" err="1">
              <a:solidFill>
                <a:schemeClr val="tx1"/>
              </a:solidFill>
            </a:rPr>
            <a:t>TransferResponse</a:t>
          </a:r>
          <a:endParaRPr lang="en-US" sz="1400" kern="1200">
            <a:solidFill>
              <a:schemeClr val="tx1"/>
            </a:solidFill>
          </a:endParaRPr>
        </a:p>
      </dsp:txBody>
      <dsp:txXfrm>
        <a:off x="27480" y="27480"/>
        <a:ext cx="3466249" cy="1048851"/>
      </dsp:txXfrm>
    </dsp:sp>
    <dsp:sp modelId="{7F69B690-EA91-3F4C-BDB9-0430310C65A7}">
      <dsp:nvSpPr>
        <dsp:cNvPr id="0" name=""/>
        <dsp:cNvSpPr/>
      </dsp:nvSpPr>
      <dsp:spPr>
        <a:xfrm>
          <a:off x="88030" y="275952"/>
          <a:ext cx="528181" cy="772667"/>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TokenId:</a:t>
          </a:r>
        </a:p>
      </dsp:txBody>
      <dsp:txXfrm>
        <a:off x="104273" y="292195"/>
        <a:ext cx="495695" cy="740181"/>
      </dsp:txXfrm>
    </dsp:sp>
    <dsp:sp modelId="{DBDE30CB-CF71-D247-BD10-DEEA80DE3441}">
      <dsp:nvSpPr>
        <dsp:cNvPr id="0" name=""/>
        <dsp:cNvSpPr/>
      </dsp:nvSpPr>
      <dsp:spPr>
        <a:xfrm>
          <a:off x="704241" y="275952"/>
          <a:ext cx="2728936" cy="772667"/>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490644" numCol="1" spcCol="1270" anchor="t" anchorCtr="0">
          <a:noAutofit/>
        </a:bodyPr>
        <a:lstStyle/>
        <a:p>
          <a:pPr marL="0" lvl="0" indent="0" algn="l" defTabSz="400050">
            <a:lnSpc>
              <a:spcPct val="90000"/>
            </a:lnSpc>
            <a:spcBef>
              <a:spcPct val="0"/>
            </a:spcBef>
            <a:spcAft>
              <a:spcPct val="35000"/>
            </a:spcAft>
            <a:buNone/>
          </a:pPr>
          <a:r>
            <a:rPr lang="en-US" sz="900" kern="1200"/>
            <a:t>Receipt</a:t>
          </a:r>
        </a:p>
      </dsp:txBody>
      <dsp:txXfrm>
        <a:off x="728003" y="299714"/>
        <a:ext cx="2681412" cy="725143"/>
      </dsp:txXfrm>
    </dsp:sp>
    <dsp:sp modelId="{D6ADE0C6-FDAA-4843-BAB9-94CB8E8503AC}">
      <dsp:nvSpPr>
        <dsp:cNvPr id="0" name=""/>
        <dsp:cNvSpPr/>
      </dsp:nvSpPr>
      <dsp:spPr>
        <a:xfrm>
          <a:off x="772465" y="546386"/>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From:</a:t>
          </a:r>
        </a:p>
      </dsp:txBody>
      <dsp:txXfrm>
        <a:off x="778910" y="552831"/>
        <a:ext cx="532897" cy="196669"/>
      </dsp:txXfrm>
    </dsp:sp>
    <dsp:sp modelId="{1174DE61-6C3D-F34C-A1B3-FAE9DA0CBDC4}">
      <dsp:nvSpPr>
        <dsp:cNvPr id="0" name=""/>
        <dsp:cNvSpPr/>
      </dsp:nvSpPr>
      <dsp:spPr>
        <a:xfrm>
          <a:off x="772465" y="780859"/>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a:t>
          </a:r>
        </a:p>
      </dsp:txBody>
      <dsp:txXfrm>
        <a:off x="778910" y="787304"/>
        <a:ext cx="532897" cy="196669"/>
      </dsp:txXfrm>
    </dsp:sp>
    <dsp:sp modelId="{69AE1F4E-D826-EB4A-8244-0D3C410843A8}">
      <dsp:nvSpPr>
        <dsp:cNvPr id="0" name=""/>
        <dsp:cNvSpPr/>
      </dsp:nvSpPr>
      <dsp:spPr>
        <a:xfrm>
          <a:off x="1390877" y="551905"/>
          <a:ext cx="1954270" cy="441524"/>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249216" numCol="1" spcCol="1270" anchor="t" anchorCtr="0">
          <a:noAutofit/>
        </a:bodyPr>
        <a:lstStyle/>
        <a:p>
          <a:pPr marL="0" lvl="0" indent="0" algn="l" defTabSz="400050">
            <a:lnSpc>
              <a:spcPct val="90000"/>
            </a:lnSpc>
            <a:spcBef>
              <a:spcPct val="0"/>
            </a:spcBef>
            <a:spcAft>
              <a:spcPct val="35000"/>
            </a:spcAft>
            <a:buNone/>
          </a:pPr>
          <a:r>
            <a:rPr lang="en-US" sz="900" kern="1200"/>
            <a:t>Quantity Transfered</a:t>
          </a:r>
        </a:p>
      </dsp:txBody>
      <dsp:txXfrm>
        <a:off x="1404455" y="565483"/>
        <a:ext cx="1927114" cy="414368"/>
      </dsp:txXfrm>
    </dsp:sp>
    <dsp:sp modelId="{74B3249E-3006-774E-AE97-0D28436DD469}">
      <dsp:nvSpPr>
        <dsp:cNvPr id="0" name=""/>
        <dsp:cNvSpPr/>
      </dsp:nvSpPr>
      <dsp:spPr>
        <a:xfrm>
          <a:off x="1439734" y="750591"/>
          <a:ext cx="1856557" cy="19868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ReceiptId</a:t>
          </a:r>
        </a:p>
      </dsp:txBody>
      <dsp:txXfrm>
        <a:off x="1445844" y="756701"/>
        <a:ext cx="1844337" cy="186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FFD16-BD30-4F48-9FD0-9A77705827A4}">
      <dsp:nvSpPr>
        <dsp:cNvPr id="0" name=""/>
        <dsp:cNvSpPr/>
      </dsp:nvSpPr>
      <dsp:spPr>
        <a:xfrm>
          <a:off x="14578" y="0"/>
          <a:ext cx="2800268" cy="239117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Once a behavior, its properties and controls are defined, they are bundled together into an Artifact</a:t>
          </a:r>
        </a:p>
      </dsp:txBody>
      <dsp:txXfrm>
        <a:off x="84613" y="70035"/>
        <a:ext cx="2660198" cy="2251106"/>
      </dsp:txXfrm>
    </dsp:sp>
    <dsp:sp modelId="{F71B93DA-3E3D-C446-B554-8DB27518127B}">
      <dsp:nvSpPr>
        <dsp:cNvPr id="0" name=""/>
        <dsp:cNvSpPr/>
      </dsp:nvSpPr>
      <dsp:spPr>
        <a:xfrm>
          <a:off x="3094873" y="848354"/>
          <a:ext cx="593656" cy="694466"/>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94873" y="987247"/>
        <a:ext cx="415559" cy="416680"/>
      </dsp:txXfrm>
    </dsp:sp>
    <dsp:sp modelId="{14687EEE-D35E-4B4A-91F8-4B4A5EAA10B8}">
      <dsp:nvSpPr>
        <dsp:cNvPr id="0" name=""/>
        <dsp:cNvSpPr/>
      </dsp:nvSpPr>
      <dsp:spPr>
        <a:xfrm>
          <a:off x="3934954" y="0"/>
          <a:ext cx="2800268" cy="2391176"/>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Behavior Artifact has the following properties:</a:t>
          </a:r>
        </a:p>
        <a:p>
          <a:pPr marL="114300" lvl="1" indent="-114300" algn="l" defTabSz="622300">
            <a:lnSpc>
              <a:spcPct val="90000"/>
            </a:lnSpc>
            <a:spcBef>
              <a:spcPct val="0"/>
            </a:spcBef>
            <a:spcAft>
              <a:spcPct val="15000"/>
            </a:spcAft>
            <a:buChar char="•"/>
          </a:pPr>
          <a:r>
            <a:rPr lang="en-US" sz="1400" kern="1200"/>
            <a:t>Common Name – a generic name that can clearly represent the behavior</a:t>
          </a:r>
        </a:p>
        <a:p>
          <a:pPr marL="114300" lvl="1" indent="-114300" algn="l" defTabSz="622300">
            <a:lnSpc>
              <a:spcPct val="90000"/>
            </a:lnSpc>
            <a:spcBef>
              <a:spcPct val="0"/>
            </a:spcBef>
            <a:spcAft>
              <a:spcPct val="15000"/>
            </a:spcAft>
            <a:buChar char="•"/>
          </a:pPr>
          <a:r>
            <a:rPr lang="en-US" sz="1400" kern="1200" dirty="0"/>
            <a:t>A Symbol -  should be a unique acronym, for example </a:t>
          </a:r>
          <a14:m xmlns:a14="http://schemas.microsoft.com/office/drawing/2010/main">
            <m:oMath xmlns:m="http://schemas.openxmlformats.org/officeDocument/2006/math">
              <m:r>
                <a:rPr lang="en-US" sz="1600" b="0" i="1" kern="1200" dirty="0" smtClean="0">
                  <a:latin typeface="Cambria Math" panose="02040503050406030204" pitchFamily="18" charset="0"/>
                </a:rPr>
                <m:t>𝑛𝑡</m:t>
              </m:r>
            </m:oMath>
          </a14:m>
          <a:r>
            <a:rPr lang="en-US" sz="1400" kern="1200" dirty="0"/>
            <a:t> is the symbol for non-transferable</a:t>
          </a:r>
        </a:p>
        <a:p>
          <a:pPr marL="114300" lvl="1" indent="-114300" algn="l" defTabSz="622300">
            <a:lnSpc>
              <a:spcPct val="90000"/>
            </a:lnSpc>
            <a:spcBef>
              <a:spcPct val="0"/>
            </a:spcBef>
            <a:spcAft>
              <a:spcPct val="15000"/>
            </a:spcAft>
            <a:buChar char="•"/>
          </a:pPr>
          <a:r>
            <a:rPr lang="en-US" sz="1400" kern="1200" dirty="0"/>
            <a:t>Internal or External – where external is linked with a contract</a:t>
          </a:r>
        </a:p>
      </dsp:txBody>
      <dsp:txXfrm>
        <a:off x="4004989" y="70035"/>
        <a:ext cx="2660198" cy="2251106"/>
      </dsp:txXfrm>
    </dsp:sp>
    <dsp:sp modelId="{1EBD8E96-2931-5B41-830B-FD67708C1070}">
      <dsp:nvSpPr>
        <dsp:cNvPr id="0" name=""/>
        <dsp:cNvSpPr/>
      </dsp:nvSpPr>
      <dsp:spPr>
        <a:xfrm>
          <a:off x="7015249" y="848354"/>
          <a:ext cx="593656" cy="694466"/>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15249" y="987247"/>
        <a:ext cx="415559" cy="416680"/>
      </dsp:txXfrm>
    </dsp:sp>
    <dsp:sp modelId="{E657D7AE-3DCB-DB44-96C7-1ED70EED5E9B}">
      <dsp:nvSpPr>
        <dsp:cNvPr id="0" name=""/>
        <dsp:cNvSpPr/>
      </dsp:nvSpPr>
      <dsp:spPr>
        <a:xfrm>
          <a:off x="7855329" y="0"/>
          <a:ext cx="2800268" cy="2391176"/>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Behavior Groups are  a collection of artifacts to form higher level artifact.  These have a common name and symbol with an additive symbol group or compound symbol with links to the behaviors it includes.  </a:t>
          </a:r>
        </a:p>
      </dsp:txBody>
      <dsp:txXfrm>
        <a:off x="7925364" y="70035"/>
        <a:ext cx="2660198" cy="22511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8</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1539254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20</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21</a:t>
            </a:fld>
            <a:endParaRPr lang="en-US"/>
          </a:p>
        </p:txBody>
      </p:sp>
    </p:spTree>
    <p:extLst>
      <p:ext uri="{BB962C8B-B14F-4D97-AF65-F5344CB8AC3E}">
        <p14:creationId xmlns:p14="http://schemas.microsoft.com/office/powerpoint/2010/main" val="272812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5/2/19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5/2/19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5/2/19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5/2/19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5/2/19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a:xfrm>
            <a:off x="3858768" y="6356350"/>
            <a:ext cx="4596384" cy="365125"/>
          </a:xfrm>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5/2/19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5/2/19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5/2/19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5/2/19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5/2/19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5/2/19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5/2/19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5/2/19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5/2/19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5/2/19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3901440" y="6356350"/>
            <a:ext cx="4456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5/2/19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13.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4.xml"/><Relationship Id="rId7" Type="http://schemas.openxmlformats.org/officeDocument/2006/relationships/diagramData" Target="../diagrams/data220.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10"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23.xml"/><Relationship Id="rId1"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diagramLayout" Target="../diagrams/layout16.xml"/><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diagramData" Target="../diagrams/data24.xml"/><Relationship Id="rId16" Type="http://schemas.openxmlformats.org/officeDocument/2006/relationships/image" Target="../media/image29.svg"/><Relationship Id="rId1" Type="http://schemas.openxmlformats.org/officeDocument/2006/relationships/slideLayout" Target="../slideLayouts/slideLayout13.xml"/><Relationship Id="rId6" Type="http://schemas.microsoft.com/office/2007/relationships/diagramDrawing" Target="../diagrams/drawing16.xml"/><Relationship Id="rId11" Type="http://schemas.openxmlformats.org/officeDocument/2006/relationships/image" Target="../media/image24.png"/><Relationship Id="rId5" Type="http://schemas.openxmlformats.org/officeDocument/2006/relationships/diagramColors" Target="../diagrams/colors16.xml"/><Relationship Id="rId15" Type="http://schemas.openxmlformats.org/officeDocument/2006/relationships/image" Target="../media/image28.png"/><Relationship Id="rId10" Type="http://schemas.openxmlformats.org/officeDocument/2006/relationships/image" Target="../media/image23.svg"/><Relationship Id="rId4" Type="http://schemas.openxmlformats.org/officeDocument/2006/relationships/diagramQuickStyle" Target="../diagrams/quickStyle16.xml"/><Relationship Id="rId9" Type="http://schemas.openxmlformats.org/officeDocument/2006/relationships/image" Target="../media/image22.png"/><Relationship Id="rId14" Type="http://schemas.openxmlformats.org/officeDocument/2006/relationships/image" Target="../media/image27.sv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13.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19.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13" Type="http://schemas.openxmlformats.org/officeDocument/2006/relationships/diagramLayout" Target="../diagrams/layout21.xml"/><Relationship Id="rId18" Type="http://schemas.openxmlformats.org/officeDocument/2006/relationships/diagramLayout" Target="../diagrams/layout21.xml"/><Relationship Id="rId26" Type="http://schemas.openxmlformats.org/officeDocument/2006/relationships/diagramData" Target="../diagrams/data34.xml"/><Relationship Id="rId21" Type="http://schemas.openxmlformats.org/officeDocument/2006/relationships/diagramData" Target="../diagrams/data33.xml"/><Relationship Id="rId34" Type="http://schemas.microsoft.com/office/2007/relationships/diagramDrawing" Target="../diagrams/drawing23.xml"/><Relationship Id="rId7" Type="http://schemas.microsoft.com/office/2007/relationships/diagramDrawing" Target="../diagrams/drawing20.xml"/><Relationship Id="rId12" Type="http://schemas.openxmlformats.org/officeDocument/2006/relationships/diagramData" Target="../diagrams/data31.xml"/><Relationship Id="rId17" Type="http://schemas.openxmlformats.org/officeDocument/2006/relationships/diagramData" Target="../diagrams/data32.xml"/><Relationship Id="rId25" Type="http://schemas.microsoft.com/office/2007/relationships/diagramDrawing" Target="../diagrams/drawing22.xml"/><Relationship Id="rId33" Type="http://schemas.openxmlformats.org/officeDocument/2006/relationships/diagramColors" Target="../diagrams/colors23.xml"/><Relationship Id="rId38" Type="http://schemas.openxmlformats.org/officeDocument/2006/relationships/diagramColors" Target="../diagrams/colors23.xml"/><Relationship Id="rId2" Type="http://schemas.openxmlformats.org/officeDocument/2006/relationships/notesSlide" Target="../notesSlides/notesSlide5.xml"/><Relationship Id="rId16" Type="http://schemas.microsoft.com/office/2007/relationships/diagramDrawing" Target="../diagrams/drawing21.xml"/><Relationship Id="rId20" Type="http://schemas.openxmlformats.org/officeDocument/2006/relationships/diagramColors" Target="../diagrams/colors21.xml"/><Relationship Id="rId29" Type="http://schemas.openxmlformats.org/officeDocument/2006/relationships/diagramColors" Target="../diagrams/colors22.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Colors" Target="../diagrams/colors20.xml"/><Relationship Id="rId24" Type="http://schemas.openxmlformats.org/officeDocument/2006/relationships/diagramColors" Target="../diagrams/colors22.xml"/><Relationship Id="rId32" Type="http://schemas.openxmlformats.org/officeDocument/2006/relationships/diagramQuickStyle" Target="../diagrams/quickStyle23.xml"/><Relationship Id="rId37" Type="http://schemas.openxmlformats.org/officeDocument/2006/relationships/diagramQuickStyle" Target="../diagrams/quickStyle23.xml"/><Relationship Id="rId5" Type="http://schemas.openxmlformats.org/officeDocument/2006/relationships/diagramQuickStyle" Target="../diagrams/quickStyle20.xml"/><Relationship Id="rId15" Type="http://schemas.openxmlformats.org/officeDocument/2006/relationships/diagramColors" Target="../diagrams/colors21.xml"/><Relationship Id="rId23" Type="http://schemas.openxmlformats.org/officeDocument/2006/relationships/diagramQuickStyle" Target="../diagrams/quickStyle22.xml"/><Relationship Id="rId28" Type="http://schemas.openxmlformats.org/officeDocument/2006/relationships/diagramQuickStyle" Target="../diagrams/quickStyle22.xml"/><Relationship Id="rId36" Type="http://schemas.openxmlformats.org/officeDocument/2006/relationships/diagramLayout" Target="../diagrams/layout23.xml"/><Relationship Id="rId10" Type="http://schemas.openxmlformats.org/officeDocument/2006/relationships/diagramQuickStyle" Target="../diagrams/quickStyle20.xml"/><Relationship Id="rId19" Type="http://schemas.openxmlformats.org/officeDocument/2006/relationships/diagramQuickStyle" Target="../diagrams/quickStyle21.xml"/><Relationship Id="rId31" Type="http://schemas.openxmlformats.org/officeDocument/2006/relationships/diagramLayout" Target="../diagrams/layout23.xml"/><Relationship Id="rId4" Type="http://schemas.openxmlformats.org/officeDocument/2006/relationships/diagramLayout" Target="../diagrams/layout20.xml"/><Relationship Id="rId9" Type="http://schemas.openxmlformats.org/officeDocument/2006/relationships/diagramLayout" Target="../diagrams/layout20.xml"/><Relationship Id="rId14" Type="http://schemas.openxmlformats.org/officeDocument/2006/relationships/diagramQuickStyle" Target="../diagrams/quickStyle21.xml"/><Relationship Id="rId22" Type="http://schemas.openxmlformats.org/officeDocument/2006/relationships/diagramLayout" Target="../diagrams/layout22.xml"/><Relationship Id="rId27" Type="http://schemas.openxmlformats.org/officeDocument/2006/relationships/diagramLayout" Target="../diagrams/layout22.xml"/><Relationship Id="rId30" Type="http://schemas.openxmlformats.org/officeDocument/2006/relationships/diagramData" Target="../diagrams/data35.xml"/><Relationship Id="rId35" Type="http://schemas.openxmlformats.org/officeDocument/2006/relationships/diagramData" Target="../diagrams/data36.xml"/><Relationship Id="rId8" Type="http://schemas.openxmlformats.org/officeDocument/2006/relationships/diagramData" Target="../diagrams/data30.xml"/><Relationship Id="rId3" Type="http://schemas.openxmlformats.org/officeDocument/2006/relationships/diagramData" Target="../diagrams/data29.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4.xml"/><Relationship Id="rId7" Type="http://schemas.openxmlformats.org/officeDocument/2006/relationships/diagramData" Target="../diagrams/data38.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10" Type="http://schemas.openxmlformats.org/officeDocument/2006/relationships/diagramColors" Target="../diagrams/colors24.xml"/><Relationship Id="rId4" Type="http://schemas.openxmlformats.org/officeDocument/2006/relationships/diagramQuickStyle" Target="../diagrams/quickStyle24.xml"/><Relationship Id="rId9" Type="http://schemas.openxmlformats.org/officeDocument/2006/relationships/diagramQuickStyle" Target="../diagrams/quickStyle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40.png"/><Relationship Id="rId5" Type="http://schemas.openxmlformats.org/officeDocument/2006/relationships/diagramColors" Target="../diagrams/colors2.xml"/><Relationship Id="rId10"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13" Type="http://schemas.openxmlformats.org/officeDocument/2006/relationships/diagramQuickStyle" Target="../diagrams/quickStyle9.xml"/><Relationship Id="rId18" Type="http://schemas.openxmlformats.org/officeDocument/2006/relationships/diagramQuickStyle" Target="../diagrams/quickStyle9.xml"/><Relationship Id="rId26" Type="http://schemas.openxmlformats.org/officeDocument/2006/relationships/diagramLayout" Target="../diagrams/layout10.xml"/><Relationship Id="rId39" Type="http://schemas.openxmlformats.org/officeDocument/2006/relationships/diagramLayout" Target="../diagrams/layout12.xml"/><Relationship Id="rId21" Type="http://schemas.openxmlformats.org/officeDocument/2006/relationships/diagramLayout" Target="../diagrams/layout10.xml"/><Relationship Id="rId34" Type="http://schemas.openxmlformats.org/officeDocument/2006/relationships/diagramData" Target="../diagrams/data17.xml"/><Relationship Id="rId42" Type="http://schemas.microsoft.com/office/2007/relationships/diagramDrawing" Target="../diagrams/drawing12.xml"/><Relationship Id="rId7" Type="http://schemas.openxmlformats.org/officeDocument/2006/relationships/diagramData" Target="../diagrams/data11.xml"/><Relationship Id="rId2" Type="http://schemas.openxmlformats.org/officeDocument/2006/relationships/diagramData" Target="../diagrams/data10.xml"/><Relationship Id="rId16" Type="http://schemas.openxmlformats.org/officeDocument/2006/relationships/diagramData" Target="../diagrams/data13.xml"/><Relationship Id="rId29"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diagramData" Target="../diagrams/data12.xml"/><Relationship Id="rId24" Type="http://schemas.microsoft.com/office/2007/relationships/diagramDrawing" Target="../diagrams/drawing10.xml"/><Relationship Id="rId32" Type="http://schemas.openxmlformats.org/officeDocument/2006/relationships/diagramColors" Target="../diagrams/colors11.xml"/><Relationship Id="rId37" Type="http://schemas.openxmlformats.org/officeDocument/2006/relationships/diagramColors" Target="../diagrams/colors11.xml"/><Relationship Id="rId40" Type="http://schemas.openxmlformats.org/officeDocument/2006/relationships/diagramQuickStyle" Target="../diagrams/quickStyle12.xml"/><Relationship Id="rId45" Type="http://schemas.openxmlformats.org/officeDocument/2006/relationships/diagramQuickStyle" Target="../diagrams/quickStyle12.xml"/><Relationship Id="rId5" Type="http://schemas.openxmlformats.org/officeDocument/2006/relationships/diagramColors" Target="../diagrams/colors8.xml"/><Relationship Id="rId15" Type="http://schemas.microsoft.com/office/2007/relationships/diagramDrawing" Target="../diagrams/drawing9.xml"/><Relationship Id="rId23" Type="http://schemas.openxmlformats.org/officeDocument/2006/relationships/diagramColors" Target="../diagrams/colors10.xml"/><Relationship Id="rId28" Type="http://schemas.openxmlformats.org/officeDocument/2006/relationships/diagramColors" Target="../diagrams/colors10.xml"/><Relationship Id="rId36" Type="http://schemas.openxmlformats.org/officeDocument/2006/relationships/diagramQuickStyle" Target="../diagrams/quickStyle11.xml"/><Relationship Id="rId10" Type="http://schemas.openxmlformats.org/officeDocument/2006/relationships/diagramColors" Target="../diagrams/colors8.xml"/><Relationship Id="rId19" Type="http://schemas.openxmlformats.org/officeDocument/2006/relationships/diagramColors" Target="../diagrams/colors9.xml"/><Relationship Id="rId31" Type="http://schemas.openxmlformats.org/officeDocument/2006/relationships/diagramQuickStyle" Target="../diagrams/quickStyle11.xml"/><Relationship Id="rId44" Type="http://schemas.openxmlformats.org/officeDocument/2006/relationships/diagramLayout" Target="../diagrams/layout12.xml"/><Relationship Id="rId4" Type="http://schemas.openxmlformats.org/officeDocument/2006/relationships/diagramQuickStyle" Target="../diagrams/quickStyle8.xml"/><Relationship Id="rId9" Type="http://schemas.openxmlformats.org/officeDocument/2006/relationships/diagramQuickStyle" Target="../diagrams/quickStyle8.xml"/><Relationship Id="rId14" Type="http://schemas.openxmlformats.org/officeDocument/2006/relationships/diagramColors" Target="../diagrams/colors9.xml"/><Relationship Id="rId22" Type="http://schemas.openxmlformats.org/officeDocument/2006/relationships/diagramQuickStyle" Target="../diagrams/quickStyle10.xml"/><Relationship Id="rId27" Type="http://schemas.openxmlformats.org/officeDocument/2006/relationships/diagramQuickStyle" Target="../diagrams/quickStyle10.xml"/><Relationship Id="rId30" Type="http://schemas.openxmlformats.org/officeDocument/2006/relationships/diagramLayout" Target="../diagrams/layout11.xml"/><Relationship Id="rId35" Type="http://schemas.openxmlformats.org/officeDocument/2006/relationships/diagramLayout" Target="../diagrams/layout11.xml"/><Relationship Id="rId43" Type="http://schemas.openxmlformats.org/officeDocument/2006/relationships/diagramData" Target="../diagrams/data19.xml"/><Relationship Id="rId8" Type="http://schemas.openxmlformats.org/officeDocument/2006/relationships/diagramLayout" Target="../diagrams/layout8.xml"/><Relationship Id="rId3" Type="http://schemas.openxmlformats.org/officeDocument/2006/relationships/diagramLayout" Target="../diagrams/layout8.xml"/><Relationship Id="rId12" Type="http://schemas.openxmlformats.org/officeDocument/2006/relationships/diagramLayout" Target="../diagrams/layout9.xml"/><Relationship Id="rId17" Type="http://schemas.openxmlformats.org/officeDocument/2006/relationships/diagramLayout" Target="../diagrams/layout9.xml"/><Relationship Id="rId25" Type="http://schemas.openxmlformats.org/officeDocument/2006/relationships/diagramData" Target="../diagrams/data15.xml"/><Relationship Id="rId33" Type="http://schemas.microsoft.com/office/2007/relationships/diagramDrawing" Target="../diagrams/drawing11.xml"/><Relationship Id="rId38" Type="http://schemas.openxmlformats.org/officeDocument/2006/relationships/diagramData" Target="../diagrams/data18.xml"/><Relationship Id="rId46" Type="http://schemas.openxmlformats.org/officeDocument/2006/relationships/diagramColors" Target="../diagrams/colors12.xml"/><Relationship Id="rId20" Type="http://schemas.openxmlformats.org/officeDocument/2006/relationships/diagramData" Target="../diagrams/data14.xml"/><Relationship Id="rId41" Type="http://schemas.openxmlformats.org/officeDocument/2006/relationships/diagramColors" Target="../diagrams/colors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Tokens</a:t>
            </a:r>
          </a:p>
        </p:txBody>
      </p:sp>
      <p:sp>
        <p:nvSpPr>
          <p:cNvPr id="71" name="Content Placeholder 2">
            <a:extLst>
              <a:ext uri="{FF2B5EF4-FFF2-40B4-BE49-F238E27FC236}">
                <a16:creationId xmlns:a16="http://schemas.microsoft.com/office/drawing/2014/main" id="{9D6E4465-738E-9549-9BD4-1CAFFA10B3F5}"/>
              </a:ext>
            </a:extLst>
          </p:cNvPr>
          <p:cNvSpPr>
            <a:spLocks noGrp="1"/>
          </p:cNvSpPr>
          <p:nvPr>
            <p:ph idx="1"/>
          </p:nvPr>
        </p:nvSpPr>
        <p:spPr>
          <a:xfrm>
            <a:off x="838200" y="2015406"/>
            <a:ext cx="10515600" cy="4065986"/>
          </a:xfrm>
        </p:spPr>
        <p:txBody>
          <a:bodyPr anchor="ctr">
            <a:normAutofit/>
          </a:bodyPr>
          <a:lstStyle/>
          <a:p>
            <a:r>
              <a:rPr lang="en-US" sz="1700" dirty="0"/>
              <a:t>Tokens are then classified using the taxonomy artifacts (base, artifacts and groups) that define a whole token.</a:t>
            </a:r>
          </a:p>
          <a:p>
            <a:r>
              <a:rPr lang="en-US" sz="1700" dirty="0"/>
              <a:t>Some behaviors only apply to a token's class, like </a:t>
            </a:r>
            <a:r>
              <a:rPr lang="en-US" sz="1700" b="1" dirty="0"/>
              <a:t>delegable</a:t>
            </a:r>
            <a:r>
              <a:rPr lang="en-US" sz="1700" dirty="0"/>
              <a:t> (</a:t>
            </a:r>
            <a:r>
              <a:rPr lang="en-US" sz="1700" i="1" dirty="0"/>
              <a:t>g</a:t>
            </a:r>
            <a:r>
              <a:rPr lang="en-US" sz="1700" dirty="0"/>
              <a:t>) and can influence behaviors added to the definition of the token like transfer and burn.</a:t>
            </a:r>
          </a:p>
          <a:p>
            <a:r>
              <a:rPr lang="en-US" sz="1700" dirty="0"/>
              <a:t>A Token is like an artifact group, except a Token is considered a complete template, ready to implement.</a:t>
            </a:r>
          </a:p>
          <a:p>
            <a:r>
              <a:rPr lang="en-US" sz="1700" dirty="0"/>
              <a:t>Token Templates can represent a branch on a tree and have the following properties:</a:t>
            </a:r>
          </a:p>
          <a:p>
            <a:pPr lvl="1"/>
            <a:r>
              <a:rPr lang="en-US" sz="1700" dirty="0"/>
              <a:t>Common name – a generic name that is easily understood and best if a real-world name is used.  I.e. Ticket, Receipt, Title, Coin, License, etc.</a:t>
            </a:r>
          </a:p>
          <a:p>
            <a:pPr lvl="1"/>
            <a:r>
              <a:rPr lang="en-US" sz="1700" dirty="0"/>
              <a:t>Compound formula of symbols for its base type, behaviors, behavior-groups and property-sets.</a:t>
            </a:r>
          </a:p>
          <a:p>
            <a:pPr lvl="1"/>
            <a:r>
              <a:rPr lang="en-US" sz="1700" dirty="0"/>
              <a:t>Descriptions, aliases, analogies, business use cases and interaction diagrams, etc.</a:t>
            </a:r>
          </a:p>
          <a:p>
            <a:pPr lvl="1"/>
            <a:r>
              <a:rPr lang="en-US" sz="1700" dirty="0"/>
              <a:t>Node or Leaves – a more specific, usually a vertical industry token definition of this type.  i.e. a Concert Ticket, Theme Park Ticket and Movie Ticket would be nodes on the same branch, but an airline ticket would be on a different one.</a:t>
            </a:r>
          </a:p>
          <a:p>
            <a:pPr lvl="1"/>
            <a:r>
              <a:rPr lang="en-US" sz="1700" dirty="0"/>
              <a:t>Nodes on the same branch differ primarily on the property-sets they add to the branch definition.</a:t>
            </a:r>
          </a:p>
          <a:p>
            <a:pPr lvl="1"/>
            <a:endParaRPr lang="en-US" sz="1700" dirty="0"/>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US" sz="900" dirty="0">
                <a:solidFill>
                  <a:schemeClr val="tx1">
                    <a:alpha val="70000"/>
                  </a:schemeClr>
                </a:solidFill>
              </a:rPr>
              <a:t>©2019 Token Taxonomy Initiative Inc. (“TTI”).  All Rights Reserved. </a:t>
            </a:r>
          </a:p>
        </p:txBody>
      </p:sp>
    </p:spTree>
    <p:extLst>
      <p:ext uri="{BB962C8B-B14F-4D97-AF65-F5344CB8AC3E}">
        <p14:creationId xmlns:p14="http://schemas.microsoft.com/office/powerpoint/2010/main" val="37014584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a:t>Classification and Hierarchy</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a14="http://schemas.microsoft.com/office/drawing/2010/main"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242420264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242420264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r>
              <a:rPr lang="en-US" dirty="0"/>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8"/>
          <a:srcRect/>
          <a:stretch/>
        </p:blipFill>
        <p:spPr>
          <a:xfrm>
            <a:off x="9268642" y="5521315"/>
            <a:ext cx="2628900" cy="1104900"/>
          </a:xfrm>
          <a:prstGeom prst="rect">
            <a:avLst/>
          </a:prstGeom>
        </p:spPr>
      </p:pic>
    </p:spTree>
    <p:extLst>
      <p:ext uri="{BB962C8B-B14F-4D97-AF65-F5344CB8AC3E}">
        <p14:creationId xmlns:p14="http://schemas.microsoft.com/office/powerpoint/2010/main" val="244609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fontScale="92500" lnSpcReduction="20000"/>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representation and one for tooling that does not include presentation characters for </a:t>
            </a:r>
            <a:r>
              <a:rPr lang="en-US" sz="1800" i="1" dirty="0">
                <a:solidFill>
                  <a:schemeClr val="bg1"/>
                </a:solidFill>
              </a:rPr>
              <a:t>italics</a:t>
            </a:r>
            <a:r>
              <a:rPr lang="en-US" sz="1800" dirty="0">
                <a:solidFill>
                  <a:schemeClr val="bg1"/>
                </a:solidFill>
              </a:rPr>
              <a:t>, Greek, super or subscript, etc.</a:t>
            </a:r>
          </a:p>
          <a:p>
            <a:r>
              <a:rPr lang="en-US" sz="1800" dirty="0">
                <a:solidFill>
                  <a:schemeClr val="bg1"/>
                </a:solidFill>
              </a:rPr>
              <a:t>Token definitions start with the token base type followed by the behaviors and if needed wrapped by non-behavioral property sets.</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359863440"/>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r>
                                <a:rPr lang="en-US" sz="1800" b="0" i="1" dirty="0" smtClean="0">
                                  <a:latin typeface="Cambria Math" panose="02040503050406030204" pitchFamily="18" charset="0"/>
                                  <a:ea typeface="Cambria Math" panose="02040503050406030204" pitchFamily="18" charset="0"/>
                                </a:rPr>
                                <m:t>,</m:t>
                              </m:r>
                            </m:oMath>
                          </a14:m>
                          <a:r>
                            <a:rPr lang="en-US" sz="1800"/>
                            <a:t> </a:t>
                          </a:r>
                          <a14:m>
                            <m:oMath xmlns:m="http://schemas.openxmlformats.org/officeDocument/2006/math">
                              <m:sSub>
                                <m:sSubPr>
                                  <m:ctrlPr>
                                    <a:rPr lang="en-US" sz="1800" i="1" dirty="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359863440"/>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595191" y="800893"/>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4719003"/>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4719003"/>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 the formula and + the 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28268" y="4093347"/>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pPr marL="0" indent="0">
              <a:buNone/>
            </a:pPr>
            <a:r>
              <a:rPr lang="en-US" sz="2000" dirty="0">
                <a:solidFill>
                  <a:schemeClr val="bg1"/>
                </a:solidFill>
              </a:rPr>
              <a:t>Artifacts are primarily defined using the same file format comprised of common language formatted in HTML with taxonomy metadata.</a:t>
            </a:r>
          </a:p>
          <a:p>
            <a:pPr marL="0" indent="0">
              <a:buNone/>
            </a:pPr>
            <a:r>
              <a:rPr lang="en-US" sz="2000" dirty="0">
                <a:solidFill>
                  <a:schemeClr val="bg1"/>
                </a:solidFill>
              </a:rPr>
              <a:t>Additional files can also be used to improve the quality of the artifact definition.</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Written in common language so anyone can understand the artifact description and what it does.</a:t>
            </a:r>
          </a:p>
          <a:p>
            <a:pPr marL="0" indent="0">
              <a:buFont typeface="Arial" panose="020B0604020202020204" pitchFamily="34" charset="0"/>
              <a:buNone/>
            </a:pPr>
            <a:r>
              <a:rPr lang="en-US" sz="2000" dirty="0"/>
              <a:t>Metadata for: (hidden from users)</a:t>
            </a:r>
          </a:p>
          <a:p>
            <a:r>
              <a:rPr lang="en-US" sz="2000" dirty="0"/>
              <a:t>Tokens</a:t>
            </a:r>
          </a:p>
          <a:p>
            <a:r>
              <a:rPr lang="en-US" sz="2000" dirty="0"/>
              <a:t>Behavior</a:t>
            </a:r>
          </a:p>
          <a:p>
            <a:r>
              <a:rPr lang="en-US" sz="2000" dirty="0"/>
              <a:t>Behavior Groups</a:t>
            </a:r>
          </a:p>
          <a:p>
            <a:r>
              <a:rPr lang="en-US" sz="2000" dirty="0"/>
              <a:t>Property Sets</a:t>
            </a:r>
          </a:p>
          <a:p>
            <a:pPr marL="0" indent="0">
              <a:buNone/>
            </a:pPr>
            <a:r>
              <a:rPr lang="en-US" sz="2000" dirty="0"/>
              <a:t>Artifact Files are place in the same folder under the artifact type and contains:</a:t>
            </a:r>
          </a:p>
          <a:p>
            <a:r>
              <a:rPr lang="en-US" sz="2000" dirty="0"/>
              <a:t>HTML Primary Definition and metadata</a:t>
            </a:r>
          </a:p>
          <a:p>
            <a:r>
              <a:rPr lang="en-US" sz="2000" dirty="0"/>
              <a:t>Proto File (optional, needed for behaviors)</a:t>
            </a:r>
          </a:p>
          <a:p>
            <a:r>
              <a:rPr lang="en-US" sz="2000" dirty="0"/>
              <a:t>Markdown to host supporting information like sequence diagrams, etc.</a:t>
            </a:r>
          </a:p>
        </p:txBody>
      </p:sp>
    </p:spTree>
    <p:extLst>
      <p:ext uri="{BB962C8B-B14F-4D97-AF65-F5344CB8AC3E}">
        <p14:creationId xmlns:p14="http://schemas.microsoft.com/office/powerpoint/2010/main" val="18238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959730" y="454769"/>
            <a:ext cx="5408696" cy="1254762"/>
          </a:xfrm>
        </p:spPr>
        <p:txBody>
          <a:bodyPr anchor="ctr">
            <a:normAutofit fontScale="92500"/>
          </a:bodyPr>
          <a:lstStyle/>
          <a:p>
            <a:pPr marL="0" indent="0" algn="ctr">
              <a:buNone/>
            </a:pPr>
            <a:r>
              <a:rPr lang="en-US" sz="2400" dirty="0"/>
              <a:t>Taxonomy Framework Repo stores artifacts in folder structures by base type, behaviors, behavior-groups, property-sets and tokens.</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6049182" y="6296683"/>
            <a:ext cx="4436815" cy="313300"/>
          </a:xfrm>
        </p:spPr>
        <p:txBody>
          <a:bodyPr>
            <a:normAutofit/>
          </a:bodyPr>
          <a:lstStyle/>
          <a:p>
            <a:pPr algn="l">
              <a:lnSpc>
                <a:spcPct val="90000"/>
              </a:lnSpc>
              <a:spcAft>
                <a:spcPts val="600"/>
              </a:spcAft>
            </a:pPr>
            <a:r>
              <a:rPr lang="en-US" sz="800" dirty="0">
                <a:solidFill>
                  <a:schemeClr val="tx1">
                    <a:alpha val="80000"/>
                  </a:schemeClr>
                </a:solidFill>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908217033"/>
              </p:ext>
            </p:extLst>
          </p:nvPr>
        </p:nvGraphicFramePr>
        <p:xfrm>
          <a:off x="5229005" y="1689653"/>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1039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a:t>A Taxonomy Definition represents the token messaging interface and contains the taxonomy identifiers for its root and the standard behavior artifacts and groups it has as well as a collection of custom behaviors.</a:t>
            </a:r>
          </a:p>
          <a:p>
            <a:r>
              <a:rPr lang="en-US" sz="1900"/>
              <a:t>Tokens provide implementation specific responses to standard definition requests</a:t>
            </a:r>
          </a:p>
          <a:p>
            <a:r>
              <a:rPr lang="en-US" sz="1900"/>
              <a:t>External Behaviors provide standard contract interfaces across platforms and consortiums</a:t>
            </a:r>
          </a:p>
          <a:p>
            <a:endParaRPr lang="en-US" sz="190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48497" y="5529884"/>
            <a:ext cx="1894260" cy="365125"/>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71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lnSpcReduction="10000"/>
          </a:bodyPr>
          <a:lstStyle/>
          <a:p>
            <a:r>
              <a:rPr lang="en-US" sz="2000" dirty="0"/>
              <a:t>Artifact metadata can be mapped to implementation types</a:t>
            </a:r>
          </a:p>
          <a:p>
            <a:pPr lvl="1"/>
            <a:r>
              <a:rPr lang="en-US" sz="2000" dirty="0"/>
              <a:t>Map to source code</a:t>
            </a:r>
          </a:p>
          <a:p>
            <a:pPr lvl="1"/>
            <a:r>
              <a:rPr lang="en-US" sz="2000" dirty="0"/>
              <a:t>Map to implementation</a:t>
            </a:r>
          </a:p>
          <a:p>
            <a:r>
              <a:rPr lang="en-US" sz="2000" dirty="0"/>
              <a:t>Map for taxonomy behavior or property-set to platform specific code. (Solidity, Chaincode, Kotlin, DAML)</a:t>
            </a:r>
          </a:p>
          <a:p>
            <a:r>
              <a:rPr lang="en-US" sz="2000" dirty="0"/>
              <a:t>Map for taxonomy token definition to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349922253"/>
              </p:ext>
            </p:extLst>
          </p:nvPr>
        </p:nvGraphicFramePr>
        <p:xfrm>
          <a:off x="7543303" y="1231324"/>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1049830602"/>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Token Node/Leaf &amp; Implementation Maps</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913257"/>
                <a:ext cx="6395724" cy="4286375"/>
              </a:xfrm>
            </p:spPr>
            <p:txBody>
              <a:bodyPr anchor="t">
                <a:normAutofit lnSpcReduction="10000"/>
              </a:bodyPr>
              <a:lstStyle/>
              <a:p>
                <a:pPr lvl="0"/>
                <a:r>
                  <a:rPr lang="en-US" sz="1400" dirty="0"/>
                  <a:t>A Token Node or Leaf represents an end-point or destination in classification hierarchy.</a:t>
                </a:r>
              </a:p>
              <a:p>
                <a:pPr lvl="0"/>
                <a:r>
                  <a:rPr lang="en-US" sz="1400" dirty="0"/>
                  <a:t>A generic taxonomy formula can represent a node or a branch.  It becomes a branch if there are nodes with the same formula but with added non-behavior property sets. For example, you can have multiple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𝜏</m:t>
                        </m:r>
                      </m:e>
                      <m:sub>
                        <m:r>
                          <a:rPr lang="en-US" sz="1400" b="0" i="1">
                            <a:latin typeface="Cambria Math" panose="02040503050406030204" pitchFamily="18" charset="0"/>
                            <a:ea typeface="Cambria Math" panose="02040503050406030204" pitchFamily="18" charset="0"/>
                          </a:rPr>
                          <m:t>𝐹</m:t>
                        </m:r>
                      </m:sub>
                    </m:sSub>
                  </m:oMath>
                </a14:m>
                <a:r>
                  <a:rPr lang="en-US" sz="1400" dirty="0"/>
                  <a:t>{~d, SC} or Whole Fungible Token with Supply Control type of tokens like an Inventory Item or a Bond.  Where the the Inventory Item has a property-set added for a SKU and the Bond adds the CUSIP set.</a:t>
                </a:r>
              </a:p>
              <a:p>
                <a:pPr lvl="1"/>
                <a:r>
                  <a:rPr lang="en-US" sz="1400" dirty="0"/>
                  <a:t>Nodes from a branch surround the base formula with [] and + </a:t>
                </a:r>
                <a14:m>
                  <m:oMath xmlns:m="http://schemas.openxmlformats.org/officeDocument/2006/math">
                    <m:r>
                      <a:rPr lang="en-US" sz="1400" i="1">
                        <a:latin typeface="Cambria Math" panose="02040503050406030204" pitchFamily="18" charset="0"/>
                        <a:ea typeface="Cambria Math" panose="02040503050406030204" pitchFamily="18" charset="0"/>
                      </a:rPr>
                      <m:t>𝜙</m:t>
                    </m:r>
                    <m:r>
                      <a:rPr lang="en-US" sz="1400" b="0" i="1">
                        <a:latin typeface="Cambria Math" panose="02040503050406030204" pitchFamily="18" charset="0"/>
                        <a:ea typeface="Cambria Math" panose="02040503050406030204" pitchFamily="18" charset="0"/>
                      </a:rPr>
                      <m:t>𝑆𝐾𝑈</m:t>
                    </m:r>
                  </m:oMath>
                </a14:m>
                <a:r>
                  <a:rPr lang="en-US" sz="1400" dirty="0"/>
                  <a:t> or </a:t>
                </a:r>
                <a:r>
                  <a:rPr lang="en-US" sz="1400" dirty="0" err="1"/>
                  <a:t>phSKU</a:t>
                </a:r>
                <a:r>
                  <a:rPr lang="en-US" sz="1400" dirty="0"/>
                  <a:t>.</a:t>
                </a:r>
              </a:p>
              <a:p>
                <a:pPr lvl="1"/>
                <a:r>
                  <a:rPr lang="en-US" sz="1400" dirty="0"/>
                  <a:t>When using multiple property sets, they should be placed in (,).</a:t>
                </a:r>
              </a:p>
              <a:p>
                <a:pPr lvl="0"/>
                <a:r>
                  <a:rPr lang="en-US" sz="1400" dirty="0"/>
                  <a:t> and can then have implementation maps.</a:t>
                </a:r>
              </a:p>
              <a:p>
                <a:pPr lvl="0"/>
                <a:r>
                  <a:rPr lang="en-US" sz="1400" dirty="0"/>
                  <a:t>Implementation Map have the following properties:</a:t>
                </a:r>
              </a:p>
              <a:p>
                <a:pPr lvl="1"/>
                <a:r>
                  <a:rPr lang="en-US" sz="1400" dirty="0"/>
                  <a:t>Supported Blockchain/Ledger Platform(s): i.e. TTI 2.0, Ethereum or Hyperledger Fabric or Corda, etc.</a:t>
                </a:r>
              </a:p>
              <a:p>
                <a:pPr lvl="1"/>
                <a:r>
                  <a:rPr lang="en-US" sz="1400" dirty="0"/>
                  <a:t>Standard Name</a:t>
                </a:r>
              </a:p>
              <a:p>
                <a:pPr lvl="1"/>
                <a:r>
                  <a:rPr lang="en-US" sz="1400" dirty="0"/>
                  <a:t>Description</a:t>
                </a:r>
              </a:p>
              <a:p>
                <a:pPr lvl="1"/>
                <a:r>
                  <a:rPr lang="en-US" sz="1400" dirty="0"/>
                  <a:t>Certifications and Reviews</a:t>
                </a:r>
              </a:p>
              <a:p>
                <a:pPr lvl="1"/>
                <a:r>
                  <a:rPr lang="en-US" sz="1400" dirty="0"/>
                  <a:t>Link to technical implementation – GitHub, marketplace, etc.</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913257"/>
                <a:ext cx="6395724" cy="4286375"/>
              </a:xfrm>
              <a:blipFill>
                <a:blip r:embed="rId3"/>
                <a:stretch>
                  <a:fillRect t="-118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US" sz="11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29960009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mc:Choice xmlns:a14="http://schemas.microsoft.com/office/drawing/2010/main"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1189209356"/>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1189209356"/>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865913" y="6597416"/>
            <a:ext cx="328748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525113189"/>
              </p:ext>
            </p:extLst>
          </p:nvPr>
        </p:nvGraphicFramePr>
        <p:xfrm>
          <a:off x="648114" y="1529936"/>
          <a:ext cx="4552122" cy="2722880"/>
        </p:xfrm>
        <a:graphic>
          <a:graphicData uri="http://schemas.openxmlformats.org/drawingml/2006/table">
            <a:tbl>
              <a:tblPr firstRow="1" bandRow="1">
                <a:tableStyleId>{5C22544A-7EE6-4342-B048-85BDC9FD1C3A}</a:tableStyleId>
              </a:tblPr>
              <a:tblGrid>
                <a:gridCol w="1517374">
                  <a:extLst>
                    <a:ext uri="{9D8B030D-6E8A-4147-A177-3AD203B41FA5}">
                      <a16:colId xmlns:a16="http://schemas.microsoft.com/office/drawing/2014/main" val="760422754"/>
                    </a:ext>
                  </a:extLst>
                </a:gridCol>
                <a:gridCol w="1517374">
                  <a:extLst>
                    <a:ext uri="{9D8B030D-6E8A-4147-A177-3AD203B41FA5}">
                      <a16:colId xmlns:a16="http://schemas.microsoft.com/office/drawing/2014/main" val="2916218602"/>
                    </a:ext>
                  </a:extLst>
                </a:gridCol>
                <a:gridCol w="1517374">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GetBalanceRequest</a:t>
                      </a:r>
                      <a:endParaRPr lang="en-US" sz="16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Definitions and Artifacts</a:t>
            </a: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3"/>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30472"/>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863029" y="1012004"/>
            <a:ext cx="3416158" cy="4795408"/>
          </a:xfrm>
          <a:prstGeom prst="ellipse">
            <a:avLst/>
          </a:prstGeom>
        </p:spPr>
        <p:txBody>
          <a:bodyPr>
            <a:normAutofit/>
          </a:bodyPr>
          <a:lstStyle/>
          <a:p>
            <a:r>
              <a:rPr lang="en-US" sz="3700">
                <a:solidFill>
                  <a:srgbClr val="FFFFFF"/>
                </a:solidFill>
              </a:rPr>
              <a:t>Taxonomy – Properties, Behaviors and Controls</a:t>
            </a: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38665804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570383"/>
                <a:ext cx="6467867" cy="4785967"/>
              </a:xfrm>
            </p:spPr>
            <p:txBody>
              <a:bodyPr anchor="ctr">
                <a:normAutofit lnSpcReduction="10000"/>
              </a:bodyPr>
              <a:lstStyle/>
              <a:p>
                <a:r>
                  <a:rPr lang="en-US" sz="2400" dirty="0"/>
                  <a:t>Behavioral properties - defined within their behavior artifact</a:t>
                </a:r>
              </a:p>
              <a:p>
                <a:r>
                  <a:rPr lang="en-US" sz="2400" dirty="0"/>
                  <a:t>Non-behavioral properties are defined in a non-behavioral property set, or property set artifact. </a:t>
                </a:r>
              </a:p>
              <a:p>
                <a:pPr lvl="1"/>
                <a:r>
                  <a:rPr lang="en-US" dirty="0"/>
                  <a:t>A property set artifact can contain the definition of a single or multiple non-behavioral properties like a `SKU` property.</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 and should provide control messages to query and set values.</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570383"/>
                <a:ext cx="6467867" cy="4785967"/>
              </a:xfrm>
              <a:blipFill>
                <a:blip r:embed="rId2"/>
                <a:stretch>
                  <a:fillRect l="-978" t="-5026" r="-13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2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2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529050" y="5216378"/>
            <a:ext cx="8916542" cy="1096331"/>
          </a:xfrm>
          <a:prstGeom prst="ellipse">
            <a:avLst/>
          </a:prstGeom>
        </p:spPr>
        <p:txBody>
          <a:bodyPr>
            <a:normAutofit fontScale="90000"/>
          </a:bodyPr>
          <a:lstStyle/>
          <a:p>
            <a:r>
              <a:rPr lang="en-US" dirty="0"/>
              <a:t>Behavior Artifact Definitions</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Content Placeholder 2">
            <a:extLst>
              <a:ext uri="{FF2B5EF4-FFF2-40B4-BE49-F238E27FC236}">
                <a16:creationId xmlns:a16="http://schemas.microsoft.com/office/drawing/2014/main" id="{59FCEFB0-6DF1-4CBB-870F-D4F36E27EA26}"/>
              </a:ext>
            </a:extLst>
          </p:cNvPr>
          <p:cNvGraphicFramePr>
            <a:graphicFrameLocks noGrp="1"/>
          </p:cNvGraphicFramePr>
          <p:nvPr>
            <p:ph idx="1"/>
            <p:extLst>
              <p:ext uri="{D42A27DB-BD31-4B8C-83A1-F6EECF244321}">
                <p14:modId xmlns:p14="http://schemas.microsoft.com/office/powerpoint/2010/main" val="24492348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17" name="Diagram 16">
            <a:extLst>
              <a:ext uri="{FF2B5EF4-FFF2-40B4-BE49-F238E27FC236}">
                <a16:creationId xmlns:a16="http://schemas.microsoft.com/office/drawing/2014/main" id="{E156D3A6-B839-EF41-9433-C5517456698D}"/>
              </a:ext>
            </a:extLst>
          </p:cNvPr>
          <p:cNvGraphicFramePr/>
          <p:nvPr>
            <p:extLst>
              <p:ext uri="{D42A27DB-BD31-4B8C-83A1-F6EECF244321}">
                <p14:modId xmlns:p14="http://schemas.microsoft.com/office/powerpoint/2010/main" val="2427833894"/>
              </p:ext>
            </p:extLst>
          </p:nvPr>
        </p:nvGraphicFramePr>
        <p:xfrm>
          <a:off x="8413716" y="4541250"/>
          <a:ext cx="3488217" cy="11038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a:extLst>
              <a:ext uri="{FF2B5EF4-FFF2-40B4-BE49-F238E27FC236}">
                <a16:creationId xmlns:a16="http://schemas.microsoft.com/office/drawing/2014/main" id="{73360521-C567-CA4A-B2E2-236352F23C13}"/>
              </a:ext>
            </a:extLst>
          </p:cNvPr>
          <p:cNvGraphicFramePr/>
          <p:nvPr>
            <p:extLst>
              <p:ext uri="{D42A27DB-BD31-4B8C-83A1-F6EECF244321}">
                <p14:modId xmlns:p14="http://schemas.microsoft.com/office/powerpoint/2010/main" val="1710323973"/>
              </p:ext>
            </p:extLst>
          </p:nvPr>
        </p:nvGraphicFramePr>
        <p:xfrm>
          <a:off x="8413716" y="5697354"/>
          <a:ext cx="3521209" cy="11038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07023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Taxonomy Artifacts and Groups</a:t>
            </a: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76374727"/>
                  </p:ext>
                </p:extLst>
              </p:nvPr>
            </p:nvGraphicFramePr>
            <p:xfrm>
              <a:off x="838199" y="68827"/>
              <a:ext cx="10670177" cy="2391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76374727"/>
                  </p:ext>
                </p:extLst>
              </p:nvPr>
            </p:nvGraphicFramePr>
            <p:xfrm>
              <a:off x="838199" y="68827"/>
              <a:ext cx="10670177" cy="2391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389246" y="4377820"/>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319672" y="3329609"/>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384019" y="4832301"/>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56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329</TotalTime>
  <Words>2835</Words>
  <Application>Microsoft Macintosh PowerPoint</Application>
  <PresentationFormat>Widescreen</PresentationFormat>
  <Paragraphs>390</Paragraphs>
  <Slides>23</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Cambria Math</vt:lpstr>
      <vt:lpstr>Office Theme</vt:lpstr>
      <vt:lpstr>1_Office Theme</vt:lpstr>
      <vt:lpstr>Token Taxonomy Framework (TTF)</vt:lpstr>
      <vt:lpstr>Introduction</vt:lpstr>
      <vt:lpstr>Definitions and Artifacts</vt:lpstr>
      <vt:lpstr>Base Token Types &amp; Symbols</vt:lpstr>
      <vt:lpstr>Taxonomy – Properties, Behaviors and Controls</vt:lpstr>
      <vt:lpstr>Properties</vt:lpstr>
      <vt:lpstr>Behavior Artifact Definitions</vt:lpstr>
      <vt:lpstr>Common Behaviors</vt:lpstr>
      <vt:lpstr>Taxonomy Artifacts and Groups</vt:lpstr>
      <vt:lpstr>Tokens</vt:lpstr>
      <vt:lpstr>Classification and Hierarchy</vt:lpstr>
      <vt:lpstr>Taxonomy Grammar</vt:lpstr>
      <vt:lpstr>Taxonomy Grammar</vt:lpstr>
      <vt:lpstr>Taxonomy Artifacts</vt:lpstr>
      <vt:lpstr>Artifact Hierarchical File Structure </vt:lpstr>
      <vt:lpstr>Contract Interfaces</vt:lpstr>
      <vt:lpstr>Workshop Process</vt:lpstr>
      <vt:lpstr>Tooling with Artifacts and Metadata</vt:lpstr>
      <vt:lpstr>Token Node/Leaf &amp; Implementation Maps</vt:lpstr>
      <vt:lpstr>Classification Hierarchy Example</vt:lpstr>
      <vt:lpstr>Example – Fungible with Supply Control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27</cp:revision>
  <dcterms:created xsi:type="dcterms:W3CDTF">2019-04-17T11:46:48Z</dcterms:created>
  <dcterms:modified xsi:type="dcterms:W3CDTF">2019-05-02T10:07:57Z</dcterms:modified>
</cp:coreProperties>
</file>