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notesSlides/notesSlide7.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5.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6.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5"/>
  </p:notesMasterIdLst>
  <p:sldIdLst>
    <p:sldId id="256" r:id="rId6"/>
    <p:sldId id="1566" r:id="rId7"/>
    <p:sldId id="1537" r:id="rId8"/>
    <p:sldId id="1539" r:id="rId9"/>
    <p:sldId id="1559" r:id="rId10"/>
    <p:sldId id="1552" r:id="rId11"/>
    <p:sldId id="1553" r:id="rId12"/>
    <p:sldId id="258" r:id="rId13"/>
    <p:sldId id="1548" r:id="rId14"/>
    <p:sldId id="1547" r:id="rId15"/>
    <p:sldId id="265"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6" r:id="rId33"/>
    <p:sldId id="1565" r:id="rId34"/>
    <p:sldId id="1538" r:id="rId35"/>
    <p:sldId id="264" r:id="rId36"/>
    <p:sldId id="1533" r:id="rId37"/>
    <p:sldId id="1545" r:id="rId38"/>
    <p:sldId id="1567" r:id="rId39"/>
    <p:sldId id="1556" r:id="rId40"/>
    <p:sldId id="1555" r:id="rId41"/>
    <p:sldId id="1551" r:id="rId42"/>
    <p:sldId id="1550" r:id="rId43"/>
    <p:sldId id="156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86395"/>
  </p:normalViewPr>
  <p:slideViewPr>
    <p:cSldViewPr snapToGrid="0">
      <p:cViewPr varScale="1">
        <p:scale>
          <a:sx n="169" d="100"/>
          <a:sy n="169" d="100"/>
        </p:scale>
        <p:origin x="1880"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1.png"/></Relationships>
</file>

<file path=ppt/diagrams/_rels/data22.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9.png"/><Relationship Id="rId5" Type="http://schemas.openxmlformats.org/officeDocument/2006/relationships/image" Target="../media/image64.png"/><Relationship Id="rId4" Type="http://schemas.openxmlformats.org/officeDocument/2006/relationships/image" Target="../media/image63.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mc:Choice xmlns:a14="http://schemas.microsoft.com/office/drawing/2010/main"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mc:Choice xmlns:a14="http://schemas.microsoft.com/office/drawing/2010/main"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mc:Choice xmlns:a14="http://schemas.microsoft.com/office/drawing/2010/main"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mc:Choice xmlns:a14="http://schemas.microsoft.com/office/drawing/2010/main"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mc:Choice xmlns:a14="http://schemas.microsoft.com/office/drawing/2010/main"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30623" y="0"/>
          <a:ext cx="3245048"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39" tIns="0" rIns="32053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30623" y="1470668"/>
        <a:ext cx="3245048" cy="2206002"/>
      </dsp:txXfrm>
    </dsp:sp>
    <dsp:sp modelId="{F5A8E73D-CCDE-864F-A956-D35E215F973B}">
      <dsp:nvSpPr>
        <dsp:cNvPr id="0" name=""/>
        <dsp:cNvSpPr/>
      </dsp:nvSpPr>
      <dsp:spPr>
        <a:xfrm>
          <a:off x="1162" y="303641"/>
          <a:ext cx="3503970"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539" tIns="165100" rIns="32053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162" y="303641"/>
        <a:ext cx="3503970" cy="839089"/>
      </dsp:txXfrm>
    </dsp:sp>
    <dsp:sp modelId="{697BFB2E-AD8D-EE49-A5E8-2647E13B17A3}">
      <dsp:nvSpPr>
        <dsp:cNvPr id="0" name=""/>
        <dsp:cNvSpPr/>
      </dsp:nvSpPr>
      <dsp:spPr>
        <a:xfrm>
          <a:off x="3764736" y="0"/>
          <a:ext cx="3245048"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39" tIns="0" rIns="32053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764736" y="1470668"/>
        <a:ext cx="3245048" cy="2206002"/>
      </dsp:txXfrm>
    </dsp:sp>
    <dsp:sp modelId="{4759CB34-353D-DA4B-B976-AF36E9426670}">
      <dsp:nvSpPr>
        <dsp:cNvPr id="0" name=""/>
        <dsp:cNvSpPr/>
      </dsp:nvSpPr>
      <dsp:spPr>
        <a:xfrm>
          <a:off x="3764736" y="146662"/>
          <a:ext cx="3245048"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539" tIns="165100" rIns="320539" bIns="165100" numCol="1" spcCol="1270" anchor="ctr" anchorCtr="0">
          <a:noAutofit/>
        </a:bodyPr>
        <a:lstStyle/>
        <a:p>
          <a:pPr marL="0" lvl="0" indent="0" algn="l" defTabSz="1377950">
            <a:lnSpc>
              <a:spcPct val="90000"/>
            </a:lnSpc>
            <a:spcBef>
              <a:spcPct val="0"/>
            </a:spcBef>
            <a:spcAft>
              <a:spcPct val="35000"/>
            </a:spcAft>
            <a:buNone/>
          </a:pPr>
          <a14:m xmlns:a14="http://schemas.microsoft.com/office/drawing/2010/main">
            <m:oMath xmlns:m="http://schemas.openxmlformats.org/officeDocument/2006/math">
              <m:sSub>
                <m:sSubPr>
                  <m:ctrlPr>
                    <a:rPr lang="en-US" sz="3100" i="1" kern="1200" smtClean="0">
                      <a:latin typeface="Cambria Math" panose="02040503050406030204" pitchFamily="18" charset="0"/>
                    </a:rPr>
                  </m:ctrlPr>
                </m:sSubPr>
                <m:e>
                  <m:r>
                    <a:rPr lang="en-US" sz="3100" i="1" kern="1200" smtClean="0">
                      <a:latin typeface="Cambria Math" panose="02040503050406030204" pitchFamily="18" charset="0"/>
                      <a:ea typeface="Cambria Math" panose="02040503050406030204" pitchFamily="18" charset="0"/>
                    </a:rPr>
                    <m:t>𝜏</m:t>
                  </m:r>
                </m:e>
                <m:sub>
                  <m:r>
                    <m:rPr>
                      <m:sty m:val="p"/>
                    </m:rPr>
                    <a:rPr lang="el-GR" sz="3100" i="1" kern="1200" smtClean="0">
                      <a:latin typeface="Cambria Math" panose="02040503050406030204" pitchFamily="18" charset="0"/>
                      <a:ea typeface="Cambria Math" panose="02040503050406030204" pitchFamily="18" charset="0"/>
                    </a:rPr>
                    <m:t>Ν</m:t>
                  </m:r>
                </m:sub>
              </m:sSub>
            </m:oMath>
          </a14:m>
          <a:r>
            <a:rPr lang="en-US" sz="3100" kern="1200" dirty="0"/>
            <a:t> Non-fungible</a:t>
          </a:r>
        </a:p>
      </dsp:txBody>
      <dsp:txXfrm>
        <a:off x="3764736" y="146662"/>
        <a:ext cx="3245048" cy="1177343"/>
      </dsp:txXfrm>
    </dsp:sp>
    <dsp:sp modelId="{682F3279-FED3-6A41-A761-4E233B66EFCB}">
      <dsp:nvSpPr>
        <dsp:cNvPr id="0" name=""/>
        <dsp:cNvSpPr/>
      </dsp:nvSpPr>
      <dsp:spPr>
        <a:xfrm>
          <a:off x="7270551" y="0"/>
          <a:ext cx="3245048"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39" tIns="0" rIns="32053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270551" y="1470668"/>
        <a:ext cx="3245048" cy="2206002"/>
      </dsp:txXfrm>
    </dsp:sp>
    <dsp:sp modelId="{07E383F6-F3BF-7742-8CDA-937392B66C68}">
      <dsp:nvSpPr>
        <dsp:cNvPr id="0" name=""/>
        <dsp:cNvSpPr/>
      </dsp:nvSpPr>
      <dsp:spPr>
        <a:xfrm>
          <a:off x="7269389" y="64003"/>
          <a:ext cx="3245048"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539" tIns="165100" rIns="32053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269389" y="64003"/>
        <a:ext cx="3245048"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Banco Santander, Blockchain Research Institute, </a:t>
            </a:r>
            <a:r>
              <a:rPr lang="en-US" sz="1200" b="0" i="0" u="none" strike="noStrike" kern="1200" dirty="0" err="1">
                <a:solidFill>
                  <a:schemeClr val="tx1"/>
                </a:solidFill>
                <a:effectLst/>
                <a:latin typeface="+mn-lt"/>
                <a:ea typeface="+mn-ea"/>
                <a:cs typeface="+mn-cs"/>
              </a:rPr>
              <a:t>Clearmatics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ConsenSys</a:t>
            </a:r>
            <a:r>
              <a:rPr lang="en-US" sz="1200" b="0" i="0" u="none" strike="noStrike" kern="1200" dirty="0">
                <a:solidFill>
                  <a:schemeClr val="tx1"/>
                </a:solidFill>
                <a:effectLst/>
                <a:latin typeface="+mn-lt"/>
                <a:ea typeface="+mn-ea"/>
                <a:cs typeface="+mn-cs"/>
              </a:rPr>
              <a:t>, Digital Asset, EY, IBM, ING, Intel, J.P. Morgan, </a:t>
            </a:r>
            <a:r>
              <a:rPr lang="en-US" sz="1200" b="0" i="0" u="none" strike="noStrike" kern="1200" dirty="0" err="1">
                <a:solidFill>
                  <a:schemeClr val="tx1"/>
                </a:solidFill>
                <a:effectLst/>
                <a:latin typeface="+mn-lt"/>
                <a:ea typeface="+mn-ea"/>
                <a:cs typeface="+mn-cs"/>
              </a:rPr>
              <a:t>Komgo</a:t>
            </a:r>
            <a:r>
              <a:rPr lang="en-US" sz="1200" b="0" i="0" u="none" strike="noStrike" kern="1200" dirty="0">
                <a:solidFill>
                  <a:schemeClr val="tx1"/>
                </a:solidFill>
                <a:effectLst/>
                <a:latin typeface="+mn-lt"/>
                <a:ea typeface="+mn-ea"/>
                <a:cs typeface="+mn-cs"/>
              </a:rPr>
              <a:t>, Microsoft, R3, and Web3 Labs</a:t>
            </a:r>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a:t>
            </a:fld>
            <a:endParaRPr lang="en-US"/>
          </a:p>
        </p:txBody>
      </p:sp>
    </p:spTree>
    <p:extLst>
      <p:ext uri="{BB962C8B-B14F-4D97-AF65-F5344CB8AC3E}">
        <p14:creationId xmlns:p14="http://schemas.microsoft.com/office/powerpoint/2010/main" val="126445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31</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7</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10</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8/29/19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8/29/19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8/29/19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8/29/19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8/29/19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8/29/19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8/29/19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8/29/19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8/29/19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8/29/19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8/29/19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8/29/19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8/29/19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8/29/19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8/29/19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8/29/19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8/29/19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8/29/19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8/29/19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8/29/19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8/29/19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8/29/19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8/29/19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9.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22.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1.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50.svg"/><Relationship Id="rId2" Type="http://schemas.openxmlformats.org/officeDocument/2006/relationships/image" Target="../media/image28.png"/><Relationship Id="rId16" Type="http://schemas.openxmlformats.org/officeDocument/2006/relationships/image" Target="../media/image49.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450.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8.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microsoft.com/office/2007/relationships/diagramDrawing" Target="../diagrams/drawing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Colors" Target="../diagrams/colors20.xml"/><Relationship Id="rId5" Type="http://schemas.openxmlformats.org/officeDocument/2006/relationships/diagramColors" Target="../diagrams/colors19.xml"/><Relationship Id="rId10" Type="http://schemas.openxmlformats.org/officeDocument/2006/relationships/diagramQuickStyle" Target="../diagrams/quickStyle20.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1.xml"/><Relationship Id="rId7" Type="http://schemas.microsoft.com/office/2007/relationships/diagramDrawing" Target="../diagrams/drawing2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5.xml"/><Relationship Id="rId26" Type="http://schemas.openxmlformats.org/officeDocument/2006/relationships/diagramData" Target="../diagrams/data37.xml"/><Relationship Id="rId3" Type="http://schemas.openxmlformats.org/officeDocument/2006/relationships/diagramData" Target="../diagrams/data32.xml"/><Relationship Id="rId21" Type="http://schemas.openxmlformats.org/officeDocument/2006/relationships/diagramData" Target="../diagrams/data35.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7.xml"/><Relationship Id="rId2" Type="http://schemas.openxmlformats.org/officeDocument/2006/relationships/notesSlide" Target="../notesSlides/notesSlide19.xml"/><Relationship Id="rId16" Type="http://schemas.microsoft.com/office/2007/relationships/diagramDrawing" Target="../diagrams/drawing25.xml"/><Relationship Id="rId20" Type="http://schemas.openxmlformats.org/officeDocument/2006/relationships/diagramColors" Target="../diagrams/colors25.xml"/><Relationship Id="rId29" Type="http://schemas.openxmlformats.org/officeDocument/2006/relationships/diagramColors" Target="../diagrams/colors26.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24" Type="http://schemas.openxmlformats.org/officeDocument/2006/relationships/diagramColors" Target="../diagrams/colors26.xml"/><Relationship Id="rId32" Type="http://schemas.openxmlformats.org/officeDocument/2006/relationships/diagramQuickStyle" Target="../diagrams/quickStyle27.xml"/><Relationship Id="rId5" Type="http://schemas.openxmlformats.org/officeDocument/2006/relationships/diagramQuickStyle" Target="../diagrams/quickStyle24.xml"/><Relationship Id="rId15" Type="http://schemas.openxmlformats.org/officeDocument/2006/relationships/diagramColors" Target="../diagrams/colors25.xml"/><Relationship Id="rId23" Type="http://schemas.openxmlformats.org/officeDocument/2006/relationships/diagramQuickStyle" Target="../diagrams/quickStyle26.xml"/><Relationship Id="rId28" Type="http://schemas.openxmlformats.org/officeDocument/2006/relationships/diagramQuickStyle" Target="../diagrams/quickStyle26.xml"/><Relationship Id="rId10" Type="http://schemas.openxmlformats.org/officeDocument/2006/relationships/diagramQuickStyle" Target="../diagrams/quickStyle24.xml"/><Relationship Id="rId19" Type="http://schemas.openxmlformats.org/officeDocument/2006/relationships/diagramQuickStyle" Target="../diagrams/quickStyle25.xml"/><Relationship Id="rId31"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4.xml"/><Relationship Id="rId14" Type="http://schemas.openxmlformats.org/officeDocument/2006/relationships/diagramQuickStyle" Target="../diagrams/quickStyle25.xml"/><Relationship Id="rId22" Type="http://schemas.openxmlformats.org/officeDocument/2006/relationships/diagramLayout" Target="../diagrams/layout26.xml"/><Relationship Id="rId27" Type="http://schemas.openxmlformats.org/officeDocument/2006/relationships/diagramLayout" Target="../diagrams/layout26.xml"/><Relationship Id="rId30" Type="http://schemas.openxmlformats.org/officeDocument/2006/relationships/diagramData" Target="../diagrams/data36.xml"/><Relationship Id="rId8" Type="http://schemas.openxmlformats.org/officeDocument/2006/relationships/diagramData" Target="../diagrams/data320.xml"/></Relationships>
</file>

<file path=ppt/slides/_rels/slide33.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72.png"/><Relationship Id="rId3" Type="http://schemas.openxmlformats.org/officeDocument/2006/relationships/diagramLayout" Target="../diagrams/layout28.xml"/><Relationship Id="rId7" Type="http://schemas.openxmlformats.org/officeDocument/2006/relationships/image" Target="../media/image66.png"/><Relationship Id="rId12" Type="http://schemas.openxmlformats.org/officeDocument/2006/relationships/image" Target="../media/image71.svg"/><Relationship Id="rId2" Type="http://schemas.openxmlformats.org/officeDocument/2006/relationships/diagramData" Target="../diagrams/data38.xml"/><Relationship Id="rId16" Type="http://schemas.openxmlformats.org/officeDocument/2006/relationships/image" Target="../media/image75.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70.png"/><Relationship Id="rId5" Type="http://schemas.openxmlformats.org/officeDocument/2006/relationships/diagramColors" Target="../diagrams/colors28.xml"/><Relationship Id="rId15" Type="http://schemas.openxmlformats.org/officeDocument/2006/relationships/image" Target="../media/image74.png"/><Relationship Id="rId10" Type="http://schemas.openxmlformats.org/officeDocument/2006/relationships/image" Target="../media/image69.svg"/><Relationship Id="rId4" Type="http://schemas.openxmlformats.org/officeDocument/2006/relationships/diagramQuickStyle" Target="../diagrams/quickStyle28.xml"/><Relationship Id="rId9" Type="http://schemas.openxmlformats.org/officeDocument/2006/relationships/image" Target="../media/image68.png"/><Relationship Id="rId14" Type="http://schemas.openxmlformats.org/officeDocument/2006/relationships/image" Target="../media/image73.sv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2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30.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10"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mc:Choice xmlns:a14="http://schemas.microsoft.com/office/drawing/2010/main"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358080092"/>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358080092"/>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A1B-6254-7041-8E86-A891B7CD4168}"/>
              </a:ext>
            </a:extLst>
          </p:cNvPr>
          <p:cNvSpPr>
            <a:spLocks noGrp="1"/>
          </p:cNvSpPr>
          <p:nvPr>
            <p:ph type="title"/>
          </p:nvPr>
        </p:nvSpPr>
        <p:spPr/>
        <p:txBody>
          <a:bodyPr>
            <a:normAutofit/>
          </a:bodyPr>
          <a:lstStyle/>
          <a:p>
            <a:r>
              <a:rPr lang="en-US" sz="4000" u="sng" dirty="0"/>
              <a:t>April 2019 Token Taxonomy Initiative was born…</a:t>
            </a:r>
          </a:p>
        </p:txBody>
      </p:sp>
      <p:sp>
        <p:nvSpPr>
          <p:cNvPr id="3" name="Content Placeholder 2">
            <a:extLst>
              <a:ext uri="{FF2B5EF4-FFF2-40B4-BE49-F238E27FC236}">
                <a16:creationId xmlns:a16="http://schemas.microsoft.com/office/drawing/2014/main" id="{8AB1808C-07BA-834D-9FAE-9215ABD49B92}"/>
              </a:ext>
            </a:extLst>
          </p:cNvPr>
          <p:cNvSpPr>
            <a:spLocks noGrp="1"/>
          </p:cNvSpPr>
          <p:nvPr>
            <p:ph idx="1"/>
          </p:nvPr>
        </p:nvSpPr>
        <p:spPr>
          <a:xfrm>
            <a:off x="627666" y="1491161"/>
            <a:ext cx="10075985" cy="4351338"/>
          </a:xfrm>
        </p:spPr>
        <p:txBody>
          <a:bodyPr/>
          <a:lstStyle/>
          <a:p>
            <a:r>
              <a:rPr lang="en-US" dirty="0"/>
              <a:t>Microsoft contributed TTF to seed the TTI</a:t>
            </a:r>
          </a:p>
          <a:p>
            <a:r>
              <a:rPr lang="en-US" dirty="0"/>
              <a:t>Platform Neutrality</a:t>
            </a:r>
          </a:p>
          <a:p>
            <a:r>
              <a:rPr lang="en-US" dirty="0"/>
              <a:t>Standards and Interoperability</a:t>
            </a:r>
          </a:p>
          <a:p>
            <a:r>
              <a:rPr lang="en-US" dirty="0"/>
              <a:t>Consistency in terms, definitions and concepts</a:t>
            </a:r>
          </a:p>
          <a:p>
            <a:r>
              <a:rPr lang="en-US" dirty="0"/>
              <a:t>Then…</a:t>
            </a:r>
          </a:p>
        </p:txBody>
      </p:sp>
      <p:pic>
        <p:nvPicPr>
          <p:cNvPr id="6" name="Picture 5">
            <a:extLst>
              <a:ext uri="{FF2B5EF4-FFF2-40B4-BE49-F238E27FC236}">
                <a16:creationId xmlns:a16="http://schemas.microsoft.com/office/drawing/2014/main" id="{D8AFFDB1-D14F-A449-B63B-3383EB10E116}"/>
              </a:ext>
            </a:extLst>
          </p:cNvPr>
          <p:cNvPicPr>
            <a:picLocks noChangeAspect="1"/>
          </p:cNvPicPr>
          <p:nvPr/>
        </p:nvPicPr>
        <p:blipFill>
          <a:blip r:embed="rId3"/>
          <a:stretch>
            <a:fillRect/>
          </a:stretch>
        </p:blipFill>
        <p:spPr>
          <a:xfrm>
            <a:off x="10282859" y="1557129"/>
            <a:ext cx="1825001" cy="1117557"/>
          </a:xfrm>
          <a:prstGeom prst="rect">
            <a:avLst/>
          </a:prstGeom>
        </p:spPr>
      </p:pic>
      <p:pic>
        <p:nvPicPr>
          <p:cNvPr id="8" name="Picture 7">
            <a:extLst>
              <a:ext uri="{FF2B5EF4-FFF2-40B4-BE49-F238E27FC236}">
                <a16:creationId xmlns:a16="http://schemas.microsoft.com/office/drawing/2014/main" id="{46728AFA-84A3-B947-AF7F-C8C57BDF3197}"/>
              </a:ext>
            </a:extLst>
          </p:cNvPr>
          <p:cNvPicPr>
            <a:picLocks noChangeAspect="1"/>
          </p:cNvPicPr>
          <p:nvPr/>
        </p:nvPicPr>
        <p:blipFill>
          <a:blip r:embed="rId4"/>
          <a:stretch>
            <a:fillRect/>
          </a:stretch>
        </p:blipFill>
        <p:spPr>
          <a:xfrm>
            <a:off x="9327909" y="2595111"/>
            <a:ext cx="897255" cy="897255"/>
          </a:xfrm>
          <a:prstGeom prst="rect">
            <a:avLst/>
          </a:prstGeom>
        </p:spPr>
      </p:pic>
      <p:pic>
        <p:nvPicPr>
          <p:cNvPr id="10" name="Picture 9" descr="A picture containing building&#10;&#10;Description automatically generated">
            <a:extLst>
              <a:ext uri="{FF2B5EF4-FFF2-40B4-BE49-F238E27FC236}">
                <a16:creationId xmlns:a16="http://schemas.microsoft.com/office/drawing/2014/main" id="{871F9F98-98A0-5E46-8FBF-D49F75F52A83}"/>
              </a:ext>
            </a:extLst>
          </p:cNvPr>
          <p:cNvPicPr>
            <a:picLocks noChangeAspect="1"/>
          </p:cNvPicPr>
          <p:nvPr/>
        </p:nvPicPr>
        <p:blipFill>
          <a:blip r:embed="rId5"/>
          <a:stretch>
            <a:fillRect/>
          </a:stretch>
        </p:blipFill>
        <p:spPr>
          <a:xfrm>
            <a:off x="9270216" y="1945034"/>
            <a:ext cx="1012643" cy="405057"/>
          </a:xfrm>
          <a:prstGeom prst="rect">
            <a:avLst/>
          </a:prstGeom>
        </p:spPr>
      </p:pic>
      <p:pic>
        <p:nvPicPr>
          <p:cNvPr id="11" name="Picture 10">
            <a:extLst>
              <a:ext uri="{FF2B5EF4-FFF2-40B4-BE49-F238E27FC236}">
                <a16:creationId xmlns:a16="http://schemas.microsoft.com/office/drawing/2014/main" id="{49B86259-0519-4D47-B717-87D0E1FA4B2D}"/>
              </a:ext>
            </a:extLst>
          </p:cNvPr>
          <p:cNvPicPr>
            <a:picLocks noChangeAspect="1"/>
          </p:cNvPicPr>
          <p:nvPr/>
        </p:nvPicPr>
        <p:blipFill>
          <a:blip r:embed="rId6"/>
          <a:stretch>
            <a:fillRect/>
          </a:stretch>
        </p:blipFill>
        <p:spPr>
          <a:xfrm>
            <a:off x="10107916" y="3861920"/>
            <a:ext cx="1456418" cy="310896"/>
          </a:xfrm>
          <a:prstGeom prst="rect">
            <a:avLst/>
          </a:prstGeom>
        </p:spPr>
      </p:pic>
      <p:pic>
        <p:nvPicPr>
          <p:cNvPr id="13" name="Picture 12" descr="A close up of a sign&#10;&#10;Description automatically generated">
            <a:extLst>
              <a:ext uri="{FF2B5EF4-FFF2-40B4-BE49-F238E27FC236}">
                <a16:creationId xmlns:a16="http://schemas.microsoft.com/office/drawing/2014/main" id="{1B1DD06A-420A-734F-88E6-338DB0B12561}"/>
              </a:ext>
            </a:extLst>
          </p:cNvPr>
          <p:cNvPicPr>
            <a:picLocks noChangeAspect="1"/>
          </p:cNvPicPr>
          <p:nvPr/>
        </p:nvPicPr>
        <p:blipFill>
          <a:blip r:embed="rId7"/>
          <a:stretch>
            <a:fillRect/>
          </a:stretch>
        </p:blipFill>
        <p:spPr>
          <a:xfrm>
            <a:off x="537210" y="3961544"/>
            <a:ext cx="2024388" cy="1518291"/>
          </a:xfrm>
          <a:prstGeom prst="rect">
            <a:avLst/>
          </a:prstGeom>
        </p:spPr>
      </p:pic>
      <p:pic>
        <p:nvPicPr>
          <p:cNvPr id="17" name="Picture 16" descr="A close up of a sign&#10;&#10;Description automatically generated">
            <a:extLst>
              <a:ext uri="{FF2B5EF4-FFF2-40B4-BE49-F238E27FC236}">
                <a16:creationId xmlns:a16="http://schemas.microsoft.com/office/drawing/2014/main" id="{652F447F-454D-BF42-AC99-B5A02D20D6A3}"/>
              </a:ext>
            </a:extLst>
          </p:cNvPr>
          <p:cNvPicPr>
            <a:picLocks noChangeAspect="1"/>
          </p:cNvPicPr>
          <p:nvPr/>
        </p:nvPicPr>
        <p:blipFill>
          <a:blip r:embed="rId8"/>
          <a:stretch>
            <a:fillRect/>
          </a:stretch>
        </p:blipFill>
        <p:spPr>
          <a:xfrm>
            <a:off x="5879361" y="4440905"/>
            <a:ext cx="2474460" cy="4718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BA08BDBA-0744-3949-943F-E074E2CE3AA7}"/>
              </a:ext>
            </a:extLst>
          </p:cNvPr>
          <p:cNvPicPr>
            <a:picLocks noChangeAspect="1"/>
          </p:cNvPicPr>
          <p:nvPr/>
        </p:nvPicPr>
        <p:blipFill>
          <a:blip r:embed="rId9"/>
          <a:stretch>
            <a:fillRect/>
          </a:stretch>
        </p:blipFill>
        <p:spPr>
          <a:xfrm>
            <a:off x="8425867" y="5146958"/>
            <a:ext cx="2019882" cy="1346588"/>
          </a:xfrm>
          <a:prstGeom prst="rect">
            <a:avLst/>
          </a:prstGeom>
        </p:spPr>
      </p:pic>
      <p:pic>
        <p:nvPicPr>
          <p:cNvPr id="21" name="Picture 20">
            <a:extLst>
              <a:ext uri="{FF2B5EF4-FFF2-40B4-BE49-F238E27FC236}">
                <a16:creationId xmlns:a16="http://schemas.microsoft.com/office/drawing/2014/main" id="{424A5621-BAA1-FB43-852D-6F3425218D41}"/>
              </a:ext>
            </a:extLst>
          </p:cNvPr>
          <p:cNvPicPr>
            <a:picLocks noChangeAspect="1"/>
          </p:cNvPicPr>
          <p:nvPr/>
        </p:nvPicPr>
        <p:blipFill>
          <a:blip r:embed="rId10"/>
          <a:stretch>
            <a:fillRect/>
          </a:stretch>
        </p:blipFill>
        <p:spPr>
          <a:xfrm>
            <a:off x="8542390" y="3758577"/>
            <a:ext cx="785519" cy="520406"/>
          </a:xfrm>
          <a:prstGeom prst="rect">
            <a:avLst/>
          </a:prstGeom>
        </p:spPr>
      </p:pic>
      <p:pic>
        <p:nvPicPr>
          <p:cNvPr id="23" name="Picture 22" descr="A close up of a sign&#10;&#10;Description automatically generated">
            <a:extLst>
              <a:ext uri="{FF2B5EF4-FFF2-40B4-BE49-F238E27FC236}">
                <a16:creationId xmlns:a16="http://schemas.microsoft.com/office/drawing/2014/main" id="{4D3349D5-0E66-9343-842A-8D2DE151DE2A}"/>
              </a:ext>
            </a:extLst>
          </p:cNvPr>
          <p:cNvPicPr>
            <a:picLocks noChangeAspect="1"/>
          </p:cNvPicPr>
          <p:nvPr/>
        </p:nvPicPr>
        <p:blipFill>
          <a:blip r:embed="rId11"/>
          <a:stretch>
            <a:fillRect/>
          </a:stretch>
        </p:blipFill>
        <p:spPr>
          <a:xfrm>
            <a:off x="2423774" y="5412448"/>
            <a:ext cx="2330299" cy="831902"/>
          </a:xfrm>
          <a:prstGeom prst="rect">
            <a:avLst/>
          </a:prstGeom>
        </p:spPr>
      </p:pic>
      <p:pic>
        <p:nvPicPr>
          <p:cNvPr id="27" name="Picture 26">
            <a:extLst>
              <a:ext uri="{FF2B5EF4-FFF2-40B4-BE49-F238E27FC236}">
                <a16:creationId xmlns:a16="http://schemas.microsoft.com/office/drawing/2014/main" id="{CEDCB5B5-3040-B249-B007-A223B47C745A}"/>
              </a:ext>
            </a:extLst>
          </p:cNvPr>
          <p:cNvPicPr>
            <a:picLocks noChangeAspect="1"/>
          </p:cNvPicPr>
          <p:nvPr/>
        </p:nvPicPr>
        <p:blipFill>
          <a:blip r:embed="rId12"/>
          <a:stretch>
            <a:fillRect/>
          </a:stretch>
        </p:blipFill>
        <p:spPr>
          <a:xfrm>
            <a:off x="8741805" y="4536255"/>
            <a:ext cx="1075970" cy="605233"/>
          </a:xfrm>
          <a:prstGeom prst="rect">
            <a:avLst/>
          </a:prstGeom>
        </p:spPr>
      </p:pic>
      <p:pic>
        <p:nvPicPr>
          <p:cNvPr id="29" name="Picture 28">
            <a:extLst>
              <a:ext uri="{FF2B5EF4-FFF2-40B4-BE49-F238E27FC236}">
                <a16:creationId xmlns:a16="http://schemas.microsoft.com/office/drawing/2014/main" id="{A7453762-567E-7549-90B5-98BCDA87796C}"/>
              </a:ext>
            </a:extLst>
          </p:cNvPr>
          <p:cNvPicPr>
            <a:picLocks noChangeAspect="1"/>
          </p:cNvPicPr>
          <p:nvPr/>
        </p:nvPicPr>
        <p:blipFill>
          <a:blip r:embed="rId13"/>
          <a:stretch>
            <a:fillRect/>
          </a:stretch>
        </p:blipFill>
        <p:spPr>
          <a:xfrm>
            <a:off x="103630" y="5113212"/>
            <a:ext cx="1694684" cy="1646946"/>
          </a:xfrm>
          <a:prstGeom prst="rect">
            <a:avLst/>
          </a:prstGeom>
        </p:spPr>
      </p:pic>
      <p:pic>
        <p:nvPicPr>
          <p:cNvPr id="31" name="Picture 30">
            <a:extLst>
              <a:ext uri="{FF2B5EF4-FFF2-40B4-BE49-F238E27FC236}">
                <a16:creationId xmlns:a16="http://schemas.microsoft.com/office/drawing/2014/main" id="{6D558BAB-7458-7E43-B5E6-BF14B01FAD70}"/>
              </a:ext>
            </a:extLst>
          </p:cNvPr>
          <p:cNvPicPr>
            <a:picLocks noChangeAspect="1"/>
          </p:cNvPicPr>
          <p:nvPr/>
        </p:nvPicPr>
        <p:blipFill>
          <a:blip r:embed="rId14"/>
          <a:stretch>
            <a:fillRect/>
          </a:stretch>
        </p:blipFill>
        <p:spPr>
          <a:xfrm>
            <a:off x="5217689" y="5146958"/>
            <a:ext cx="1368913" cy="1142005"/>
          </a:xfrm>
          <a:prstGeom prst="rect">
            <a:avLst/>
          </a:prstGeom>
        </p:spPr>
      </p:pic>
      <p:pic>
        <p:nvPicPr>
          <p:cNvPr id="33" name="Picture 32" descr="A picture containing traffic, light&#10;&#10;Description automatically generated">
            <a:extLst>
              <a:ext uri="{FF2B5EF4-FFF2-40B4-BE49-F238E27FC236}">
                <a16:creationId xmlns:a16="http://schemas.microsoft.com/office/drawing/2014/main" id="{4AB302DC-B2CC-984D-8551-ED4A3D0C19CC}"/>
              </a:ext>
            </a:extLst>
          </p:cNvPr>
          <p:cNvPicPr>
            <a:picLocks noChangeAspect="1"/>
          </p:cNvPicPr>
          <p:nvPr/>
        </p:nvPicPr>
        <p:blipFill>
          <a:blip r:embed="rId15"/>
          <a:stretch>
            <a:fillRect/>
          </a:stretch>
        </p:blipFill>
        <p:spPr>
          <a:xfrm>
            <a:off x="9717540" y="6329570"/>
            <a:ext cx="2237170" cy="277605"/>
          </a:xfrm>
          <a:prstGeom prst="rect">
            <a:avLst/>
          </a:prstGeom>
        </p:spPr>
      </p:pic>
      <p:pic>
        <p:nvPicPr>
          <p:cNvPr id="35" name="Picture 34" descr="A close up of a sign&#10;&#10;Description automatically generated">
            <a:extLst>
              <a:ext uri="{FF2B5EF4-FFF2-40B4-BE49-F238E27FC236}">
                <a16:creationId xmlns:a16="http://schemas.microsoft.com/office/drawing/2014/main" id="{DDA04E79-15B4-374F-9B68-61E018C2F2BC}"/>
              </a:ext>
            </a:extLst>
          </p:cNvPr>
          <p:cNvPicPr>
            <a:picLocks noChangeAspect="1"/>
          </p:cNvPicPr>
          <p:nvPr/>
        </p:nvPicPr>
        <p:blipFill>
          <a:blip r:embed="rId16"/>
          <a:stretch>
            <a:fillRect/>
          </a:stretch>
        </p:blipFill>
        <p:spPr>
          <a:xfrm>
            <a:off x="3093780" y="4491615"/>
            <a:ext cx="2434646" cy="520406"/>
          </a:xfrm>
          <a:prstGeom prst="rect">
            <a:avLst/>
          </a:prstGeom>
        </p:spPr>
      </p:pic>
      <p:pic>
        <p:nvPicPr>
          <p:cNvPr id="37" name="Picture 36" descr="A close up of a logo&#10;&#10;Description automatically generated">
            <a:extLst>
              <a:ext uri="{FF2B5EF4-FFF2-40B4-BE49-F238E27FC236}">
                <a16:creationId xmlns:a16="http://schemas.microsoft.com/office/drawing/2014/main" id="{344AFBBC-48D0-D940-ABAB-048E0C3FBFF8}"/>
              </a:ext>
            </a:extLst>
          </p:cNvPr>
          <p:cNvPicPr>
            <a:picLocks noChangeAspect="1"/>
          </p:cNvPicPr>
          <p:nvPr/>
        </p:nvPicPr>
        <p:blipFill>
          <a:blip r:embed="rId17"/>
          <a:stretch>
            <a:fillRect/>
          </a:stretch>
        </p:blipFill>
        <p:spPr>
          <a:xfrm>
            <a:off x="6277762" y="5115879"/>
            <a:ext cx="2385395" cy="1252332"/>
          </a:xfrm>
          <a:prstGeom prst="rect">
            <a:avLst/>
          </a:prstGeom>
        </p:spPr>
      </p:pic>
      <p:pic>
        <p:nvPicPr>
          <p:cNvPr id="39" name="Picture 38">
            <a:extLst>
              <a:ext uri="{FF2B5EF4-FFF2-40B4-BE49-F238E27FC236}">
                <a16:creationId xmlns:a16="http://schemas.microsoft.com/office/drawing/2014/main" id="{D5C25D67-7F8B-144F-9D0C-03C344BD85BC}"/>
              </a:ext>
            </a:extLst>
          </p:cNvPr>
          <p:cNvPicPr>
            <a:picLocks noChangeAspect="1"/>
          </p:cNvPicPr>
          <p:nvPr/>
        </p:nvPicPr>
        <p:blipFill>
          <a:blip r:embed="rId18"/>
          <a:stretch>
            <a:fillRect/>
          </a:stretch>
        </p:blipFill>
        <p:spPr>
          <a:xfrm>
            <a:off x="7824208" y="1726273"/>
            <a:ext cx="1217760" cy="792510"/>
          </a:xfrm>
          <a:prstGeom prst="rect">
            <a:avLst/>
          </a:prstGeom>
        </p:spPr>
      </p:pic>
      <p:pic>
        <p:nvPicPr>
          <p:cNvPr id="41" name="Picture 40">
            <a:extLst>
              <a:ext uri="{FF2B5EF4-FFF2-40B4-BE49-F238E27FC236}">
                <a16:creationId xmlns:a16="http://schemas.microsoft.com/office/drawing/2014/main" id="{7B674C02-6D2F-7848-9645-DB34E7A51855}"/>
              </a:ext>
            </a:extLst>
          </p:cNvPr>
          <p:cNvPicPr>
            <a:picLocks noChangeAspect="1"/>
          </p:cNvPicPr>
          <p:nvPr/>
        </p:nvPicPr>
        <p:blipFill>
          <a:blip r:embed="rId19"/>
          <a:stretch>
            <a:fillRect/>
          </a:stretch>
        </p:blipFill>
        <p:spPr>
          <a:xfrm>
            <a:off x="9871575" y="5169725"/>
            <a:ext cx="2216795" cy="476611"/>
          </a:xfrm>
          <a:prstGeom prst="rect">
            <a:avLst/>
          </a:prstGeom>
        </p:spPr>
      </p:pic>
    </p:spTree>
    <p:extLst>
      <p:ext uri="{BB962C8B-B14F-4D97-AF65-F5344CB8AC3E}">
        <p14:creationId xmlns:p14="http://schemas.microsoft.com/office/powerpoint/2010/main" val="745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500"/>
                            </p:stCondLst>
                            <p:childTnLst>
                              <p:par>
                                <p:cTn id="67" presetID="10"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199</TotalTime>
  <Words>4076</Words>
  <Application>Microsoft Macintosh PowerPoint</Application>
  <PresentationFormat>Widescreen</PresentationFormat>
  <Paragraphs>692</Paragraphs>
  <Slides>39</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Calibri Light</vt:lpstr>
      <vt:lpstr>Cambria Math</vt:lpstr>
      <vt:lpstr>1_Office Theme</vt:lpstr>
      <vt:lpstr>Office Theme</vt:lpstr>
      <vt:lpstr>Token Taxonomy Framework (TTF)</vt:lpstr>
      <vt:lpstr>April 2019 Token Taxonomy Initiative was born…</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Classification</vt:lpstr>
      <vt:lpstr>Classification Hierarchy</vt:lpstr>
      <vt:lpstr>Token Template = Formula + Definition</vt:lpstr>
      <vt:lpstr>Token Template</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12</cp:revision>
  <dcterms:created xsi:type="dcterms:W3CDTF">2019-07-26T22:48:49Z</dcterms:created>
  <dcterms:modified xsi:type="dcterms:W3CDTF">2019-08-29T11:54:51Z</dcterms:modified>
</cp:coreProperties>
</file>