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8.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9.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0.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8.xml" ContentType="application/vnd.openxmlformats-officedocument.presentationml.notesSlide+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8.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9.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9.xml" ContentType="application/vnd.openxmlformats-officedocument.presentationml.notesSlide+xml"/>
  <Override PartName="/ppt/diagrams/data40.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41.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2.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3.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8.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40.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5"/>
  </p:notesMasterIdLst>
  <p:sldIdLst>
    <p:sldId id="256" r:id="rId6"/>
    <p:sldId id="1566" r:id="rId7"/>
    <p:sldId id="1537" r:id="rId8"/>
    <p:sldId id="1539" r:id="rId9"/>
    <p:sldId id="1559" r:id="rId10"/>
    <p:sldId id="1552" r:id="rId11"/>
    <p:sldId id="1553" r:id="rId12"/>
    <p:sldId id="258" r:id="rId13"/>
    <p:sldId id="1548" r:id="rId14"/>
    <p:sldId id="1547" r:id="rId15"/>
    <p:sldId id="265"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6" r:id="rId33"/>
    <p:sldId id="1565" r:id="rId34"/>
    <p:sldId id="1538" r:id="rId35"/>
    <p:sldId id="264" r:id="rId36"/>
    <p:sldId id="1533" r:id="rId37"/>
    <p:sldId id="1545" r:id="rId38"/>
    <p:sldId id="1567" r:id="rId39"/>
    <p:sldId id="1556" r:id="rId40"/>
    <p:sldId id="1555" r:id="rId41"/>
    <p:sldId id="1551" r:id="rId42"/>
    <p:sldId id="1550" r:id="rId43"/>
    <p:sldId id="156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01"/>
    <p:restoredTop sz="86380"/>
  </p:normalViewPr>
  <p:slideViewPr>
    <p:cSldViewPr snapToGrid="0">
      <p:cViewPr varScale="1">
        <p:scale>
          <a:sx n="169" d="100"/>
          <a:sy n="169" d="100"/>
        </p:scale>
        <p:origin x="624" y="184"/>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png"/></Relationships>
</file>

<file path=ppt/diagrams/_rels/data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1.png"/><Relationship Id="rId1" Type="http://schemas.openxmlformats.org/officeDocument/2006/relationships/image" Target="../media/image440.png"/><Relationship Id="rId5" Type="http://schemas.openxmlformats.org/officeDocument/2006/relationships/image" Target="../media/image481.png"/><Relationship Id="rId4" Type="http://schemas.openxmlformats.org/officeDocument/2006/relationships/image" Target="../media/image47.png"/></Relationships>
</file>

<file path=ppt/diagrams/_rels/data22.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20.png"/><Relationship Id="rId1" Type="http://schemas.openxmlformats.org/officeDocument/2006/relationships/image" Target="../media/image610.png"/><Relationship Id="rId5" Type="http://schemas.openxmlformats.org/officeDocument/2006/relationships/image" Target="../media/image650.png"/><Relationship Id="rId4" Type="http://schemas.openxmlformats.org/officeDocument/2006/relationships/image" Target="../media/image640.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1.png"/><Relationship Id="rId1" Type="http://schemas.openxmlformats.org/officeDocument/2006/relationships/image" Target="../media/image62.png"/><Relationship Id="rId4" Type="http://schemas.openxmlformats.org/officeDocument/2006/relationships/image" Target="../media/image651.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png"/><Relationship Id="rId6" Type="http://schemas.openxmlformats.org/officeDocument/2006/relationships/image" Target="../media/image71.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1"/>
      <dgm:spPr/>
    </dgm:pt>
    <dgm:pt modelId="{71786F09-4D37-0F48-8A91-8A2067105E7E}" type="pres">
      <dgm:prSet presAssocID="{B7405EB0-FDC5-514B-86E7-B0B06AB2FFFA}" presName="connTx" presStyleLbl="parChTrans1D3" presStyleIdx="9" presStyleCnt="11"/>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1">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1"/>
      <dgm:spPr/>
    </dgm:pt>
    <dgm:pt modelId="{3C4921F8-93DA-8941-90BA-34A1F596103D}" type="pres">
      <dgm:prSet presAssocID="{48A580D3-E3BC-1148-BFCE-8F5E2DB7D71B}" presName="connTx" presStyleLbl="parChTrans1D3" presStyleIdx="10" presStyleCnt="11"/>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1">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859754" y="2005310"/>
          <a:ext cx="605891" cy="3029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artifacts</a:t>
          </a:r>
        </a:p>
      </dsp:txBody>
      <dsp:txXfrm>
        <a:off x="1868627" y="2014183"/>
        <a:ext cx="588145" cy="285199"/>
      </dsp:txXfrm>
    </dsp:sp>
    <dsp:sp modelId="{40441118-4E5F-5041-B978-621E4BF47925}">
      <dsp:nvSpPr>
        <dsp:cNvPr id="0" name=""/>
        <dsp:cNvSpPr/>
      </dsp:nvSpPr>
      <dsp:spPr>
        <a:xfrm rot="16652881">
          <a:off x="1664313" y="1236190"/>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1196140"/>
        <a:ext cx="92251" cy="92251"/>
      </dsp:txXfrm>
    </dsp:sp>
    <dsp:sp modelId="{1E9B937D-DD83-8347-87AE-EE5326010ACA}">
      <dsp:nvSpPr>
        <dsp:cNvPr id="0" name=""/>
        <dsp:cNvSpPr/>
      </dsp:nvSpPr>
      <dsp:spPr>
        <a:xfrm>
          <a:off x="2708003" y="17627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a:t>
          </a:r>
        </a:p>
      </dsp:txBody>
      <dsp:txXfrm>
        <a:off x="2716876" y="185148"/>
        <a:ext cx="588145" cy="285199"/>
      </dsp:txXfrm>
    </dsp:sp>
    <dsp:sp modelId="{771EF1CC-FF5D-664B-BE8C-1729435DC991}">
      <dsp:nvSpPr>
        <dsp:cNvPr id="0" name=""/>
        <dsp:cNvSpPr/>
      </dsp:nvSpPr>
      <dsp:spPr>
        <a:xfrm rot="19457599">
          <a:off x="3285841" y="23457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3189"/>
        <a:ext cx="14923" cy="14923"/>
      </dsp:txXfrm>
    </dsp:sp>
    <dsp:sp modelId="{5F91173B-5609-454A-954E-716B7383A022}">
      <dsp:nvSpPr>
        <dsp:cNvPr id="0" name=""/>
        <dsp:cNvSpPr/>
      </dsp:nvSpPr>
      <dsp:spPr>
        <a:xfrm>
          <a:off x="3556251" y="208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3565124" y="10954"/>
        <a:ext cx="588145" cy="285199"/>
      </dsp:txXfrm>
    </dsp:sp>
    <dsp:sp modelId="{9559C214-1EC8-9F48-8201-D74C016B4969}">
      <dsp:nvSpPr>
        <dsp:cNvPr id="0" name=""/>
        <dsp:cNvSpPr/>
      </dsp:nvSpPr>
      <dsp:spPr>
        <a:xfrm rot="2142401">
          <a:off x="3285841" y="408769"/>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7383"/>
        <a:ext cx="14923" cy="14923"/>
      </dsp:txXfrm>
    </dsp:sp>
    <dsp:sp modelId="{1006A253-5558-C84C-981E-BA5CFF5D34FF}">
      <dsp:nvSpPr>
        <dsp:cNvPr id="0" name=""/>
        <dsp:cNvSpPr/>
      </dsp:nvSpPr>
      <dsp:spPr>
        <a:xfrm>
          <a:off x="3556251" y="35046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3565124" y="359342"/>
        <a:ext cx="588145" cy="285199"/>
      </dsp:txXfrm>
    </dsp:sp>
    <dsp:sp modelId="{0F9DFC85-D070-E842-90CD-AFD86671F8C4}">
      <dsp:nvSpPr>
        <dsp:cNvPr id="0" name=""/>
        <dsp:cNvSpPr/>
      </dsp:nvSpPr>
      <dsp:spPr>
        <a:xfrm rot="17230830">
          <a:off x="2176583" y="1758772"/>
          <a:ext cx="820483" cy="12150"/>
        </a:xfrm>
        <a:custGeom>
          <a:avLst/>
          <a:gdLst/>
          <a:ahLst/>
          <a:cxnLst/>
          <a:rect l="0" t="0" r="0" b="0"/>
          <a:pathLst>
            <a:path>
              <a:moveTo>
                <a:pt x="0" y="6075"/>
              </a:moveTo>
              <a:lnTo>
                <a:pt x="820483"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312" y="1744335"/>
        <a:ext cx="41024" cy="41024"/>
      </dsp:txXfrm>
    </dsp:sp>
    <dsp:sp modelId="{AF2AE564-D418-0446-921F-B2EC7F5E96EA}">
      <dsp:nvSpPr>
        <dsp:cNvPr id="0" name=""/>
        <dsp:cNvSpPr/>
      </dsp:nvSpPr>
      <dsp:spPr>
        <a:xfrm>
          <a:off x="2708003" y="1221438"/>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2716876" y="1230311"/>
        <a:ext cx="588145" cy="285199"/>
      </dsp:txXfrm>
    </dsp:sp>
    <dsp:sp modelId="{A3DECA81-C0B4-3C4C-AF51-E0054EB1FE41}">
      <dsp:nvSpPr>
        <dsp:cNvPr id="0" name=""/>
        <dsp:cNvSpPr/>
      </dsp:nvSpPr>
      <dsp:spPr>
        <a:xfrm rot="18289469">
          <a:off x="3222875" y="1192642"/>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188107"/>
        <a:ext cx="21219" cy="21219"/>
      </dsp:txXfrm>
    </dsp:sp>
    <dsp:sp modelId="{A05504E5-A433-614F-8902-02C10C413641}">
      <dsp:nvSpPr>
        <dsp:cNvPr id="0" name=""/>
        <dsp:cNvSpPr/>
      </dsp:nvSpPr>
      <dsp:spPr>
        <a:xfrm>
          <a:off x="3556251" y="873050"/>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mintable</a:t>
          </a:r>
          <a:endParaRPr lang="en-US" sz="900" kern="1200" dirty="0"/>
        </a:p>
      </dsp:txBody>
      <dsp:txXfrm>
        <a:off x="3565124" y="881923"/>
        <a:ext cx="588145" cy="285199"/>
      </dsp:txXfrm>
    </dsp:sp>
    <dsp:sp modelId="{E71F0000-DBDF-E84C-9504-D4D53C019629}">
      <dsp:nvSpPr>
        <dsp:cNvPr id="0" name=""/>
        <dsp:cNvSpPr/>
      </dsp:nvSpPr>
      <dsp:spPr>
        <a:xfrm rot="19457599">
          <a:off x="4134089" y="931351"/>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929965"/>
        <a:ext cx="14923" cy="14923"/>
      </dsp:txXfrm>
    </dsp:sp>
    <dsp:sp modelId="{9EACE343-4992-9345-8872-4A5359CC352A}">
      <dsp:nvSpPr>
        <dsp:cNvPr id="0" name=""/>
        <dsp:cNvSpPr/>
      </dsp:nvSpPr>
      <dsp:spPr>
        <a:xfrm>
          <a:off x="4404499" y="698857"/>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707730"/>
        <a:ext cx="588145" cy="285199"/>
      </dsp:txXfrm>
    </dsp:sp>
    <dsp:sp modelId="{16E2DA98-AAB7-DF42-A8FE-384FE7DCF5F8}">
      <dsp:nvSpPr>
        <dsp:cNvPr id="0" name=""/>
        <dsp:cNvSpPr/>
      </dsp:nvSpPr>
      <dsp:spPr>
        <a:xfrm rot="2142401">
          <a:off x="4134089" y="1105545"/>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1104159"/>
        <a:ext cx="14923" cy="14923"/>
      </dsp:txXfrm>
    </dsp:sp>
    <dsp:sp modelId="{4D68E7B0-C2EC-584F-B95B-FBFDD7EDA686}">
      <dsp:nvSpPr>
        <dsp:cNvPr id="0" name=""/>
        <dsp:cNvSpPr/>
      </dsp:nvSpPr>
      <dsp:spPr>
        <a:xfrm>
          <a:off x="4404499" y="104724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413372" y="1056117"/>
        <a:ext cx="588145" cy="285199"/>
      </dsp:txXfrm>
    </dsp:sp>
    <dsp:sp modelId="{816F84FF-8F2E-684C-AECB-761E19FD87C5}">
      <dsp:nvSpPr>
        <dsp:cNvPr id="0" name=""/>
        <dsp:cNvSpPr/>
      </dsp:nvSpPr>
      <dsp:spPr>
        <a:xfrm>
          <a:off x="3313894" y="1366835"/>
          <a:ext cx="242356" cy="12150"/>
        </a:xfrm>
        <a:custGeom>
          <a:avLst/>
          <a:gdLst/>
          <a:ahLst/>
          <a:cxnLst/>
          <a:rect l="0" t="0" r="0" b="0"/>
          <a:pathLst>
            <a:path>
              <a:moveTo>
                <a:pt x="0" y="6075"/>
              </a:moveTo>
              <a:lnTo>
                <a:pt x="242356"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014" y="1366852"/>
        <a:ext cx="12117" cy="12117"/>
      </dsp:txXfrm>
    </dsp:sp>
    <dsp:sp modelId="{ECD9BD29-47F4-7946-82F5-057A929936D8}">
      <dsp:nvSpPr>
        <dsp:cNvPr id="0" name=""/>
        <dsp:cNvSpPr/>
      </dsp:nvSpPr>
      <dsp:spPr>
        <a:xfrm>
          <a:off x="3556251" y="1221438"/>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burnable</a:t>
          </a:r>
        </a:p>
      </dsp:txBody>
      <dsp:txXfrm>
        <a:off x="3565124" y="1230311"/>
        <a:ext cx="588145" cy="285199"/>
      </dsp:txXfrm>
    </dsp:sp>
    <dsp:sp modelId="{F91E13A9-3795-164F-AC25-A1FB50E22232}">
      <dsp:nvSpPr>
        <dsp:cNvPr id="0" name=""/>
        <dsp:cNvSpPr/>
      </dsp:nvSpPr>
      <dsp:spPr>
        <a:xfrm rot="3310531">
          <a:off x="3222875" y="1541029"/>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536495"/>
        <a:ext cx="21219" cy="21219"/>
      </dsp:txXfrm>
    </dsp:sp>
    <dsp:sp modelId="{E05D4FFB-C155-4345-95DA-485CE0BE34BA}">
      <dsp:nvSpPr>
        <dsp:cNvPr id="0" name=""/>
        <dsp:cNvSpPr/>
      </dsp:nvSpPr>
      <dsp:spPr>
        <a:xfrm>
          <a:off x="3556251" y="156982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1578699"/>
        <a:ext cx="588145" cy="285199"/>
      </dsp:txXfrm>
    </dsp:sp>
    <dsp:sp modelId="{E6134FA6-FADE-1545-BEAA-CAA1A6570211}">
      <dsp:nvSpPr>
        <dsp:cNvPr id="0" name=""/>
        <dsp:cNvSpPr/>
      </dsp:nvSpPr>
      <dsp:spPr>
        <a:xfrm rot="1186030">
          <a:off x="2458058" y="2194256"/>
          <a:ext cx="257531" cy="12150"/>
        </a:xfrm>
        <a:custGeom>
          <a:avLst/>
          <a:gdLst/>
          <a:ahLst/>
          <a:cxnLst/>
          <a:rect l="0" t="0" r="0" b="0"/>
          <a:pathLst>
            <a:path>
              <a:moveTo>
                <a:pt x="0" y="6075"/>
              </a:moveTo>
              <a:lnTo>
                <a:pt x="257531"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0386" y="2193893"/>
        <a:ext cx="12876" cy="12876"/>
      </dsp:txXfrm>
    </dsp:sp>
    <dsp:sp modelId="{0247E392-0923-3242-8613-CEEB472FB5C8}">
      <dsp:nvSpPr>
        <dsp:cNvPr id="0" name=""/>
        <dsp:cNvSpPr/>
      </dsp:nvSpPr>
      <dsp:spPr>
        <a:xfrm>
          <a:off x="2708003" y="2092407"/>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behavior-groups</a:t>
          </a:r>
        </a:p>
      </dsp:txBody>
      <dsp:txXfrm>
        <a:off x="2716876" y="2101280"/>
        <a:ext cx="588145" cy="285199"/>
      </dsp:txXfrm>
    </dsp:sp>
    <dsp:sp modelId="{5F5BA7C9-1BAA-024C-80AA-226BCEC3151D}">
      <dsp:nvSpPr>
        <dsp:cNvPr id="0" name=""/>
        <dsp:cNvSpPr/>
      </dsp:nvSpPr>
      <dsp:spPr>
        <a:xfrm rot="19457599">
          <a:off x="3285841" y="2150708"/>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149322"/>
        <a:ext cx="14923" cy="14923"/>
      </dsp:txXfrm>
    </dsp:sp>
    <dsp:sp modelId="{92BD3403-A691-544B-A8EE-CAB23D2980D8}">
      <dsp:nvSpPr>
        <dsp:cNvPr id="0" name=""/>
        <dsp:cNvSpPr/>
      </dsp:nvSpPr>
      <dsp:spPr>
        <a:xfrm>
          <a:off x="3556251" y="1918213"/>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supply-control</a:t>
          </a:r>
        </a:p>
      </dsp:txBody>
      <dsp:txXfrm>
        <a:off x="3565124" y="1927086"/>
        <a:ext cx="588145" cy="285199"/>
      </dsp:txXfrm>
    </dsp:sp>
    <dsp:sp modelId="{FFCCB93C-0273-B048-98F9-E20A9CE442C1}">
      <dsp:nvSpPr>
        <dsp:cNvPr id="0" name=""/>
        <dsp:cNvSpPr/>
      </dsp:nvSpPr>
      <dsp:spPr>
        <a:xfrm rot="2142401">
          <a:off x="3285841" y="232490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23515"/>
        <a:ext cx="14923" cy="14923"/>
      </dsp:txXfrm>
    </dsp:sp>
    <dsp:sp modelId="{316CC3D8-9F78-DA4B-9BD4-43C7D23B5B86}">
      <dsp:nvSpPr>
        <dsp:cNvPr id="0" name=""/>
        <dsp:cNvSpPr/>
      </dsp:nvSpPr>
      <dsp:spPr>
        <a:xfrm>
          <a:off x="3556251" y="226660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2275474"/>
        <a:ext cx="588145" cy="285199"/>
      </dsp:txXfrm>
    </dsp:sp>
    <dsp:sp modelId="{CCC6CBD4-99BE-F448-843E-EDC1921005F4}">
      <dsp:nvSpPr>
        <dsp:cNvPr id="0" name=""/>
        <dsp:cNvSpPr/>
      </dsp:nvSpPr>
      <dsp:spPr>
        <a:xfrm rot="4675100">
          <a:off x="2007871" y="2716838"/>
          <a:ext cx="1157907" cy="12150"/>
        </a:xfrm>
        <a:custGeom>
          <a:avLst/>
          <a:gdLst/>
          <a:ahLst/>
          <a:cxnLst/>
          <a:rect l="0" t="0" r="0" b="0"/>
          <a:pathLst>
            <a:path>
              <a:moveTo>
                <a:pt x="0" y="6075"/>
              </a:moveTo>
              <a:lnTo>
                <a:pt x="1157907"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877" y="2693965"/>
        <a:ext cx="57895" cy="57895"/>
      </dsp:txXfrm>
    </dsp:sp>
    <dsp:sp modelId="{F974B399-30C5-F741-8D48-972B59429A52}">
      <dsp:nvSpPr>
        <dsp:cNvPr id="0" name=""/>
        <dsp:cNvSpPr/>
      </dsp:nvSpPr>
      <dsp:spPr>
        <a:xfrm>
          <a:off x="2708003" y="3137570"/>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property-sets</a:t>
          </a:r>
        </a:p>
      </dsp:txBody>
      <dsp:txXfrm>
        <a:off x="2716876" y="3146443"/>
        <a:ext cx="588145" cy="285199"/>
      </dsp:txXfrm>
    </dsp:sp>
    <dsp:sp modelId="{238BC29B-B51A-AA47-ABEB-4D474911DA6C}">
      <dsp:nvSpPr>
        <dsp:cNvPr id="0" name=""/>
        <dsp:cNvSpPr/>
      </dsp:nvSpPr>
      <dsp:spPr>
        <a:xfrm rot="19457599">
          <a:off x="3285841" y="319587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194484"/>
        <a:ext cx="14923" cy="14923"/>
      </dsp:txXfrm>
    </dsp:sp>
    <dsp:sp modelId="{14C7CD3C-761B-B94E-A7BD-43B67BA4A913}">
      <dsp:nvSpPr>
        <dsp:cNvPr id="0" name=""/>
        <dsp:cNvSpPr/>
      </dsp:nvSpPr>
      <dsp:spPr>
        <a:xfrm>
          <a:off x="3556251" y="296337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SKU</a:t>
          </a:r>
        </a:p>
      </dsp:txBody>
      <dsp:txXfrm>
        <a:off x="3565124" y="2972249"/>
        <a:ext cx="588145" cy="285199"/>
      </dsp:txXfrm>
    </dsp:sp>
    <dsp:sp modelId="{3888B4B5-62A6-644B-96A0-A6274A16EB4E}">
      <dsp:nvSpPr>
        <dsp:cNvPr id="0" name=""/>
        <dsp:cNvSpPr/>
      </dsp:nvSpPr>
      <dsp:spPr>
        <a:xfrm rot="18289469">
          <a:off x="4071123" y="2934580"/>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2930045"/>
        <a:ext cx="21219" cy="21219"/>
      </dsp:txXfrm>
    </dsp:sp>
    <dsp:sp modelId="{789E2809-8262-0643-A7E1-538641697CBC}">
      <dsp:nvSpPr>
        <dsp:cNvPr id="0" name=""/>
        <dsp:cNvSpPr/>
      </dsp:nvSpPr>
      <dsp:spPr>
        <a:xfrm>
          <a:off x="4404499" y="2614989"/>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2623862"/>
        <a:ext cx="588145" cy="285199"/>
      </dsp:txXfrm>
    </dsp:sp>
    <dsp:sp modelId="{B7BCEF41-32CE-F94A-A7DC-6DFE8751236D}">
      <dsp:nvSpPr>
        <dsp:cNvPr id="0" name=""/>
        <dsp:cNvSpPr/>
      </dsp:nvSpPr>
      <dsp:spPr>
        <a:xfrm>
          <a:off x="4162142" y="3108774"/>
          <a:ext cx="242356" cy="12150"/>
        </a:xfrm>
        <a:custGeom>
          <a:avLst/>
          <a:gdLst/>
          <a:ahLst/>
          <a:cxnLst/>
          <a:rect l="0" t="0" r="0" b="0"/>
          <a:pathLst>
            <a:path>
              <a:moveTo>
                <a:pt x="0" y="6075"/>
              </a:moveTo>
              <a:lnTo>
                <a:pt x="242356"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7262" y="3108790"/>
        <a:ext cx="12117" cy="12117"/>
      </dsp:txXfrm>
    </dsp:sp>
    <dsp:sp modelId="{25A08C2E-E0ED-824A-9A48-4FB6EFA90843}">
      <dsp:nvSpPr>
        <dsp:cNvPr id="0" name=""/>
        <dsp:cNvSpPr/>
      </dsp:nvSpPr>
      <dsp:spPr>
        <a:xfrm>
          <a:off x="4404499" y="2963376"/>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a:t>
          </a:r>
        </a:p>
      </dsp:txBody>
      <dsp:txXfrm>
        <a:off x="4413372" y="2972249"/>
        <a:ext cx="588145" cy="285199"/>
      </dsp:txXfrm>
    </dsp:sp>
    <dsp:sp modelId="{1FA29736-831A-3646-85FD-58A0EF8E64DF}">
      <dsp:nvSpPr>
        <dsp:cNvPr id="0" name=""/>
        <dsp:cNvSpPr/>
      </dsp:nvSpPr>
      <dsp:spPr>
        <a:xfrm rot="3310531">
          <a:off x="4071123" y="3282968"/>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3278433"/>
        <a:ext cx="21219" cy="21219"/>
      </dsp:txXfrm>
    </dsp:sp>
    <dsp:sp modelId="{09A12FC9-56B1-B545-9BEF-FEE43B983434}">
      <dsp:nvSpPr>
        <dsp:cNvPr id="0" name=""/>
        <dsp:cNvSpPr/>
      </dsp:nvSpPr>
      <dsp:spPr>
        <a:xfrm>
          <a:off x="4404499" y="331176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1.0.1</a:t>
          </a:r>
        </a:p>
      </dsp:txBody>
      <dsp:txXfrm>
        <a:off x="4413372" y="3320637"/>
        <a:ext cx="588145" cy="285199"/>
      </dsp:txXfrm>
    </dsp:sp>
    <dsp:sp modelId="{97787625-6832-F745-BB6F-732C0F4BBC60}">
      <dsp:nvSpPr>
        <dsp:cNvPr id="0" name=""/>
        <dsp:cNvSpPr/>
      </dsp:nvSpPr>
      <dsp:spPr>
        <a:xfrm rot="2142401">
          <a:off x="3285841" y="3370064"/>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368678"/>
        <a:ext cx="14923" cy="14923"/>
      </dsp:txXfrm>
    </dsp:sp>
    <dsp:sp modelId="{1BF7A1AB-E3EB-8D45-AB4F-66DC8A7F8BED}">
      <dsp:nvSpPr>
        <dsp:cNvPr id="0" name=""/>
        <dsp:cNvSpPr/>
      </dsp:nvSpPr>
      <dsp:spPr>
        <a:xfrm>
          <a:off x="3556251" y="3311764"/>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3320637"/>
        <a:ext cx="588145" cy="285199"/>
      </dsp:txXfrm>
    </dsp:sp>
    <dsp:sp modelId="{2765342C-21B6-E84C-94B9-A0FBCD7BD1E1}">
      <dsp:nvSpPr>
        <dsp:cNvPr id="0" name=""/>
        <dsp:cNvSpPr/>
      </dsp:nvSpPr>
      <dsp:spPr>
        <a:xfrm rot="4947119">
          <a:off x="1664313" y="3065225"/>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3025175"/>
        <a:ext cx="92251" cy="92251"/>
      </dsp:txXfrm>
    </dsp:sp>
    <dsp:sp modelId="{B81C31AD-F28A-174B-8587-92965EBF6A02}">
      <dsp:nvSpPr>
        <dsp:cNvPr id="0" name=""/>
        <dsp:cNvSpPr/>
      </dsp:nvSpPr>
      <dsp:spPr>
        <a:xfrm>
          <a:off x="2708003" y="383434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token-templates</a:t>
          </a:r>
        </a:p>
      </dsp:txBody>
      <dsp:txXfrm>
        <a:off x="2716876" y="3843218"/>
        <a:ext cx="588145" cy="285199"/>
      </dsp:txXfrm>
    </dsp:sp>
    <dsp:sp modelId="{CC7D4F0E-870B-DF48-84CE-35F2609A8744}">
      <dsp:nvSpPr>
        <dsp:cNvPr id="0" name=""/>
        <dsp:cNvSpPr/>
      </dsp:nvSpPr>
      <dsp:spPr>
        <a:xfrm rot="19457599">
          <a:off x="3285841" y="389264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891260"/>
        <a:ext cx="14923" cy="14923"/>
      </dsp:txXfrm>
    </dsp:sp>
    <dsp:sp modelId="{7E5214BF-73EC-C04E-BAF8-04272B7CC8C7}">
      <dsp:nvSpPr>
        <dsp:cNvPr id="0" name=""/>
        <dsp:cNvSpPr/>
      </dsp:nvSpPr>
      <dsp:spPr>
        <a:xfrm>
          <a:off x="3556251" y="3660152"/>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formulas</a:t>
          </a:r>
        </a:p>
      </dsp:txBody>
      <dsp:txXfrm>
        <a:off x="3565124" y="3669025"/>
        <a:ext cx="588145" cy="285199"/>
      </dsp:txXfrm>
    </dsp:sp>
    <dsp:sp modelId="{7CF4B309-2936-594D-A119-B9ABCFA994F4}">
      <dsp:nvSpPr>
        <dsp:cNvPr id="0" name=""/>
        <dsp:cNvSpPr/>
      </dsp:nvSpPr>
      <dsp:spPr>
        <a:xfrm rot="2142401">
          <a:off x="3285841" y="4066840"/>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65454"/>
        <a:ext cx="14923" cy="14923"/>
      </dsp:txXfrm>
    </dsp:sp>
    <dsp:sp modelId="{358CBA3D-F210-1744-A0ED-230AF43C2C8E}">
      <dsp:nvSpPr>
        <dsp:cNvPr id="0" name=""/>
        <dsp:cNvSpPr/>
      </dsp:nvSpPr>
      <dsp:spPr>
        <a:xfrm>
          <a:off x="3556251" y="400853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definitions</a:t>
          </a:r>
        </a:p>
      </dsp:txBody>
      <dsp:txXfrm>
        <a:off x="3565124" y="4017412"/>
        <a:ext cx="588145" cy="285199"/>
      </dsp:txXfrm>
    </dsp:sp>
    <dsp:sp modelId="{23D7CF8E-F99A-BF4C-9FFB-044609FCAC1D}">
      <dsp:nvSpPr>
        <dsp:cNvPr id="0" name=""/>
        <dsp:cNvSpPr/>
      </dsp:nvSpPr>
      <dsp:spPr>
        <a:xfrm rot="19457599">
          <a:off x="4134089" y="4066840"/>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065454"/>
        <a:ext cx="14923" cy="14923"/>
      </dsp:txXfrm>
    </dsp:sp>
    <dsp:sp modelId="{698CCDBB-135E-8D43-BECA-3C2312C84EB5}">
      <dsp:nvSpPr>
        <dsp:cNvPr id="0" name=""/>
        <dsp:cNvSpPr/>
      </dsp:nvSpPr>
      <dsp:spPr>
        <a:xfrm>
          <a:off x="4404499" y="3834345"/>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Invoice</a:t>
          </a:r>
        </a:p>
      </dsp:txBody>
      <dsp:txXfrm>
        <a:off x="4413372" y="3843218"/>
        <a:ext cx="588145" cy="285199"/>
      </dsp:txXfrm>
    </dsp:sp>
    <dsp:sp modelId="{9F60163E-2DFE-4D4A-BE6B-B26FC4FD5106}">
      <dsp:nvSpPr>
        <dsp:cNvPr id="0" name=""/>
        <dsp:cNvSpPr/>
      </dsp:nvSpPr>
      <dsp:spPr>
        <a:xfrm rot="2142401">
          <a:off x="4134089" y="4241034"/>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239647"/>
        <a:ext cx="14923" cy="14923"/>
      </dsp:txXfrm>
    </dsp:sp>
    <dsp:sp modelId="{6D5DCB66-12A2-1843-8680-9A4219E9AF6E}">
      <dsp:nvSpPr>
        <dsp:cNvPr id="0" name=""/>
        <dsp:cNvSpPr/>
      </dsp:nvSpPr>
      <dsp:spPr>
        <a:xfrm>
          <a:off x="4404499" y="4182733"/>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Stable Coin</a:t>
          </a:r>
        </a:p>
      </dsp:txBody>
      <dsp:txXfrm>
        <a:off x="4413372" y="4191606"/>
        <a:ext cx="588145" cy="285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8/26/19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Accenture, Banco Santander, Blockchain Research Institute, </a:t>
            </a:r>
            <a:r>
              <a:rPr lang="en-US" sz="1200" b="0" i="0" u="none" strike="noStrike" kern="1200" dirty="0" err="1">
                <a:solidFill>
                  <a:schemeClr val="tx1"/>
                </a:solidFill>
                <a:effectLst/>
                <a:latin typeface="+mn-lt"/>
                <a:ea typeface="+mn-ea"/>
                <a:cs typeface="+mn-cs"/>
              </a:rPr>
              <a:t>Clearmatics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ConsenSys</a:t>
            </a:r>
            <a:r>
              <a:rPr lang="en-US" sz="1200" b="0" i="0" u="none" strike="noStrike" kern="1200" dirty="0">
                <a:solidFill>
                  <a:schemeClr val="tx1"/>
                </a:solidFill>
                <a:effectLst/>
                <a:latin typeface="+mn-lt"/>
                <a:ea typeface="+mn-ea"/>
                <a:cs typeface="+mn-cs"/>
              </a:rPr>
              <a:t>, Digital Asset, EY, IBM, ING, Intel, J.P. Morgan, </a:t>
            </a:r>
            <a:r>
              <a:rPr lang="en-US" sz="1200" b="0" i="0" u="none" strike="noStrike" kern="1200" dirty="0" err="1">
                <a:solidFill>
                  <a:schemeClr val="tx1"/>
                </a:solidFill>
                <a:effectLst/>
                <a:latin typeface="+mn-lt"/>
                <a:ea typeface="+mn-ea"/>
                <a:cs typeface="+mn-cs"/>
              </a:rPr>
              <a:t>Komgo</a:t>
            </a:r>
            <a:r>
              <a:rPr lang="en-US" sz="1200" b="0" i="0" u="none" strike="noStrike" kern="1200" dirty="0">
                <a:solidFill>
                  <a:schemeClr val="tx1"/>
                </a:solidFill>
                <a:effectLst/>
                <a:latin typeface="+mn-lt"/>
                <a:ea typeface="+mn-ea"/>
                <a:cs typeface="+mn-cs"/>
              </a:rPr>
              <a:t>, Microsoft, R3, and Web3 Labs</a:t>
            </a:r>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a:t>
            </a:fld>
            <a:endParaRPr lang="en-US"/>
          </a:p>
        </p:txBody>
      </p:sp>
    </p:spTree>
    <p:extLst>
      <p:ext uri="{BB962C8B-B14F-4D97-AF65-F5344CB8AC3E}">
        <p14:creationId xmlns:p14="http://schemas.microsoft.com/office/powerpoint/2010/main" val="1264457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31</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34</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7</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10</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8/26/19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8/26/19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8/26/19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8/26/19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8/26/19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8/26/19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8/26/19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8/26/19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8/26/19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8/26/19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8/26/19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8/26/19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8/26/19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8/26/19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8/26/19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8/26/19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8/26/19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8/26/19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8/26/19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8/26/19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8/26/19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8/26/19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8/26/19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8/26/19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3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4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22.png"/><Relationship Id="rId7" Type="http://schemas.openxmlformats.org/officeDocument/2006/relationships/image" Target="../media/image32.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18" Type="http://schemas.openxmlformats.org/officeDocument/2006/relationships/image" Target="../media/image18.emf"/><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47.svg"/><Relationship Id="rId2" Type="http://schemas.openxmlformats.org/officeDocument/2006/relationships/image" Target="../media/image28.png"/><Relationship Id="rId16"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450.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490.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40.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7.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0.xml"/><Relationship Id="rId7" Type="http://schemas.microsoft.com/office/2007/relationships/diagramDrawing" Target="../diagrams/drawing23.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23.xml"/><Relationship Id="rId11"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diagramQuickStyle" Target="../diagrams/quickStyle23.xml"/><Relationship Id="rId4" Type="http://schemas.openxmlformats.org/officeDocument/2006/relationships/diagramLayout" Target="../diagrams/layout23.xml"/><Relationship Id="rId9" Type="http://schemas.openxmlformats.org/officeDocument/2006/relationships/diagramLayout" Target="../diagrams/layout23.xml"/></Relationships>
</file>

<file path=ppt/slides/_rels/slide32.xml.rels><?xml version="1.0" encoding="UTF-8" standalone="yes"?>
<Relationships xmlns="http://schemas.openxmlformats.org/package/2006/relationships"><Relationship Id="rId13" Type="http://schemas.openxmlformats.org/officeDocument/2006/relationships/diagramLayout" Target="../diagrams/layout25.xml"/><Relationship Id="rId18" Type="http://schemas.openxmlformats.org/officeDocument/2006/relationships/diagramLayout" Target="../diagrams/layout25.xml"/><Relationship Id="rId26" Type="http://schemas.openxmlformats.org/officeDocument/2006/relationships/diagramData" Target="../diagrams/data37.xml"/><Relationship Id="rId3" Type="http://schemas.openxmlformats.org/officeDocument/2006/relationships/diagramData" Target="../diagrams/data31.xml"/><Relationship Id="rId21" Type="http://schemas.openxmlformats.org/officeDocument/2006/relationships/diagramData" Target="../diagrams/data36.xml"/><Relationship Id="rId34" Type="http://schemas.microsoft.com/office/2007/relationships/diagramDrawing" Target="../diagrams/drawing27.xml"/><Relationship Id="rId7" Type="http://schemas.microsoft.com/office/2007/relationships/diagramDrawing" Target="../diagrams/drawing24.xml"/><Relationship Id="rId12" Type="http://schemas.openxmlformats.org/officeDocument/2006/relationships/diagramData" Target="../diagrams/data33.xml"/><Relationship Id="rId17" Type="http://schemas.openxmlformats.org/officeDocument/2006/relationships/diagramData" Target="../diagrams/data34.xml"/><Relationship Id="rId25" Type="http://schemas.microsoft.com/office/2007/relationships/diagramDrawing" Target="../diagrams/drawing26.xml"/><Relationship Id="rId33" Type="http://schemas.openxmlformats.org/officeDocument/2006/relationships/diagramColors" Target="../diagrams/colors27.xml"/><Relationship Id="rId2" Type="http://schemas.openxmlformats.org/officeDocument/2006/relationships/notesSlide" Target="../notesSlides/notesSlide18.xml"/><Relationship Id="rId16" Type="http://schemas.microsoft.com/office/2007/relationships/diagramDrawing" Target="../diagrams/drawing25.xml"/><Relationship Id="rId20" Type="http://schemas.openxmlformats.org/officeDocument/2006/relationships/diagramColors" Target="../diagrams/colors25.xml"/><Relationship Id="rId29" Type="http://schemas.openxmlformats.org/officeDocument/2006/relationships/diagramColors" Target="../diagrams/colors26.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24" Type="http://schemas.openxmlformats.org/officeDocument/2006/relationships/diagramColors" Target="../diagrams/colors26.xml"/><Relationship Id="rId32" Type="http://schemas.openxmlformats.org/officeDocument/2006/relationships/diagramQuickStyle" Target="../diagrams/quickStyle27.xml"/><Relationship Id="rId5" Type="http://schemas.openxmlformats.org/officeDocument/2006/relationships/diagramQuickStyle" Target="../diagrams/quickStyle24.xml"/><Relationship Id="rId15" Type="http://schemas.openxmlformats.org/officeDocument/2006/relationships/diagramColors" Target="../diagrams/colors25.xml"/><Relationship Id="rId23" Type="http://schemas.openxmlformats.org/officeDocument/2006/relationships/diagramQuickStyle" Target="../diagrams/quickStyle26.xml"/><Relationship Id="rId28" Type="http://schemas.openxmlformats.org/officeDocument/2006/relationships/diagramQuickStyle" Target="../diagrams/quickStyle26.xml"/><Relationship Id="rId10" Type="http://schemas.openxmlformats.org/officeDocument/2006/relationships/diagramQuickStyle" Target="../diagrams/quickStyle24.xml"/><Relationship Id="rId19" Type="http://schemas.openxmlformats.org/officeDocument/2006/relationships/diagramQuickStyle" Target="../diagrams/quickStyle25.xml"/><Relationship Id="rId31" Type="http://schemas.openxmlformats.org/officeDocument/2006/relationships/diagramLayout" Target="../diagrams/layout27.xml"/><Relationship Id="rId4" Type="http://schemas.openxmlformats.org/officeDocument/2006/relationships/diagramLayout" Target="../diagrams/layout24.xml"/><Relationship Id="rId9" Type="http://schemas.openxmlformats.org/officeDocument/2006/relationships/diagramLayout" Target="../diagrams/layout24.xml"/><Relationship Id="rId14" Type="http://schemas.openxmlformats.org/officeDocument/2006/relationships/diagramQuickStyle" Target="../diagrams/quickStyle25.xml"/><Relationship Id="rId22" Type="http://schemas.openxmlformats.org/officeDocument/2006/relationships/diagramLayout" Target="../diagrams/layout26.xml"/><Relationship Id="rId27" Type="http://schemas.openxmlformats.org/officeDocument/2006/relationships/diagramLayout" Target="../diagrams/layout26.xml"/><Relationship Id="rId30" Type="http://schemas.openxmlformats.org/officeDocument/2006/relationships/diagramData" Target="../diagrams/data38.xml"/><Relationship Id="rId8" Type="http://schemas.openxmlformats.org/officeDocument/2006/relationships/diagramData" Target="../diagrams/data32.xml"/></Relationships>
</file>

<file path=ppt/slides/_rels/slide33.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png"/><Relationship Id="rId3" Type="http://schemas.openxmlformats.org/officeDocument/2006/relationships/diagramLayout" Target="../diagrams/layout28.xml"/><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diagramData" Target="../diagrams/data39.xml"/><Relationship Id="rId16" Type="http://schemas.openxmlformats.org/officeDocument/2006/relationships/image" Target="../media/image66.svg"/><Relationship Id="rId1" Type="http://schemas.openxmlformats.org/officeDocument/2006/relationships/slideLayout" Target="../slideLayouts/slideLayout2.xml"/><Relationship Id="rId6" Type="http://schemas.microsoft.com/office/2007/relationships/diagramDrawing" Target="../diagrams/drawing28.xml"/><Relationship Id="rId11" Type="http://schemas.openxmlformats.org/officeDocument/2006/relationships/image" Target="../media/image61.png"/><Relationship Id="rId5" Type="http://schemas.openxmlformats.org/officeDocument/2006/relationships/diagramColors" Target="../diagrams/colors28.xml"/><Relationship Id="rId15" Type="http://schemas.openxmlformats.org/officeDocument/2006/relationships/image" Target="../media/image65.png"/><Relationship Id="rId10" Type="http://schemas.openxmlformats.org/officeDocument/2006/relationships/image" Target="../media/image60.svg"/><Relationship Id="rId4" Type="http://schemas.openxmlformats.org/officeDocument/2006/relationships/diagramQuickStyle" Target="../diagrams/quickStyle28.xml"/><Relationship Id="rId9" Type="http://schemas.openxmlformats.org/officeDocument/2006/relationships/image" Target="../media/image59.png"/><Relationship Id="rId14" Type="http://schemas.openxmlformats.org/officeDocument/2006/relationships/image" Target="../media/image64.sv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2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30.xml"/><Relationship Id="rId7" Type="http://schemas.openxmlformats.org/officeDocument/2006/relationships/diagramData" Target="../diagrams/data380.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0.xml"/><Relationship Id="rId10" Type="http://schemas.openxmlformats.org/officeDocument/2006/relationships/diagramColors" Target="../diagrams/colors30.xml"/><Relationship Id="rId4" Type="http://schemas.openxmlformats.org/officeDocument/2006/relationships/diagramQuickStyle" Target="../diagrams/quickStyle30.xml"/><Relationship Id="rId9" Type="http://schemas.openxmlformats.org/officeDocument/2006/relationships/diagramQuickStyle" Target="../diagrams/quickStyle30.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43.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75263161"/>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8A1B-6254-7041-8E86-A891B7CD4168}"/>
              </a:ext>
            </a:extLst>
          </p:cNvPr>
          <p:cNvSpPr>
            <a:spLocks noGrp="1"/>
          </p:cNvSpPr>
          <p:nvPr>
            <p:ph type="title"/>
          </p:nvPr>
        </p:nvSpPr>
        <p:spPr/>
        <p:txBody>
          <a:bodyPr>
            <a:normAutofit/>
          </a:bodyPr>
          <a:lstStyle/>
          <a:p>
            <a:r>
              <a:rPr lang="en-US" sz="4000" u="sng" dirty="0"/>
              <a:t>April 2019 Token Taxonomy Initiative was born…</a:t>
            </a:r>
          </a:p>
        </p:txBody>
      </p:sp>
      <p:sp>
        <p:nvSpPr>
          <p:cNvPr id="3" name="Content Placeholder 2">
            <a:extLst>
              <a:ext uri="{FF2B5EF4-FFF2-40B4-BE49-F238E27FC236}">
                <a16:creationId xmlns:a16="http://schemas.microsoft.com/office/drawing/2014/main" id="{8AB1808C-07BA-834D-9FAE-9215ABD49B92}"/>
              </a:ext>
            </a:extLst>
          </p:cNvPr>
          <p:cNvSpPr>
            <a:spLocks noGrp="1"/>
          </p:cNvSpPr>
          <p:nvPr>
            <p:ph idx="1"/>
          </p:nvPr>
        </p:nvSpPr>
        <p:spPr>
          <a:xfrm>
            <a:off x="627666" y="1491161"/>
            <a:ext cx="10075985" cy="4351338"/>
          </a:xfrm>
        </p:spPr>
        <p:txBody>
          <a:bodyPr/>
          <a:lstStyle/>
          <a:p>
            <a:r>
              <a:rPr lang="en-US" dirty="0"/>
              <a:t>Microsoft contributed TTF to seed the TTI</a:t>
            </a:r>
          </a:p>
          <a:p>
            <a:r>
              <a:rPr lang="en-US" dirty="0"/>
              <a:t>Platform Neutrality</a:t>
            </a:r>
          </a:p>
          <a:p>
            <a:r>
              <a:rPr lang="en-US" dirty="0"/>
              <a:t>Standards and Interoperability</a:t>
            </a:r>
          </a:p>
          <a:p>
            <a:r>
              <a:rPr lang="en-US" dirty="0"/>
              <a:t>Consistency in terms, definitions and concepts</a:t>
            </a:r>
          </a:p>
          <a:p>
            <a:r>
              <a:rPr lang="en-US" dirty="0"/>
              <a:t>Then…</a:t>
            </a:r>
          </a:p>
        </p:txBody>
      </p:sp>
      <p:pic>
        <p:nvPicPr>
          <p:cNvPr id="6" name="Picture 5">
            <a:extLst>
              <a:ext uri="{FF2B5EF4-FFF2-40B4-BE49-F238E27FC236}">
                <a16:creationId xmlns:a16="http://schemas.microsoft.com/office/drawing/2014/main" id="{D8AFFDB1-D14F-A449-B63B-3383EB10E116}"/>
              </a:ext>
            </a:extLst>
          </p:cNvPr>
          <p:cNvPicPr>
            <a:picLocks noChangeAspect="1"/>
          </p:cNvPicPr>
          <p:nvPr/>
        </p:nvPicPr>
        <p:blipFill>
          <a:blip r:embed="rId3"/>
          <a:stretch>
            <a:fillRect/>
          </a:stretch>
        </p:blipFill>
        <p:spPr>
          <a:xfrm>
            <a:off x="10282859" y="1557129"/>
            <a:ext cx="1825001" cy="1117557"/>
          </a:xfrm>
          <a:prstGeom prst="rect">
            <a:avLst/>
          </a:prstGeom>
        </p:spPr>
      </p:pic>
      <p:pic>
        <p:nvPicPr>
          <p:cNvPr id="8" name="Picture 7">
            <a:extLst>
              <a:ext uri="{FF2B5EF4-FFF2-40B4-BE49-F238E27FC236}">
                <a16:creationId xmlns:a16="http://schemas.microsoft.com/office/drawing/2014/main" id="{46728AFA-84A3-B947-AF7F-C8C57BDF3197}"/>
              </a:ext>
            </a:extLst>
          </p:cNvPr>
          <p:cNvPicPr>
            <a:picLocks noChangeAspect="1"/>
          </p:cNvPicPr>
          <p:nvPr/>
        </p:nvPicPr>
        <p:blipFill>
          <a:blip r:embed="rId4"/>
          <a:stretch>
            <a:fillRect/>
          </a:stretch>
        </p:blipFill>
        <p:spPr>
          <a:xfrm>
            <a:off x="9327909" y="2595111"/>
            <a:ext cx="897255" cy="897255"/>
          </a:xfrm>
          <a:prstGeom prst="rect">
            <a:avLst/>
          </a:prstGeom>
        </p:spPr>
      </p:pic>
      <p:pic>
        <p:nvPicPr>
          <p:cNvPr id="10" name="Picture 9" descr="A picture containing building&#10;&#10;Description automatically generated">
            <a:extLst>
              <a:ext uri="{FF2B5EF4-FFF2-40B4-BE49-F238E27FC236}">
                <a16:creationId xmlns:a16="http://schemas.microsoft.com/office/drawing/2014/main" id="{871F9F98-98A0-5E46-8FBF-D49F75F52A83}"/>
              </a:ext>
            </a:extLst>
          </p:cNvPr>
          <p:cNvPicPr>
            <a:picLocks noChangeAspect="1"/>
          </p:cNvPicPr>
          <p:nvPr/>
        </p:nvPicPr>
        <p:blipFill>
          <a:blip r:embed="rId5"/>
          <a:stretch>
            <a:fillRect/>
          </a:stretch>
        </p:blipFill>
        <p:spPr>
          <a:xfrm>
            <a:off x="9270216" y="1945034"/>
            <a:ext cx="1012643" cy="405057"/>
          </a:xfrm>
          <a:prstGeom prst="rect">
            <a:avLst/>
          </a:prstGeom>
        </p:spPr>
      </p:pic>
      <p:pic>
        <p:nvPicPr>
          <p:cNvPr id="11" name="Picture 10">
            <a:extLst>
              <a:ext uri="{FF2B5EF4-FFF2-40B4-BE49-F238E27FC236}">
                <a16:creationId xmlns:a16="http://schemas.microsoft.com/office/drawing/2014/main" id="{49B86259-0519-4D47-B717-87D0E1FA4B2D}"/>
              </a:ext>
            </a:extLst>
          </p:cNvPr>
          <p:cNvPicPr>
            <a:picLocks noChangeAspect="1"/>
          </p:cNvPicPr>
          <p:nvPr/>
        </p:nvPicPr>
        <p:blipFill>
          <a:blip r:embed="rId6"/>
          <a:stretch>
            <a:fillRect/>
          </a:stretch>
        </p:blipFill>
        <p:spPr>
          <a:xfrm>
            <a:off x="10107916" y="3861920"/>
            <a:ext cx="1456418" cy="310896"/>
          </a:xfrm>
          <a:prstGeom prst="rect">
            <a:avLst/>
          </a:prstGeom>
        </p:spPr>
      </p:pic>
      <p:pic>
        <p:nvPicPr>
          <p:cNvPr id="13" name="Picture 12" descr="A close up of a sign&#10;&#10;Description automatically generated">
            <a:extLst>
              <a:ext uri="{FF2B5EF4-FFF2-40B4-BE49-F238E27FC236}">
                <a16:creationId xmlns:a16="http://schemas.microsoft.com/office/drawing/2014/main" id="{1B1DD06A-420A-734F-88E6-338DB0B12561}"/>
              </a:ext>
            </a:extLst>
          </p:cNvPr>
          <p:cNvPicPr>
            <a:picLocks noChangeAspect="1"/>
          </p:cNvPicPr>
          <p:nvPr/>
        </p:nvPicPr>
        <p:blipFill>
          <a:blip r:embed="rId7"/>
          <a:stretch>
            <a:fillRect/>
          </a:stretch>
        </p:blipFill>
        <p:spPr>
          <a:xfrm>
            <a:off x="537210" y="3961544"/>
            <a:ext cx="2024388" cy="1518291"/>
          </a:xfrm>
          <a:prstGeom prst="rect">
            <a:avLst/>
          </a:prstGeom>
        </p:spPr>
      </p:pic>
      <p:pic>
        <p:nvPicPr>
          <p:cNvPr id="17" name="Picture 16" descr="A close up of a sign&#10;&#10;Description automatically generated">
            <a:extLst>
              <a:ext uri="{FF2B5EF4-FFF2-40B4-BE49-F238E27FC236}">
                <a16:creationId xmlns:a16="http://schemas.microsoft.com/office/drawing/2014/main" id="{652F447F-454D-BF42-AC99-B5A02D20D6A3}"/>
              </a:ext>
            </a:extLst>
          </p:cNvPr>
          <p:cNvPicPr>
            <a:picLocks noChangeAspect="1"/>
          </p:cNvPicPr>
          <p:nvPr/>
        </p:nvPicPr>
        <p:blipFill>
          <a:blip r:embed="rId8"/>
          <a:stretch>
            <a:fillRect/>
          </a:stretch>
        </p:blipFill>
        <p:spPr>
          <a:xfrm>
            <a:off x="5879361" y="4440905"/>
            <a:ext cx="2474460" cy="471834"/>
          </a:xfrm>
          <a:prstGeom prst="rect">
            <a:avLst/>
          </a:prstGeom>
        </p:spPr>
      </p:pic>
      <p:pic>
        <p:nvPicPr>
          <p:cNvPr id="19" name="Picture 18" descr="A close up of a logo&#10;&#10;Description automatically generated">
            <a:extLst>
              <a:ext uri="{FF2B5EF4-FFF2-40B4-BE49-F238E27FC236}">
                <a16:creationId xmlns:a16="http://schemas.microsoft.com/office/drawing/2014/main" id="{BA08BDBA-0744-3949-943F-E074E2CE3AA7}"/>
              </a:ext>
            </a:extLst>
          </p:cNvPr>
          <p:cNvPicPr>
            <a:picLocks noChangeAspect="1"/>
          </p:cNvPicPr>
          <p:nvPr/>
        </p:nvPicPr>
        <p:blipFill>
          <a:blip r:embed="rId9"/>
          <a:stretch>
            <a:fillRect/>
          </a:stretch>
        </p:blipFill>
        <p:spPr>
          <a:xfrm>
            <a:off x="8425867" y="5146958"/>
            <a:ext cx="2019882" cy="1346588"/>
          </a:xfrm>
          <a:prstGeom prst="rect">
            <a:avLst/>
          </a:prstGeom>
        </p:spPr>
      </p:pic>
      <p:pic>
        <p:nvPicPr>
          <p:cNvPr id="21" name="Picture 20">
            <a:extLst>
              <a:ext uri="{FF2B5EF4-FFF2-40B4-BE49-F238E27FC236}">
                <a16:creationId xmlns:a16="http://schemas.microsoft.com/office/drawing/2014/main" id="{424A5621-BAA1-FB43-852D-6F3425218D41}"/>
              </a:ext>
            </a:extLst>
          </p:cNvPr>
          <p:cNvPicPr>
            <a:picLocks noChangeAspect="1"/>
          </p:cNvPicPr>
          <p:nvPr/>
        </p:nvPicPr>
        <p:blipFill>
          <a:blip r:embed="rId10"/>
          <a:stretch>
            <a:fillRect/>
          </a:stretch>
        </p:blipFill>
        <p:spPr>
          <a:xfrm>
            <a:off x="8542390" y="3758577"/>
            <a:ext cx="785519" cy="520406"/>
          </a:xfrm>
          <a:prstGeom prst="rect">
            <a:avLst/>
          </a:prstGeom>
        </p:spPr>
      </p:pic>
      <p:pic>
        <p:nvPicPr>
          <p:cNvPr id="23" name="Picture 22" descr="A close up of a sign&#10;&#10;Description automatically generated">
            <a:extLst>
              <a:ext uri="{FF2B5EF4-FFF2-40B4-BE49-F238E27FC236}">
                <a16:creationId xmlns:a16="http://schemas.microsoft.com/office/drawing/2014/main" id="{4D3349D5-0E66-9343-842A-8D2DE151DE2A}"/>
              </a:ext>
            </a:extLst>
          </p:cNvPr>
          <p:cNvPicPr>
            <a:picLocks noChangeAspect="1"/>
          </p:cNvPicPr>
          <p:nvPr/>
        </p:nvPicPr>
        <p:blipFill>
          <a:blip r:embed="rId11"/>
          <a:stretch>
            <a:fillRect/>
          </a:stretch>
        </p:blipFill>
        <p:spPr>
          <a:xfrm>
            <a:off x="2423774" y="5412448"/>
            <a:ext cx="2330299" cy="831902"/>
          </a:xfrm>
          <a:prstGeom prst="rect">
            <a:avLst/>
          </a:prstGeom>
        </p:spPr>
      </p:pic>
      <p:pic>
        <p:nvPicPr>
          <p:cNvPr id="27" name="Picture 26">
            <a:extLst>
              <a:ext uri="{FF2B5EF4-FFF2-40B4-BE49-F238E27FC236}">
                <a16:creationId xmlns:a16="http://schemas.microsoft.com/office/drawing/2014/main" id="{CEDCB5B5-3040-B249-B007-A223B47C745A}"/>
              </a:ext>
            </a:extLst>
          </p:cNvPr>
          <p:cNvPicPr>
            <a:picLocks noChangeAspect="1"/>
          </p:cNvPicPr>
          <p:nvPr/>
        </p:nvPicPr>
        <p:blipFill>
          <a:blip r:embed="rId12"/>
          <a:stretch>
            <a:fillRect/>
          </a:stretch>
        </p:blipFill>
        <p:spPr>
          <a:xfrm>
            <a:off x="8741805" y="4536255"/>
            <a:ext cx="1075970" cy="605233"/>
          </a:xfrm>
          <a:prstGeom prst="rect">
            <a:avLst/>
          </a:prstGeom>
        </p:spPr>
      </p:pic>
      <p:pic>
        <p:nvPicPr>
          <p:cNvPr id="29" name="Picture 28">
            <a:extLst>
              <a:ext uri="{FF2B5EF4-FFF2-40B4-BE49-F238E27FC236}">
                <a16:creationId xmlns:a16="http://schemas.microsoft.com/office/drawing/2014/main" id="{A7453762-567E-7549-90B5-98BCDA87796C}"/>
              </a:ext>
            </a:extLst>
          </p:cNvPr>
          <p:cNvPicPr>
            <a:picLocks noChangeAspect="1"/>
          </p:cNvPicPr>
          <p:nvPr/>
        </p:nvPicPr>
        <p:blipFill>
          <a:blip r:embed="rId13"/>
          <a:stretch>
            <a:fillRect/>
          </a:stretch>
        </p:blipFill>
        <p:spPr>
          <a:xfrm>
            <a:off x="103630" y="5113212"/>
            <a:ext cx="1694684" cy="1646946"/>
          </a:xfrm>
          <a:prstGeom prst="rect">
            <a:avLst/>
          </a:prstGeom>
        </p:spPr>
      </p:pic>
      <p:pic>
        <p:nvPicPr>
          <p:cNvPr id="31" name="Picture 30">
            <a:extLst>
              <a:ext uri="{FF2B5EF4-FFF2-40B4-BE49-F238E27FC236}">
                <a16:creationId xmlns:a16="http://schemas.microsoft.com/office/drawing/2014/main" id="{6D558BAB-7458-7E43-B5E6-BF14B01FAD70}"/>
              </a:ext>
            </a:extLst>
          </p:cNvPr>
          <p:cNvPicPr>
            <a:picLocks noChangeAspect="1"/>
          </p:cNvPicPr>
          <p:nvPr/>
        </p:nvPicPr>
        <p:blipFill>
          <a:blip r:embed="rId14"/>
          <a:stretch>
            <a:fillRect/>
          </a:stretch>
        </p:blipFill>
        <p:spPr>
          <a:xfrm>
            <a:off x="5217689" y="5146958"/>
            <a:ext cx="1368913" cy="1142005"/>
          </a:xfrm>
          <a:prstGeom prst="rect">
            <a:avLst/>
          </a:prstGeom>
        </p:spPr>
      </p:pic>
      <p:pic>
        <p:nvPicPr>
          <p:cNvPr id="33" name="Picture 32" descr="A picture containing traffic, light&#10;&#10;Description automatically generated">
            <a:extLst>
              <a:ext uri="{FF2B5EF4-FFF2-40B4-BE49-F238E27FC236}">
                <a16:creationId xmlns:a16="http://schemas.microsoft.com/office/drawing/2014/main" id="{4AB302DC-B2CC-984D-8551-ED4A3D0C19CC}"/>
              </a:ext>
            </a:extLst>
          </p:cNvPr>
          <p:cNvPicPr>
            <a:picLocks noChangeAspect="1"/>
          </p:cNvPicPr>
          <p:nvPr/>
        </p:nvPicPr>
        <p:blipFill>
          <a:blip r:embed="rId15"/>
          <a:stretch>
            <a:fillRect/>
          </a:stretch>
        </p:blipFill>
        <p:spPr>
          <a:xfrm>
            <a:off x="9717540" y="6329570"/>
            <a:ext cx="2237170" cy="277605"/>
          </a:xfrm>
          <a:prstGeom prst="rect">
            <a:avLst/>
          </a:prstGeom>
        </p:spPr>
      </p:pic>
      <p:pic>
        <p:nvPicPr>
          <p:cNvPr id="35" name="Picture 34" descr="A close up of a sign&#10;&#10;Description automatically generated">
            <a:extLst>
              <a:ext uri="{FF2B5EF4-FFF2-40B4-BE49-F238E27FC236}">
                <a16:creationId xmlns:a16="http://schemas.microsoft.com/office/drawing/2014/main" id="{DDA04E79-15B4-374F-9B68-61E018C2F2BC}"/>
              </a:ext>
            </a:extLst>
          </p:cNvPr>
          <p:cNvPicPr>
            <a:picLocks noChangeAspect="1"/>
          </p:cNvPicPr>
          <p:nvPr/>
        </p:nvPicPr>
        <p:blipFill>
          <a:blip r:embed="rId16"/>
          <a:stretch>
            <a:fillRect/>
          </a:stretch>
        </p:blipFill>
        <p:spPr>
          <a:xfrm>
            <a:off x="3093780" y="4491615"/>
            <a:ext cx="2434646" cy="520406"/>
          </a:xfrm>
          <a:prstGeom prst="rect">
            <a:avLst/>
          </a:prstGeom>
        </p:spPr>
      </p:pic>
      <p:pic>
        <p:nvPicPr>
          <p:cNvPr id="37" name="Picture 36" descr="A close up of a logo&#10;&#10;Description automatically generated">
            <a:extLst>
              <a:ext uri="{FF2B5EF4-FFF2-40B4-BE49-F238E27FC236}">
                <a16:creationId xmlns:a16="http://schemas.microsoft.com/office/drawing/2014/main" id="{344AFBBC-48D0-D940-ABAB-048E0C3FBFF8}"/>
              </a:ext>
            </a:extLst>
          </p:cNvPr>
          <p:cNvPicPr>
            <a:picLocks noChangeAspect="1"/>
          </p:cNvPicPr>
          <p:nvPr/>
        </p:nvPicPr>
        <p:blipFill>
          <a:blip r:embed="rId17"/>
          <a:stretch>
            <a:fillRect/>
          </a:stretch>
        </p:blipFill>
        <p:spPr>
          <a:xfrm>
            <a:off x="6277762" y="5115879"/>
            <a:ext cx="2385395" cy="1252332"/>
          </a:xfrm>
          <a:prstGeom prst="rect">
            <a:avLst/>
          </a:prstGeom>
        </p:spPr>
      </p:pic>
      <p:pic>
        <p:nvPicPr>
          <p:cNvPr id="39" name="Picture 38">
            <a:extLst>
              <a:ext uri="{FF2B5EF4-FFF2-40B4-BE49-F238E27FC236}">
                <a16:creationId xmlns:a16="http://schemas.microsoft.com/office/drawing/2014/main" id="{D5C25D67-7F8B-144F-9D0C-03C344BD85BC}"/>
              </a:ext>
            </a:extLst>
          </p:cNvPr>
          <p:cNvPicPr>
            <a:picLocks noChangeAspect="1"/>
          </p:cNvPicPr>
          <p:nvPr/>
        </p:nvPicPr>
        <p:blipFill>
          <a:blip r:embed="rId18"/>
          <a:stretch>
            <a:fillRect/>
          </a:stretch>
        </p:blipFill>
        <p:spPr>
          <a:xfrm>
            <a:off x="7824208" y="1726273"/>
            <a:ext cx="1217760" cy="792510"/>
          </a:xfrm>
          <a:prstGeom prst="rect">
            <a:avLst/>
          </a:prstGeom>
        </p:spPr>
      </p:pic>
      <p:pic>
        <p:nvPicPr>
          <p:cNvPr id="41" name="Picture 40">
            <a:extLst>
              <a:ext uri="{FF2B5EF4-FFF2-40B4-BE49-F238E27FC236}">
                <a16:creationId xmlns:a16="http://schemas.microsoft.com/office/drawing/2014/main" id="{7B674C02-6D2F-7848-9645-DB34E7A51855}"/>
              </a:ext>
            </a:extLst>
          </p:cNvPr>
          <p:cNvPicPr>
            <a:picLocks noChangeAspect="1"/>
          </p:cNvPicPr>
          <p:nvPr/>
        </p:nvPicPr>
        <p:blipFill>
          <a:blip r:embed="rId19"/>
          <a:stretch>
            <a:fillRect/>
          </a:stretch>
        </p:blipFill>
        <p:spPr>
          <a:xfrm>
            <a:off x="9871575" y="5169725"/>
            <a:ext cx="2216795" cy="476611"/>
          </a:xfrm>
          <a:prstGeom prst="rect">
            <a:avLst/>
          </a:prstGeom>
        </p:spPr>
      </p:pic>
    </p:spTree>
    <p:extLst>
      <p:ext uri="{BB962C8B-B14F-4D97-AF65-F5344CB8AC3E}">
        <p14:creationId xmlns:p14="http://schemas.microsoft.com/office/powerpoint/2010/main" val="74560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4000"/>
                            </p:stCondLst>
                            <p:childTnLst>
                              <p:par>
                                <p:cTn id="55" presetID="10" presetClass="entr" presetSubtype="0"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par>
                          <p:cTn id="58" fill="hold">
                            <p:stCondLst>
                              <p:cond delay="4500"/>
                            </p:stCondLst>
                            <p:childTnLst>
                              <p:par>
                                <p:cTn id="59" presetID="10" presetClass="entr" presetSubtype="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000"/>
                            </p:stCondLst>
                            <p:childTnLst>
                              <p:par>
                                <p:cTn id="63" presetID="10" presetClass="entr" presetSubtype="0"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500"/>
                            </p:stCondLst>
                            <p:childTnLst>
                              <p:par>
                                <p:cTn id="67" presetID="10"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childTnLst>
                          </p:cTn>
                        </p:par>
                        <p:par>
                          <p:cTn id="70" fill="hold">
                            <p:stCondLst>
                              <p:cond delay="6000"/>
                            </p:stCondLst>
                            <p:childTnLst>
                              <p:par>
                                <p:cTn id="71" presetID="10" presetClass="entr" presetSubtype="0"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lstStyle/>
          <a:p>
            <a:r>
              <a:rPr lang="en-US"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err="1">
                    <a:solidFill>
                      <a:srgbClr val="FFFFFF"/>
                    </a:solidFill>
                  </a:rPr>
                  <a:t>TokenTemplate</a:t>
                </a:r>
                <a:r>
                  <a:rPr lang="en-US" sz="1800" dirty="0">
                    <a:solidFill>
                      <a:srgbClr val="FFFFFF"/>
                    </a:solidFill>
                  </a:rPr>
                  <a:t>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docProps/app.xml><?xml version="1.0" encoding="utf-8"?>
<Properties xmlns="http://schemas.openxmlformats.org/officeDocument/2006/extended-properties" xmlns:vt="http://schemas.openxmlformats.org/officeDocument/2006/docPropsVTypes">
  <TotalTime>156</TotalTime>
  <Words>4018</Words>
  <Application>Microsoft Macintosh PowerPoint</Application>
  <PresentationFormat>Widescreen</PresentationFormat>
  <Paragraphs>685</Paragraphs>
  <Slides>39</Slides>
  <Notes>19</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Calibri Light</vt:lpstr>
      <vt:lpstr>Cambria Math</vt:lpstr>
      <vt:lpstr>1_Office Theme</vt:lpstr>
      <vt:lpstr>Office Theme</vt:lpstr>
      <vt:lpstr>Token Taxonomy Framework (TTF)</vt:lpstr>
      <vt:lpstr>April 2019 Token Taxonomy Initiative was born…</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Classification</vt:lpstr>
      <vt:lpstr>Classification Hierarchy</vt:lpstr>
      <vt:lpstr>Token Template = Formula + Definition</vt:lpstr>
      <vt:lpstr>Token Template</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8</cp:revision>
  <dcterms:created xsi:type="dcterms:W3CDTF">2019-07-26T22:48:49Z</dcterms:created>
  <dcterms:modified xsi:type="dcterms:W3CDTF">2019-08-26T18:08:11Z</dcterms:modified>
</cp:coreProperties>
</file>