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10.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2.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4.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6.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8.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20.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21.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23.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24.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25.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26.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7.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xml" ContentType="application/vnd.openxmlformats-officedocument.presentationml.notesSlide+xml"/>
  <Override PartName="/ppt/diagrams/data28.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9.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30.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31.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3.xml" ContentType="application/vnd.ms-office.drawingml.diagramDrawing+xml"/>
  <Override PartName="/ppt/diagrams/data32.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9.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19.xml" ContentType="application/vnd.openxmlformats-officedocument.drawingml.diagramData+xml"/>
  <Override PartName="/ppt/diagrams/data160.xml" ContentType="application/vnd.openxmlformats-officedocument.drawingml.diagramData+xml"/>
  <Override PartName="/ppt/diagrams/data22.xml" ContentType="application/vnd.openxmlformats-officedocument.drawingml.diagramData+xml"/>
  <Override PartName="/ppt/diagrams/data200.xml" ContentType="application/vnd.openxmlformats-officedocument.drawingml.diagramData+xml"/>
  <Override PartName="/ppt/diagrams/layout130.xml" ContentType="application/vnd.openxmlformats-officedocument.drawingml.diagramLayout+xml"/>
  <Override PartName="/ppt/diagrams/quickStyle130.xml" ContentType="application/vnd.openxmlformats-officedocument.drawingml.diagramStyle+xml"/>
  <Override PartName="/ppt/diagrams/colors130.xml" ContentType="application/vnd.openxmlformats-officedocument.drawingml.diagramColors+xml"/>
  <Override PartName="/ppt/diagrams/data260.xml" ContentType="application/vnd.openxmlformats-officedocument.drawingml.diagramData+xml"/>
  <Override PartName="/ppt/diagrams/data280.xml" ContentType="application/vnd.openxmlformats-officedocument.drawingml.diagramData+xml"/>
  <Override PartName="/ppt/diagrams/data300.xml" ContentType="application/vnd.openxmlformats-officedocument.drawingml.diagramData+xml"/>
  <Override PartName="/ppt/diagrams/data320.xml" ContentType="application/vnd.openxmlformats-officedocument.drawingml.diagramData+xml"/>
  <Override PartName="/ppt/diagrams/data33.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0" r:id="rId5"/>
  </p:sldMasterIdLst>
  <p:notesMasterIdLst>
    <p:notesMasterId r:id="rId29"/>
  </p:notesMasterIdLst>
  <p:sldIdLst>
    <p:sldId id="256" r:id="rId6"/>
    <p:sldId id="1537" r:id="rId7"/>
    <p:sldId id="1539" r:id="rId8"/>
    <p:sldId id="265" r:id="rId9"/>
    <p:sldId id="258" r:id="rId10"/>
    <p:sldId id="1549" r:id="rId11"/>
    <p:sldId id="260" r:id="rId12"/>
    <p:sldId id="1535" r:id="rId13"/>
    <p:sldId id="261" r:id="rId14"/>
    <p:sldId id="262" r:id="rId15"/>
    <p:sldId id="259" r:id="rId16"/>
    <p:sldId id="1540" r:id="rId17"/>
    <p:sldId id="1541" r:id="rId18"/>
    <p:sldId id="1548" r:id="rId19"/>
    <p:sldId id="1547" r:id="rId20"/>
    <p:sldId id="1538" r:id="rId21"/>
    <p:sldId id="1545" r:id="rId22"/>
    <p:sldId id="1546" r:id="rId23"/>
    <p:sldId id="263" r:id="rId24"/>
    <p:sldId id="264" r:id="rId25"/>
    <p:sldId id="1533" r:id="rId26"/>
    <p:sldId id="1551" r:id="rId27"/>
    <p:sldId id="155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55"/>
    <p:restoredTop sz="94830"/>
  </p:normalViewPr>
  <p:slideViewPr>
    <p:cSldViewPr snapToGrid="0">
      <p:cViewPr varScale="1">
        <p:scale>
          <a:sx n="129" d="100"/>
          <a:sy n="129" d="100"/>
        </p:scale>
        <p:origin x="14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151.png"/></Relationships>
</file>

<file path=ppt/diagrams/_rels/data13.xml.rels><?xml version="1.0" encoding="UTF-8" standalone="yes"?>
<Relationships xmlns="http://schemas.openxmlformats.org/package/2006/relationships"><Relationship Id="rId1" Type="http://schemas.openxmlformats.org/officeDocument/2006/relationships/image" Target="../media/image150.png"/></Relationships>
</file>

<file path=ppt/diagrams/_rels/data15.xml.rels><?xml version="1.0" encoding="UTF-8" standalone="yes"?>
<Relationships xmlns="http://schemas.openxmlformats.org/package/2006/relationships"><Relationship Id="rId1" Type="http://schemas.openxmlformats.org/officeDocument/2006/relationships/image" Target="../media/image160.png"/></Relationships>
</file>

<file path=ppt/diagrams/_rels/data160.xml.rels><?xml version="1.0" encoding="UTF-8" standalone="yes"?>
<Relationships xmlns="http://schemas.openxmlformats.org/package/2006/relationships"><Relationship Id="rId2" Type="http://schemas.openxmlformats.org/officeDocument/2006/relationships/image" Target="../media/image192.png"/><Relationship Id="rId1" Type="http://schemas.openxmlformats.org/officeDocument/2006/relationships/image" Target="../media/image181.png"/></Relationships>
</file>

<file path=ppt/diagrams/_rels/data17.xml.rels><?xml version="1.0" encoding="UTF-8" standalone="yes"?>
<Relationships xmlns="http://schemas.openxmlformats.org/package/2006/relationships"><Relationship Id="rId1" Type="http://schemas.openxmlformats.org/officeDocument/2006/relationships/image" Target="../media/image171.png"/></Relationships>
</file>

<file path=ppt/diagrams/_rels/data19.xml.rels><?xml version="1.0" encoding="UTF-8" standalone="yes"?>
<Relationships xmlns="http://schemas.openxmlformats.org/package/2006/relationships"><Relationship Id="rId1" Type="http://schemas.openxmlformats.org/officeDocument/2006/relationships/image" Target="../media/image182.png"/></Relationships>
</file>

<file path=ppt/diagrams/_rels/data200.xml.rels><?xml version="1.0" encoding="UTF-8" standalone="yes"?>
<Relationships xmlns="http://schemas.openxmlformats.org/package/2006/relationships"><Relationship Id="rId3" Type="http://schemas.openxmlformats.org/officeDocument/2006/relationships/image" Target="../media/image251.png"/><Relationship Id="rId7" Type="http://schemas.openxmlformats.org/officeDocument/2006/relationships/image" Target="../media/image290.png"/><Relationship Id="rId2" Type="http://schemas.openxmlformats.org/officeDocument/2006/relationships/image" Target="../media/image241.png"/><Relationship Id="rId1" Type="http://schemas.openxmlformats.org/officeDocument/2006/relationships/image" Target="../media/image231.png"/><Relationship Id="rId6" Type="http://schemas.openxmlformats.org/officeDocument/2006/relationships/image" Target="../media/image280.png"/><Relationship Id="rId5" Type="http://schemas.openxmlformats.org/officeDocument/2006/relationships/image" Target="../media/image270.png"/><Relationship Id="rId4" Type="http://schemas.openxmlformats.org/officeDocument/2006/relationships/image" Target="../media/image260.png"/></Relationships>
</file>

<file path=ppt/diagrams/_rels/data22.xml.rels><?xml version="1.0" encoding="UTF-8" standalone="yes"?>
<Relationships xmlns="http://schemas.openxmlformats.org/package/2006/relationships"><Relationship Id="rId3" Type="http://schemas.openxmlformats.org/officeDocument/2006/relationships/image" Target="../media/image212.png"/><Relationship Id="rId2" Type="http://schemas.openxmlformats.org/officeDocument/2006/relationships/image" Target="../media/image201.png"/><Relationship Id="rId1" Type="http://schemas.openxmlformats.org/officeDocument/2006/relationships/image" Target="../media/image191.png"/><Relationship Id="rId5" Type="http://schemas.openxmlformats.org/officeDocument/2006/relationships/image" Target="../media/image230.png"/><Relationship Id="rId4" Type="http://schemas.openxmlformats.org/officeDocument/2006/relationships/image" Target="../media/image220.png"/></Relationships>
</file>

<file path=ppt/diagrams/_rels/data260.xml.rels><?xml version="1.0" encoding="UTF-8" standalone="yes"?>
<Relationships xmlns="http://schemas.openxmlformats.org/package/2006/relationships"><Relationship Id="rId3" Type="http://schemas.openxmlformats.org/officeDocument/2006/relationships/image" Target="../media/image232.png"/><Relationship Id="rId7" Type="http://schemas.openxmlformats.org/officeDocument/2006/relationships/image" Target="../media/image271.png"/><Relationship Id="rId2" Type="http://schemas.openxmlformats.org/officeDocument/2006/relationships/image" Target="../media/image221.png"/><Relationship Id="rId1" Type="http://schemas.openxmlformats.org/officeDocument/2006/relationships/image" Target="../media/image211.png"/><Relationship Id="rId6" Type="http://schemas.openxmlformats.org/officeDocument/2006/relationships/image" Target="../media/image261.png"/><Relationship Id="rId5" Type="http://schemas.openxmlformats.org/officeDocument/2006/relationships/image" Target="../media/image250.png"/><Relationship Id="rId4" Type="http://schemas.openxmlformats.org/officeDocument/2006/relationships/image" Target="../media/image240.png"/></Relationships>
</file>

<file path=ppt/diagrams/_rels/data280.xml.rels><?xml version="1.0" encoding="UTF-8" standalone="yes"?>
<Relationships xmlns="http://schemas.openxmlformats.org/package/2006/relationships"><Relationship Id="rId3" Type="http://schemas.openxmlformats.org/officeDocument/2006/relationships/image" Target="../media/image300.png"/><Relationship Id="rId7" Type="http://schemas.openxmlformats.org/officeDocument/2006/relationships/image" Target="../media/image340.png"/><Relationship Id="rId2" Type="http://schemas.openxmlformats.org/officeDocument/2006/relationships/image" Target="../media/image291.png"/><Relationship Id="rId1" Type="http://schemas.openxmlformats.org/officeDocument/2006/relationships/image" Target="../media/image281.png"/><Relationship Id="rId6" Type="http://schemas.openxmlformats.org/officeDocument/2006/relationships/image" Target="../media/image330.png"/><Relationship Id="rId5" Type="http://schemas.openxmlformats.org/officeDocument/2006/relationships/image" Target="../media/image320.png"/><Relationship Id="rId4" Type="http://schemas.openxmlformats.org/officeDocument/2006/relationships/image" Target="../media/image310.png"/></Relationships>
</file>

<file path=ppt/diagrams/_rels/data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_rels/data300.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image" Target="../media/image350.png"/><Relationship Id="rId4" Type="http://schemas.openxmlformats.org/officeDocument/2006/relationships/image" Target="../media/image380.png"/></Relationships>
</file>

<file path=ppt/diagrams/_rels/data320.xml.rels><?xml version="1.0" encoding="UTF-8" standalone="yes"?>
<Relationships xmlns="http://schemas.openxmlformats.org/package/2006/relationships"><Relationship Id="rId3" Type="http://schemas.openxmlformats.org/officeDocument/2006/relationships/image" Target="../media/image292.png"/><Relationship Id="rId7" Type="http://schemas.openxmlformats.org/officeDocument/2006/relationships/image" Target="../media/image331.png"/><Relationship Id="rId2" Type="http://schemas.openxmlformats.org/officeDocument/2006/relationships/image" Target="../media/image282.png"/><Relationship Id="rId1" Type="http://schemas.openxmlformats.org/officeDocument/2006/relationships/image" Target="../media/image272.png"/><Relationship Id="rId6" Type="http://schemas.openxmlformats.org/officeDocument/2006/relationships/image" Target="../media/image321.png"/><Relationship Id="rId5" Type="http://schemas.openxmlformats.org/officeDocument/2006/relationships/image" Target="../media/image311.png"/><Relationship Id="rId4" Type="http://schemas.openxmlformats.org/officeDocument/2006/relationships/image" Target="../media/image301.png"/></Relationships>
</file>

<file path=ppt/diagrams/_rels/data3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5.png"/><Relationship Id="rId7" Type="http://schemas.openxmlformats.org/officeDocument/2006/relationships/image" Target="../media/image400.png"/><Relationship Id="rId2" Type="http://schemas.openxmlformats.org/officeDocument/2006/relationships/image" Target="../media/image34.png"/><Relationship Id="rId1" Type="http://schemas.openxmlformats.org/officeDocument/2006/relationships/image" Target="../media/image33.png"/><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diagrams/_rels/data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9.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210.png"/><Relationship Id="rId2" Type="http://schemas.openxmlformats.org/officeDocument/2006/relationships/image" Target="../media/image162.png"/><Relationship Id="rId1" Type="http://schemas.openxmlformats.org/officeDocument/2006/relationships/image" Target="../media/image152.png"/><Relationship Id="rId6" Type="http://schemas.openxmlformats.org/officeDocument/2006/relationships/image" Target="../media/image200.png"/><Relationship Id="rId5" Type="http://schemas.openxmlformats.org/officeDocument/2006/relationships/image" Target="../media/image190.png"/><Relationship Id="rId4" Type="http://schemas.openxmlformats.org/officeDocument/2006/relationships/image" Target="../media/image18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CA80AB4-B1BE-4299-86B0-269234F98E69}" type="doc">
      <dgm:prSet loTypeId="urn:microsoft.com/office/officeart/2005/8/layout/process1" loCatId="process" qsTypeId="urn:microsoft.com/office/officeart/2005/8/quickstyle/simple5" qsCatId="simple" csTypeId="urn:microsoft.com/office/officeart/2005/8/colors/colorful5" csCatId="colorful" phldr="1"/>
      <dgm:spPr/>
      <dgm:t>
        <a:bodyPr/>
        <a:lstStyle/>
        <a:p>
          <a:endParaRPr lang="en-US"/>
        </a:p>
      </dgm:t>
    </dgm:pt>
    <dgm:pt modelId="{2092D8FA-435E-44B2-BF0D-DEC6CF68ADD4}">
      <dgm:prSet custT="1"/>
      <dgm:spPr/>
      <dgm:t>
        <a:bodyPr/>
        <a:lstStyle/>
        <a:p>
          <a:r>
            <a:rPr lang="en-US" sz="1800" dirty="0"/>
            <a:t>Once a behavior, its properties and controls are defined, they are bundled together into an Artifact</a:t>
          </a:r>
        </a:p>
      </dgm:t>
    </dgm:pt>
    <dgm:pt modelId="{B1A051C3-8F69-4FA5-B790-F69A2FF46DB2}" type="parTrans" cxnId="{6A1F661A-83E7-4488-829E-2A3DE35E7734}">
      <dgm:prSet/>
      <dgm:spPr/>
      <dgm:t>
        <a:bodyPr/>
        <a:lstStyle/>
        <a:p>
          <a:endParaRPr lang="en-US" sz="2400"/>
        </a:p>
      </dgm:t>
    </dgm:pt>
    <dgm:pt modelId="{A7C252A9-97E3-4451-9491-2A2D69E465B1}" type="sibTrans" cxnId="{6A1F661A-83E7-4488-829E-2A3DE35E7734}">
      <dgm:prSet custT="1"/>
      <dgm:spPr/>
      <dgm:t>
        <a:bodyPr/>
        <a:lstStyle/>
        <a:p>
          <a:endParaRPr lang="en-US" sz="1400"/>
        </a:p>
      </dgm:t>
    </dgm:pt>
    <dgm:pt modelId="{CC956882-9468-4AFF-B0C5-77723FB60F66}">
      <dgm:prSet custT="1"/>
      <dgm:spPr/>
      <dgm:t>
        <a:bodyPr/>
        <a:lstStyle/>
        <a:p>
          <a:r>
            <a:rPr lang="en-US" sz="1800" dirty="0"/>
            <a:t>A Behavior Artifact has the following properties:</a:t>
          </a:r>
        </a:p>
      </dgm:t>
    </dgm:pt>
    <dgm:pt modelId="{DEFD304F-CA08-4A17-A812-E1071D3DE467}" type="parTrans" cxnId="{0DF13D4F-609F-48D2-96D1-94AB3451F77F}">
      <dgm:prSet/>
      <dgm:spPr/>
      <dgm:t>
        <a:bodyPr/>
        <a:lstStyle/>
        <a:p>
          <a:endParaRPr lang="en-US" sz="2400"/>
        </a:p>
      </dgm:t>
    </dgm:pt>
    <dgm:pt modelId="{44E9FD01-1570-41DC-8743-C76B9BC8DB45}" type="sibTrans" cxnId="{0DF13D4F-609F-48D2-96D1-94AB3451F77F}">
      <dgm:prSet custT="1"/>
      <dgm:spPr/>
      <dgm:t>
        <a:bodyPr/>
        <a:lstStyle/>
        <a:p>
          <a:endParaRPr lang="en-US" sz="1400"/>
        </a:p>
      </dgm:t>
    </dgm:pt>
    <dgm:pt modelId="{471168D3-E08D-4EFE-BC76-30A59D9BD821}">
      <dgm:prSet custT="1"/>
      <dgm:spPr/>
      <dgm:t>
        <a:bodyPr/>
        <a:lstStyle/>
        <a:p>
          <a:r>
            <a:rPr lang="en-US" sz="1400"/>
            <a:t>Common Name – a generic name that can clearly represent the behavior</a:t>
          </a:r>
        </a:p>
      </dgm:t>
    </dgm:pt>
    <dgm:pt modelId="{EDE7A968-6974-4770-9F9F-557594BAD79E}" type="parTrans" cxnId="{E451870D-4093-4581-92EF-394F0EFF5D4F}">
      <dgm:prSet/>
      <dgm:spPr/>
      <dgm:t>
        <a:bodyPr/>
        <a:lstStyle/>
        <a:p>
          <a:endParaRPr lang="en-US" sz="2400"/>
        </a:p>
      </dgm:t>
    </dgm:pt>
    <dgm:pt modelId="{6589939A-41B0-4BA9-B37E-8D9017A6D602}" type="sibTrans" cxnId="{E451870D-4093-4581-92EF-394F0EFF5D4F}">
      <dgm:prSet/>
      <dgm:spPr/>
      <dgm:t>
        <a:bodyPr/>
        <a:lstStyle/>
        <a:p>
          <a:endParaRPr lang="en-US" sz="2400"/>
        </a:p>
      </dgm:t>
    </dgm:pt>
    <mc:AlternateContent xmlns:mc="http://schemas.openxmlformats.org/markup-compatibility/2006" xmlns:a14="http://schemas.microsoft.com/office/drawing/2010/main">
      <mc:Choice Requires="a14">
        <dgm:pt modelId="{13AE9955-2BE3-4DB8-A208-F31DAF505202}">
          <dgm:prSet custT="1"/>
          <dgm:spPr/>
          <dgm:t>
            <a:bodyPr/>
            <a:lstStyle/>
            <a:p>
              <a:r>
                <a:rPr lang="en-US" sz="1400" dirty="0"/>
                <a:t>A Symbol -  should be a unique acronym, for example </a:t>
              </a:r>
              <a14:m>
                <m:oMath xmlns:m="http://schemas.openxmlformats.org/officeDocument/2006/math">
                  <m:r>
                    <a:rPr lang="en-US" sz="1600" b="0" i="1" dirty="0" smtClean="0">
                      <a:latin typeface="Cambria Math" panose="02040503050406030204" pitchFamily="18" charset="0"/>
                    </a:rPr>
                    <m:t>𝑛𝑡</m:t>
                  </m:r>
                </m:oMath>
              </a14:m>
              <a:r>
                <a:rPr lang="en-US" sz="1400" dirty="0"/>
                <a:t> is the symbol for non-transferable</a:t>
              </a:r>
            </a:p>
          </dgm:t>
        </dgm:pt>
      </mc:Choice>
      <mc:Fallback xmlns="">
        <dgm:pt modelId="{13AE9955-2BE3-4DB8-A208-F31DAF505202}">
          <dgm:prSet custT="1"/>
          <dgm:spPr/>
          <dgm:t>
            <a:bodyPr/>
            <a:lstStyle/>
            <a:p>
              <a:r>
                <a:rPr lang="en-US" sz="1400"/>
                <a:t>A Symbol -  should be a unique acronym, for example </a:t>
              </a:r>
              <a:r>
                <a:rPr lang="en-US" sz="1600" b="0" i="0" dirty="0">
                  <a:latin typeface="Cambria Math" panose="02040503050406030204" pitchFamily="18" charset="0"/>
                </a:rPr>
                <a:t>𝑛𝑡</a:t>
              </a:r>
              <a:r>
                <a:rPr lang="en-US" sz="1400"/>
                <a:t> is the symbol for non-transferable</a:t>
              </a:r>
            </a:p>
          </dgm:t>
        </dgm:pt>
      </mc:Fallback>
    </mc:AlternateContent>
    <dgm:pt modelId="{5EA37A97-E9D5-4397-9B05-39950DD22AD9}" type="parTrans" cxnId="{3DFBE2CB-1DE7-4B30-80CD-8CE2AB515150}">
      <dgm:prSet/>
      <dgm:spPr/>
      <dgm:t>
        <a:bodyPr/>
        <a:lstStyle/>
        <a:p>
          <a:endParaRPr lang="en-US" sz="2400"/>
        </a:p>
      </dgm:t>
    </dgm:pt>
    <dgm:pt modelId="{6B394194-4467-4C00-9F8B-CBB460A5BE1E}" type="sibTrans" cxnId="{3DFBE2CB-1DE7-4B30-80CD-8CE2AB515150}">
      <dgm:prSet/>
      <dgm:spPr/>
      <dgm:t>
        <a:bodyPr/>
        <a:lstStyle/>
        <a:p>
          <a:endParaRPr lang="en-US" sz="2400"/>
        </a:p>
      </dgm:t>
    </dgm:pt>
    <dgm:pt modelId="{4D6AEC53-CDD0-4D63-94EB-3CA34047CCA8}">
      <dgm:prSet custT="1"/>
      <dgm:spPr/>
      <dgm:t>
        <a:bodyPr/>
        <a:lstStyle/>
        <a:p>
          <a:r>
            <a:rPr lang="en-US" sz="1800" dirty="0"/>
            <a:t>Behavior Groups are  a collection of artifacts to form higher level artifact.  These have a common name and symbol with an additive symbol group or compound symbol with links to the behaviors it includes.  </a:t>
          </a:r>
        </a:p>
      </dgm:t>
    </dgm:pt>
    <dgm:pt modelId="{FC171A11-C21A-4006-A548-56CB831D0C9A}" type="parTrans" cxnId="{C4AC6683-B39D-4CA0-8C33-5C32F0442BF1}">
      <dgm:prSet/>
      <dgm:spPr/>
      <dgm:t>
        <a:bodyPr/>
        <a:lstStyle/>
        <a:p>
          <a:endParaRPr lang="en-US" sz="2400"/>
        </a:p>
      </dgm:t>
    </dgm:pt>
    <dgm:pt modelId="{7B3ECC11-F9B4-47B0-B951-0E05EB1C88AF}" type="sibTrans" cxnId="{C4AC6683-B39D-4CA0-8C33-5C32F0442BF1}">
      <dgm:prSet/>
      <dgm:spPr/>
      <dgm:t>
        <a:bodyPr/>
        <a:lstStyle/>
        <a:p>
          <a:endParaRPr lang="en-US" sz="2400"/>
        </a:p>
      </dgm:t>
    </dgm:pt>
    <dgm:pt modelId="{29FB391E-9449-2C46-8ED7-D76C5B8F5E70}">
      <dgm:prSet custT="1"/>
      <dgm:spPr/>
      <dgm:t>
        <a:bodyPr/>
        <a:lstStyle/>
        <a:p>
          <a:r>
            <a:rPr lang="en-US" sz="1400" dirty="0"/>
            <a:t>Internal or External – where external is linked with a contract</a:t>
          </a:r>
        </a:p>
      </dgm:t>
    </dgm:pt>
    <dgm:pt modelId="{21E89CDB-5E7E-1B4B-8BE2-8B71FA0DDE73}" type="parTrans" cxnId="{8F0E269D-1305-E64D-B60A-131AFCFE7943}">
      <dgm:prSet/>
      <dgm:spPr/>
      <dgm:t>
        <a:bodyPr/>
        <a:lstStyle/>
        <a:p>
          <a:endParaRPr lang="en-US"/>
        </a:p>
      </dgm:t>
    </dgm:pt>
    <dgm:pt modelId="{CC676182-CDA3-A84E-AA6C-024FEFE95499}" type="sibTrans" cxnId="{8F0E269D-1305-E64D-B60A-131AFCFE7943}">
      <dgm:prSet/>
      <dgm:spPr/>
      <dgm:t>
        <a:bodyPr/>
        <a:lstStyle/>
        <a:p>
          <a:endParaRPr lang="en-US"/>
        </a:p>
      </dgm:t>
    </dgm:pt>
    <dgm:pt modelId="{09B9E13C-57D5-BA4E-889A-52190331032A}" type="pres">
      <dgm:prSet presAssocID="{8CA80AB4-B1BE-4299-86B0-269234F98E69}" presName="Name0" presStyleCnt="0">
        <dgm:presLayoutVars>
          <dgm:dir/>
          <dgm:resizeHandles val="exact"/>
        </dgm:presLayoutVars>
      </dgm:prSet>
      <dgm:spPr/>
    </dgm:pt>
    <dgm:pt modelId="{374FFD16-BD30-4F48-9FD0-9A77705827A4}" type="pres">
      <dgm:prSet presAssocID="{2092D8FA-435E-44B2-BF0D-DEC6CF68ADD4}" presName="node" presStyleLbl="node1" presStyleIdx="0" presStyleCnt="3">
        <dgm:presLayoutVars>
          <dgm:bulletEnabled val="1"/>
        </dgm:presLayoutVars>
      </dgm:prSet>
      <dgm:spPr/>
    </dgm:pt>
    <dgm:pt modelId="{F71B93DA-3E3D-C446-B554-8DB27518127B}" type="pres">
      <dgm:prSet presAssocID="{A7C252A9-97E3-4451-9491-2A2D69E465B1}" presName="sibTrans" presStyleLbl="sibTrans2D1" presStyleIdx="0" presStyleCnt="2"/>
      <dgm:spPr/>
    </dgm:pt>
    <dgm:pt modelId="{A05EB61F-E70F-4A46-B0E2-B093D17181C5}" type="pres">
      <dgm:prSet presAssocID="{A7C252A9-97E3-4451-9491-2A2D69E465B1}" presName="connectorText" presStyleLbl="sibTrans2D1" presStyleIdx="0" presStyleCnt="2"/>
      <dgm:spPr/>
    </dgm:pt>
    <dgm:pt modelId="{14687EEE-D35E-4B4A-91F8-4B4A5EAA10B8}" type="pres">
      <dgm:prSet presAssocID="{CC956882-9468-4AFF-B0C5-77723FB60F66}" presName="node" presStyleLbl="node1" presStyleIdx="1" presStyleCnt="3">
        <dgm:presLayoutVars>
          <dgm:bulletEnabled val="1"/>
        </dgm:presLayoutVars>
      </dgm:prSet>
      <dgm:spPr/>
    </dgm:pt>
    <dgm:pt modelId="{1EBD8E96-2931-5B41-830B-FD67708C1070}" type="pres">
      <dgm:prSet presAssocID="{44E9FD01-1570-41DC-8743-C76B9BC8DB45}" presName="sibTrans" presStyleLbl="sibTrans2D1" presStyleIdx="1" presStyleCnt="2"/>
      <dgm:spPr/>
    </dgm:pt>
    <dgm:pt modelId="{D7F42C95-BE11-B344-A4C2-DEBD14391728}" type="pres">
      <dgm:prSet presAssocID="{44E9FD01-1570-41DC-8743-C76B9BC8DB45}" presName="connectorText" presStyleLbl="sibTrans2D1" presStyleIdx="1" presStyleCnt="2"/>
      <dgm:spPr/>
    </dgm:pt>
    <dgm:pt modelId="{E657D7AE-3DCB-DB44-96C7-1ED70EED5E9B}" type="pres">
      <dgm:prSet presAssocID="{4D6AEC53-CDD0-4D63-94EB-3CA34047CCA8}" presName="node" presStyleLbl="node1" presStyleIdx="2" presStyleCnt="3">
        <dgm:presLayoutVars>
          <dgm:bulletEnabled val="1"/>
        </dgm:presLayoutVars>
      </dgm:prSet>
      <dgm:spPr/>
    </dgm:pt>
  </dgm:ptLst>
  <dgm:cxnLst>
    <dgm:cxn modelId="{867E030C-5B30-744F-8B1A-0AB72EC134FA}" type="presOf" srcId="{A7C252A9-97E3-4451-9491-2A2D69E465B1}" destId="{F71B93DA-3E3D-C446-B554-8DB27518127B}" srcOrd="0" destOrd="0" presId="urn:microsoft.com/office/officeart/2005/8/layout/process1"/>
    <dgm:cxn modelId="{5384040C-9E87-4549-8195-AC1367944B72}" type="presOf" srcId="{29FB391E-9449-2C46-8ED7-D76C5B8F5E70}" destId="{14687EEE-D35E-4B4A-91F8-4B4A5EAA10B8}" srcOrd="0" destOrd="3" presId="urn:microsoft.com/office/officeart/2005/8/layout/process1"/>
    <dgm:cxn modelId="{E451870D-4093-4581-92EF-394F0EFF5D4F}" srcId="{CC956882-9468-4AFF-B0C5-77723FB60F66}" destId="{471168D3-E08D-4EFE-BC76-30A59D9BD821}" srcOrd="0" destOrd="0" parTransId="{EDE7A968-6974-4770-9F9F-557594BAD79E}" sibTransId="{6589939A-41B0-4BA9-B37E-8D9017A6D602}"/>
    <dgm:cxn modelId="{DCDBFA0E-AFFF-A041-8DB0-3C836EC7DC86}" type="presOf" srcId="{4D6AEC53-CDD0-4D63-94EB-3CA34047CCA8}" destId="{E657D7AE-3DCB-DB44-96C7-1ED70EED5E9B}" srcOrd="0" destOrd="0" presId="urn:microsoft.com/office/officeart/2005/8/layout/process1"/>
    <dgm:cxn modelId="{6A1F661A-83E7-4488-829E-2A3DE35E7734}" srcId="{8CA80AB4-B1BE-4299-86B0-269234F98E69}" destId="{2092D8FA-435E-44B2-BF0D-DEC6CF68ADD4}" srcOrd="0" destOrd="0" parTransId="{B1A051C3-8F69-4FA5-B790-F69A2FF46DB2}" sibTransId="{A7C252A9-97E3-4451-9491-2A2D69E465B1}"/>
    <dgm:cxn modelId="{43B11C37-DEE9-B24E-A6A6-072D37C57F7C}" type="presOf" srcId="{8CA80AB4-B1BE-4299-86B0-269234F98E69}" destId="{09B9E13C-57D5-BA4E-889A-52190331032A}" srcOrd="0" destOrd="0" presId="urn:microsoft.com/office/officeart/2005/8/layout/process1"/>
    <dgm:cxn modelId="{0DF13D4F-609F-48D2-96D1-94AB3451F77F}" srcId="{8CA80AB4-B1BE-4299-86B0-269234F98E69}" destId="{CC956882-9468-4AFF-B0C5-77723FB60F66}" srcOrd="1" destOrd="0" parTransId="{DEFD304F-CA08-4A17-A812-E1071D3DE467}" sibTransId="{44E9FD01-1570-41DC-8743-C76B9BC8DB45}"/>
    <dgm:cxn modelId="{DCAAF56E-14FC-CE41-954B-F2A3B791B7AC}" type="presOf" srcId="{CC956882-9468-4AFF-B0C5-77723FB60F66}" destId="{14687EEE-D35E-4B4A-91F8-4B4A5EAA10B8}" srcOrd="0" destOrd="0" presId="urn:microsoft.com/office/officeart/2005/8/layout/process1"/>
    <dgm:cxn modelId="{925FC770-7FE1-BD4C-8204-BD61953FB3FB}" type="presOf" srcId="{44E9FD01-1570-41DC-8743-C76B9BC8DB45}" destId="{D7F42C95-BE11-B344-A4C2-DEBD14391728}" srcOrd="1" destOrd="0" presId="urn:microsoft.com/office/officeart/2005/8/layout/process1"/>
    <dgm:cxn modelId="{9A49A774-9F77-A741-87F3-F50038CE31C3}" type="presOf" srcId="{471168D3-E08D-4EFE-BC76-30A59D9BD821}" destId="{14687EEE-D35E-4B4A-91F8-4B4A5EAA10B8}" srcOrd="0" destOrd="1" presId="urn:microsoft.com/office/officeart/2005/8/layout/process1"/>
    <dgm:cxn modelId="{C4AC6683-B39D-4CA0-8C33-5C32F0442BF1}" srcId="{8CA80AB4-B1BE-4299-86B0-269234F98E69}" destId="{4D6AEC53-CDD0-4D63-94EB-3CA34047CCA8}" srcOrd="2" destOrd="0" parTransId="{FC171A11-C21A-4006-A548-56CB831D0C9A}" sibTransId="{7B3ECC11-F9B4-47B0-B951-0E05EB1C88AF}"/>
    <dgm:cxn modelId="{196DF493-03C7-9A44-9C7C-A78F157C3837}" type="presOf" srcId="{13AE9955-2BE3-4DB8-A208-F31DAF505202}" destId="{14687EEE-D35E-4B4A-91F8-4B4A5EAA10B8}" srcOrd="0" destOrd="2" presId="urn:microsoft.com/office/officeart/2005/8/layout/process1"/>
    <dgm:cxn modelId="{1DB9AB99-E090-6548-8CD2-FCF2B337CCAD}" type="presOf" srcId="{A7C252A9-97E3-4451-9491-2A2D69E465B1}" destId="{A05EB61F-E70F-4A46-B0E2-B093D17181C5}" srcOrd="1" destOrd="0" presId="urn:microsoft.com/office/officeart/2005/8/layout/process1"/>
    <dgm:cxn modelId="{8F0E269D-1305-E64D-B60A-131AFCFE7943}" srcId="{CC956882-9468-4AFF-B0C5-77723FB60F66}" destId="{29FB391E-9449-2C46-8ED7-D76C5B8F5E70}" srcOrd="2" destOrd="0" parTransId="{21E89CDB-5E7E-1B4B-8BE2-8B71FA0DDE73}" sibTransId="{CC676182-CDA3-A84E-AA6C-024FEFE95499}"/>
    <dgm:cxn modelId="{C90BFEA8-A873-C14E-8EDA-B9458A214B4F}" type="presOf" srcId="{2092D8FA-435E-44B2-BF0D-DEC6CF68ADD4}" destId="{374FFD16-BD30-4F48-9FD0-9A77705827A4}" srcOrd="0" destOrd="0" presId="urn:microsoft.com/office/officeart/2005/8/layout/process1"/>
    <dgm:cxn modelId="{A1C212B1-23B2-D349-9D8B-51B959B4511C}" type="presOf" srcId="{44E9FD01-1570-41DC-8743-C76B9BC8DB45}" destId="{1EBD8E96-2931-5B41-830B-FD67708C1070}" srcOrd="0" destOrd="0" presId="urn:microsoft.com/office/officeart/2005/8/layout/process1"/>
    <dgm:cxn modelId="{3DFBE2CB-1DE7-4B30-80CD-8CE2AB515150}" srcId="{CC956882-9468-4AFF-B0C5-77723FB60F66}" destId="{13AE9955-2BE3-4DB8-A208-F31DAF505202}" srcOrd="1" destOrd="0" parTransId="{5EA37A97-E9D5-4397-9B05-39950DD22AD9}" sibTransId="{6B394194-4467-4C00-9F8B-CBB460A5BE1E}"/>
    <dgm:cxn modelId="{B11A5469-6533-F74D-836A-11C104E5D2B2}" type="presParOf" srcId="{09B9E13C-57D5-BA4E-889A-52190331032A}" destId="{374FFD16-BD30-4F48-9FD0-9A77705827A4}" srcOrd="0" destOrd="0" presId="urn:microsoft.com/office/officeart/2005/8/layout/process1"/>
    <dgm:cxn modelId="{F23FAFD6-BA05-DC4E-B686-5D97ED7F69A4}" type="presParOf" srcId="{09B9E13C-57D5-BA4E-889A-52190331032A}" destId="{F71B93DA-3E3D-C446-B554-8DB27518127B}" srcOrd="1" destOrd="0" presId="urn:microsoft.com/office/officeart/2005/8/layout/process1"/>
    <dgm:cxn modelId="{44460725-2D32-0944-8AA8-DE224DD3CDE3}" type="presParOf" srcId="{F71B93DA-3E3D-C446-B554-8DB27518127B}" destId="{A05EB61F-E70F-4A46-B0E2-B093D17181C5}" srcOrd="0" destOrd="0" presId="urn:microsoft.com/office/officeart/2005/8/layout/process1"/>
    <dgm:cxn modelId="{E3B52788-A5A9-F74F-9A97-63C2211F043B}" type="presParOf" srcId="{09B9E13C-57D5-BA4E-889A-52190331032A}" destId="{14687EEE-D35E-4B4A-91F8-4B4A5EAA10B8}" srcOrd="2" destOrd="0" presId="urn:microsoft.com/office/officeart/2005/8/layout/process1"/>
    <dgm:cxn modelId="{A8472F12-D0CD-FF4A-A31B-28A78474310D}" type="presParOf" srcId="{09B9E13C-57D5-BA4E-889A-52190331032A}" destId="{1EBD8E96-2931-5B41-830B-FD67708C1070}" srcOrd="3" destOrd="0" presId="urn:microsoft.com/office/officeart/2005/8/layout/process1"/>
    <dgm:cxn modelId="{2F92B4EE-B908-9E44-98DC-307972DAB1AE}" type="presParOf" srcId="{1EBD8E96-2931-5B41-830B-FD67708C1070}" destId="{D7F42C95-BE11-B344-A4C2-DEBD14391728}" srcOrd="0" destOrd="0" presId="urn:microsoft.com/office/officeart/2005/8/layout/process1"/>
    <dgm:cxn modelId="{275A6E73-7B18-F54B-923E-08C99B437349}" type="presParOf" srcId="{09B9E13C-57D5-BA4E-889A-52190331032A}" destId="{E657D7AE-3DCB-DB44-96C7-1ED70EED5E9B}"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CA80AB4-B1BE-4299-86B0-269234F98E69}" type="doc">
      <dgm:prSet loTypeId="urn:microsoft.com/office/officeart/2005/8/layout/process1" loCatId="process" qsTypeId="urn:microsoft.com/office/officeart/2005/8/quickstyle/simple5" qsCatId="simple" csTypeId="urn:microsoft.com/office/officeart/2005/8/colors/colorful5" csCatId="colorful" phldr="1"/>
      <dgm:spPr/>
      <dgm:t>
        <a:bodyPr/>
        <a:lstStyle/>
        <a:p>
          <a:endParaRPr lang="en-US"/>
        </a:p>
      </dgm:t>
    </dgm:pt>
    <dgm:pt modelId="{2092D8FA-435E-44B2-BF0D-DEC6CF68ADD4}">
      <dgm:prSet custT="1"/>
      <dgm:spPr/>
      <dgm:t>
        <a:bodyPr/>
        <a:lstStyle/>
        <a:p>
          <a:r>
            <a:rPr lang="en-US" sz="1800" dirty="0"/>
            <a:t>Once a behavior, its properties and controls are defined, they are bundled together into an Artifact</a:t>
          </a:r>
        </a:p>
      </dgm:t>
    </dgm:pt>
    <dgm:pt modelId="{B1A051C3-8F69-4FA5-B790-F69A2FF46DB2}" type="parTrans" cxnId="{6A1F661A-83E7-4488-829E-2A3DE35E7734}">
      <dgm:prSet/>
      <dgm:spPr/>
      <dgm:t>
        <a:bodyPr/>
        <a:lstStyle/>
        <a:p>
          <a:endParaRPr lang="en-US" sz="2400"/>
        </a:p>
      </dgm:t>
    </dgm:pt>
    <dgm:pt modelId="{A7C252A9-97E3-4451-9491-2A2D69E465B1}" type="sibTrans" cxnId="{6A1F661A-83E7-4488-829E-2A3DE35E7734}">
      <dgm:prSet custT="1"/>
      <dgm:spPr/>
      <dgm:t>
        <a:bodyPr/>
        <a:lstStyle/>
        <a:p>
          <a:endParaRPr lang="en-US" sz="1400"/>
        </a:p>
      </dgm:t>
    </dgm:pt>
    <dgm:pt modelId="{CC956882-9468-4AFF-B0C5-77723FB60F66}">
      <dgm:prSet custT="1"/>
      <dgm:spPr>
        <a:blipFill>
          <a:blip xmlns:r="http://schemas.openxmlformats.org/officeDocument/2006/relationships" r:embed="rId1"/>
          <a:stretch>
            <a:fillRect/>
          </a:stretch>
        </a:blipFill>
      </dgm:spPr>
      <dgm:t>
        <a:bodyPr/>
        <a:lstStyle/>
        <a:p>
          <a:r>
            <a:rPr lang="en-US">
              <a:noFill/>
            </a:rPr>
            <a:t> </a:t>
          </a:r>
        </a:p>
      </dgm:t>
    </dgm:pt>
    <dgm:pt modelId="{DEFD304F-CA08-4A17-A812-E1071D3DE467}" type="parTrans" cxnId="{0DF13D4F-609F-48D2-96D1-94AB3451F77F}">
      <dgm:prSet/>
      <dgm:spPr/>
      <dgm:t>
        <a:bodyPr/>
        <a:lstStyle/>
        <a:p>
          <a:endParaRPr lang="en-US" sz="2400"/>
        </a:p>
      </dgm:t>
    </dgm:pt>
    <dgm:pt modelId="{44E9FD01-1570-41DC-8743-C76B9BC8DB45}" type="sibTrans" cxnId="{0DF13D4F-609F-48D2-96D1-94AB3451F77F}">
      <dgm:prSet custT="1"/>
      <dgm:spPr/>
      <dgm:t>
        <a:bodyPr/>
        <a:lstStyle/>
        <a:p>
          <a:endParaRPr lang="en-US" sz="1400"/>
        </a:p>
      </dgm:t>
    </dgm:pt>
    <dgm:pt modelId="{471168D3-E08D-4EFE-BC76-30A59D9BD821}">
      <dgm:prSet custT="1"/>
      <dgm:spPr/>
      <dgm:t>
        <a:bodyPr/>
        <a:lstStyle/>
        <a:p>
          <a:r>
            <a:rPr lang="en-US">
              <a:noFill/>
            </a:rPr>
            <a:t> </a:t>
          </a:r>
        </a:p>
      </dgm:t>
    </dgm:pt>
    <dgm:pt modelId="{EDE7A968-6974-4770-9F9F-557594BAD79E}" type="parTrans" cxnId="{E451870D-4093-4581-92EF-394F0EFF5D4F}">
      <dgm:prSet/>
      <dgm:spPr/>
      <dgm:t>
        <a:bodyPr/>
        <a:lstStyle/>
        <a:p>
          <a:endParaRPr lang="en-US" sz="2400"/>
        </a:p>
      </dgm:t>
    </dgm:pt>
    <dgm:pt modelId="{6589939A-41B0-4BA9-B37E-8D9017A6D602}" type="sibTrans" cxnId="{E451870D-4093-4581-92EF-394F0EFF5D4F}">
      <dgm:prSet/>
      <dgm:spPr/>
      <dgm:t>
        <a:bodyPr/>
        <a:lstStyle/>
        <a:p>
          <a:endParaRPr lang="en-US" sz="2400"/>
        </a:p>
      </dgm:t>
    </dgm:pt>
    <dgm:pt modelId="{13AE9955-2BE3-4DB8-A208-F31DAF505202}">
      <dgm:prSet custT="1"/>
      <dgm:spPr/>
      <dgm:t>
        <a:bodyPr/>
        <a:lstStyle/>
        <a:p>
          <a:r>
            <a:rPr lang="en-US">
              <a:noFill/>
            </a:rPr>
            <a:t> </a:t>
          </a:r>
        </a:p>
      </dgm:t>
    </dgm:pt>
    <dgm:pt modelId="{5EA37A97-E9D5-4397-9B05-39950DD22AD9}" type="parTrans" cxnId="{3DFBE2CB-1DE7-4B30-80CD-8CE2AB515150}">
      <dgm:prSet/>
      <dgm:spPr/>
      <dgm:t>
        <a:bodyPr/>
        <a:lstStyle/>
        <a:p>
          <a:endParaRPr lang="en-US" sz="2400"/>
        </a:p>
      </dgm:t>
    </dgm:pt>
    <dgm:pt modelId="{6B394194-4467-4C00-9F8B-CBB460A5BE1E}" type="sibTrans" cxnId="{3DFBE2CB-1DE7-4B30-80CD-8CE2AB515150}">
      <dgm:prSet/>
      <dgm:spPr/>
      <dgm:t>
        <a:bodyPr/>
        <a:lstStyle/>
        <a:p>
          <a:endParaRPr lang="en-US" sz="2400"/>
        </a:p>
      </dgm:t>
    </dgm:pt>
    <dgm:pt modelId="{4D6AEC53-CDD0-4D63-94EB-3CA34047CCA8}">
      <dgm:prSet custT="1"/>
      <dgm:spPr/>
      <dgm:t>
        <a:bodyPr/>
        <a:lstStyle/>
        <a:p>
          <a:r>
            <a:rPr lang="en-US" sz="1800" dirty="0"/>
            <a:t>Behavior Groups are  a collection of artifacts to form higher level artifact.  These have a common name and symbol with an additive symbol group or compound symbol with links to the behaviors it includes.  </a:t>
          </a:r>
        </a:p>
      </dgm:t>
    </dgm:pt>
    <dgm:pt modelId="{FC171A11-C21A-4006-A548-56CB831D0C9A}" type="parTrans" cxnId="{C4AC6683-B39D-4CA0-8C33-5C32F0442BF1}">
      <dgm:prSet/>
      <dgm:spPr/>
      <dgm:t>
        <a:bodyPr/>
        <a:lstStyle/>
        <a:p>
          <a:endParaRPr lang="en-US" sz="2400"/>
        </a:p>
      </dgm:t>
    </dgm:pt>
    <dgm:pt modelId="{7B3ECC11-F9B4-47B0-B951-0E05EB1C88AF}" type="sibTrans" cxnId="{C4AC6683-B39D-4CA0-8C33-5C32F0442BF1}">
      <dgm:prSet/>
      <dgm:spPr/>
      <dgm:t>
        <a:bodyPr/>
        <a:lstStyle/>
        <a:p>
          <a:endParaRPr lang="en-US" sz="2400"/>
        </a:p>
      </dgm:t>
    </dgm:pt>
    <dgm:pt modelId="{29FB391E-9449-2C46-8ED7-D76C5B8F5E70}">
      <dgm:prSet custT="1"/>
      <dgm:spPr/>
      <dgm:t>
        <a:bodyPr/>
        <a:lstStyle/>
        <a:p>
          <a:r>
            <a:rPr lang="en-US">
              <a:noFill/>
            </a:rPr>
            <a:t> </a:t>
          </a:r>
        </a:p>
      </dgm:t>
    </dgm:pt>
    <dgm:pt modelId="{21E89CDB-5E7E-1B4B-8BE2-8B71FA0DDE73}" type="parTrans" cxnId="{8F0E269D-1305-E64D-B60A-131AFCFE7943}">
      <dgm:prSet/>
      <dgm:spPr/>
      <dgm:t>
        <a:bodyPr/>
        <a:lstStyle/>
        <a:p>
          <a:endParaRPr lang="en-US"/>
        </a:p>
      </dgm:t>
    </dgm:pt>
    <dgm:pt modelId="{CC676182-CDA3-A84E-AA6C-024FEFE95499}" type="sibTrans" cxnId="{8F0E269D-1305-E64D-B60A-131AFCFE7943}">
      <dgm:prSet/>
      <dgm:spPr/>
      <dgm:t>
        <a:bodyPr/>
        <a:lstStyle/>
        <a:p>
          <a:endParaRPr lang="en-US"/>
        </a:p>
      </dgm:t>
    </dgm:pt>
    <dgm:pt modelId="{09B9E13C-57D5-BA4E-889A-52190331032A}" type="pres">
      <dgm:prSet presAssocID="{8CA80AB4-B1BE-4299-86B0-269234F98E69}" presName="Name0" presStyleCnt="0">
        <dgm:presLayoutVars>
          <dgm:dir/>
          <dgm:resizeHandles val="exact"/>
        </dgm:presLayoutVars>
      </dgm:prSet>
      <dgm:spPr/>
    </dgm:pt>
    <dgm:pt modelId="{374FFD16-BD30-4F48-9FD0-9A77705827A4}" type="pres">
      <dgm:prSet presAssocID="{2092D8FA-435E-44B2-BF0D-DEC6CF68ADD4}" presName="node" presStyleLbl="node1" presStyleIdx="0" presStyleCnt="3">
        <dgm:presLayoutVars>
          <dgm:bulletEnabled val="1"/>
        </dgm:presLayoutVars>
      </dgm:prSet>
      <dgm:spPr/>
    </dgm:pt>
    <dgm:pt modelId="{F71B93DA-3E3D-C446-B554-8DB27518127B}" type="pres">
      <dgm:prSet presAssocID="{A7C252A9-97E3-4451-9491-2A2D69E465B1}" presName="sibTrans" presStyleLbl="sibTrans2D1" presStyleIdx="0" presStyleCnt="2"/>
      <dgm:spPr/>
    </dgm:pt>
    <dgm:pt modelId="{A05EB61F-E70F-4A46-B0E2-B093D17181C5}" type="pres">
      <dgm:prSet presAssocID="{A7C252A9-97E3-4451-9491-2A2D69E465B1}" presName="connectorText" presStyleLbl="sibTrans2D1" presStyleIdx="0" presStyleCnt="2"/>
      <dgm:spPr/>
    </dgm:pt>
    <dgm:pt modelId="{14687EEE-D35E-4B4A-91F8-4B4A5EAA10B8}" type="pres">
      <dgm:prSet presAssocID="{CC956882-9468-4AFF-B0C5-77723FB60F66}" presName="node" presStyleLbl="node1" presStyleIdx="1" presStyleCnt="3">
        <dgm:presLayoutVars>
          <dgm:bulletEnabled val="1"/>
        </dgm:presLayoutVars>
      </dgm:prSet>
      <dgm:spPr/>
    </dgm:pt>
    <dgm:pt modelId="{1EBD8E96-2931-5B41-830B-FD67708C1070}" type="pres">
      <dgm:prSet presAssocID="{44E9FD01-1570-41DC-8743-C76B9BC8DB45}" presName="sibTrans" presStyleLbl="sibTrans2D1" presStyleIdx="1" presStyleCnt="2"/>
      <dgm:spPr/>
    </dgm:pt>
    <dgm:pt modelId="{D7F42C95-BE11-B344-A4C2-DEBD14391728}" type="pres">
      <dgm:prSet presAssocID="{44E9FD01-1570-41DC-8743-C76B9BC8DB45}" presName="connectorText" presStyleLbl="sibTrans2D1" presStyleIdx="1" presStyleCnt="2"/>
      <dgm:spPr/>
    </dgm:pt>
    <dgm:pt modelId="{E657D7AE-3DCB-DB44-96C7-1ED70EED5E9B}" type="pres">
      <dgm:prSet presAssocID="{4D6AEC53-CDD0-4D63-94EB-3CA34047CCA8}" presName="node" presStyleLbl="node1" presStyleIdx="2" presStyleCnt="3">
        <dgm:presLayoutVars>
          <dgm:bulletEnabled val="1"/>
        </dgm:presLayoutVars>
      </dgm:prSet>
      <dgm:spPr/>
    </dgm:pt>
  </dgm:ptLst>
  <dgm:cxnLst>
    <dgm:cxn modelId="{867E030C-5B30-744F-8B1A-0AB72EC134FA}" type="presOf" srcId="{A7C252A9-97E3-4451-9491-2A2D69E465B1}" destId="{F71B93DA-3E3D-C446-B554-8DB27518127B}" srcOrd="0" destOrd="0" presId="urn:microsoft.com/office/officeart/2005/8/layout/process1"/>
    <dgm:cxn modelId="{5384040C-9E87-4549-8195-AC1367944B72}" type="presOf" srcId="{29FB391E-9449-2C46-8ED7-D76C5B8F5E70}" destId="{14687EEE-D35E-4B4A-91F8-4B4A5EAA10B8}" srcOrd="0" destOrd="3" presId="urn:microsoft.com/office/officeart/2005/8/layout/process1"/>
    <dgm:cxn modelId="{E451870D-4093-4581-92EF-394F0EFF5D4F}" srcId="{CC956882-9468-4AFF-B0C5-77723FB60F66}" destId="{471168D3-E08D-4EFE-BC76-30A59D9BD821}" srcOrd="0" destOrd="0" parTransId="{EDE7A968-6974-4770-9F9F-557594BAD79E}" sibTransId="{6589939A-41B0-4BA9-B37E-8D9017A6D602}"/>
    <dgm:cxn modelId="{DCDBFA0E-AFFF-A041-8DB0-3C836EC7DC86}" type="presOf" srcId="{4D6AEC53-CDD0-4D63-94EB-3CA34047CCA8}" destId="{E657D7AE-3DCB-DB44-96C7-1ED70EED5E9B}" srcOrd="0" destOrd="0" presId="urn:microsoft.com/office/officeart/2005/8/layout/process1"/>
    <dgm:cxn modelId="{6A1F661A-83E7-4488-829E-2A3DE35E7734}" srcId="{8CA80AB4-B1BE-4299-86B0-269234F98E69}" destId="{2092D8FA-435E-44B2-BF0D-DEC6CF68ADD4}" srcOrd="0" destOrd="0" parTransId="{B1A051C3-8F69-4FA5-B790-F69A2FF46DB2}" sibTransId="{A7C252A9-97E3-4451-9491-2A2D69E465B1}"/>
    <dgm:cxn modelId="{43B11C37-DEE9-B24E-A6A6-072D37C57F7C}" type="presOf" srcId="{8CA80AB4-B1BE-4299-86B0-269234F98E69}" destId="{09B9E13C-57D5-BA4E-889A-52190331032A}" srcOrd="0" destOrd="0" presId="urn:microsoft.com/office/officeart/2005/8/layout/process1"/>
    <dgm:cxn modelId="{0DF13D4F-609F-48D2-96D1-94AB3451F77F}" srcId="{8CA80AB4-B1BE-4299-86B0-269234F98E69}" destId="{CC956882-9468-4AFF-B0C5-77723FB60F66}" srcOrd="1" destOrd="0" parTransId="{DEFD304F-CA08-4A17-A812-E1071D3DE467}" sibTransId="{44E9FD01-1570-41DC-8743-C76B9BC8DB45}"/>
    <dgm:cxn modelId="{DCAAF56E-14FC-CE41-954B-F2A3B791B7AC}" type="presOf" srcId="{CC956882-9468-4AFF-B0C5-77723FB60F66}" destId="{14687EEE-D35E-4B4A-91F8-4B4A5EAA10B8}" srcOrd="0" destOrd="0" presId="urn:microsoft.com/office/officeart/2005/8/layout/process1"/>
    <dgm:cxn modelId="{925FC770-7FE1-BD4C-8204-BD61953FB3FB}" type="presOf" srcId="{44E9FD01-1570-41DC-8743-C76B9BC8DB45}" destId="{D7F42C95-BE11-B344-A4C2-DEBD14391728}" srcOrd="1" destOrd="0" presId="urn:microsoft.com/office/officeart/2005/8/layout/process1"/>
    <dgm:cxn modelId="{9A49A774-9F77-A741-87F3-F50038CE31C3}" type="presOf" srcId="{471168D3-E08D-4EFE-BC76-30A59D9BD821}" destId="{14687EEE-D35E-4B4A-91F8-4B4A5EAA10B8}" srcOrd="0" destOrd="1" presId="urn:microsoft.com/office/officeart/2005/8/layout/process1"/>
    <dgm:cxn modelId="{C4AC6683-B39D-4CA0-8C33-5C32F0442BF1}" srcId="{8CA80AB4-B1BE-4299-86B0-269234F98E69}" destId="{4D6AEC53-CDD0-4D63-94EB-3CA34047CCA8}" srcOrd="2" destOrd="0" parTransId="{FC171A11-C21A-4006-A548-56CB831D0C9A}" sibTransId="{7B3ECC11-F9B4-47B0-B951-0E05EB1C88AF}"/>
    <dgm:cxn modelId="{196DF493-03C7-9A44-9C7C-A78F157C3837}" type="presOf" srcId="{13AE9955-2BE3-4DB8-A208-F31DAF505202}" destId="{14687EEE-D35E-4B4A-91F8-4B4A5EAA10B8}" srcOrd="0" destOrd="2" presId="urn:microsoft.com/office/officeart/2005/8/layout/process1"/>
    <dgm:cxn modelId="{1DB9AB99-E090-6548-8CD2-FCF2B337CCAD}" type="presOf" srcId="{A7C252A9-97E3-4451-9491-2A2D69E465B1}" destId="{A05EB61F-E70F-4A46-B0E2-B093D17181C5}" srcOrd="1" destOrd="0" presId="urn:microsoft.com/office/officeart/2005/8/layout/process1"/>
    <dgm:cxn modelId="{8F0E269D-1305-E64D-B60A-131AFCFE7943}" srcId="{CC956882-9468-4AFF-B0C5-77723FB60F66}" destId="{29FB391E-9449-2C46-8ED7-D76C5B8F5E70}" srcOrd="2" destOrd="0" parTransId="{21E89CDB-5E7E-1B4B-8BE2-8B71FA0DDE73}" sibTransId="{CC676182-CDA3-A84E-AA6C-024FEFE95499}"/>
    <dgm:cxn modelId="{C90BFEA8-A873-C14E-8EDA-B9458A214B4F}" type="presOf" srcId="{2092D8FA-435E-44B2-BF0D-DEC6CF68ADD4}" destId="{374FFD16-BD30-4F48-9FD0-9A77705827A4}" srcOrd="0" destOrd="0" presId="urn:microsoft.com/office/officeart/2005/8/layout/process1"/>
    <dgm:cxn modelId="{A1C212B1-23B2-D349-9D8B-51B959B4511C}" type="presOf" srcId="{44E9FD01-1570-41DC-8743-C76B9BC8DB45}" destId="{1EBD8E96-2931-5B41-830B-FD67708C1070}" srcOrd="0" destOrd="0" presId="urn:microsoft.com/office/officeart/2005/8/layout/process1"/>
    <dgm:cxn modelId="{3DFBE2CB-1DE7-4B30-80CD-8CE2AB515150}" srcId="{CC956882-9468-4AFF-B0C5-77723FB60F66}" destId="{13AE9955-2BE3-4DB8-A208-F31DAF505202}" srcOrd="1" destOrd="0" parTransId="{5EA37A97-E9D5-4397-9B05-39950DD22AD9}" sibTransId="{6B394194-4467-4C00-9F8B-CBB460A5BE1E}"/>
    <dgm:cxn modelId="{B11A5469-6533-F74D-836A-11C104E5D2B2}" type="presParOf" srcId="{09B9E13C-57D5-BA4E-889A-52190331032A}" destId="{374FFD16-BD30-4F48-9FD0-9A77705827A4}" srcOrd="0" destOrd="0" presId="urn:microsoft.com/office/officeart/2005/8/layout/process1"/>
    <dgm:cxn modelId="{F23FAFD6-BA05-DC4E-B686-5D97ED7F69A4}" type="presParOf" srcId="{09B9E13C-57D5-BA4E-889A-52190331032A}" destId="{F71B93DA-3E3D-C446-B554-8DB27518127B}" srcOrd="1" destOrd="0" presId="urn:microsoft.com/office/officeart/2005/8/layout/process1"/>
    <dgm:cxn modelId="{44460725-2D32-0944-8AA8-DE224DD3CDE3}" type="presParOf" srcId="{F71B93DA-3E3D-C446-B554-8DB27518127B}" destId="{A05EB61F-E70F-4A46-B0E2-B093D17181C5}" srcOrd="0" destOrd="0" presId="urn:microsoft.com/office/officeart/2005/8/layout/process1"/>
    <dgm:cxn modelId="{E3B52788-A5A9-F74F-9A97-63C2211F043B}" type="presParOf" srcId="{09B9E13C-57D5-BA4E-889A-52190331032A}" destId="{14687EEE-D35E-4B4A-91F8-4B4A5EAA10B8}" srcOrd="2" destOrd="0" presId="urn:microsoft.com/office/officeart/2005/8/layout/process1"/>
    <dgm:cxn modelId="{A8472F12-D0CD-FF4A-A31B-28A78474310D}" type="presParOf" srcId="{09B9E13C-57D5-BA4E-889A-52190331032A}" destId="{1EBD8E96-2931-5B41-830B-FD67708C1070}" srcOrd="3" destOrd="0" presId="urn:microsoft.com/office/officeart/2005/8/layout/process1"/>
    <dgm:cxn modelId="{2F92B4EE-B908-9E44-98DC-307972DAB1AE}" type="presParOf" srcId="{1EBD8E96-2931-5B41-830B-FD67708C1070}" destId="{D7F42C95-BE11-B344-A4C2-DEBD14391728}" srcOrd="0" destOrd="0" presId="urn:microsoft.com/office/officeart/2005/8/layout/process1"/>
    <dgm:cxn modelId="{275A6E73-7B18-F54B-923E-08C99B437349}" type="presParOf" srcId="{09B9E13C-57D5-BA4E-889A-52190331032A}" destId="{E657D7AE-3DCB-DB44-96C7-1ED70EED5E9B}"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𝑡</m:t>
                    </m:r>
                  </m:oMath>
                </m:oMathPara>
              </a14:m>
              <a:endParaRPr lang="en-US"/>
            </a:p>
          </dgm:t>
        </dgm:pt>
      </mc:Choice>
      <mc:Fallback xmlns="">
        <dgm:pt modelId="{175435B6-A00E-FC46-9FD5-7E0FA8F30FCF}">
          <dgm:prSet phldrT="[Text]"/>
          <dgm:spPr/>
          <dgm:t>
            <a:bodyPr/>
            <a:lstStyle/>
            <a:p>
              <a:pPr/>
              <a:r>
                <a:rPr lang="en-US" b="0" i="0">
                  <a:latin typeface="Cambria Math" panose="02040503050406030204" pitchFamily="18" charset="0"/>
                </a:rPr>
                <a:t>𝑡</a:t>
              </a:r>
              <a:endParaRPr lang="en-US"/>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TransferFrom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TransferFromRequest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TransferResponse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Transfer</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a:t>TransferFromResponse</a:t>
          </a:r>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TransferFrom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TransferFromRequest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TransferResponse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Transfer</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a:t>TransferFromResponse</a:t>
          </a:r>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a:solidFill>
          <a:schemeClr val="tx2"/>
        </a:solidFill>
      </dgm:spPr>
      <dgm:t>
        <a:bodyPr/>
        <a:lstStyle/>
        <a:p>
          <a:r>
            <a:rPr lang="en-US" dirty="0" err="1"/>
            <a:t>RemoveRoleMemeber</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a:solidFill>
          <a:schemeClr val="tx2"/>
        </a:solidFill>
      </dgm:spPr>
      <dgm:t>
        <a:bodyPr/>
        <a:lstStyle/>
        <a:p>
          <a:r>
            <a:rPr lang="en-US" dirty="0" err="1"/>
            <a:t>AddRoleMemeber</a:t>
          </a:r>
          <a:endParaRPr lang="en-US"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ata160.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7119CBC8-10A3-410F-BE25-0B5AA9A44DD5}">
      <dgm:prSet/>
      <dgm:spPr>
        <a:blipFill>
          <a:blip xmlns:r="http://schemas.openxmlformats.org/officeDocument/2006/relationships" r:embed="rId1"/>
          <a:stretch>
            <a:fillRect l="-120"/>
          </a:stretch>
        </a:blipFill>
      </dgm:spPr>
      <dgm:t>
        <a:bodyPr/>
        <a:lstStyle/>
        <a:p>
          <a:r>
            <a:rPr lang="en-US">
              <a:noFill/>
            </a:rPr>
            <a:t> </a:t>
          </a:r>
        </a:p>
      </dgm:t>
    </dgm:p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dgm:pt modelId="{A76629A1-B6A1-4F3E-9CDC-2FF995BF767E}">
      <dgm:prSet/>
      <dgm:spPr>
        <a:blipFill>
          <a:blip xmlns:r="http://schemas.openxmlformats.org/officeDocument/2006/relationships" r:embed="rId2"/>
          <a:stretch>
            <a:fillRect l="-120"/>
          </a:stretch>
        </a:blipFill>
      </dgm:spPr>
      <dgm:t>
        <a:bodyPr/>
        <a:lstStyle/>
        <a:p>
          <a:r>
            <a:rPr lang="en-US">
              <a:noFill/>
            </a:rPr>
            <a:t> </a:t>
          </a:r>
        </a:p>
      </dgm:t>
    </dgm:p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4">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4">
        <dgm:presLayoutVars>
          <dgm:chMax val="0"/>
          <dgm:bulletEnabled val="1"/>
        </dgm:presLayoutVars>
      </dgm:prSet>
      <dgm:spPr/>
    </dgm:pt>
    <dgm:pt modelId="{211F66A7-8E63-9547-BAE9-39FC6FDF21F0}" type="pres">
      <dgm:prSet presAssocID="{1206E58E-0209-467D-852E-FA5D6C2506F3}" presName="spacer" presStyleCnt="0"/>
      <dgm:spPr/>
    </dgm:pt>
    <dgm:pt modelId="{A5C43F8F-D0F9-F140-A459-EC86E219E156}" type="pres">
      <dgm:prSet presAssocID="{06074267-F286-4439-91D0-E765F1BD8EF7}" presName="parentText" presStyleLbl="node1" presStyleIdx="2" presStyleCnt="4">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3" presStyleCnt="4">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B1D9E854-DE42-4EBB-9352-2B3BAFE36C1D}" srcId="{1BA25CE4-BFDA-4A7A-ADDF-5ECB20DEC03E}" destId="{7119CBC8-10A3-410F-BE25-0B5AA9A44DD5}" srcOrd="0" destOrd="0" parTransId="{88D0F49E-CC99-4EBE-8250-369630C4E1D2}" sibTransId="{2297793F-1ED3-45D4-93A9-673421845E97}"/>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3"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2"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AB70E1B2-2E5C-8048-A946-F7F40B225336}" type="presParOf" srcId="{B4F10FCC-427C-1649-9778-C9D2D10A3B5D}" destId="{A5C43F8F-D0F9-F140-A459-EC86E219E156}" srcOrd="4" destOrd="0" presId="urn:microsoft.com/office/officeart/2005/8/layout/vList2"/>
    <dgm:cxn modelId="{00B481C8-0706-844E-83C4-4E7FF3C53375}" type="presParOf" srcId="{B4F10FCC-427C-1649-9778-C9D2D10A3B5D}" destId="{99C12CDC-A23F-9843-AF0F-CA50271FA959}" srcOrd="5" destOrd="0" presId="urn:microsoft.com/office/officeart/2005/8/layout/vList2"/>
    <dgm:cxn modelId="{E3EC53BE-6156-1845-AE92-255C56376390}" type="presParOf" srcId="{B4F10FCC-427C-1649-9778-C9D2D10A3B5D}" destId="{8250E9E3-A066-2F44-8D9C-3A85D0BEAF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a:solidFill>
          <a:schemeClr val="tx2"/>
        </a:solidFill>
      </dgm:spPr>
      <dgm:t>
        <a:bodyPr/>
        <a:lstStyle/>
        <a:p>
          <a:r>
            <a:rPr lang="en-US" dirty="0" err="1"/>
            <a:t>RemoveRoleMemeber</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a:solidFill>
          <a:schemeClr val="tx2"/>
        </a:solidFill>
      </dgm:spPr>
      <dgm:t>
        <a:bodyPr/>
        <a:lstStyle/>
        <a:p>
          <a:r>
            <a:rPr lang="en-US" dirty="0" err="1"/>
            <a:t>AddRoleMemeber</a:t>
          </a:r>
          <a:endParaRPr lang="en-US"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t</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4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t</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smtClean="0">
                          <a:latin typeface="Cambria Math" panose="02040503050406030204" pitchFamily="18" charset="0"/>
                        </a:rPr>
                        <m:t> </m:t>
                      </m:r>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3000" dirty="0"/>
                <a:t> - Fungible</a:t>
              </a:r>
            </a:p>
          </dgm:t>
        </dgm:pt>
      </mc:Choice>
      <mc:Fallback xmlns="">
        <dgm:pt modelId="{E913C483-6AC4-4DC5-8995-2B0DB24D6EB6}" type="sibTrans" cxnId="{11D06CFE-AB40-41ED-B5D5-131AB85248A3}">
          <dgm:prSet phldrT="01" custT="1"/>
          <dgm:spPr/>
          <dgm:t>
            <a:bodyPr/>
            <a:lstStyle/>
            <a:p>
              <a:r>
                <a:rPr lang="en-US" sz="3200" i="0">
                  <a:latin typeface="Cambria Math" panose="02040503050406030204" pitchFamily="18" charset="0"/>
                  <a:ea typeface="Cambria Math" panose="02040503050406030204" pitchFamily="18" charset="0"/>
                </a:rPr>
                <a:t>〖</a:t>
              </a:r>
              <a:r>
                <a:rPr lang="en-US" sz="3200" i="0"/>
                <a:t> </a:t>
              </a:r>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3000" dirty="0"/>
                <a:t> - Fungible</a:t>
              </a:r>
            </a:p>
          </dgm:t>
        </dgm:pt>
      </mc:Fallback>
    </mc:AlternateConten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7119CBC8-10A3-410F-BE25-0B5AA9A44DD5}">
          <dgm:prSet/>
          <dgm:spPr/>
          <dgm:t>
            <a:bodyPr/>
            <a:lstStyle/>
            <a:p>
              <a:r>
                <a:rPr lang="en-US" dirty="0"/>
                <a:t>Tokens begin at a common root named Base - </a:t>
              </a:r>
              <a14:m>
                <m:oMath xmlns:m="http://schemas.openxmlformats.org/officeDocument/2006/math">
                  <m:r>
                    <a:rPr lang="en-US" i="1" smtClean="0">
                      <a:latin typeface="Cambria Math" panose="02040503050406030204" pitchFamily="18" charset="0"/>
                      <a:ea typeface="Cambria Math" panose="02040503050406030204" pitchFamily="18" charset="0"/>
                    </a:rPr>
                    <m:t>𝜏</m:t>
                  </m:r>
                </m:oMath>
              </a14:m>
              <a:endParaRPr lang="en-US" dirty="0"/>
            </a:p>
          </dgm:t>
        </dgm:pt>
      </mc:Choice>
      <mc:Fallback xmlns="">
        <dgm:pt modelId="{7119CBC8-10A3-410F-BE25-0B5AA9A44DD5}">
          <dgm:prSet/>
          <dgm:spPr/>
          <dgm:t>
            <a:bodyPr/>
            <a:lstStyle/>
            <a:p>
              <a:r>
                <a:rPr lang="en-US" dirty="0"/>
                <a:t>Tokens begin at a common root named Base - </a:t>
              </a:r>
              <a:r>
                <a:rPr lang="en-US" i="0">
                  <a:latin typeface="Cambria Math" panose="02040503050406030204" pitchFamily="18" charset="0"/>
                  <a:ea typeface="Cambria Math" panose="02040503050406030204" pitchFamily="18" charset="0"/>
                </a:rPr>
                <a:t>𝜏</a:t>
              </a:r>
              <a:endParaRPr lang="en-US" dirty="0"/>
            </a:p>
          </dgm:t>
        </dgm:pt>
      </mc:Fallback>
    </mc:AlternateConten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mc:AlternateContent xmlns:mc="http://schemas.openxmlformats.org/markup-compatibility/2006" xmlns:a14="http://schemas.microsoft.com/office/drawing/2010/main">
      <mc:Choice Requires="a14">
        <dgm:pt modelId="{A76629A1-B6A1-4F3E-9CDC-2FF995BF767E}">
          <dgm:prSet/>
          <dgm:spPr/>
          <dgm:t>
            <a:bodyPr/>
            <a:lstStyle/>
            <a:p>
              <a:r>
                <a:rPr lang="en-US" dirty="0"/>
                <a:t>Base has 2 initial branches: Fungible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smtClean="0">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r>
                <a:rPr lang="en-US" dirty="0"/>
                <a:t>  and Non-Fungible</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smtClean="0">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  More top-level branches can be added</a:t>
              </a:r>
            </a:p>
          </dgm:t>
        </dgm:pt>
      </mc:Choice>
      <mc:Fallback xmlns="">
        <dgm:pt modelId="{A76629A1-B6A1-4F3E-9CDC-2FF995BF767E}">
          <dgm:prSet/>
          <dgm:spPr/>
          <dgm:t>
            <a:bodyPr/>
            <a:lstStyle/>
            <a:p>
              <a:r>
                <a:rPr lang="en-US" dirty="0"/>
                <a:t>Base has 2 initial branches: Fungible </a:t>
              </a:r>
              <a:r>
                <a:rPr lang="en-US" i="0">
                  <a:latin typeface="Cambria Math" panose="02040503050406030204" pitchFamily="18" charset="0"/>
                  <a:ea typeface="Cambria Math" panose="02040503050406030204" pitchFamily="18" charset="0"/>
                </a:rPr>
                <a:t>〖</a:t>
              </a:r>
              <a:r>
                <a:rPr lang="en-US" i="0">
                  <a:latin typeface="Cambria Math" panose="02040503050406030204" pitchFamily="18" charset="0"/>
                </a:rPr>
                <a:t>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dirty="0"/>
                <a:t>  and Non-Fungible</a:t>
              </a:r>
              <a:r>
                <a:rPr lang="en-US" i="0">
                  <a:latin typeface="Cambria Math" panose="02040503050406030204" pitchFamily="18" charset="0"/>
                  <a:ea typeface="Cambria Math" panose="02040503050406030204" pitchFamily="18" charset="0"/>
                </a:rPr>
                <a:t>〖</a:t>
              </a:r>
              <a:r>
                <a:rPr lang="en-US" i="0">
                  <a:latin typeface="Cambria Math" panose="02040503050406030204" pitchFamily="18" charset="0"/>
                </a:rPr>
                <a:t>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  More top-level branches can be added</a:t>
              </a:r>
            </a:p>
          </dgm:t>
        </dgm:pt>
      </mc:Fallback>
    </mc:AlternateConten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4">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4">
        <dgm:presLayoutVars>
          <dgm:chMax val="0"/>
          <dgm:bulletEnabled val="1"/>
        </dgm:presLayoutVars>
      </dgm:prSet>
      <dgm:spPr/>
    </dgm:pt>
    <dgm:pt modelId="{211F66A7-8E63-9547-BAE9-39FC6FDF21F0}" type="pres">
      <dgm:prSet presAssocID="{1206E58E-0209-467D-852E-FA5D6C2506F3}" presName="spacer" presStyleCnt="0"/>
      <dgm:spPr/>
    </dgm:pt>
    <dgm:pt modelId="{A5C43F8F-D0F9-F140-A459-EC86E219E156}" type="pres">
      <dgm:prSet presAssocID="{06074267-F286-4439-91D0-E765F1BD8EF7}" presName="parentText" presStyleLbl="node1" presStyleIdx="2" presStyleCnt="4">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3" presStyleCnt="4">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B1D9E854-DE42-4EBB-9352-2B3BAFE36C1D}" srcId="{1BA25CE4-BFDA-4A7A-ADDF-5ECB20DEC03E}" destId="{7119CBC8-10A3-410F-BE25-0B5AA9A44DD5}" srcOrd="0" destOrd="0" parTransId="{88D0F49E-CC99-4EBE-8250-369630C4E1D2}" sibTransId="{2297793F-1ED3-45D4-93A9-673421845E97}"/>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3"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2"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AB70E1B2-2E5C-8048-A946-F7F40B225336}" type="presParOf" srcId="{B4F10FCC-427C-1649-9778-C9D2D10A3B5D}" destId="{A5C43F8F-D0F9-F140-A459-EC86E219E156}" srcOrd="4" destOrd="0" presId="urn:microsoft.com/office/officeart/2005/8/layout/vList2"/>
    <dgm:cxn modelId="{00B481C8-0706-844E-83C4-4E7FF3C53375}" type="presParOf" srcId="{B4F10FCC-427C-1649-9778-C9D2D10A3B5D}" destId="{99C12CDC-A23F-9843-AF0F-CA50271FA959}" srcOrd="5" destOrd="0" presId="urn:microsoft.com/office/officeart/2005/8/layout/vList2"/>
    <dgm:cxn modelId="{E3EC53BE-6156-1845-AE92-255C56376390}" type="presParOf" srcId="{B4F10FCC-427C-1649-9778-C9D2D10A3B5D}" destId="{8250E9E3-A066-2F44-8D9C-3A85D0BEAF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a:blipFill>
          <a:blip xmlns:r="http://schemas.openxmlformats.org/officeDocument/2006/relationships" r:embed="rId4"/>
          <a:stretch>
            <a:fillRect/>
          </a:stretch>
        </a:blipFill>
      </dgm:spPr>
      <dgm:t>
        <a:bodyPr/>
        <a:lstStyle/>
        <a:p>
          <a:r>
            <a:rPr lang="en-US">
              <a:noFill/>
            </a:rPr>
            <a:t> </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5"/>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6"/>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a:blipFill>
          <a:blip xmlns:r="http://schemas.openxmlformats.org/officeDocument/2006/relationships" r:embed="rId7"/>
          <a:stretch>
            <a:fillRect/>
          </a:stretch>
        </a:blipFill>
      </dgm:spPr>
      <dgm:t>
        <a:bodyPr/>
        <a:lstStyle/>
        <a:p>
          <a:r>
            <a:rPr lang="en-US">
              <a:noFill/>
            </a:rPr>
            <a:t> </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14:m>
                <m:oMath xmlns:m="http://schemas.openxmlformats.org/officeDocument/2006/math">
                  <m:r>
                    <a:rPr lang="en-US" smtClean="0">
                      <a:latin typeface="Cambria Math" panose="02040503050406030204" pitchFamily="18" charset="0"/>
                    </a:rPr>
                    <m:t>𝑉𝑜𝑡𝑒</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(Non-fungible: non-transferable &amp; </a:t>
              </a:r>
              <a:r>
                <a:rPr lang="en-US" dirty="0" err="1"/>
                <a:t>suspendable</a:t>
              </a:r>
              <a:r>
                <a:rPr lang="en-US" dirty="0"/>
                <a:t>) (implicit </a:t>
              </a:r>
              <a14:m>
                <m:oMath xmlns:m="http://schemas.openxmlformats.org/officeDocument/2006/math">
                  <m:sSup>
                    <m:sSupPr>
                      <m:ctrlPr>
                        <a:rPr lang="en-US" i="1">
                          <a:latin typeface="Cambria Math" panose="02040503050406030204" pitchFamily="18" charset="0"/>
                        </a:rPr>
                      </m:ctrlPr>
                    </m:sSupPr>
                    <m:e>
                      <m:r>
                        <a:rPr lang="en-US" b="0" i="1">
                          <a:latin typeface="Cambria Math" panose="02040503050406030204" pitchFamily="18" charset="0"/>
                        </a:rPr>
                        <m:t>𝑑</m:t>
                      </m:r>
                    </m:e>
                    <m:sup>
                      <m:r>
                        <a:rPr lang="en-US" b="0" i="1">
                          <a:latin typeface="Cambria Math" panose="02040503050406030204" pitchFamily="18" charset="0"/>
                        </a:rPr>
                        <m:t>′</m:t>
                      </m:r>
                    </m:sup>
                  </m:sSup>
                </m:oMath>
              </a14:m>
              <a:r>
                <a:rPr lang="en-US" dirty="0"/>
                <a:t>)</a:t>
              </a:r>
            </a:p>
          </dgm:t>
        </dgm:pt>
      </mc:Choice>
      <mc:Fallback xmlns="">
        <dgm:pt modelId="{3C970EA8-0023-3F43-ADFC-CE7E68B90EAD}">
          <dgm:prSet phldrT="[Text]"/>
          <dgm:spPr/>
          <dgm:t>
            <a:bodyPr/>
            <a:lstStyle/>
            <a:p>
              <a:r>
                <a:rPr lang="en-US" i="0">
                  <a:latin typeface="Cambria Math" panose="02040503050406030204" pitchFamily="18" charset="0"/>
                </a:rPr>
                <a:t>𝑉𝑜𝑡𝑒</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{𝑡^′, 𝑆}</a:t>
              </a:r>
              <a:r>
                <a:rPr lang="en-US" dirty="0"/>
                <a:t> (Non-fungible: non-transferable &amp; </a:t>
              </a:r>
              <a:r>
                <a:rPr lang="en-US" dirty="0" err="1"/>
                <a:t>suspendable</a:t>
              </a:r>
              <a:r>
                <a:rPr lang="en-US" dirty="0"/>
                <a:t>) (implicit </a:t>
              </a:r>
              <a:r>
                <a:rPr lang="en-US" b="0" i="0">
                  <a:latin typeface="Cambria Math" panose="02040503050406030204" pitchFamily="18" charset="0"/>
                </a:rPr>
                <a:t>𝑑^′</a:t>
              </a:r>
              <a:r>
                <a:rPr lang="en-US"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14:m>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a14:m>
              <a:r>
                <a:rPr lang="en-US" dirty="0"/>
                <a:t> =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r>
                <a:rPr lang="en-US" dirty="0"/>
                <a:t> (Hybrid: expire-able &amp; transferable)</a:t>
              </a:r>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r>
                <a:rPr lang="en-US" dirty="0"/>
                <a:t> = </a:t>
              </a: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){𝑒,𝑡}</a:t>
              </a:r>
              <a:r>
                <a:rPr lang="en-US"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14:m>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r>
                    <a:rPr lang="en-US" i="1" smtClean="0">
                      <a:latin typeface="Cambria Math" panose="02040503050406030204" pitchFamily="18" charset="0"/>
                    </a:rPr>
                    <m:t> </m:t>
                  </m:r>
                  <m:r>
                    <a:rPr lang="en-US">
                      <a:latin typeface="Cambria Math" panose="02040503050406030204" pitchFamily="18" charset="0"/>
                    </a:rPr>
                    <m:t>=</m:t>
                  </m:r>
                </m:oMath>
              </a14:m>
              <a:r>
                <a:rPr lang="en-US" dirty="0"/>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𝑑</m:t>
                  </m:r>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sub-dividable &amp; Supply Control)</a:t>
              </a:r>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 =</a:t>
              </a:r>
              <a:r>
                <a:rPr lang="en-US" dirty="0"/>
                <a:t> </a:t>
              </a:r>
              <a:r>
                <a:rPr lang="en-US" i="0">
                  <a:latin typeface="Cambria Math" panose="02040503050406030204" pitchFamily="18" charset="0"/>
                  <a:ea typeface="Cambria Math" panose="02040503050406030204" pitchFamily="18" charset="0"/>
                </a:rPr>
                <a:t>𝜏</a:t>
              </a:r>
              <a:r>
                <a:rPr lang="en-US" b="0" i="0">
                  <a:latin typeface="Cambria Math" panose="02040503050406030204" pitchFamily="18" charset="0"/>
                  <a:ea typeface="Cambria Math" panose="02040503050406030204" pitchFamily="18" charset="0"/>
                </a:rPr>
                <a:t>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{𝑑,𝑆𝐶}</a:t>
              </a:r>
              <a:r>
                <a:rPr lang="en-US"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14:m>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r>
                <a:rPr lang="en-US" dirty="0"/>
                <a:t>{</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𝑑</m:t>
                      </m:r>
                    </m:e>
                    <m:sup>
                      <m:r>
                        <a:rPr lang="en-US" b="0" i="1" smtClean="0">
                          <a:latin typeface="Cambria Math" panose="02040503050406030204" pitchFamily="18" charset="0"/>
                          <a:ea typeface="Cambria Math" panose="02040503050406030204" pitchFamily="18" charset="0"/>
                        </a:rPr>
                        <m:t>′</m:t>
                      </m:r>
                    </m:sup>
                  </m:sSup>
                  <m:r>
                    <a:rPr lang="en-US" b="0"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 </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whole, delegable &amp; Supply Control)</a:t>
              </a:r>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dirty="0"/>
                <a:t>{</a:t>
              </a:r>
              <a:r>
                <a:rPr lang="en-US" b="0" i="0">
                  <a:latin typeface="Cambria Math" panose="02040503050406030204" pitchFamily="18" charset="0"/>
                  <a:ea typeface="Cambria Math" panose="02040503050406030204" pitchFamily="18" charset="0"/>
                </a:rPr>
                <a:t>𝑑^′,𝑔, 𝑆𝐶}</a:t>
              </a:r>
              <a:r>
                <a:rPr lang="en-US"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dgm:spPr/>
          <dgm:t>
            <a:bodyPr/>
            <a:lstStyle/>
            <a:p>
              <a14:m>
                <m:oMath xmlns:m="http://schemas.openxmlformats.org/officeDocument/2006/math">
                  <m:r>
                    <m:rPr>
                      <m:sty m:val="p"/>
                    </m:rPr>
                    <a:rPr lang="en-US" b="0" i="0" smtClean="0">
                      <a:latin typeface="Cambria Math" panose="02040503050406030204" pitchFamily="18" charset="0"/>
                    </a:rPr>
                    <m:t>Inventory</m:t>
                  </m:r>
                  <m:r>
                    <a:rPr lang="en-US" b="0" i="0" smtClean="0">
                      <a:latin typeface="Cambria Math" panose="02040503050406030204" pitchFamily="18" charset="0"/>
                    </a:rPr>
                    <m:t> </m:t>
                  </m:r>
                  <m:r>
                    <m:rPr>
                      <m:sty m:val="p"/>
                    </m:rPr>
                    <a:rPr lang="en-US" b="0" i="0" smtClean="0">
                      <a:latin typeface="Cambria Math" panose="02040503050406030204" pitchFamily="18" charset="0"/>
                    </a:rPr>
                    <m:t>Item</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r>
                <a:rPr lang="en-US" dirty="0"/>
                <a:t>{</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𝑑</m:t>
                      </m:r>
                    </m:e>
                    <m:sup>
                      <m:r>
                        <a:rPr lang="en-US" b="0" i="1" smtClean="0">
                          <a:latin typeface="Cambria Math" panose="02040503050406030204" pitchFamily="18" charset="0"/>
                          <a:ea typeface="Cambria Math" panose="02040503050406030204" pitchFamily="18" charset="0"/>
                        </a:rPr>
                        <m:t>′</m:t>
                      </m:r>
                    </m:sup>
                  </m:sSup>
                  <m:r>
                    <a:rPr lang="en-US" b="0"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 </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oMath>
              </a14:m>
              <a:r>
                <a:rPr lang="en-US" dirty="0"/>
                <a:t> (Fungible: whole, delegable &amp; Supply Control and a SKU property)</a:t>
              </a:r>
            </a:p>
          </dgm:t>
        </dgm:pt>
      </mc:Choice>
      <mc:Fallback xmlns="">
        <dgm:pt modelId="{E80E5A18-7E21-AB43-8BAA-D87E8B61AD63}">
          <dgm:prSet phldrT="[Text]"/>
          <dgm:spPr/>
          <dgm:t>
            <a:bodyPr/>
            <a:lstStyle/>
            <a:p>
              <a:r>
                <a:rPr lang="en-US" b="0" i="0">
                  <a:latin typeface="Cambria Math" panose="02040503050406030204" pitchFamily="18" charset="0"/>
                </a:rPr>
                <a:t>Inventory Item</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dirty="0"/>
                <a:t>{</a:t>
              </a:r>
              <a:r>
                <a:rPr lang="en-US" b="0" i="0">
                  <a:latin typeface="Cambria Math" panose="02040503050406030204" pitchFamily="18" charset="0"/>
                  <a:ea typeface="Cambria Math" panose="02040503050406030204" pitchFamily="18" charset="0"/>
                </a:rPr>
                <a:t>𝑑^′,𝑔, 𝑆𝐶}]+ 𝜙𝑆𝐾𝑈</a:t>
              </a:r>
              <a:r>
                <a:rPr lang="en-US"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err="1"/>
            <a:t>SupplyControl</a:t>
          </a:r>
          <a:endParaRPr lang="en-US" dirty="0"/>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EB3E5F26-B6F7-B941-B460-DCBA7A7B51BA}">
      <dgm:prSet/>
      <dgm:spPr/>
      <dgm:t>
        <a:bodyPr/>
        <a:lstStyle/>
        <a:p>
          <a:r>
            <a:rPr lang="en-US" dirty="0" err="1"/>
            <a:t>LogToken</a:t>
          </a:r>
          <a:endParaRPr lang="en-US" dirty="0"/>
        </a:p>
      </dgm:t>
    </dgm:pt>
    <dgm:pt modelId="{9B86F08E-7D7F-6C4C-B5F5-6787D17C8F8A}" type="parTrans" cxnId="{D13E2FD8-43AD-2745-9C7E-AD3BC85615BA}">
      <dgm:prSet/>
      <dgm:spPr/>
      <dgm:t>
        <a:bodyPr/>
        <a:lstStyle/>
        <a:p>
          <a:endParaRPr lang="en-US"/>
        </a:p>
      </dgm:t>
    </dgm:pt>
    <dgm:pt modelId="{F0BBAAAA-FCA7-A149-839C-874C45810DA8}" type="sibTrans" cxnId="{D13E2FD8-43AD-2745-9C7E-AD3BC85615B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0"/>
      <dgm:spPr/>
    </dgm:pt>
    <dgm:pt modelId="{898731E8-1C49-654A-B5E3-2F16E13B919E}" type="pres">
      <dgm:prSet presAssocID="{D2AD3716-03DE-7D4A-BEEF-A1D43254BAF9}" presName="connTx" presStyleLbl="parChTrans1D3" presStyleIdx="0" presStyleCnt="10"/>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0">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0"/>
      <dgm:spPr/>
    </dgm:pt>
    <dgm:pt modelId="{AB4A50DF-606B-DC49-A407-D1D82F94850E}" type="pres">
      <dgm:prSet presAssocID="{0494D77A-7D57-4445-B505-DC67FCD7C228}" presName="connTx" presStyleLbl="parChTrans1D3" presStyleIdx="1" presStyleCnt="10"/>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0">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0"/>
      <dgm:spPr/>
    </dgm:pt>
    <dgm:pt modelId="{4BA8BE47-A6A7-564C-A6AA-438E66248A45}" type="pres">
      <dgm:prSet presAssocID="{A0B132D0-53A9-824C-8263-6473DBC731CD}" presName="connTx" presStyleLbl="parChTrans1D3" presStyleIdx="2" presStyleCnt="10"/>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0">
        <dgm:presLayoutVars>
          <dgm:chPref val="3"/>
        </dgm:presLayoutVars>
      </dgm:prSet>
      <dgm:spPr/>
    </dgm:pt>
    <dgm:pt modelId="{D26CC104-F47F-F147-9083-D5D5DD304FF6}" type="pres">
      <dgm:prSet presAssocID="{F1217A5C-51E8-2849-8DD6-21C55F9CFC75}" presName="level3hierChild" presStyleCnt="0"/>
      <dgm:spPr/>
    </dgm:pt>
    <dgm:pt modelId="{816F84FF-8F2E-684C-AECB-761E19FD87C5}" type="pres">
      <dgm:prSet presAssocID="{20693AA4-5E52-CF48-BB4C-345A16FF4368}" presName="conn2-1" presStyleLbl="parChTrans1D3" presStyleIdx="3" presStyleCnt="10"/>
      <dgm:spPr/>
    </dgm:pt>
    <dgm:pt modelId="{550C1189-27E9-9246-A0DF-7AA86962D9BD}" type="pres">
      <dgm:prSet presAssocID="{20693AA4-5E52-CF48-BB4C-345A16FF4368}" presName="connTx" presStyleLbl="parChTrans1D3" presStyleIdx="3" presStyleCnt="10"/>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0">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0"/>
      <dgm:spPr/>
    </dgm:pt>
    <dgm:pt modelId="{80C4FB5D-A509-0244-B0F2-78D46538BADE}" type="pres">
      <dgm:prSet presAssocID="{8D6CBC6E-278B-7A4E-AA8C-A8D5B9ACC76E}" presName="connTx" presStyleLbl="parChTrans1D3" presStyleIdx="4" presStyleCnt="10"/>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0">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0"/>
      <dgm:spPr/>
    </dgm:pt>
    <dgm:pt modelId="{0DDFA560-CE08-A648-97FA-44DE2857B1A6}" type="pres">
      <dgm:prSet presAssocID="{889F7840-0E42-694A-A77B-4A81D1EE8493}" presName="connTx" presStyleLbl="parChTrans1D3" presStyleIdx="5" presStyleCnt="10"/>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0">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0"/>
      <dgm:spPr/>
    </dgm:pt>
    <dgm:pt modelId="{77101F57-D603-E24A-93A2-9A31F4FF4CFD}" type="pres">
      <dgm:prSet presAssocID="{797B8613-9C8F-7340-A964-62E2BBCBBD4A}" presName="connTx" presStyleLbl="parChTrans1D3" presStyleIdx="6" presStyleCnt="10"/>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0">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0"/>
      <dgm:spPr/>
    </dgm:pt>
    <dgm:pt modelId="{19C6FABB-4A55-E04C-8B86-ABAC210C43AA}" type="pres">
      <dgm:prSet presAssocID="{345478CC-7E2E-344D-89F2-C226664740C1}" presName="connTx" presStyleLbl="parChTrans1D3" presStyleIdx="7" presStyleCnt="10"/>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0">
        <dgm:presLayoutVars>
          <dgm:chPref val="3"/>
        </dgm:presLayoutVars>
      </dgm:prSet>
      <dgm:spPr/>
    </dgm:pt>
    <dgm:pt modelId="{F3E9E5CE-91B7-FA47-8D13-5DD19037D5A4}" type="pres">
      <dgm:prSet presAssocID="{9D2D4B59-ADE3-A84A-81DE-C98BFC1E64DF}" presName="level3hierChild" presStyleCnt="0"/>
      <dgm:spPr/>
    </dgm:pt>
    <dgm:pt modelId="{97787625-6832-F745-BB6F-732C0F4BBC60}" type="pres">
      <dgm:prSet presAssocID="{DC57BA79-3DF6-CC44-881E-B974B3FEFA58}" presName="conn2-1" presStyleLbl="parChTrans1D3" presStyleIdx="8" presStyleCnt="10"/>
      <dgm:spPr/>
    </dgm:pt>
    <dgm:pt modelId="{B15B639F-7E53-4345-8711-F02D4B724BF3}" type="pres">
      <dgm:prSet presAssocID="{DC57BA79-3DF6-CC44-881E-B974B3FEFA58}" presName="connTx" presStyleLbl="parChTrans1D3" presStyleIdx="8" presStyleCnt="10"/>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0">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FF783198-4C3E-B94D-AADF-651D90D0447D}" type="pres">
      <dgm:prSet presAssocID="{9B86F08E-7D7F-6C4C-B5F5-6787D17C8F8A}" presName="conn2-1" presStyleLbl="parChTrans1D3" presStyleIdx="9" presStyleCnt="10"/>
      <dgm:spPr/>
    </dgm:pt>
    <dgm:pt modelId="{EABD1023-66D8-5E42-98A7-94A6B0C587E2}" type="pres">
      <dgm:prSet presAssocID="{9B86F08E-7D7F-6C4C-B5F5-6787D17C8F8A}" presName="connTx" presStyleLbl="parChTrans1D3" presStyleIdx="9" presStyleCnt="10"/>
      <dgm:spPr/>
    </dgm:pt>
    <dgm:pt modelId="{E205F905-DA07-EA48-B34D-6F72D26A05C6}" type="pres">
      <dgm:prSet presAssocID="{EB3E5F26-B6F7-B941-B460-DCBA7A7B51BA}" presName="root2" presStyleCnt="0"/>
      <dgm:spPr/>
    </dgm:pt>
    <dgm:pt modelId="{911E9568-B413-6E4B-B5C5-0A66CE117A37}" type="pres">
      <dgm:prSet presAssocID="{EB3E5F26-B6F7-B941-B460-DCBA7A7B51BA}" presName="LevelTwoTextNode" presStyleLbl="node3" presStyleIdx="9" presStyleCnt="10">
        <dgm:presLayoutVars>
          <dgm:chPref val="3"/>
        </dgm:presLayoutVars>
      </dgm:prSet>
      <dgm:spPr/>
    </dgm:pt>
    <dgm:pt modelId="{D79111F6-FCFB-F744-A0C2-9AD1989699E1}" type="pres">
      <dgm:prSet presAssocID="{EB3E5F26-B6F7-B941-B460-DCBA7A7B51BA}" presName="level3hierChild" presStyleCnt="0"/>
      <dgm:spPr/>
    </dgm:pt>
  </dgm:ptLst>
  <dgm:cxnLst>
    <dgm:cxn modelId="{C5FE8103-C1D3-8D4A-A84C-E228658A045F}" srcId="{D4C0D434-7295-CA45-86D3-B691175CE161}" destId="{8BF881AC-6CE2-564E-B25B-F1E0BDE72D5C}" srcOrd="2" destOrd="0" parTransId="{C01881FC-E9B4-304C-8C89-6387AF66BB20}" sibTransId="{C7537525-12BF-7C4E-8DFA-713D2990E30E}"/>
    <dgm:cxn modelId="{FCA80E08-AF06-8C4E-9AD9-5A31B8C84637}" type="presOf" srcId="{0494D77A-7D57-4445-B505-DC67FCD7C228}" destId="{9559C214-1EC8-9F48-8201-D74C016B4969}"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6ACA2127-3E42-404C-8C07-91823E5C5401}" type="presOf" srcId="{EB3E5F26-B6F7-B941-B460-DCBA7A7B51BA}" destId="{911E9568-B413-6E4B-B5C5-0A66CE117A37}" srcOrd="0" destOrd="0" presId="urn:microsoft.com/office/officeart/2005/8/layout/hierarchy2"/>
    <dgm:cxn modelId="{63AA1F30-9C83-BA4D-8A41-C6C362333D0B}" type="presOf" srcId="{9B86F08E-7D7F-6C4C-B5F5-6787D17C8F8A}" destId="{EABD1023-66D8-5E42-98A7-94A6B0C587E2}"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B9DD4537-C304-5249-9199-8F807D52D707}" type="presOf" srcId="{22043EB7-C3DB-6142-922F-6E5E852AB6C1}" destId="{1006A253-5558-C84C-981E-BA5CFF5D34FF}" srcOrd="0" destOrd="0" presId="urn:microsoft.com/office/officeart/2005/8/layout/hierarchy2"/>
    <dgm:cxn modelId="{44B1AD44-E9E5-DD4A-9B63-3D76961774BF}" type="presOf" srcId="{9B86F08E-7D7F-6C4C-B5F5-6787D17C8F8A}" destId="{FF783198-4C3E-B94D-AADF-651D90D0447D}"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70C30754-E30C-4D40-A640-19F552C94EAF}" srcId="{07EFB743-BC48-FF47-B6A4-DCB70412E8AD}" destId="{D4C0D434-7295-CA45-86D3-B691175CE161}" srcOrd="0" destOrd="0" parTransId="{06F6E3DA-3544-914E-9CE1-B0E5A16A2105}" sibTransId="{E441E99F-B78C-E542-9E00-AAA9A39A4431}"/>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B7E0BD7D-10AF-494E-9A87-898B03D5693A}" type="presOf" srcId="{345478CC-7E2E-344D-89F2-C226664740C1}" destId="{238BC29B-B51A-AA47-ABEB-4D474911DA6C}" srcOrd="0" destOrd="0" presId="urn:microsoft.com/office/officeart/2005/8/layout/hierarchy2"/>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C1C91A8F-1187-F445-AE2F-C03FD0B38DF4}" type="presOf" srcId="{EFE132AF-1062-2D45-A729-82E044270DEE}" destId="{5F91173B-5609-454A-954E-716B7383A022}"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D13E2FD8-43AD-2745-9C7E-AD3BC85615BA}" srcId="{F27C5F4B-2770-D742-8EF3-8B0639FABC5C}" destId="{EB3E5F26-B6F7-B941-B460-DCBA7A7B51BA}" srcOrd="0" destOrd="0" parTransId="{9B86F08E-7D7F-6C4C-B5F5-6787D17C8F8A}" sibTransId="{F0BBAAAA-FCA7-A149-839C-874C45810DA8}"/>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09388FA5-27E0-4848-82A8-96A5410814AF}" type="presParOf" srcId="{D366BAED-7617-1442-9C5B-762FE99946CA}" destId="{FF783198-4C3E-B94D-AADF-651D90D0447D}" srcOrd="0" destOrd="0" presId="urn:microsoft.com/office/officeart/2005/8/layout/hierarchy2"/>
    <dgm:cxn modelId="{B1CA70AB-A0DA-6F43-89A3-B6B812CA5AAE}" type="presParOf" srcId="{FF783198-4C3E-B94D-AADF-651D90D0447D}" destId="{EABD1023-66D8-5E42-98A7-94A6B0C587E2}" srcOrd="0" destOrd="0" presId="urn:microsoft.com/office/officeart/2005/8/layout/hierarchy2"/>
    <dgm:cxn modelId="{A8BC21D8-9601-AF4B-8E87-5C69F53F17D3}" type="presParOf" srcId="{D366BAED-7617-1442-9C5B-762FE99946CA}" destId="{E205F905-DA07-EA48-B34D-6F72D26A05C6}" srcOrd="1" destOrd="0" presId="urn:microsoft.com/office/officeart/2005/8/layout/hierarchy2"/>
    <dgm:cxn modelId="{25D1B703-BC49-7A45-AED2-C6F8F1571E5F}" type="presParOf" srcId="{E205F905-DA07-EA48-B34D-6F72D26A05C6}" destId="{911E9568-B413-6E4B-B5C5-0A66CE117A37}" srcOrd="0" destOrd="0" presId="urn:microsoft.com/office/officeart/2005/8/layout/hierarchy2"/>
    <dgm:cxn modelId="{FEB63E91-81C2-4B42-9F4A-56B16CEEC3A3}" type="presParOf" srcId="{E205F905-DA07-EA48-B34D-6F72D26A05C6}" destId="{D79111F6-FCFB-F744-A0C2-9AD1989699E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err="1"/>
            <a:t>Daml</a:t>
          </a:r>
          <a:r>
            <a:rPr lang="en-US" dirty="0"/>
            <a:t>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Tokens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err="1"/>
            <a:t>tF</a:t>
          </a:r>
          <a:r>
            <a:rPr lang="en-US" dirty="0"/>
            <a:t>{</a:t>
          </a:r>
          <a:r>
            <a:rPr lang="en-US" dirty="0" err="1"/>
            <a:t>d’,SC</a:t>
          </a:r>
          <a:r>
            <a:rPr lang="en-US" dirty="0"/>
            <a: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a:t>
          </a:r>
          <a:r>
            <a:rPr lang="en-US" dirty="0" err="1"/>
            <a:t>tN</a:t>
          </a:r>
          <a:r>
            <a:rPr lang="en-US" dirty="0"/>
            <a:t>{</a:t>
          </a:r>
          <a:r>
            <a:rPr lang="en-US" dirty="0" err="1"/>
            <a:t>d’,s</a:t>
          </a:r>
          <a:r>
            <a:rPr lang="en-US" dirty="0"/>
            <a:t>}]+</a:t>
          </a:r>
          <a:r>
            <a:rPr lang="en-US" dirty="0" err="1"/>
            <a:t>phM</a:t>
          </a:r>
          <a:endParaRPr lang="en-US" dirty="0"/>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0.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B656A91C-667D-4B40-9038-4C73C77B267C}">
      <dgm:prSet phldrT="[Text]"/>
      <dgm:spPr>
        <a:blipFill>
          <a:blip xmlns:r="http://schemas.openxmlformats.org/officeDocument/2006/relationships" r:embed="rId1"/>
          <a:stretch>
            <a:fillRect/>
          </a:stretch>
        </a:blipFill>
      </dgm:spPr>
      <dgm:t>
        <a:bodyPr/>
        <a:lstStyle/>
        <a:p>
          <a:r>
            <a:rPr lang="en-US">
              <a:noFill/>
            </a:rPr>
            <a:t> </a:t>
          </a:r>
        </a:p>
      </dgm:t>
    </dgm:p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dgm:pt modelId="{002ACB7E-345D-2641-90EF-39C816AEDFDD}" type="asst">
      <dgm:prSet phldrT="[Text]"/>
      <dgm:spPr>
        <a:blipFill>
          <a:blip xmlns:r="http://schemas.openxmlformats.org/officeDocument/2006/relationships" r:embed="rId2"/>
          <a:stretch>
            <a:fillRect/>
          </a:stretch>
        </a:blipFill>
      </dgm:spPr>
      <dgm:t>
        <a:bodyPr/>
        <a:lstStyle/>
        <a:p>
          <a:r>
            <a:rPr lang="en-US">
              <a:noFill/>
            </a:rPr>
            <a:t> </a:t>
          </a:r>
        </a:p>
      </dgm:t>
    </dgm:p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dgm:pt modelId="{CF6D43F7-F443-8846-93C3-050CD2802EE0}" type="asst">
      <dgm:prSet phldrT="[Text]"/>
      <dgm:spPr>
        <a:blipFill>
          <a:blip xmlns:r="http://schemas.openxmlformats.org/officeDocument/2006/relationships" r:embed="rId3"/>
          <a:stretch>
            <a:fillRect/>
          </a:stretch>
        </a:blipFill>
      </dgm:spPr>
      <dgm:t>
        <a:bodyPr/>
        <a:lstStyle/>
        <a:p>
          <a:r>
            <a:rPr lang="en-US">
              <a:noFill/>
            </a:rPr>
            <a:t> </a:t>
          </a:r>
        </a:p>
      </dgm:t>
    </dgm:p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dgm:pt modelId="{5A602DD5-3838-5743-BD12-EAE5F555FC5D}">
      <dgm:prSet phldrT="[Text]"/>
      <dgm:spPr>
        <a:blipFill>
          <a:blip xmlns:r="http://schemas.openxmlformats.org/officeDocument/2006/relationships" r:embed="rId4"/>
          <a:stretch>
            <a:fillRect/>
          </a:stretch>
        </a:blipFill>
      </dgm:spPr>
      <dgm:t>
        <a:bodyPr/>
        <a:lstStyle/>
        <a:p>
          <a:r>
            <a:rPr lang="en-US">
              <a:noFill/>
            </a:rPr>
            <a:t> </a:t>
          </a:r>
        </a:p>
      </dgm:t>
    </dgm:p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dgm:pt modelId="{882F8818-2B37-0343-95F7-4F3A433EF456}">
      <dgm:prSet phldrT="[Text]"/>
      <dgm:spPr>
        <a:blipFill>
          <a:blip xmlns:r="http://schemas.openxmlformats.org/officeDocument/2006/relationships" r:embed="rId5"/>
          <a:stretch>
            <a:fillRect/>
          </a:stretch>
        </a:blipFill>
      </dgm:spPr>
      <dgm:t>
        <a:bodyPr/>
        <a:lstStyle/>
        <a:p>
          <a:r>
            <a:rPr lang="en-US">
              <a:noFill/>
            </a:rPr>
            <a:t> </a:t>
          </a:r>
        </a:p>
      </dgm:t>
    </dgm:p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dgm:pt modelId="{976EDF42-CC9C-F344-9C53-77E0291BE03A}">
      <dgm:prSet phldrT="[Text]"/>
      <dgm:spPr>
        <a:blipFill>
          <a:blip xmlns:r="http://schemas.openxmlformats.org/officeDocument/2006/relationships" r:embed="rId6"/>
          <a:stretch>
            <a:fillRect/>
          </a:stretch>
        </a:blipFill>
      </dgm:spPr>
      <dgm:t>
        <a:bodyPr/>
        <a:lstStyle/>
        <a:p>
          <a:r>
            <a:rPr lang="en-US">
              <a:noFill/>
            </a:rPr>
            <a:t> </a:t>
          </a:r>
        </a:p>
      </dgm:t>
    </dgm:p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dgm:pt modelId="{69EE1342-84B0-C547-A2EA-222023D64136}">
      <dgm:prSet phldrT="[Text]"/>
      <dgm:spPr>
        <a:blipFill>
          <a:blip xmlns:r="http://schemas.openxmlformats.org/officeDocument/2006/relationships" r:embed="rId7"/>
          <a:stretch>
            <a:fillRect/>
          </a:stretch>
        </a:blipFill>
      </dgm:spPr>
      <dgm:t>
        <a:bodyPr/>
        <a:lstStyle/>
        <a:p>
          <a:r>
            <a:rPr lang="en-US">
              <a:noFill/>
            </a:rPr>
            <a:t> </a:t>
          </a:r>
        </a:p>
      </dgm:t>
    </dgm:p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mc:AlternateContent xmlns:mc="http://schemas.openxmlformats.org/markup-compatibility/2006" xmlns:a14="http://schemas.microsoft.com/office/drawing/2010/main">
      <mc:Choice Requires="a14">
        <dgm:pt modelId="{7F149706-424C-DB4B-8476-305A0F658F04}">
          <dgm:prSet phldrT="[Text]"/>
          <dgm:spPr/>
          <dgm:t>
            <a:bodyPr/>
            <a:lstStyle/>
            <a:p>
              <a:r>
                <a:rPr lang="en-US"/>
                <a:t>whole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m:t>
                      </m:r>
                    </m:sup>
                  </m:sSup>
                </m:oMath>
              </a14:m>
              <a:endParaRPr lang="en-US" i="1"/>
            </a:p>
          </dgm:t>
        </dgm:pt>
      </mc:Choice>
      <mc:Fallback xmlns="">
        <dgm:pt modelId="{7F149706-424C-DB4B-8476-305A0F658F04}">
          <dgm:prSet phldrT="[Text]"/>
          <dgm:spPr/>
          <dgm:t>
            <a:bodyPr/>
            <a:lstStyle/>
            <a:p>
              <a:r>
                <a:rPr lang="en-US"/>
                <a:t>whole </a:t>
              </a:r>
              <a:r>
                <a:rPr lang="en-US" b="0" i="0">
                  <a:latin typeface="Cambria Math" panose="02040503050406030204" pitchFamily="18" charset="0"/>
                </a:rPr>
                <a:t>𝑑^′</a:t>
              </a:r>
              <a:endParaRPr lang="en-US" i="1"/>
            </a:p>
          </dgm:t>
        </dgm:pt>
      </mc:Fallback>
    </mc:AlternateConten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a:t>sub-dividable </a:t>
              </a:r>
              <a14:m>
                <m:oMath xmlns:m="http://schemas.openxmlformats.org/officeDocument/2006/math">
                  <m:r>
                    <a:rPr lang="en-US" b="0" i="1" smtClean="0">
                      <a:latin typeface="Cambria Math" panose="02040503050406030204" pitchFamily="18" charset="0"/>
                    </a:rPr>
                    <m:t>𝑑</m:t>
                  </m:r>
                </m:oMath>
              </a14:m>
              <a:endParaRPr lang="en-US" i="1"/>
            </a:p>
          </dgm:t>
        </dgm:pt>
      </mc:Choice>
      <mc:Fallback xmlns="">
        <dgm:pt modelId="{C46FA916-0FFE-3149-AD0A-1DFB3851F0EA}">
          <dgm:prSet phldrT="[Text]"/>
          <dgm:spPr/>
          <dgm:t>
            <a:bodyPr/>
            <a:lstStyle/>
            <a:p>
              <a:r>
                <a:rPr lang="en-US"/>
                <a:t>sub-dividable </a:t>
              </a:r>
              <a:r>
                <a:rPr lang="en-US" b="0" i="0">
                  <a:latin typeface="Cambria Math" panose="02040503050406030204" pitchFamily="18" charset="0"/>
                </a:rPr>
                <a:t>𝑑</a:t>
              </a:r>
              <a:endParaRPr lang="en-US" i="1"/>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a:t>sub-dividable </a:t>
              </a:r>
              <a14:m>
                <m:oMath xmlns:m="http://schemas.openxmlformats.org/officeDocument/2006/math">
                  <m:r>
                    <a:rPr lang="en-US" b="0" i="1" smtClean="0">
                      <a:latin typeface="Cambria Math" panose="02040503050406030204" pitchFamily="18" charset="0"/>
                    </a:rPr>
                    <m:t>𝑑</m:t>
                  </m:r>
                </m:oMath>
              </a14:m>
              <a:endParaRPr lang="en-US" i="1"/>
            </a:p>
          </dgm:t>
        </dgm:pt>
      </mc:Choice>
      <mc:Fallback xmlns="">
        <dgm:pt modelId="{2679247E-FB2D-9841-9DCC-4035E1590273}">
          <dgm:prSet/>
          <dgm:spPr/>
          <dgm:t>
            <a:bodyPr/>
            <a:lstStyle/>
            <a:p>
              <a:r>
                <a:rPr lang="en-US"/>
                <a:t>sub-dividable </a:t>
              </a:r>
              <a:r>
                <a:rPr lang="en-US" b="0" i="0">
                  <a:latin typeface="Cambria Math" panose="02040503050406030204" pitchFamily="18" charset="0"/>
                </a:rPr>
                <a:t>𝑑</a:t>
              </a:r>
              <a:endParaRPr lang="en-US" i="1"/>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mc:AlternateContent xmlns:mc="http://schemas.openxmlformats.org/markup-compatibility/2006" xmlns:a14="http://schemas.microsoft.com/office/drawing/2010/main">
      <mc:Choice Requires="a14">
        <dgm:pt modelId="{401706ED-0B37-7B4C-A589-302162ADB371}">
          <dgm:prSet/>
          <dgm:spPr/>
          <dgm:t>
            <a:bodyPr/>
            <a:lstStyle/>
            <a:p>
              <a:r>
                <a:rPr lang="en-US"/>
                <a:t>whole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𝑑</m:t>
                      </m:r>
                    </m:e>
                    <m:sup>
                      <m:r>
                        <a:rPr lang="en-US" b="0" i="1" dirty="0" smtClean="0">
                          <a:latin typeface="Cambria Math" panose="02040503050406030204" pitchFamily="18" charset="0"/>
                        </a:rPr>
                        <m:t>′</m:t>
                      </m:r>
                    </m:sup>
                  </m:sSup>
                </m:oMath>
              </a14:m>
              <a:endParaRPr lang="en-US" i="1"/>
            </a:p>
          </dgm:t>
        </dgm:pt>
      </mc:Choice>
      <mc:Fallback xmlns="">
        <dgm:pt modelId="{401706ED-0B37-7B4C-A589-302162ADB371}">
          <dgm:prSet/>
          <dgm:spPr/>
          <dgm:t>
            <a:bodyPr/>
            <a:lstStyle/>
            <a:p>
              <a:r>
                <a:rPr lang="en-US"/>
                <a:t>whole </a:t>
              </a:r>
              <a:r>
                <a:rPr lang="en-US" b="0" i="0" dirty="0">
                  <a:latin typeface="Cambria Math" panose="02040503050406030204" pitchFamily="18" charset="0"/>
                </a:rPr>
                <a:t>𝑑^′</a:t>
              </a:r>
              <a:endParaRPr lang="en-US" i="1"/>
            </a:p>
          </dgm:t>
        </dgm:pt>
      </mc:Fallback>
    </mc:AlternateConten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B656A91C-667D-4B40-9038-4C73C77B267C}">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𝜏</m:t>
                    </m:r>
                  </m:oMath>
                </m:oMathPara>
              </a14:m>
              <a:endParaRPr lang="en-US" dirty="0"/>
            </a:p>
          </dgm:t>
        </dgm:pt>
      </mc:Choice>
      <mc:Fallback xmlns="">
        <dgm:pt modelId="{B656A91C-667D-4B40-9038-4C73C77B267C}">
          <dgm:prSet phldrT="[Text]"/>
          <dgm:spPr/>
          <dgm:t>
            <a:bodyPr/>
            <a:lstStyle/>
            <a:p>
              <a:pPr/>
              <a:r>
                <a:rPr lang="en-US" i="0">
                  <a:latin typeface="Cambria Math" panose="02040503050406030204" pitchFamily="18" charset="0"/>
                  <a:ea typeface="Cambria Math" panose="02040503050406030204" pitchFamily="18" charset="0"/>
                </a:rPr>
                <a:t>𝜏</a:t>
              </a:r>
              <a:endParaRPr lang="en-US" dirty="0"/>
            </a:p>
          </dgm:t>
        </dgm:pt>
      </mc:Fallback>
    </mc:AlternateConten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mc:AlternateContent xmlns:mc="http://schemas.openxmlformats.org/markup-compatibility/2006" xmlns:a14="http://schemas.microsoft.com/office/drawing/2010/main">
      <mc:Choice Requires="a14">
        <dgm:pt modelId="{002ACB7E-345D-2641-90EF-39C816AEDFDD}"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m:oMathPara>
              </a14:m>
              <a:endParaRPr lang="en-US" dirty="0"/>
            </a:p>
          </dgm:t>
        </dgm:pt>
      </mc:Choice>
      <mc:Fallback xmlns="">
        <dgm:pt modelId="{002ACB7E-345D-2641-90EF-39C816AEDFDD}" type="asst">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mc:AlternateContent xmlns:mc="http://schemas.openxmlformats.org/markup-compatibility/2006" xmlns:a14="http://schemas.microsoft.com/office/drawing/2010/main">
      <mc:Choice Requires="a14">
        <dgm:pt modelId="{CF6D43F7-F443-8846-93C3-050CD2802EE0}" type="asst">
          <dgm:prSet phldrT="[Text]"/>
          <dgm:spPr/>
          <dgm: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𝑑</m:t>
                    </m:r>
                  </m:oMath>
                </m:oMathPara>
              </a14:m>
              <a:endParaRPr lang="en-US"/>
            </a:p>
          </dgm:t>
        </dgm:pt>
      </mc:Choice>
      <mc:Fallback xmlns="">
        <dgm:pt modelId="{CF6D43F7-F443-8846-93C3-050CD2802EE0}" type="asst">
          <dgm:prSet phldrT="[Text]"/>
          <dgm:spPr/>
          <dgm:t>
            <a:bodyPr/>
            <a:lstStyle/>
            <a:p>
              <a:pPr/>
              <a:r>
                <a:rPr lang="en-US" i="0" dirty="0">
                  <a:latin typeface="Cambria Math" panose="02040503050406030204" pitchFamily="18" charset="0"/>
                </a:rPr>
                <a:t>𝑑</a:t>
              </a:r>
              <a:endParaRPr lang="en-US"/>
            </a:p>
          </dgm:t>
        </dgm:pt>
      </mc:Fallback>
    </mc:AlternateConten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mc:AlternateContent xmlns:mc="http://schemas.openxmlformats.org/markup-compatibility/2006" xmlns:a14="http://schemas.microsoft.com/office/drawing/2010/main">
      <mc:Choice Requires="a14">
        <dgm:pt modelId="{5A602DD5-3838-5743-BD12-EAE5F555FC5D}">
          <dgm:prSet phldrT="[Text]"/>
          <dgm:spPr/>
          <dgm: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m:t>
                        </m:r>
                      </m:sup>
                    </m:sSup>
                  </m:oMath>
                </m:oMathPara>
              </a14:m>
              <a:endParaRPr lang="en-US"/>
            </a:p>
          </dgm:t>
        </dgm:pt>
      </mc:Choice>
      <mc:Fallback xmlns="">
        <dgm:pt modelId="{5A602DD5-3838-5743-BD12-EAE5F555FC5D}">
          <dgm:prSet phldrT="[Text]"/>
          <dgm:spPr/>
          <dgm:t>
            <a:bodyPr/>
            <a:lstStyle/>
            <a:p>
              <a:pPr/>
              <a:r>
                <a:rPr lang="en-US" b="0" i="0">
                  <a:latin typeface="Cambria Math" panose="02040503050406030204" pitchFamily="18" charset="0"/>
                </a:rPr>
                <a:t>𝑑^′</a:t>
              </a:r>
              <a:endParaRPr lang="en-US"/>
            </a:p>
          </dgm:t>
        </dgm:pt>
      </mc:Fallback>
    </mc:AlternateConten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mc:AlternateContent xmlns:mc="http://schemas.openxmlformats.org/markup-compatibility/2006" xmlns:a14="http://schemas.microsoft.com/office/drawing/2010/main">
      <mc:Choice Requires="a14">
        <dgm:pt modelId="{882F8818-2B37-0343-95F7-4F3A433EF456}">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m:oMathPara>
              </a14:m>
              <a:endParaRPr lang="en-US" dirty="0"/>
            </a:p>
          </dgm:t>
        </dgm:pt>
      </mc:Choice>
      <mc:Fallback xmlns="">
        <dgm:pt modelId="{882F8818-2B37-0343-95F7-4F3A433EF456}">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mc:AlternateContent xmlns:mc="http://schemas.openxmlformats.org/markup-compatibility/2006" xmlns:a14="http://schemas.microsoft.com/office/drawing/2010/main">
      <mc:Choice Requires="a14">
        <dgm:pt modelId="{976EDF42-CC9C-F344-9C53-77E0291BE03A}">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a:p>
          </dgm:t>
        </dgm:pt>
      </mc:Choice>
      <mc:Fallback xmlns="">
        <dgm:pt modelId="{976EDF42-CC9C-F344-9C53-77E0291BE03A}">
          <dgm:prSet phldrT="[Text]"/>
          <dgm:spPr/>
          <dgm:t>
            <a:bodyPr/>
            <a:lstStyle/>
            <a:p>
              <a:pPr/>
              <a:r>
                <a:rPr lang="en-US" b="0" i="0">
                  <a:latin typeface="Cambria Math" panose="02040503050406030204" pitchFamily="18" charset="0"/>
                </a:rPr>
                <a:t>𝑑</a:t>
              </a:r>
              <a:endParaRPr lang="en-US"/>
            </a:p>
          </dgm:t>
        </dgm:pt>
      </mc:Fallback>
    </mc:AlternateConten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mc:AlternateContent xmlns:mc="http://schemas.openxmlformats.org/markup-compatibility/2006" xmlns:a14="http://schemas.microsoft.com/office/drawing/2010/main">
      <mc:Choice Requires="a14">
        <dgm:pt modelId="{69EE1342-84B0-C547-A2EA-222023D64136}">
          <dgm:prSet phldrT="[Text]"/>
          <dgm:spPr/>
          <dgm: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m:t>
                        </m:r>
                      </m:sup>
                    </m:sSup>
                  </m:oMath>
                </m:oMathPara>
              </a14:m>
              <a:endParaRPr lang="en-US"/>
            </a:p>
          </dgm:t>
        </dgm:pt>
      </mc:Choice>
      <mc:Fallback xmlns="">
        <dgm:pt modelId="{69EE1342-84B0-C547-A2EA-222023D64136}">
          <dgm:prSet phldrT="[Text]"/>
          <dgm:spPr/>
          <dgm:t>
            <a:bodyPr/>
            <a:lstStyle/>
            <a:p>
              <a:pPr/>
              <a:r>
                <a:rPr lang="en-US" b="0" i="0">
                  <a:latin typeface="Cambria Math" panose="02040503050406030204" pitchFamily="18" charset="0"/>
                </a:rPr>
                <a:t>𝑑^′</a:t>
              </a:r>
              <a:endParaRPr lang="en-US"/>
            </a:p>
          </dgm:t>
        </dgm:pt>
      </mc:Fallback>
    </mc:AlternateConten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0.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a:blipFill>
          <a:blip xmlns:r="http://schemas.openxmlformats.org/officeDocument/2006/relationships" r:embed="rId2"/>
          <a:stretch>
            <a:fillRect t="-4762" b="-14286"/>
          </a:stretch>
        </a:blipFill>
      </dgm:spPr>
      <dgm:t>
        <a:bodyPr/>
        <a:lstStyle/>
        <a:p>
          <a:r>
            <a:rPr lang="en-US">
              <a:noFill/>
            </a:rPr>
            <a:t> </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3"/>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4"/>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5"/>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6"/>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7"/>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0E694457-4CD1-9546-9979-DC721898F1B6}">
          <dgm:prSet phldrT="[Text]"/>
          <dgm:spPr/>
          <dgm: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oMath>
              </a14:m>
              <a:r>
                <a:rPr lang="en-US"/>
                <a:t> - Non-transferable</a:t>
              </a:r>
            </a:p>
          </dgm:t>
        </dgm:pt>
      </mc:Choice>
      <mc:Fallback xmlns="">
        <dgm:pt modelId="{0E694457-4CD1-9546-9979-DC721898F1B6}">
          <dgm:prSet phldrT="[Text]"/>
          <dgm:spPr/>
          <dgm:t>
            <a:bodyPr/>
            <a:lstStyle/>
            <a:p>
              <a:r>
                <a:rPr lang="en-US" b="0" i="0">
                  <a:latin typeface="Cambria Math" panose="02040503050406030204" pitchFamily="18" charset="0"/>
                </a:rPr>
                <a:t>𝑡^′</a:t>
              </a:r>
              <a:r>
                <a:rPr lang="en-US"/>
                <a:t> - Non-transferable</a:t>
              </a:r>
            </a:p>
          </dgm:t>
        </dgm:pt>
      </mc:Fallback>
    </mc:AlternateConten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1"/>
          <a:stretch>
            <a:fillRect b="-4478"/>
          </a:stretch>
        </a:blipFill>
      </dgm:spPr>
      <dgm:t>
        <a:bodyPr/>
        <a:lstStyle/>
        <a:p>
          <a:r>
            <a:rPr lang="en-US">
              <a:noFill/>
            </a:rPr>
            <a:t> </a:t>
          </a:r>
        </a:p>
      </dgm:t>
    </dgm:p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2"/>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00.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sSup>
                      <m:sSupPr>
                        <m:ctrlPr>
                          <a:rPr lang="en-US" sz="2000" b="0" i="1" smtClean="0">
                            <a:solidFill>
                              <a:schemeClr val="bg1"/>
                            </a:solidFill>
                            <a:latin typeface="Cambria Math" panose="02040503050406030204" pitchFamily="18" charset="0"/>
                            <a:ea typeface="Cambria Math" panose="02040503050406030204" pitchFamily="18" charset="0"/>
                          </a:rPr>
                        </m:ctrlPr>
                      </m:sSupPr>
                      <m:e>
                        <m:r>
                          <a:rPr lang="en-US" sz="2000" b="0" i="1" smtClean="0">
                            <a:solidFill>
                              <a:schemeClr val="bg1"/>
                            </a:solidFill>
                            <a:latin typeface="Cambria Math" panose="02040503050406030204" pitchFamily="18" charset="0"/>
                            <a:ea typeface="Cambria Math" panose="02040503050406030204" pitchFamily="18" charset="0"/>
                          </a:rPr>
                          <m:t>𝑑</m:t>
                        </m:r>
                      </m:e>
                      <m:sup>
                        <m:r>
                          <a:rPr lang="en-US" sz="2000" b="0" i="1" smtClean="0">
                            <a:solidFill>
                              <a:schemeClr val="bg1"/>
                            </a:solidFill>
                            <a:latin typeface="Cambria Math" panose="02040503050406030204" pitchFamily="18" charset="0"/>
                            <a:ea typeface="Cambria Math" panose="02040503050406030204" pitchFamily="18" charset="0"/>
                          </a:rPr>
                          <m:t>′</m:t>
                        </m:r>
                      </m:sup>
                    </m:sSup>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m:oMathPara>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pPr/>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59E17353-7947-EA4C-96DF-92041DA440AF}">
          <dgm:prSet phldrT="[Text]" custT="1"/>
          <dgm:spPr>
            <a:solidFill>
              <a:srgbClr val="002060"/>
            </a:solidFill>
          </dgm:spPr>
          <dgm:t>
            <a:bodyPr/>
            <a:lstStyle/>
            <a:p>
              <a:pPr algn="ctr"/>
              <a14:m>
                <m:oMathPara xmlns:m="http://schemas.openxmlformats.org/officeDocument/2006/math">
                  <m:oMathParaPr>
                    <m:jc m:val="centerGroup"/>
                  </m:oMathParaPr>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𝑑</m:t>
                        </m:r>
                      </m:e>
                      <m:sup>
                        <m:r>
                          <a:rPr lang="en-US" sz="1800" b="0" i="1" smtClean="0">
                            <a:solidFill>
                              <a:schemeClr val="bg1"/>
                            </a:solidFill>
                            <a:latin typeface="Cambria Math" panose="02040503050406030204" pitchFamily="18" charset="0"/>
                          </a:rPr>
                          <m:t>′</m:t>
                        </m:r>
                      </m:sup>
                    </m:sSup>
                  </m:oMath>
                </m:oMathPara>
              </a14:m>
              <a:endParaRPr lang="en-US" sz="1800" b="0" dirty="0">
                <a:solidFill>
                  <a:schemeClr val="bg1"/>
                </a:solidFill>
              </a:endParaRPr>
            </a:p>
            <a:p>
              <a:pPr algn="l"/>
              <a:r>
                <a:rPr lang="en-US" sz="1400" dirty="0">
                  <a:solidFill>
                    <a:schemeClr val="bg1"/>
                  </a:solidFill>
                </a:rPr>
                <a:t>Decimals: 0</a:t>
              </a:r>
            </a:p>
          </dgm:t>
        </dgm:pt>
      </mc:Choice>
      <mc:Fallback xmlns="">
        <dgm:pt modelId="{59E17353-7947-EA4C-96DF-92041DA440AF}">
          <dgm:prSet phldrT="[Text]" custT="1"/>
          <dgm:spPr>
            <a:solidFill>
              <a:srgbClr val="002060"/>
            </a:solidFill>
          </dgm:spPr>
          <dgm:t>
            <a:bodyPr/>
            <a:lstStyle/>
            <a:p>
              <a:pPr algn="ctr"/>
              <a:r>
                <a:rPr lang="en-US" sz="1800" b="0" i="0">
                  <a:solidFill>
                    <a:schemeClr val="bg1"/>
                  </a:solidFill>
                  <a:latin typeface="Cambria Math" panose="02040503050406030204" pitchFamily="18" charset="0"/>
                </a:rPr>
                <a:t>𝑑^′</a:t>
              </a:r>
              <a:endParaRPr lang="en-US" sz="1800" b="0">
                <a:solidFill>
                  <a:schemeClr val="bg1"/>
                </a:solidFill>
              </a:endParaRPr>
            </a:p>
            <a:p>
              <a:pPr algn="l"/>
              <a:r>
                <a:rPr lang="en-US" sz="1400">
                  <a:solidFill>
                    <a:schemeClr val="bg1"/>
                  </a:solidFill>
                </a:rPr>
                <a:t>Decimals: 0</a:t>
              </a:r>
            </a:p>
          </dgm:t>
        </dgm:pt>
      </mc:Fallback>
    </mc:AlternateConten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sSup>
                    <m:sSupPr>
                      <m:ctrlPr>
                        <a:rPr lang="en-US" sz="2000" b="0" i="1" smtClean="0">
                          <a:solidFill>
                            <a:schemeClr val="bg1"/>
                          </a:solidFill>
                          <a:latin typeface="Cambria Math" panose="02040503050406030204" pitchFamily="18" charset="0"/>
                          <a:ea typeface="Cambria Math" panose="02040503050406030204" pitchFamily="18" charset="0"/>
                        </a:rPr>
                      </m:ctrlPr>
                    </m:sSupPr>
                    <m:e>
                      <m:r>
                        <a:rPr lang="en-US" sz="2000" b="0" i="1" smtClean="0">
                          <a:solidFill>
                            <a:schemeClr val="bg1"/>
                          </a:solidFill>
                          <a:latin typeface="Cambria Math" panose="02040503050406030204" pitchFamily="18" charset="0"/>
                          <a:ea typeface="Cambria Math" panose="02040503050406030204" pitchFamily="18" charset="0"/>
                        </a:rPr>
                        <m:t>𝑑</m:t>
                      </m:r>
                    </m:e>
                    <m:sup>
                      <m:r>
                        <a:rPr lang="en-US" sz="2000" b="0" i="1" smtClean="0">
                          <a:solidFill>
                            <a:schemeClr val="bg1"/>
                          </a:solidFill>
                          <a:latin typeface="Cambria Math" panose="02040503050406030204" pitchFamily="18" charset="0"/>
                          <a:ea typeface="Cambria Math" panose="02040503050406030204" pitchFamily="18" charset="0"/>
                        </a:rPr>
                        <m:t>′</m:t>
                      </m:r>
                    </m:sup>
                  </m:sSup>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pPr/>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59E17353-7947-EA4C-96DF-92041DA440AF}">
          <dgm:prSet phldrT="[Text]" custT="1"/>
          <dgm:spPr>
            <a:solidFill>
              <a:srgbClr val="002060"/>
            </a:solidFill>
          </dgm:spPr>
          <dgm:t>
            <a:bodyPr/>
            <a:lstStyle/>
            <a:p>
              <a:pPr algn="ctr"/>
              <a14:m>
                <m:oMathPara xmlns:m="http://schemas.openxmlformats.org/officeDocument/2006/math">
                  <m:oMathParaPr>
                    <m:jc m:val="centerGroup"/>
                  </m:oMathParaPr>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𝑑</m:t>
                        </m:r>
                      </m:e>
                      <m:sup>
                        <m:r>
                          <a:rPr lang="en-US" sz="1800" b="0" i="1" smtClean="0">
                            <a:solidFill>
                              <a:schemeClr val="bg1"/>
                            </a:solidFill>
                            <a:latin typeface="Cambria Math" panose="02040503050406030204" pitchFamily="18" charset="0"/>
                          </a:rPr>
                          <m:t>′</m:t>
                        </m:r>
                      </m:sup>
                    </m:sSup>
                  </m:oMath>
                </m:oMathPara>
              </a14:m>
              <a:endParaRPr lang="en-US" sz="1800" b="0" dirty="0">
                <a:solidFill>
                  <a:schemeClr val="bg1"/>
                </a:solidFill>
              </a:endParaRPr>
            </a:p>
            <a:p>
              <a:pPr algn="l"/>
              <a:r>
                <a:rPr lang="en-US" sz="1400" dirty="0">
                  <a:solidFill>
                    <a:schemeClr val="bg1"/>
                  </a:solidFill>
                </a:rPr>
                <a:t>Decimals: 0</a:t>
              </a:r>
            </a:p>
          </dgm:t>
        </dgm:pt>
      </mc:Choice>
      <mc:Fallback xmlns="">
        <dgm:pt modelId="{59E17353-7947-EA4C-96DF-92041DA440AF}">
          <dgm:prSet phldrT="[Text]" custT="1"/>
          <dgm:spPr>
            <a:solidFill>
              <a:srgbClr val="002060"/>
            </a:solidFill>
          </dgm:spPr>
          <dgm:t>
            <a:bodyPr/>
            <a:lstStyle/>
            <a:p>
              <a:pPr algn="ctr"/>
              <a:r>
                <a:rPr lang="en-US" sz="1800" b="0" i="0">
                  <a:solidFill>
                    <a:schemeClr val="bg1"/>
                  </a:solidFill>
                  <a:latin typeface="Cambria Math" panose="02040503050406030204" pitchFamily="18" charset="0"/>
                </a:rPr>
                <a:t>𝑑^′</a:t>
              </a:r>
              <a:endParaRPr lang="en-US" sz="1800" b="0">
                <a:solidFill>
                  <a:schemeClr val="bg1"/>
                </a:solidFill>
              </a:endParaRPr>
            </a:p>
            <a:p>
              <a:pPr algn="l"/>
              <a:r>
                <a:rPr lang="en-US" sz="1400">
                  <a:solidFill>
                    <a:schemeClr val="bg1"/>
                  </a:solidFill>
                </a:rPr>
                <a:t>Decimals: 0</a:t>
              </a:r>
            </a:p>
          </dgm:t>
        </dgm:pt>
      </mc:Fallback>
    </mc:AlternateConten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a:solidFill>
                <a:schemeClr val="bg1"/>
              </a:solidFill>
            </a:rPr>
            <a:t>OwnerId:</a:t>
          </a:r>
          <a:br>
            <a:rPr lang="en-US" sz="1100">
              <a:solidFill>
                <a:schemeClr val="bg1"/>
              </a:solidFill>
            </a:rPr>
          </a:br>
          <a:r>
            <a:rPr lang="en-US" sz="1100">
              <a:solidFill>
                <a:schemeClr val="bg1"/>
              </a:solidFill>
            </a:rPr>
            <a:t>Name:</a:t>
          </a:r>
          <a:br>
            <a:rPr lang="en-US" sz="1100">
              <a:solidFill>
                <a:schemeClr val="bg1"/>
              </a:solidFill>
            </a:rPr>
          </a:br>
          <a:r>
            <a:rPr lang="en-US" sz="1100">
              <a:solidFill>
                <a:schemeClr val="bg1"/>
              </a:solidFill>
            </a:rPr>
            <a:t>Symbol:</a:t>
          </a:r>
        </a:p>
        <a:p>
          <a:pPr algn="l"/>
          <a:r>
            <a:rPr lang="en-US" sz="1100">
              <a:solidFill>
                <a:schemeClr val="bg1"/>
              </a:solidFill>
            </a:rPr>
            <a:t>Quantity:</a:t>
          </a:r>
        </a:p>
        <a:p>
          <a:pPr algn="l"/>
          <a:r>
            <a:rPr lang="en-US" sz="110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blipFill>
          <a:blip xmlns:r="http://schemas.openxmlformats.org/officeDocument/2006/relationships" r:embed="rId2"/>
          <a:stretch>
            <a:fillRect l="-7273" b="-10417"/>
          </a:stretch>
        </a:blipFill>
      </dgm:spPr>
      <dgm:t>
        <a:bodyPr/>
        <a:lstStyle/>
        <a:p>
          <a:r>
            <a:rPr lang="en-US">
              <a:noFill/>
            </a:rPr>
            <a:t> </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3"/>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4"/>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5"/>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6"/>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7"/>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t="-20455"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blipFill>
          <a:blip xmlns:r="http://schemas.openxmlformats.org/officeDocument/2006/relationships" r:embed="rId2"/>
          <a:stretch>
            <a:fillRect l="-6481" b="-12500"/>
          </a:stretch>
        </a:blipFill>
      </dgm:spPr>
      <dgm:t>
        <a:bodyPr/>
        <a:lstStyle/>
        <a:p>
          <a:r>
            <a:rPr lang="en-US">
              <a:noFill/>
            </a:rPr>
            <a:t> </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3"/>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4"/>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5"/>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6"/>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7"/>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8"/>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9"/>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a:t>All Tokens will have a common set of base token properties and a collection of non-behavior related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which in turn create new properties that are bound to them</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simply defines these behaviors and the properties that make up a token.  Most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defined as messages that are verb-based descriptions used to invoke a behavior and represent token properties/state</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B669C1-312D-456A-B4DF-5A62D4191814}" type="doc">
      <dgm:prSet loTypeId="urn:microsoft.com/office/officeart/2005/8/layout/target2" loCatId="list" qsTypeId="urn:microsoft.com/office/officeart/2005/8/quickstyle/simple5" qsCatId="simple" csTypeId="urn:microsoft.com/office/officeart/2005/8/colors/colorful5" csCatId="colorful" phldr="1"/>
      <dgm:spPr/>
      <dgm:t>
        <a:bodyPr/>
        <a:lstStyle/>
        <a:p>
          <a:endParaRPr lang="en-US"/>
        </a:p>
      </dgm:t>
    </dgm:pt>
    <dgm:pt modelId="{99A25C66-9A2A-4DDA-93CC-110124098A23}">
      <dgm:prSet custT="1"/>
      <dgm:spPr/>
      <dgm:t>
        <a:bodyPr/>
        <a:lstStyle/>
        <a:p>
          <a:r>
            <a:rPr lang="en-US" sz="1800" b="1"/>
            <a:t>Behavior</a:t>
          </a:r>
          <a:r>
            <a:rPr lang="en-US" sz="1800"/>
            <a:t> – describes a capability or restriction.  For example, a token can be capable of being subdivided, be restricted to a single owner or be non-transferable</a:t>
          </a:r>
        </a:p>
      </dgm:t>
    </dgm:pt>
    <dgm:pt modelId="{5658158A-93EB-47FA-9021-D3697372955A}" type="parTrans" cxnId="{84B8E5F1-4A9D-4BA5-9745-EF5BF9A10D2C}">
      <dgm:prSet/>
      <dgm:spPr/>
      <dgm:t>
        <a:bodyPr/>
        <a:lstStyle/>
        <a:p>
          <a:endParaRPr lang="en-US"/>
        </a:p>
      </dgm:t>
    </dgm:pt>
    <dgm:pt modelId="{26D359AB-DD46-427D-88BA-889D008E6DF0}" type="sibTrans" cxnId="{84B8E5F1-4A9D-4BA5-9745-EF5BF9A10D2C}">
      <dgm:prSet/>
      <dgm:spPr/>
      <dgm:t>
        <a:bodyPr/>
        <a:lstStyle/>
        <a:p>
          <a:endParaRPr lang="en-US"/>
        </a:p>
      </dgm:t>
    </dgm:pt>
    <dgm:pt modelId="{B14A0A33-AC17-4374-BF1A-B4079CAF1DF5}">
      <dgm:prSet custT="1"/>
      <dgm:spPr/>
      <dgm:t>
        <a:bodyPr/>
        <a:lstStyle/>
        <a:p>
          <a:r>
            <a:rPr lang="en-US" sz="1600" b="1" dirty="0"/>
            <a:t>Property</a:t>
          </a:r>
          <a:r>
            <a:rPr lang="en-US" sz="1600" dirty="0"/>
            <a:t> – a property or data element that is bound to the token to one of its  behaviors.  In the above, a sub-dividable token will have a decimals property with a number representing the decimal places supported.</a:t>
          </a:r>
        </a:p>
      </dgm:t>
    </dgm:pt>
    <dgm:pt modelId="{CF0B5BF1-4017-4202-961A-3BA9425E132A}" type="parTrans" cxnId="{25FF81D1-C4A6-47D7-A43F-089956780BD6}">
      <dgm:prSet/>
      <dgm:spPr/>
      <dgm:t>
        <a:bodyPr/>
        <a:lstStyle/>
        <a:p>
          <a:endParaRPr lang="en-US"/>
        </a:p>
      </dgm:t>
    </dgm:pt>
    <dgm:pt modelId="{569A4038-8249-410A-AEC2-C511892E96DD}" type="sibTrans" cxnId="{25FF81D1-C4A6-47D7-A43F-089956780BD6}">
      <dgm:prSet/>
      <dgm:spPr/>
      <dgm:t>
        <a:bodyPr/>
        <a:lstStyle/>
        <a:p>
          <a:endParaRPr lang="en-US"/>
        </a:p>
      </dgm:t>
    </dgm:pt>
    <dgm:pt modelId="{F9B40C7A-751C-4034-B089-90E5638E07EA}">
      <dgm:prSet/>
      <dgm:spPr/>
      <dgm:t>
        <a:bodyPr/>
        <a:lstStyle/>
        <a:p>
          <a:r>
            <a:rPr lang="en-US"/>
            <a:t>$ Token – Decimals = 2 ($.43 or $1.43)</a:t>
          </a:r>
        </a:p>
      </dgm:t>
    </dgm:pt>
    <dgm:pt modelId="{E418141C-7296-4F6A-83CB-DD1B5C6FA4D2}" type="parTrans" cxnId="{71A54F9F-CE21-4337-AEF5-262F078366AA}">
      <dgm:prSet/>
      <dgm:spPr/>
      <dgm:t>
        <a:bodyPr/>
        <a:lstStyle/>
        <a:p>
          <a:endParaRPr lang="en-US"/>
        </a:p>
      </dgm:t>
    </dgm:pt>
    <dgm:pt modelId="{71EB208E-20CB-46DE-91A8-28B25620F57F}" type="sibTrans" cxnId="{71A54F9F-CE21-4337-AEF5-262F078366AA}">
      <dgm:prSet/>
      <dgm:spPr/>
      <dgm:t>
        <a:bodyPr/>
        <a:lstStyle/>
        <a:p>
          <a:endParaRPr lang="en-US"/>
        </a:p>
      </dgm:t>
    </dgm:pt>
    <dgm:pt modelId="{8C568F7E-87B0-4165-A3C4-4C3A19EE91DF}">
      <dgm:prSet/>
      <dgm:spPr/>
      <dgm:t>
        <a:bodyPr/>
        <a:lstStyle/>
        <a:p>
          <a:r>
            <a:rPr lang="en-US"/>
            <a:t>Oil Token - Decimals = 0 (you cannot own a fraction)</a:t>
          </a:r>
        </a:p>
      </dgm:t>
    </dgm:pt>
    <dgm:pt modelId="{6089F53F-72A1-494D-B90E-33053D23D47B}" type="parTrans" cxnId="{47C87E4A-F256-4BCD-BB11-8E36A91537EB}">
      <dgm:prSet/>
      <dgm:spPr/>
      <dgm:t>
        <a:bodyPr/>
        <a:lstStyle/>
        <a:p>
          <a:endParaRPr lang="en-US"/>
        </a:p>
      </dgm:t>
    </dgm:pt>
    <dgm:pt modelId="{B8A5932F-55BC-4C93-BFB8-442C599F2D10}" type="sibTrans" cxnId="{47C87E4A-F256-4BCD-BB11-8E36A91537EB}">
      <dgm:prSet/>
      <dgm:spPr/>
      <dgm:t>
        <a:bodyPr/>
        <a:lstStyle/>
        <a:p>
          <a:endParaRPr lang="en-US"/>
        </a:p>
      </dgm:t>
    </dgm:pt>
    <dgm:pt modelId="{FB259E44-3133-4430-9899-2A9469CFD550}">
      <dgm:prSet custT="1"/>
      <dgm:spPr/>
      <dgm:t>
        <a:bodyPr/>
        <a:lstStyle/>
        <a:p>
          <a:r>
            <a:rPr lang="en-US" sz="1200" b="1"/>
            <a:t>Control - </a:t>
          </a:r>
          <a:r>
            <a:rPr lang="en-US" sz="1200"/>
            <a:t> a message, usually named with a verb if it is an action that is used to invoke a behavior or a noun if it represents state.  For example, a transferable token will have a </a:t>
          </a:r>
          <a:r>
            <a:rPr lang="en-US" sz="1200" err="1"/>
            <a:t>TransferRequest</a:t>
          </a:r>
          <a:r>
            <a:rPr lang="en-US" sz="1200"/>
            <a:t> message and a non-transferable one will not.  The </a:t>
          </a:r>
          <a:r>
            <a:rPr lang="en-US" sz="1200" err="1"/>
            <a:t>TransferRequest</a:t>
          </a:r>
          <a:r>
            <a:rPr lang="en-US" sz="1200"/>
            <a:t> action message contains the fields/properties used in the action like From, To and Amount.</a:t>
          </a:r>
        </a:p>
      </dgm:t>
    </dgm:pt>
    <dgm:pt modelId="{44000D15-F29E-4FD5-9BD2-5594B9CF64D9}" type="parTrans" cxnId="{82B56895-5E96-4A2B-9D8B-38F956EACDAC}">
      <dgm:prSet/>
      <dgm:spPr/>
      <dgm:t>
        <a:bodyPr/>
        <a:lstStyle/>
        <a:p>
          <a:endParaRPr lang="en-US"/>
        </a:p>
      </dgm:t>
    </dgm:pt>
    <dgm:pt modelId="{41531BB4-DDEC-4836-9B81-D548CEA33DD4}" type="sibTrans" cxnId="{82B56895-5E96-4A2B-9D8B-38F956EACDAC}">
      <dgm:prSet/>
      <dgm:spPr/>
      <dgm:t>
        <a:bodyPr/>
        <a:lstStyle/>
        <a:p>
          <a:endParaRPr lang="en-US"/>
        </a:p>
      </dgm:t>
    </dgm:pt>
    <dgm:pt modelId="{CA4DB7D4-FBD4-408D-BFAB-7C3E9444CE38}">
      <dgm:prSet/>
      <dgm:spPr/>
      <dgm:t>
        <a:bodyPr/>
        <a:lstStyle/>
        <a:p>
          <a:r>
            <a:rPr lang="en-US"/>
            <a:t>Control</a:t>
          </a:r>
          <a:r>
            <a:rPr lang="en-US" b="1"/>
            <a:t> </a:t>
          </a:r>
          <a:r>
            <a:rPr lang="en-US"/>
            <a:t>messages are standardized and a link to their source is a property of the definition.</a:t>
          </a:r>
        </a:p>
      </dgm:t>
    </dgm:pt>
    <dgm:pt modelId="{08E6AB63-16AA-459A-8B67-581AC2C3CCB2}" type="parTrans" cxnId="{A15112E3-432B-43C6-8D5D-1660EADB0492}">
      <dgm:prSet/>
      <dgm:spPr/>
      <dgm:t>
        <a:bodyPr/>
        <a:lstStyle/>
        <a:p>
          <a:endParaRPr lang="en-US"/>
        </a:p>
      </dgm:t>
    </dgm:pt>
    <dgm:pt modelId="{86CC64FD-D880-4362-8595-B132C8021B40}" type="sibTrans" cxnId="{A15112E3-432B-43C6-8D5D-1660EADB0492}">
      <dgm:prSet/>
      <dgm:spPr/>
      <dgm:t>
        <a:bodyPr/>
        <a:lstStyle/>
        <a:p>
          <a:endParaRPr lang="en-US"/>
        </a:p>
      </dgm:t>
    </dgm:pt>
    <dgm:pt modelId="{D7E23F99-EBBB-7243-85A4-C1E41D70B5B6}" type="pres">
      <dgm:prSet presAssocID="{F5B669C1-312D-456A-B4DF-5A62D4191814}" presName="Name0" presStyleCnt="0">
        <dgm:presLayoutVars>
          <dgm:chMax val="3"/>
          <dgm:chPref val="1"/>
          <dgm:dir/>
          <dgm:animLvl val="lvl"/>
          <dgm:resizeHandles/>
        </dgm:presLayoutVars>
      </dgm:prSet>
      <dgm:spPr/>
    </dgm:pt>
    <dgm:pt modelId="{72FFB2A3-A471-3444-8A2F-3B62F270CE77}" type="pres">
      <dgm:prSet presAssocID="{F5B669C1-312D-456A-B4DF-5A62D4191814}" presName="outerBox" presStyleCnt="0"/>
      <dgm:spPr/>
    </dgm:pt>
    <dgm:pt modelId="{14F40910-3C3A-DB4D-BC10-442B0D23DC53}" type="pres">
      <dgm:prSet presAssocID="{F5B669C1-312D-456A-B4DF-5A62D4191814}" presName="outerBoxParent" presStyleLbl="node1" presStyleIdx="0" presStyleCnt="3"/>
      <dgm:spPr/>
    </dgm:pt>
    <dgm:pt modelId="{F3E9B95D-0FF0-8242-87F0-33731F42F8F3}" type="pres">
      <dgm:prSet presAssocID="{F5B669C1-312D-456A-B4DF-5A62D4191814}" presName="outerBoxChildren" presStyleCnt="0"/>
      <dgm:spPr/>
    </dgm:pt>
    <dgm:pt modelId="{6EA4487A-1B0F-FD47-A883-B5754A82F72A}" type="pres">
      <dgm:prSet presAssocID="{F5B669C1-312D-456A-B4DF-5A62D4191814}" presName="middleBox" presStyleCnt="0"/>
      <dgm:spPr/>
    </dgm:pt>
    <dgm:pt modelId="{A46FCFCA-AD5F-F34A-B01C-7332EE8B3B24}" type="pres">
      <dgm:prSet presAssocID="{F5B669C1-312D-456A-B4DF-5A62D4191814}" presName="middleBoxParent" presStyleLbl="node1" presStyleIdx="1" presStyleCnt="3"/>
      <dgm:spPr/>
    </dgm:pt>
    <dgm:pt modelId="{CA456537-ABB1-444E-AAFE-3C45A5BF7D21}" type="pres">
      <dgm:prSet presAssocID="{F5B669C1-312D-456A-B4DF-5A62D4191814}" presName="middleBoxChildren" presStyleCnt="0"/>
      <dgm:spPr/>
    </dgm:pt>
    <dgm:pt modelId="{2BD96F31-9985-A94F-AD1D-73E3221DF272}" type="pres">
      <dgm:prSet presAssocID="{F9B40C7A-751C-4034-B089-90E5638E07EA}" presName="mChild" presStyleLbl="fgAcc1" presStyleIdx="0" presStyleCnt="3">
        <dgm:presLayoutVars>
          <dgm:bulletEnabled val="1"/>
        </dgm:presLayoutVars>
      </dgm:prSet>
      <dgm:spPr/>
    </dgm:pt>
    <dgm:pt modelId="{C2A47EA0-BCA0-454B-91BA-E83D3FC58F7F}" type="pres">
      <dgm:prSet presAssocID="{71EB208E-20CB-46DE-91A8-28B25620F57F}" presName="middleSibTrans" presStyleCnt="0"/>
      <dgm:spPr/>
    </dgm:pt>
    <dgm:pt modelId="{1D25A4DD-4D15-CE4D-8DFB-DBCD4B16F7F5}" type="pres">
      <dgm:prSet presAssocID="{8C568F7E-87B0-4165-A3C4-4C3A19EE91DF}" presName="mChild" presStyleLbl="fgAcc1" presStyleIdx="1" presStyleCnt="3">
        <dgm:presLayoutVars>
          <dgm:bulletEnabled val="1"/>
        </dgm:presLayoutVars>
      </dgm:prSet>
      <dgm:spPr/>
    </dgm:pt>
    <dgm:pt modelId="{68910F64-F916-524A-B572-1495D680F9CA}" type="pres">
      <dgm:prSet presAssocID="{F5B669C1-312D-456A-B4DF-5A62D4191814}" presName="centerBox" presStyleCnt="0"/>
      <dgm:spPr/>
    </dgm:pt>
    <dgm:pt modelId="{E651F3FA-0C59-2A4C-B119-C0654626F5D7}" type="pres">
      <dgm:prSet presAssocID="{F5B669C1-312D-456A-B4DF-5A62D4191814}" presName="centerBoxParent" presStyleLbl="node1" presStyleIdx="2" presStyleCnt="3"/>
      <dgm:spPr/>
    </dgm:pt>
    <dgm:pt modelId="{C75ECEFD-CBB5-B145-8DAE-2823D4FF241A}" type="pres">
      <dgm:prSet presAssocID="{F5B669C1-312D-456A-B4DF-5A62D4191814}" presName="centerBoxChildren" presStyleCnt="0"/>
      <dgm:spPr/>
    </dgm:pt>
    <dgm:pt modelId="{363D9901-0E90-314C-9C4E-FDAA6A999FAC}" type="pres">
      <dgm:prSet presAssocID="{CA4DB7D4-FBD4-408D-BFAB-7C3E9444CE38}" presName="cChild" presStyleLbl="fgAcc1" presStyleIdx="2" presStyleCnt="3" custScaleY="59802">
        <dgm:presLayoutVars>
          <dgm:bulletEnabled val="1"/>
        </dgm:presLayoutVars>
      </dgm:prSet>
      <dgm:spPr/>
    </dgm:pt>
  </dgm:ptLst>
  <dgm:cxnLst>
    <dgm:cxn modelId="{1D19212F-BAC8-1640-B8D3-E19E20530E7A}" type="presOf" srcId="{CA4DB7D4-FBD4-408D-BFAB-7C3E9444CE38}" destId="{363D9901-0E90-314C-9C4E-FDAA6A999FAC}" srcOrd="0" destOrd="0" presId="urn:microsoft.com/office/officeart/2005/8/layout/target2"/>
    <dgm:cxn modelId="{66088744-87E1-A14E-9DA8-5105699F8D3C}" type="presOf" srcId="{99A25C66-9A2A-4DDA-93CC-110124098A23}" destId="{14F40910-3C3A-DB4D-BC10-442B0D23DC53}" srcOrd="0" destOrd="0" presId="urn:microsoft.com/office/officeart/2005/8/layout/target2"/>
    <dgm:cxn modelId="{47C87E4A-F256-4BCD-BB11-8E36A91537EB}" srcId="{B14A0A33-AC17-4374-BF1A-B4079CAF1DF5}" destId="{8C568F7E-87B0-4165-A3C4-4C3A19EE91DF}" srcOrd="1" destOrd="0" parTransId="{6089F53F-72A1-494D-B90E-33053D23D47B}" sibTransId="{B8A5932F-55BC-4C93-BFB8-442C599F2D10}"/>
    <dgm:cxn modelId="{C1951C64-D308-AF4C-8937-6ABDDF7F652B}" type="presOf" srcId="{F5B669C1-312D-456A-B4DF-5A62D4191814}" destId="{D7E23F99-EBBB-7243-85A4-C1E41D70B5B6}" srcOrd="0" destOrd="0" presId="urn:microsoft.com/office/officeart/2005/8/layout/target2"/>
    <dgm:cxn modelId="{06172974-5813-DD4A-ABF9-70BC47399AE3}" type="presOf" srcId="{F9B40C7A-751C-4034-B089-90E5638E07EA}" destId="{2BD96F31-9985-A94F-AD1D-73E3221DF272}" srcOrd="0" destOrd="0" presId="urn:microsoft.com/office/officeart/2005/8/layout/target2"/>
    <dgm:cxn modelId="{82B56895-5E96-4A2B-9D8B-38F956EACDAC}" srcId="{F5B669C1-312D-456A-B4DF-5A62D4191814}" destId="{FB259E44-3133-4430-9899-2A9469CFD550}" srcOrd="2" destOrd="0" parTransId="{44000D15-F29E-4FD5-9BD2-5594B9CF64D9}" sibTransId="{41531BB4-DDEC-4836-9B81-D548CEA33DD4}"/>
    <dgm:cxn modelId="{71A54F9F-CE21-4337-AEF5-262F078366AA}" srcId="{B14A0A33-AC17-4374-BF1A-B4079CAF1DF5}" destId="{F9B40C7A-751C-4034-B089-90E5638E07EA}" srcOrd="0" destOrd="0" parTransId="{E418141C-7296-4F6A-83CB-DD1B5C6FA4D2}" sibTransId="{71EB208E-20CB-46DE-91A8-28B25620F57F}"/>
    <dgm:cxn modelId="{A472A5AD-79BE-154B-90D5-35894EAA43D8}" type="presOf" srcId="{FB259E44-3133-4430-9899-2A9469CFD550}" destId="{E651F3FA-0C59-2A4C-B119-C0654626F5D7}" srcOrd="0" destOrd="0" presId="urn:microsoft.com/office/officeart/2005/8/layout/target2"/>
    <dgm:cxn modelId="{25FF81D1-C4A6-47D7-A43F-089956780BD6}" srcId="{F5B669C1-312D-456A-B4DF-5A62D4191814}" destId="{B14A0A33-AC17-4374-BF1A-B4079CAF1DF5}" srcOrd="1" destOrd="0" parTransId="{CF0B5BF1-4017-4202-961A-3BA9425E132A}" sibTransId="{569A4038-8249-410A-AEC2-C511892E96DD}"/>
    <dgm:cxn modelId="{FC7AD4D2-7D3D-5840-86D4-07288BDB6B17}" type="presOf" srcId="{B14A0A33-AC17-4374-BF1A-B4079CAF1DF5}" destId="{A46FCFCA-AD5F-F34A-B01C-7332EE8B3B24}" srcOrd="0" destOrd="0" presId="urn:microsoft.com/office/officeart/2005/8/layout/target2"/>
    <dgm:cxn modelId="{A15112E3-432B-43C6-8D5D-1660EADB0492}" srcId="{FB259E44-3133-4430-9899-2A9469CFD550}" destId="{CA4DB7D4-FBD4-408D-BFAB-7C3E9444CE38}" srcOrd="0" destOrd="0" parTransId="{08E6AB63-16AA-459A-8B67-581AC2C3CCB2}" sibTransId="{86CC64FD-D880-4362-8595-B132C8021B40}"/>
    <dgm:cxn modelId="{D18A03EC-A8B6-C84E-BD1C-904BB8AA9B39}" type="presOf" srcId="{8C568F7E-87B0-4165-A3C4-4C3A19EE91DF}" destId="{1D25A4DD-4D15-CE4D-8DFB-DBCD4B16F7F5}" srcOrd="0" destOrd="0" presId="urn:microsoft.com/office/officeart/2005/8/layout/target2"/>
    <dgm:cxn modelId="{84B8E5F1-4A9D-4BA5-9745-EF5BF9A10D2C}" srcId="{F5B669C1-312D-456A-B4DF-5A62D4191814}" destId="{99A25C66-9A2A-4DDA-93CC-110124098A23}" srcOrd="0" destOrd="0" parTransId="{5658158A-93EB-47FA-9021-D3697372955A}" sibTransId="{26D359AB-DD46-427D-88BA-889D008E6DF0}"/>
    <dgm:cxn modelId="{2F8A6812-FDC3-D444-8464-64B1FDD94E7D}" type="presParOf" srcId="{D7E23F99-EBBB-7243-85A4-C1E41D70B5B6}" destId="{72FFB2A3-A471-3444-8A2F-3B62F270CE77}" srcOrd="0" destOrd="0" presId="urn:microsoft.com/office/officeart/2005/8/layout/target2"/>
    <dgm:cxn modelId="{038E35DA-2255-0C46-BCAC-20255579092B}" type="presParOf" srcId="{72FFB2A3-A471-3444-8A2F-3B62F270CE77}" destId="{14F40910-3C3A-DB4D-BC10-442B0D23DC53}" srcOrd="0" destOrd="0" presId="urn:microsoft.com/office/officeart/2005/8/layout/target2"/>
    <dgm:cxn modelId="{57911409-E54A-CF4E-BF54-2CB65EA71601}" type="presParOf" srcId="{72FFB2A3-A471-3444-8A2F-3B62F270CE77}" destId="{F3E9B95D-0FF0-8242-87F0-33731F42F8F3}" srcOrd="1" destOrd="0" presId="urn:microsoft.com/office/officeart/2005/8/layout/target2"/>
    <dgm:cxn modelId="{45CD1B51-C547-3444-8703-51BD78064272}" type="presParOf" srcId="{D7E23F99-EBBB-7243-85A4-C1E41D70B5B6}" destId="{6EA4487A-1B0F-FD47-A883-B5754A82F72A}" srcOrd="1" destOrd="0" presId="urn:microsoft.com/office/officeart/2005/8/layout/target2"/>
    <dgm:cxn modelId="{05DD0AB9-1ECF-B64E-A3B6-126CB9C33D71}" type="presParOf" srcId="{6EA4487A-1B0F-FD47-A883-B5754A82F72A}" destId="{A46FCFCA-AD5F-F34A-B01C-7332EE8B3B24}" srcOrd="0" destOrd="0" presId="urn:microsoft.com/office/officeart/2005/8/layout/target2"/>
    <dgm:cxn modelId="{5A5F45CE-770E-134E-A628-CAD2CA721797}" type="presParOf" srcId="{6EA4487A-1B0F-FD47-A883-B5754A82F72A}" destId="{CA456537-ABB1-444E-AAFE-3C45A5BF7D21}" srcOrd="1" destOrd="0" presId="urn:microsoft.com/office/officeart/2005/8/layout/target2"/>
    <dgm:cxn modelId="{A297D13E-35E1-6248-8347-68791563DBB9}" type="presParOf" srcId="{CA456537-ABB1-444E-AAFE-3C45A5BF7D21}" destId="{2BD96F31-9985-A94F-AD1D-73E3221DF272}" srcOrd="0" destOrd="0" presId="urn:microsoft.com/office/officeart/2005/8/layout/target2"/>
    <dgm:cxn modelId="{61E75B36-3648-B742-B287-B37775CF972E}" type="presParOf" srcId="{CA456537-ABB1-444E-AAFE-3C45A5BF7D21}" destId="{C2A47EA0-BCA0-454B-91BA-E83D3FC58F7F}" srcOrd="1" destOrd="0" presId="urn:microsoft.com/office/officeart/2005/8/layout/target2"/>
    <dgm:cxn modelId="{42827AAA-0F6E-A749-98CF-5E4E1C686C73}" type="presParOf" srcId="{CA456537-ABB1-444E-AAFE-3C45A5BF7D21}" destId="{1D25A4DD-4D15-CE4D-8DFB-DBCD4B16F7F5}" srcOrd="2" destOrd="0" presId="urn:microsoft.com/office/officeart/2005/8/layout/target2"/>
    <dgm:cxn modelId="{76534B5B-D4D9-BB4C-B9F6-4AF2A479E041}" type="presParOf" srcId="{D7E23F99-EBBB-7243-85A4-C1E41D70B5B6}" destId="{68910F64-F916-524A-B572-1495D680F9CA}" srcOrd="2" destOrd="0" presId="urn:microsoft.com/office/officeart/2005/8/layout/target2"/>
    <dgm:cxn modelId="{E75B1A15-FF50-0C40-AFEC-DB7474052967}" type="presParOf" srcId="{68910F64-F916-524A-B572-1495D680F9CA}" destId="{E651F3FA-0C59-2A4C-B119-C0654626F5D7}" srcOrd="0" destOrd="0" presId="urn:microsoft.com/office/officeart/2005/8/layout/target2"/>
    <dgm:cxn modelId="{F8B10DBB-241F-984E-9A6F-443D238E3D2B}" type="presParOf" srcId="{68910F64-F916-524A-B572-1495D680F9CA}" destId="{C75ECEFD-CBB5-B145-8DAE-2823D4FF241A}" srcOrd="1" destOrd="0" presId="urn:microsoft.com/office/officeart/2005/8/layout/target2"/>
    <dgm:cxn modelId="{8BB2C166-6492-844F-9591-C4A2F12A4F3C}" type="presParOf" srcId="{C75ECEFD-CBB5-B145-8DAE-2823D4FF241A}" destId="{363D9901-0E90-314C-9C4E-FDAA6A999FAC}" srcOrd="0"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33CA77-5E53-8A40-BC83-AF76A24D1966}" type="doc">
      <dgm:prSet loTypeId="urn:microsoft.com/office/officeart/2005/8/layout/target2" loCatId="" qsTypeId="urn:microsoft.com/office/officeart/2005/8/quickstyle/simple1" qsCatId="simple" csTypeId="urn:microsoft.com/office/officeart/2005/8/colors/accent1_2" csCatId="accent1" phldr="1"/>
      <dgm:spPr/>
      <dgm:t>
        <a:bodyPr/>
        <a:lstStyle/>
        <a:p>
          <a:endParaRPr lang="en-US"/>
        </a:p>
      </dgm:t>
    </dgm:pt>
    <dgm:pt modelId="{294E442B-808F-0742-BECD-E5B8F06FA0FF}">
      <dgm:prSet phldrT="[Text]" custT="1"/>
      <dgm:spPr/>
      <dgm:t>
        <a:bodyPr/>
        <a:lstStyle/>
        <a:p>
          <a:r>
            <a:rPr lang="en-US" sz="1000" err="1"/>
            <a:t>TokenId</a:t>
          </a:r>
          <a:r>
            <a:rPr lang="en-US" sz="1000"/>
            <a:t>:</a:t>
          </a:r>
        </a:p>
      </dgm:t>
    </dgm:pt>
    <dgm:pt modelId="{0F87A464-E83D-9A43-99BF-171F05248A14}" type="parTrans" cxnId="{A306B944-2A7C-1148-968D-478FB98D0DBA}">
      <dgm:prSet/>
      <dgm:spPr/>
      <dgm:t>
        <a:bodyPr/>
        <a:lstStyle/>
        <a:p>
          <a:endParaRPr lang="en-US"/>
        </a:p>
      </dgm:t>
    </dgm:pt>
    <dgm:pt modelId="{C553D6E5-FC8B-EB4A-B7EF-A3F14F2AEF8A}" type="sibTrans" cxnId="{A306B944-2A7C-1148-968D-478FB98D0DBA}">
      <dgm:prSet/>
      <dgm:spPr/>
      <dgm:t>
        <a:bodyPr/>
        <a:lstStyle/>
        <a:p>
          <a:endParaRPr lang="en-US"/>
        </a:p>
      </dgm:t>
    </dgm:pt>
    <dgm:pt modelId="{12A608B0-FEF1-364D-A446-EA79BA5C3392}">
      <dgm:prSet phldrT="[Text]" custT="1"/>
      <dgm:spPr/>
      <dgm:t>
        <a:bodyPr/>
        <a:lstStyle/>
        <a:p>
          <a:r>
            <a:rPr lang="en-US" sz="800" dirty="0"/>
            <a:t>To:</a:t>
          </a:r>
        </a:p>
      </dgm:t>
    </dgm:pt>
    <dgm:pt modelId="{E9524196-8429-C248-B6BF-602627B62835}" type="parTrans" cxnId="{15BFA95A-1E1C-B447-B160-8F9C68BAC7DB}">
      <dgm:prSet/>
      <dgm:spPr/>
      <dgm:t>
        <a:bodyPr/>
        <a:lstStyle/>
        <a:p>
          <a:endParaRPr lang="en-US"/>
        </a:p>
      </dgm:t>
    </dgm:pt>
    <dgm:pt modelId="{D7F06C60-15AF-474A-B2DD-BAC0AAFA94F3}" type="sibTrans" cxnId="{15BFA95A-1E1C-B447-B160-8F9C68BAC7DB}">
      <dgm:prSet/>
      <dgm:spPr/>
      <dgm:t>
        <a:bodyPr/>
        <a:lstStyle/>
        <a:p>
          <a:endParaRPr lang="en-US"/>
        </a:p>
      </dgm:t>
    </dgm:pt>
    <dgm:pt modelId="{B2D06C23-808A-944E-A45C-63BE90FAB0C6}">
      <dgm:prSet custT="1"/>
      <dgm:spPr/>
      <dgm:t>
        <a:bodyPr/>
        <a:lstStyle/>
        <a:p>
          <a:r>
            <a:rPr lang="en-US" sz="800"/>
            <a:t>Quantity:</a:t>
          </a:r>
          <a:endParaRPr lang="en-US" sz="700"/>
        </a:p>
      </dgm:t>
    </dgm:pt>
    <dgm:pt modelId="{821A861F-557C-2B45-A0B4-9C6E10F1A1E1}" type="parTrans" cxnId="{CAE0206E-1001-D34E-84FD-986A4F1E7853}">
      <dgm:prSet/>
      <dgm:spPr/>
      <dgm:t>
        <a:bodyPr/>
        <a:lstStyle/>
        <a:p>
          <a:endParaRPr lang="en-US"/>
        </a:p>
      </dgm:t>
    </dgm:pt>
    <dgm:pt modelId="{DC03A0A8-9C25-D941-9566-824FED4CC4F1}" type="sibTrans" cxnId="{CAE0206E-1001-D34E-84FD-986A4F1E7853}">
      <dgm:prSet/>
      <dgm:spPr/>
      <dgm:t>
        <a:bodyPr/>
        <a:lstStyle/>
        <a:p>
          <a:endParaRPr lang="en-US"/>
        </a:p>
      </dgm:t>
    </dgm:pt>
    <dgm:pt modelId="{41B9D311-ED38-DA4E-A5CF-0C6F8946198D}">
      <dgm:prSet phldrT="[Text]" custT="1"/>
      <dgm:spPr>
        <a:solidFill>
          <a:schemeClr val="bg2"/>
        </a:solidFill>
      </dgm:spPr>
      <dgm:t>
        <a:bodyPr/>
        <a:lstStyle/>
        <a:p>
          <a:r>
            <a:rPr lang="en-US" sz="1600" err="1">
              <a:solidFill>
                <a:schemeClr val="tx1"/>
              </a:solidFill>
            </a:rPr>
            <a:t>TransferRequest</a:t>
          </a:r>
          <a:endParaRPr lang="en-US" sz="1600">
            <a:solidFill>
              <a:schemeClr val="tx1"/>
            </a:solidFill>
          </a:endParaRPr>
        </a:p>
      </dgm:t>
    </dgm:pt>
    <dgm:pt modelId="{AE15C621-818D-7040-8DA5-9900265FF142}" type="sibTrans" cxnId="{C9DFF326-5C8E-B249-8C94-1CDD68977E38}">
      <dgm:prSet/>
      <dgm:spPr/>
      <dgm:t>
        <a:bodyPr/>
        <a:lstStyle/>
        <a:p>
          <a:endParaRPr lang="en-US"/>
        </a:p>
      </dgm:t>
    </dgm:pt>
    <dgm:pt modelId="{E3FCF7FC-BE19-DD49-994B-C77CDDF5E411}" type="parTrans" cxnId="{C9DFF326-5C8E-B249-8C94-1CDD68977E38}">
      <dgm:prSet/>
      <dgm:spPr/>
      <dgm:t>
        <a:bodyPr/>
        <a:lstStyle/>
        <a:p>
          <a:endParaRPr lang="en-US"/>
        </a:p>
      </dgm:t>
    </dgm:pt>
    <dgm:pt modelId="{884267D7-0765-6B44-A6CC-5D90EBBE5045}" type="pres">
      <dgm:prSet presAssocID="{9D33CA77-5E53-8A40-BC83-AF76A24D1966}" presName="Name0" presStyleCnt="0">
        <dgm:presLayoutVars>
          <dgm:chMax val="3"/>
          <dgm:chPref val="1"/>
          <dgm:dir/>
          <dgm:animLvl val="lvl"/>
          <dgm:resizeHandles/>
        </dgm:presLayoutVars>
      </dgm:prSet>
      <dgm:spPr/>
    </dgm:pt>
    <dgm:pt modelId="{79DBED64-2693-704D-9EEB-5B929F65105B}" type="pres">
      <dgm:prSet presAssocID="{9D33CA77-5E53-8A40-BC83-AF76A24D1966}" presName="outerBox" presStyleCnt="0"/>
      <dgm:spPr/>
    </dgm:pt>
    <dgm:pt modelId="{1E725A11-2A26-6548-886D-93FB8B7B2FAD}" type="pres">
      <dgm:prSet presAssocID="{9D33CA77-5E53-8A40-BC83-AF76A24D1966}" presName="outerBoxParent" presStyleLbl="node1" presStyleIdx="0" presStyleCnt="1" custLinFactX="13740" custLinFactY="-5047" custLinFactNeighborX="100000" custLinFactNeighborY="-100000"/>
      <dgm:spPr/>
    </dgm:pt>
    <dgm:pt modelId="{B1FAD519-3A11-FF41-9BBB-A4E4B7F6AF5A}" type="pres">
      <dgm:prSet presAssocID="{9D33CA77-5E53-8A40-BC83-AF76A24D1966}" presName="outerBoxChildren" presStyleCnt="0"/>
      <dgm:spPr/>
    </dgm:pt>
    <dgm:pt modelId="{DF42CE80-F1FC-214B-8D68-6241592CD08A}" type="pres">
      <dgm:prSet presAssocID="{294E442B-808F-0742-BECD-E5B8F06FA0FF}" presName="oChild" presStyleLbl="fgAcc1" presStyleIdx="0" presStyleCnt="1" custScaleY="124481">
        <dgm:presLayoutVars>
          <dgm:bulletEnabled val="1"/>
        </dgm:presLayoutVars>
      </dgm:prSet>
      <dgm:spPr/>
    </dgm:pt>
  </dgm:ptLst>
  <dgm:cxnLst>
    <dgm:cxn modelId="{C9DFF326-5C8E-B249-8C94-1CDD68977E38}" srcId="{9D33CA77-5E53-8A40-BC83-AF76A24D1966}" destId="{41B9D311-ED38-DA4E-A5CF-0C6F8946198D}" srcOrd="0" destOrd="0" parTransId="{E3FCF7FC-BE19-DD49-994B-C77CDDF5E411}" sibTransId="{AE15C621-818D-7040-8DA5-9900265FF142}"/>
    <dgm:cxn modelId="{A306B944-2A7C-1148-968D-478FB98D0DBA}" srcId="{41B9D311-ED38-DA4E-A5CF-0C6F8946198D}" destId="{294E442B-808F-0742-BECD-E5B8F06FA0FF}" srcOrd="0" destOrd="0" parTransId="{0F87A464-E83D-9A43-99BF-171F05248A14}" sibTransId="{C553D6E5-FC8B-EB4A-B7EF-A3F14F2AEF8A}"/>
    <dgm:cxn modelId="{45FDA64F-2B44-164D-B552-CDF7D409E36B}" type="presOf" srcId="{9D33CA77-5E53-8A40-BC83-AF76A24D1966}" destId="{884267D7-0765-6B44-A6CC-5D90EBBE5045}" srcOrd="0" destOrd="0" presId="urn:microsoft.com/office/officeart/2005/8/layout/target2"/>
    <dgm:cxn modelId="{15BFA95A-1E1C-B447-B160-8F9C68BAC7DB}" srcId="{294E442B-808F-0742-BECD-E5B8F06FA0FF}" destId="{12A608B0-FEF1-364D-A446-EA79BA5C3392}" srcOrd="0" destOrd="0" parTransId="{E9524196-8429-C248-B6BF-602627B62835}" sibTransId="{D7F06C60-15AF-474A-B2DD-BAC0AAFA94F3}"/>
    <dgm:cxn modelId="{CAE0206E-1001-D34E-84FD-986A4F1E7853}" srcId="{294E442B-808F-0742-BECD-E5B8F06FA0FF}" destId="{B2D06C23-808A-944E-A45C-63BE90FAB0C6}" srcOrd="1" destOrd="0" parTransId="{821A861F-557C-2B45-A0B4-9C6E10F1A1E1}" sibTransId="{DC03A0A8-9C25-D941-9566-824FED4CC4F1}"/>
    <dgm:cxn modelId="{677CF976-4A8D-4145-870F-A6E258F1221B}" type="presOf" srcId="{41B9D311-ED38-DA4E-A5CF-0C6F8946198D}" destId="{1E725A11-2A26-6548-886D-93FB8B7B2FAD}" srcOrd="0" destOrd="0" presId="urn:microsoft.com/office/officeart/2005/8/layout/target2"/>
    <dgm:cxn modelId="{A0EDAF7E-9773-0045-8E42-95AF3C96AE6A}" type="presOf" srcId="{294E442B-808F-0742-BECD-E5B8F06FA0FF}" destId="{DF42CE80-F1FC-214B-8D68-6241592CD08A}" srcOrd="0" destOrd="0" presId="urn:microsoft.com/office/officeart/2005/8/layout/target2"/>
    <dgm:cxn modelId="{9AF22F96-1E1B-AE44-8358-2943C4F24492}" type="presOf" srcId="{B2D06C23-808A-944E-A45C-63BE90FAB0C6}" destId="{DF42CE80-F1FC-214B-8D68-6241592CD08A}" srcOrd="0" destOrd="2" presId="urn:microsoft.com/office/officeart/2005/8/layout/target2"/>
    <dgm:cxn modelId="{292397C1-3DD3-754B-B194-D324033665E4}" type="presOf" srcId="{12A608B0-FEF1-364D-A446-EA79BA5C3392}" destId="{DF42CE80-F1FC-214B-8D68-6241592CD08A}" srcOrd="0" destOrd="1" presId="urn:microsoft.com/office/officeart/2005/8/layout/target2"/>
    <dgm:cxn modelId="{5116F472-ECB0-CA40-A8C2-98FC1B0EB65C}" type="presParOf" srcId="{884267D7-0765-6B44-A6CC-5D90EBBE5045}" destId="{79DBED64-2693-704D-9EEB-5B929F65105B}" srcOrd="0" destOrd="0" presId="urn:microsoft.com/office/officeart/2005/8/layout/target2"/>
    <dgm:cxn modelId="{1CBF60F6-4160-F74A-B11A-EF4F9550A34C}" type="presParOf" srcId="{79DBED64-2693-704D-9EEB-5B929F65105B}" destId="{1E725A11-2A26-6548-886D-93FB8B7B2FAD}" srcOrd="0" destOrd="0" presId="urn:microsoft.com/office/officeart/2005/8/layout/target2"/>
    <dgm:cxn modelId="{6CAEFFAA-B989-0445-A0FE-81F79E123E19}" type="presParOf" srcId="{79DBED64-2693-704D-9EEB-5B929F65105B}" destId="{B1FAD519-3A11-FF41-9BBB-A4E4B7F6AF5A}" srcOrd="1" destOrd="0" presId="urn:microsoft.com/office/officeart/2005/8/layout/target2"/>
    <dgm:cxn modelId="{F91044E8-44AD-7B40-BCF6-E25DAF49CA7E}" type="presParOf" srcId="{B1FAD519-3A11-FF41-9BBB-A4E4B7F6AF5A}" destId="{DF42CE80-F1FC-214B-8D68-6241592CD08A}" srcOrd="0" destOrd="0" presId="urn:microsoft.com/office/officeart/2005/8/layout/targe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6D2F5CA-CF49-D64B-BF6C-1565FBFCE53F}" type="doc">
      <dgm:prSet loTypeId="urn:microsoft.com/office/officeart/2005/8/layout/target2" loCatId="" qsTypeId="urn:microsoft.com/office/officeart/2005/8/quickstyle/simple1" qsCatId="simple" csTypeId="urn:microsoft.com/office/officeart/2005/8/colors/accent1_2" csCatId="accent1" phldr="1"/>
      <dgm:spPr/>
      <dgm:t>
        <a:bodyPr/>
        <a:lstStyle/>
        <a:p>
          <a:endParaRPr lang="en-US"/>
        </a:p>
      </dgm:t>
    </dgm:pt>
    <dgm:pt modelId="{44D92B24-1A4E-8342-AA78-A0DC3CE030C9}">
      <dgm:prSet phldrT="[Text]" custT="1"/>
      <dgm:spPr>
        <a:solidFill>
          <a:schemeClr val="accent3"/>
        </a:solidFill>
      </dgm:spPr>
      <dgm:t>
        <a:bodyPr/>
        <a:lstStyle/>
        <a:p>
          <a:r>
            <a:rPr lang="en-US" sz="1400" err="1">
              <a:solidFill>
                <a:schemeClr val="tx1"/>
              </a:solidFill>
            </a:rPr>
            <a:t>TransferResponse</a:t>
          </a:r>
          <a:endParaRPr lang="en-US" sz="1400">
            <a:solidFill>
              <a:schemeClr val="tx1"/>
            </a:solidFill>
          </a:endParaRPr>
        </a:p>
      </dgm:t>
    </dgm:pt>
    <dgm:pt modelId="{21872411-32FD-6B4C-A74F-028AF8C45FE6}" type="parTrans" cxnId="{5EFFA879-88F9-F342-AA81-91B769841077}">
      <dgm:prSet/>
      <dgm:spPr/>
      <dgm:t>
        <a:bodyPr/>
        <a:lstStyle/>
        <a:p>
          <a:endParaRPr lang="en-US"/>
        </a:p>
      </dgm:t>
    </dgm:pt>
    <dgm:pt modelId="{61B89D6B-4B7F-8A4C-9508-A7A438C12FAF}" type="sibTrans" cxnId="{5EFFA879-88F9-F342-AA81-91B769841077}">
      <dgm:prSet/>
      <dgm:spPr/>
      <dgm:t>
        <a:bodyPr/>
        <a:lstStyle/>
        <a:p>
          <a:endParaRPr lang="en-US"/>
        </a:p>
      </dgm:t>
    </dgm:pt>
    <dgm:pt modelId="{1F6291A6-97C3-F54F-8D8C-30FB8FCD4D04}">
      <dgm:prSet phldrT="[Text]"/>
      <dgm:spPr/>
      <dgm:t>
        <a:bodyPr/>
        <a:lstStyle/>
        <a:p>
          <a:r>
            <a:rPr lang="en-US"/>
            <a:t>TokenId:</a:t>
          </a:r>
        </a:p>
      </dgm:t>
    </dgm:pt>
    <dgm:pt modelId="{6BAB5F3B-2E25-744A-B49E-9A5C393A1168}" type="parTrans" cxnId="{4024B1DC-D763-7F41-98C5-2A88821C79B0}">
      <dgm:prSet/>
      <dgm:spPr/>
      <dgm:t>
        <a:bodyPr/>
        <a:lstStyle/>
        <a:p>
          <a:endParaRPr lang="en-US"/>
        </a:p>
      </dgm:t>
    </dgm:pt>
    <dgm:pt modelId="{0D46AE52-54AE-A44B-9D89-84EF7E1E2EC9}" type="sibTrans" cxnId="{4024B1DC-D763-7F41-98C5-2A88821C79B0}">
      <dgm:prSet/>
      <dgm:spPr/>
      <dgm:t>
        <a:bodyPr/>
        <a:lstStyle/>
        <a:p>
          <a:endParaRPr lang="en-US"/>
        </a:p>
      </dgm:t>
    </dgm:pt>
    <dgm:pt modelId="{1087AF08-8D11-2946-885E-029A9B0AC63D}">
      <dgm:prSet phldrT="[Text]"/>
      <dgm:spPr/>
      <dgm:t>
        <a:bodyPr/>
        <a:lstStyle/>
        <a:p>
          <a:r>
            <a:rPr lang="en-US"/>
            <a:t>Receipt</a:t>
          </a:r>
        </a:p>
      </dgm:t>
    </dgm:pt>
    <dgm:pt modelId="{C73A425C-B7E5-F343-9DD7-ADF352E21BBD}" type="parTrans" cxnId="{F75208A9-A631-1F41-A75A-68EA0F3D6B5D}">
      <dgm:prSet/>
      <dgm:spPr/>
      <dgm:t>
        <a:bodyPr/>
        <a:lstStyle/>
        <a:p>
          <a:endParaRPr lang="en-US"/>
        </a:p>
      </dgm:t>
    </dgm:pt>
    <dgm:pt modelId="{880300F5-04E7-5F42-A836-00E69F2328A9}" type="sibTrans" cxnId="{F75208A9-A631-1F41-A75A-68EA0F3D6B5D}">
      <dgm:prSet/>
      <dgm:spPr/>
      <dgm:t>
        <a:bodyPr/>
        <a:lstStyle/>
        <a:p>
          <a:endParaRPr lang="en-US"/>
        </a:p>
      </dgm:t>
    </dgm:pt>
    <dgm:pt modelId="{1AD65A72-F8FE-2047-B858-17C69F946DBC}">
      <dgm:prSet phldrT="[Text]"/>
      <dgm:spPr/>
      <dgm:t>
        <a:bodyPr/>
        <a:lstStyle/>
        <a:p>
          <a:r>
            <a:rPr lang="en-US"/>
            <a:t>From:</a:t>
          </a:r>
        </a:p>
      </dgm:t>
    </dgm:pt>
    <dgm:pt modelId="{FBE52D60-D121-354B-AD1A-03C28CC0E61F}" type="parTrans" cxnId="{4AAA9831-B8EA-4A4E-93D4-805C511E0BFC}">
      <dgm:prSet/>
      <dgm:spPr/>
      <dgm:t>
        <a:bodyPr/>
        <a:lstStyle/>
        <a:p>
          <a:endParaRPr lang="en-US"/>
        </a:p>
      </dgm:t>
    </dgm:pt>
    <dgm:pt modelId="{55DFEB89-FABE-054C-A424-BB651CA9B6EF}" type="sibTrans" cxnId="{4AAA9831-B8EA-4A4E-93D4-805C511E0BFC}">
      <dgm:prSet/>
      <dgm:spPr/>
      <dgm:t>
        <a:bodyPr/>
        <a:lstStyle/>
        <a:p>
          <a:endParaRPr lang="en-US"/>
        </a:p>
      </dgm:t>
    </dgm:pt>
    <dgm:pt modelId="{0D4FF773-BD96-AE4E-883C-320643868DF3}">
      <dgm:prSet phldrT="[Text]"/>
      <dgm:spPr/>
      <dgm:t>
        <a:bodyPr/>
        <a:lstStyle/>
        <a:p>
          <a:r>
            <a:rPr lang="en-US"/>
            <a:t>To:</a:t>
          </a:r>
        </a:p>
      </dgm:t>
    </dgm:pt>
    <dgm:pt modelId="{9170F39A-19DE-464D-9FFB-F7772DB8B0E9}" type="parTrans" cxnId="{1B5CEC2F-AF36-0F43-9A1B-71424702633C}">
      <dgm:prSet/>
      <dgm:spPr/>
      <dgm:t>
        <a:bodyPr/>
        <a:lstStyle/>
        <a:p>
          <a:endParaRPr lang="en-US"/>
        </a:p>
      </dgm:t>
    </dgm:pt>
    <dgm:pt modelId="{1653383B-EC16-D24E-B92C-3BBEECC7B259}" type="sibTrans" cxnId="{1B5CEC2F-AF36-0F43-9A1B-71424702633C}">
      <dgm:prSet/>
      <dgm:spPr/>
      <dgm:t>
        <a:bodyPr/>
        <a:lstStyle/>
        <a:p>
          <a:endParaRPr lang="en-US"/>
        </a:p>
      </dgm:t>
    </dgm:pt>
    <dgm:pt modelId="{11CCCF56-78CA-4545-B751-455A88B2C62B}">
      <dgm:prSet phldrT="[Text]"/>
      <dgm:spPr/>
      <dgm:t>
        <a:bodyPr/>
        <a:lstStyle/>
        <a:p>
          <a:r>
            <a:rPr lang="en-US"/>
            <a:t>Quantity Transfered</a:t>
          </a:r>
        </a:p>
      </dgm:t>
    </dgm:pt>
    <dgm:pt modelId="{99AE66F2-736C-0545-8F6D-405CF3363084}" type="parTrans" cxnId="{1360B1C5-D40A-6F4A-94BC-7EC16B8ADFB1}">
      <dgm:prSet/>
      <dgm:spPr/>
      <dgm:t>
        <a:bodyPr/>
        <a:lstStyle/>
        <a:p>
          <a:endParaRPr lang="en-US"/>
        </a:p>
      </dgm:t>
    </dgm:pt>
    <dgm:pt modelId="{66FE7191-280C-3B41-8B8A-0787A3236544}" type="sibTrans" cxnId="{1360B1C5-D40A-6F4A-94BC-7EC16B8ADFB1}">
      <dgm:prSet/>
      <dgm:spPr/>
      <dgm:t>
        <a:bodyPr/>
        <a:lstStyle/>
        <a:p>
          <a:endParaRPr lang="en-US"/>
        </a:p>
      </dgm:t>
    </dgm:pt>
    <dgm:pt modelId="{C1A7F2ED-F03F-BB47-A0B7-6FA96F888500}">
      <dgm:prSet phldrT="[Text]"/>
      <dgm:spPr/>
      <dgm:t>
        <a:bodyPr/>
        <a:lstStyle/>
        <a:p>
          <a:r>
            <a:rPr lang="en-US"/>
            <a:t>ReceiptId</a:t>
          </a:r>
        </a:p>
      </dgm:t>
    </dgm:pt>
    <dgm:pt modelId="{21B42C3A-144E-6444-BBCF-5CFC4653FF35}" type="sibTrans" cxnId="{D0E2F69F-EFCB-2447-8112-C1880F8F3510}">
      <dgm:prSet/>
      <dgm:spPr/>
      <dgm:t>
        <a:bodyPr/>
        <a:lstStyle/>
        <a:p>
          <a:endParaRPr lang="en-US"/>
        </a:p>
      </dgm:t>
    </dgm:pt>
    <dgm:pt modelId="{F27D9930-445B-8342-970B-D29AC34F6305}" type="parTrans" cxnId="{D0E2F69F-EFCB-2447-8112-C1880F8F3510}">
      <dgm:prSet/>
      <dgm:spPr/>
      <dgm:t>
        <a:bodyPr/>
        <a:lstStyle/>
        <a:p>
          <a:endParaRPr lang="en-US"/>
        </a:p>
      </dgm:t>
    </dgm:pt>
    <dgm:pt modelId="{718A901C-3831-534E-892D-8CA28E71364F}" type="pres">
      <dgm:prSet presAssocID="{B6D2F5CA-CF49-D64B-BF6C-1565FBFCE53F}" presName="Name0" presStyleCnt="0">
        <dgm:presLayoutVars>
          <dgm:chMax val="3"/>
          <dgm:chPref val="1"/>
          <dgm:dir/>
          <dgm:animLvl val="lvl"/>
          <dgm:resizeHandles/>
        </dgm:presLayoutVars>
      </dgm:prSet>
      <dgm:spPr/>
    </dgm:pt>
    <dgm:pt modelId="{5BFB6754-52E2-A044-B012-668B4AE3184D}" type="pres">
      <dgm:prSet presAssocID="{B6D2F5CA-CF49-D64B-BF6C-1565FBFCE53F}" presName="outerBox" presStyleCnt="0"/>
      <dgm:spPr/>
    </dgm:pt>
    <dgm:pt modelId="{3537F2D8-3E5B-B149-8599-8F788700896B}" type="pres">
      <dgm:prSet presAssocID="{B6D2F5CA-CF49-D64B-BF6C-1565FBFCE53F}" presName="outerBoxParent" presStyleLbl="node1" presStyleIdx="0" presStyleCnt="3"/>
      <dgm:spPr/>
    </dgm:pt>
    <dgm:pt modelId="{A39DB5E9-4F6D-0542-BF73-E89A43A49290}" type="pres">
      <dgm:prSet presAssocID="{B6D2F5CA-CF49-D64B-BF6C-1565FBFCE53F}" presName="outerBoxChildren" presStyleCnt="0"/>
      <dgm:spPr/>
    </dgm:pt>
    <dgm:pt modelId="{7F69B690-EA91-3F4C-BDB9-0430310C65A7}" type="pres">
      <dgm:prSet presAssocID="{1F6291A6-97C3-F54F-8D8C-30FB8FCD4D04}" presName="oChild" presStyleLbl="fgAcc1" presStyleIdx="0" presStyleCnt="4">
        <dgm:presLayoutVars>
          <dgm:bulletEnabled val="1"/>
        </dgm:presLayoutVars>
      </dgm:prSet>
      <dgm:spPr/>
    </dgm:pt>
    <dgm:pt modelId="{55D6DB2C-1AFD-8743-BF47-882FAF6107F7}" type="pres">
      <dgm:prSet presAssocID="{B6D2F5CA-CF49-D64B-BF6C-1565FBFCE53F}" presName="middleBox" presStyleCnt="0"/>
      <dgm:spPr/>
    </dgm:pt>
    <dgm:pt modelId="{DBDE30CB-CF71-D247-BD10-DEEA80DE3441}" type="pres">
      <dgm:prSet presAssocID="{B6D2F5CA-CF49-D64B-BF6C-1565FBFCE53F}" presName="middleBoxParent" presStyleLbl="node1" presStyleIdx="1" presStyleCnt="3"/>
      <dgm:spPr/>
    </dgm:pt>
    <dgm:pt modelId="{7A3D4897-4778-714A-85B9-3A7153235C9A}" type="pres">
      <dgm:prSet presAssocID="{B6D2F5CA-CF49-D64B-BF6C-1565FBFCE53F}" presName="middleBoxChildren" presStyleCnt="0"/>
      <dgm:spPr/>
    </dgm:pt>
    <dgm:pt modelId="{D6ADE0C6-FDAA-4843-BAB9-94CB8E8503AC}" type="pres">
      <dgm:prSet presAssocID="{1AD65A72-F8FE-2047-B858-17C69F946DBC}" presName="mChild" presStyleLbl="fgAcc1" presStyleIdx="1" presStyleCnt="4">
        <dgm:presLayoutVars>
          <dgm:bulletEnabled val="1"/>
        </dgm:presLayoutVars>
      </dgm:prSet>
      <dgm:spPr/>
    </dgm:pt>
    <dgm:pt modelId="{DC4CF169-4190-9644-9444-9E7518BF5975}" type="pres">
      <dgm:prSet presAssocID="{55DFEB89-FABE-054C-A424-BB651CA9B6EF}" presName="middleSibTrans" presStyleCnt="0"/>
      <dgm:spPr/>
    </dgm:pt>
    <dgm:pt modelId="{1174DE61-6C3D-F34C-A1B3-FAE9DA0CBDC4}" type="pres">
      <dgm:prSet presAssocID="{0D4FF773-BD96-AE4E-883C-320643868DF3}" presName="mChild" presStyleLbl="fgAcc1" presStyleIdx="2" presStyleCnt="4">
        <dgm:presLayoutVars>
          <dgm:bulletEnabled val="1"/>
        </dgm:presLayoutVars>
      </dgm:prSet>
      <dgm:spPr/>
    </dgm:pt>
    <dgm:pt modelId="{E15AD094-E362-244A-B9A1-3D6090B061A9}" type="pres">
      <dgm:prSet presAssocID="{B6D2F5CA-CF49-D64B-BF6C-1565FBFCE53F}" presName="centerBox" presStyleCnt="0"/>
      <dgm:spPr/>
    </dgm:pt>
    <dgm:pt modelId="{69AE1F4E-D826-EB4A-8244-0D3C410843A8}" type="pres">
      <dgm:prSet presAssocID="{B6D2F5CA-CF49-D64B-BF6C-1565FBFCE53F}" presName="centerBoxParent" presStyleLbl="node1" presStyleIdx="2" presStyleCnt="3"/>
      <dgm:spPr/>
    </dgm:pt>
    <dgm:pt modelId="{0752C848-7500-8646-BB3F-9F44A532CC43}" type="pres">
      <dgm:prSet presAssocID="{B6D2F5CA-CF49-D64B-BF6C-1565FBFCE53F}" presName="centerBoxChildren" presStyleCnt="0"/>
      <dgm:spPr/>
    </dgm:pt>
    <dgm:pt modelId="{74B3249E-3006-774E-AE97-0D28436DD469}" type="pres">
      <dgm:prSet presAssocID="{C1A7F2ED-F03F-BB47-A0B7-6FA96F888500}" presName="cChild" presStyleLbl="fgAcc1" presStyleIdx="3" presStyleCnt="4">
        <dgm:presLayoutVars>
          <dgm:bulletEnabled val="1"/>
        </dgm:presLayoutVars>
      </dgm:prSet>
      <dgm:spPr/>
    </dgm:pt>
  </dgm:ptLst>
  <dgm:cxnLst>
    <dgm:cxn modelId="{1B5CEC2F-AF36-0F43-9A1B-71424702633C}" srcId="{1087AF08-8D11-2946-885E-029A9B0AC63D}" destId="{0D4FF773-BD96-AE4E-883C-320643868DF3}" srcOrd="1" destOrd="0" parTransId="{9170F39A-19DE-464D-9FFB-F7772DB8B0E9}" sibTransId="{1653383B-EC16-D24E-B92C-3BBEECC7B259}"/>
    <dgm:cxn modelId="{4AAA9831-B8EA-4A4E-93D4-805C511E0BFC}" srcId="{1087AF08-8D11-2946-885E-029A9B0AC63D}" destId="{1AD65A72-F8FE-2047-B858-17C69F946DBC}" srcOrd="0" destOrd="0" parTransId="{FBE52D60-D121-354B-AD1A-03C28CC0E61F}" sibTransId="{55DFEB89-FABE-054C-A424-BB651CA9B6EF}"/>
    <dgm:cxn modelId="{FA766251-558C-7E40-8AA6-3FDE3041FEFF}" type="presOf" srcId="{1F6291A6-97C3-F54F-8D8C-30FB8FCD4D04}" destId="{7F69B690-EA91-3F4C-BDB9-0430310C65A7}" srcOrd="0" destOrd="0" presId="urn:microsoft.com/office/officeart/2005/8/layout/target2"/>
    <dgm:cxn modelId="{5512015C-0414-134D-8D6D-C4219FD8BAEA}" type="presOf" srcId="{0D4FF773-BD96-AE4E-883C-320643868DF3}" destId="{1174DE61-6C3D-F34C-A1B3-FAE9DA0CBDC4}" srcOrd="0" destOrd="0" presId="urn:microsoft.com/office/officeart/2005/8/layout/target2"/>
    <dgm:cxn modelId="{C84C7F6D-249B-0C47-8D10-F6CACC621655}" type="presOf" srcId="{1AD65A72-F8FE-2047-B858-17C69F946DBC}" destId="{D6ADE0C6-FDAA-4843-BAB9-94CB8E8503AC}" srcOrd="0" destOrd="0" presId="urn:microsoft.com/office/officeart/2005/8/layout/target2"/>
    <dgm:cxn modelId="{E6F74170-F454-4045-8500-BAC353A17F46}" type="presOf" srcId="{B6D2F5CA-CF49-D64B-BF6C-1565FBFCE53F}" destId="{718A901C-3831-534E-892D-8CA28E71364F}" srcOrd="0" destOrd="0" presId="urn:microsoft.com/office/officeart/2005/8/layout/target2"/>
    <dgm:cxn modelId="{0471F871-DAD5-FC48-A18D-1F9341854E58}" type="presOf" srcId="{11CCCF56-78CA-4545-B751-455A88B2C62B}" destId="{69AE1F4E-D826-EB4A-8244-0D3C410843A8}" srcOrd="0" destOrd="0" presId="urn:microsoft.com/office/officeart/2005/8/layout/target2"/>
    <dgm:cxn modelId="{5EFFA879-88F9-F342-AA81-91B769841077}" srcId="{B6D2F5CA-CF49-D64B-BF6C-1565FBFCE53F}" destId="{44D92B24-1A4E-8342-AA78-A0DC3CE030C9}" srcOrd="0" destOrd="0" parTransId="{21872411-32FD-6B4C-A74F-028AF8C45FE6}" sibTransId="{61B89D6B-4B7F-8A4C-9508-A7A438C12FAF}"/>
    <dgm:cxn modelId="{D524B27C-2360-8649-B53E-6A62A86C9F28}" type="presOf" srcId="{44D92B24-1A4E-8342-AA78-A0DC3CE030C9}" destId="{3537F2D8-3E5B-B149-8599-8F788700896B}" srcOrd="0" destOrd="0" presId="urn:microsoft.com/office/officeart/2005/8/layout/target2"/>
    <dgm:cxn modelId="{B137FD93-DC5A-C145-8341-35C1E1E046FE}" type="presOf" srcId="{C1A7F2ED-F03F-BB47-A0B7-6FA96F888500}" destId="{74B3249E-3006-774E-AE97-0D28436DD469}" srcOrd="0" destOrd="0" presId="urn:microsoft.com/office/officeart/2005/8/layout/target2"/>
    <dgm:cxn modelId="{D0E2F69F-EFCB-2447-8112-C1880F8F3510}" srcId="{11CCCF56-78CA-4545-B751-455A88B2C62B}" destId="{C1A7F2ED-F03F-BB47-A0B7-6FA96F888500}" srcOrd="0" destOrd="0" parTransId="{F27D9930-445B-8342-970B-D29AC34F6305}" sibTransId="{21B42C3A-144E-6444-BBCF-5CFC4653FF35}"/>
    <dgm:cxn modelId="{F75208A9-A631-1F41-A75A-68EA0F3D6B5D}" srcId="{B6D2F5CA-CF49-D64B-BF6C-1565FBFCE53F}" destId="{1087AF08-8D11-2946-885E-029A9B0AC63D}" srcOrd="1" destOrd="0" parTransId="{C73A425C-B7E5-F343-9DD7-ADF352E21BBD}" sibTransId="{880300F5-04E7-5F42-A836-00E69F2328A9}"/>
    <dgm:cxn modelId="{1360B1C5-D40A-6F4A-94BC-7EC16B8ADFB1}" srcId="{B6D2F5CA-CF49-D64B-BF6C-1565FBFCE53F}" destId="{11CCCF56-78CA-4545-B751-455A88B2C62B}" srcOrd="2" destOrd="0" parTransId="{99AE66F2-736C-0545-8F6D-405CF3363084}" sibTransId="{66FE7191-280C-3B41-8B8A-0787A3236544}"/>
    <dgm:cxn modelId="{773F8ED6-40ED-C34B-B7AD-2EEA03779B47}" type="presOf" srcId="{1087AF08-8D11-2946-885E-029A9B0AC63D}" destId="{DBDE30CB-CF71-D247-BD10-DEEA80DE3441}" srcOrd="0" destOrd="0" presId="urn:microsoft.com/office/officeart/2005/8/layout/target2"/>
    <dgm:cxn modelId="{4024B1DC-D763-7F41-98C5-2A88821C79B0}" srcId="{44D92B24-1A4E-8342-AA78-A0DC3CE030C9}" destId="{1F6291A6-97C3-F54F-8D8C-30FB8FCD4D04}" srcOrd="0" destOrd="0" parTransId="{6BAB5F3B-2E25-744A-B49E-9A5C393A1168}" sibTransId="{0D46AE52-54AE-A44B-9D89-84EF7E1E2EC9}"/>
    <dgm:cxn modelId="{0CE0445B-EA78-674A-A516-E742A175C6CF}" type="presParOf" srcId="{718A901C-3831-534E-892D-8CA28E71364F}" destId="{5BFB6754-52E2-A044-B012-668B4AE3184D}" srcOrd="0" destOrd="0" presId="urn:microsoft.com/office/officeart/2005/8/layout/target2"/>
    <dgm:cxn modelId="{2701BA1B-C880-944D-8892-82DD7A885CAC}" type="presParOf" srcId="{5BFB6754-52E2-A044-B012-668B4AE3184D}" destId="{3537F2D8-3E5B-B149-8599-8F788700896B}" srcOrd="0" destOrd="0" presId="urn:microsoft.com/office/officeart/2005/8/layout/target2"/>
    <dgm:cxn modelId="{A9D1E8D5-4575-2642-8546-769BEC83FA72}" type="presParOf" srcId="{5BFB6754-52E2-A044-B012-668B4AE3184D}" destId="{A39DB5E9-4F6D-0542-BF73-E89A43A49290}" srcOrd="1" destOrd="0" presId="urn:microsoft.com/office/officeart/2005/8/layout/target2"/>
    <dgm:cxn modelId="{6F5D1A34-7A06-F148-97A8-C96D061466E8}" type="presParOf" srcId="{A39DB5E9-4F6D-0542-BF73-E89A43A49290}" destId="{7F69B690-EA91-3F4C-BDB9-0430310C65A7}" srcOrd="0" destOrd="0" presId="urn:microsoft.com/office/officeart/2005/8/layout/target2"/>
    <dgm:cxn modelId="{8D1FF5FA-BAD9-9A4F-9858-6FCA5C9F4D01}" type="presParOf" srcId="{718A901C-3831-534E-892D-8CA28E71364F}" destId="{55D6DB2C-1AFD-8743-BF47-882FAF6107F7}" srcOrd="1" destOrd="0" presId="urn:microsoft.com/office/officeart/2005/8/layout/target2"/>
    <dgm:cxn modelId="{8A854B39-A80D-8547-BDAD-7358A067A645}" type="presParOf" srcId="{55D6DB2C-1AFD-8743-BF47-882FAF6107F7}" destId="{DBDE30CB-CF71-D247-BD10-DEEA80DE3441}" srcOrd="0" destOrd="0" presId="urn:microsoft.com/office/officeart/2005/8/layout/target2"/>
    <dgm:cxn modelId="{59B08528-A0C7-1C49-B9A5-9BB8D8224F4F}" type="presParOf" srcId="{55D6DB2C-1AFD-8743-BF47-882FAF6107F7}" destId="{7A3D4897-4778-714A-85B9-3A7153235C9A}" srcOrd="1" destOrd="0" presId="urn:microsoft.com/office/officeart/2005/8/layout/target2"/>
    <dgm:cxn modelId="{04ABEFE4-7133-FE47-BFD2-F69C33C4BD56}" type="presParOf" srcId="{7A3D4897-4778-714A-85B9-3A7153235C9A}" destId="{D6ADE0C6-FDAA-4843-BAB9-94CB8E8503AC}" srcOrd="0" destOrd="0" presId="urn:microsoft.com/office/officeart/2005/8/layout/target2"/>
    <dgm:cxn modelId="{CE522C63-59C0-404A-B4EC-85A8B2C9CC99}" type="presParOf" srcId="{7A3D4897-4778-714A-85B9-3A7153235C9A}" destId="{DC4CF169-4190-9644-9444-9E7518BF5975}" srcOrd="1" destOrd="0" presId="urn:microsoft.com/office/officeart/2005/8/layout/target2"/>
    <dgm:cxn modelId="{F23B8ED6-CC1C-3149-B0C6-5962F1348B20}" type="presParOf" srcId="{7A3D4897-4778-714A-85B9-3A7153235C9A}" destId="{1174DE61-6C3D-F34C-A1B3-FAE9DA0CBDC4}" srcOrd="2" destOrd="0" presId="urn:microsoft.com/office/officeart/2005/8/layout/target2"/>
    <dgm:cxn modelId="{3C068509-4C1A-5947-A343-55632497801A}" type="presParOf" srcId="{718A901C-3831-534E-892D-8CA28E71364F}" destId="{E15AD094-E362-244A-B9A1-3D6090B061A9}" srcOrd="2" destOrd="0" presId="urn:microsoft.com/office/officeart/2005/8/layout/target2"/>
    <dgm:cxn modelId="{46DF0F64-F227-E240-ABDB-31DFEFFD8C24}" type="presParOf" srcId="{E15AD094-E362-244A-B9A1-3D6090B061A9}" destId="{69AE1F4E-D826-EB4A-8244-0D3C410843A8}" srcOrd="0" destOrd="0" presId="urn:microsoft.com/office/officeart/2005/8/layout/target2"/>
    <dgm:cxn modelId="{8A3D1363-909E-BE44-8479-5A0FECFEBBBE}" type="presParOf" srcId="{E15AD094-E362-244A-B9A1-3D6090B061A9}" destId="{0752C848-7500-8646-BB3F-9F44A532CC43}" srcOrd="1" destOrd="0" presId="urn:microsoft.com/office/officeart/2005/8/layout/target2"/>
    <dgm:cxn modelId="{D8C7FCBD-7A1C-C04D-9C11-135C3465764F}" type="presParOf" srcId="{0752C848-7500-8646-BB3F-9F44A532CC43}" destId="{74B3249E-3006-774E-AE97-0D28436DD469}" srcOrd="0" destOrd="0" presId="urn:microsoft.com/office/officeart/2005/8/layout/targe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mc:AlternateContent xmlns:mc="http://schemas.openxmlformats.org/markup-compatibility/2006" xmlns:a14="http://schemas.microsoft.com/office/drawing/2010/main">
      <mc:Choice Requires="a14">
        <dgm:pt modelId="{3128A29D-B30D-D34D-B4D0-F86E5140FC67}">
          <dgm:prSet phldrT="[Text]" custT="1"/>
          <dgm:spPr/>
          <dgm:t>
            <a:bodyPr/>
            <a:lstStyle/>
            <a:p>
              <a14:m>
                <m:oMath xmlns:m="http://schemas.openxmlformats.org/officeDocument/2006/math">
                  <m:sSup>
                    <m:sSupPr>
                      <m:ctrlPr>
                        <a:rPr lang="en-US" sz="1600" b="0" i="1" u="none">
                          <a:latin typeface="Cambria Math" panose="02040503050406030204" pitchFamily="18" charset="0"/>
                        </a:rPr>
                      </m:ctrlPr>
                    </m:sSupPr>
                    <m:e>
                      <m:r>
                        <a:rPr lang="en-US" sz="1600" b="0" i="1" u="none">
                          <a:latin typeface="Cambria Math" panose="02040503050406030204" pitchFamily="18" charset="0"/>
                        </a:rPr>
                        <m:t>𝑡</m:t>
                      </m:r>
                    </m:e>
                    <m:sup>
                      <m:r>
                        <a:rPr lang="en-US" sz="1600" b="0" i="1" u="none">
                          <a:latin typeface="Cambria Math" panose="02040503050406030204" pitchFamily="18" charset="0"/>
                        </a:rPr>
                        <m:t>′</m:t>
                      </m:r>
                    </m:sup>
                  </m:sSup>
                </m:oMath>
              </a14:m>
              <a:r>
                <a:rPr lang="en-US" sz="1600" dirty="0"/>
                <a:t> - Non-transferable</a:t>
              </a:r>
            </a:p>
          </dgm:t>
        </dgm:pt>
      </mc:Choice>
      <mc:Fallback xmlns="">
        <dgm:pt modelId="{3128A29D-B30D-D34D-B4D0-F86E5140FC67}">
          <dgm:prSet phldrT="[Text]" custT="1"/>
          <dgm:spPr/>
          <dgm:t>
            <a:bodyPr/>
            <a:lstStyle/>
            <a:p>
              <a:r>
                <a:rPr lang="en-US" sz="1600" b="0" i="0" u="none">
                  <a:latin typeface="Cambria Math" panose="02040503050406030204" pitchFamily="18" charset="0"/>
                </a:rPr>
                <a:t>𝑡^′</a:t>
              </a:r>
              <a:r>
                <a:rPr lang="en-US" sz="1600"/>
                <a:t> - Non-transferable</a:t>
              </a:r>
            </a:p>
          </dgm:t>
        </dgm:pt>
      </mc:Fallback>
    </mc:AlternateConten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a:latin typeface="Cambria Math" panose="02040503050406030204" pitchFamily="18" charset="0"/>
                    </a:rPr>
                    <m:t>𝑑</m:t>
                  </m:r>
                </m:oMath>
              </a14:m>
              <a:r>
                <a:rPr lang="en-US" sz="1600" dirty="0"/>
                <a:t> - Sub-dividable or </a:t>
              </a:r>
              <a14:m>
                <m:oMath xmlns:m="http://schemas.openxmlformats.org/officeDocument/2006/math">
                  <m:sSup>
                    <m:sSupPr>
                      <m:ctrlPr>
                        <a:rPr lang="en-US" sz="1600" i="1">
                          <a:latin typeface="Cambria Math" panose="02040503050406030204" pitchFamily="18" charset="0"/>
                        </a:rPr>
                      </m:ctrlPr>
                    </m:sSupPr>
                    <m:e>
                      <m:r>
                        <a:rPr lang="en-US" sz="1600" b="0" i="1">
                          <a:latin typeface="Cambria Math" panose="02040503050406030204" pitchFamily="18" charset="0"/>
                        </a:rPr>
                        <m:t>𝑑</m:t>
                      </m:r>
                    </m:e>
                    <m:sup>
                      <m:r>
                        <a:rPr lang="en-US" sz="1600" b="0" i="1">
                          <a:latin typeface="Cambria Math" panose="02040503050406030204" pitchFamily="18" charset="0"/>
                        </a:rPr>
                        <m:t>′</m:t>
                      </m:r>
                    </m:sup>
                  </m:sSup>
                </m:oMath>
              </a14:m>
              <a:r>
                <a:rPr lang="en-US" sz="1600" dirty="0"/>
                <a:t> - 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a:t> - Sub-dividable or </a:t>
              </a:r>
              <a:r>
                <a:rPr lang="en-US" sz="1600" b="0" i="0">
                  <a:latin typeface="Cambria Math" panose="02040503050406030204" pitchFamily="18" charset="0"/>
                </a:rPr>
                <a:t>𝑑^′</a:t>
              </a:r>
              <a:r>
                <a:rPr lang="en-US" sz="1600"/>
                <a:t> - 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a:latin typeface="Cambria Math" panose="02040503050406030204" pitchFamily="18" charset="0"/>
                    </a:rPr>
                    <m:t>𝑠</m:t>
                  </m:r>
                </m:oMath>
              </a14:m>
              <a:r>
                <a:rPr lang="en-US" sz="160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a:t> - Singleton</a:t>
              </a:r>
            </a:p>
          </dgm:t>
        </dgm:pt>
      </mc:Fallback>
    </mc:AlternateConten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a:blipFill>
          <a:blip xmlns:r="http://schemas.openxmlformats.org/officeDocument/2006/relationships" r:embed="rId2"/>
          <a:stretch>
            <a:fillRect t="-3846" r="-356" b="-15385"/>
          </a:stretch>
        </a:blipFill>
      </dgm:spPr>
      <dgm:t>
        <a:bodyPr/>
        <a:lstStyle/>
        <a:p>
          <a:r>
            <a:rPr lang="en-US">
              <a:noFill/>
            </a:rPr>
            <a:t> </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dgm:pt modelId="{970F9C87-87B1-F54E-9F89-F094A95964BD}">
      <dgm:prSet custT="1"/>
      <dgm:spPr>
        <a:blipFill>
          <a:blip xmlns:r="http://schemas.openxmlformats.org/officeDocument/2006/relationships" r:embed="rId3"/>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4"/>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5"/>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a:noFill/>
            </a:rPr>
            <a:t> </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6"/>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dgm:pt modelId="{CEA9D7B9-723A-5E41-B241-63FFAC230A57}">
      <dgm:prSet custT="1"/>
      <dgm:spPr>
        <a:blipFill>
          <a:blip xmlns:r="http://schemas.openxmlformats.org/officeDocument/2006/relationships" r:embed="rId7"/>
          <a:stretch>
            <a:fillRect t="-3774" b="-13208"/>
          </a:stretch>
        </a:blipFill>
      </dgm:spPr>
      <dgm:t>
        <a:bodyPr/>
        <a:lstStyle/>
        <a:p>
          <a:r>
            <a:rPr lang="en-US">
              <a:noFill/>
            </a:rPr>
            <a:t> </a:t>
          </a:r>
        </a:p>
      </dgm:t>
    </dgm:p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a:latin typeface="Cambria Math" panose="02040503050406030204" pitchFamily="18" charset="0"/>
                  </a:rPr>
                  <m:t>𝑡</m:t>
                </m:r>
              </m:oMath>
            </m:oMathPara>
          </a14:m>
          <a:endParaRPr lang="en-US" sz="1700" kern="120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Transfer</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TransferRequest</a:t>
          </a:r>
          <a:endParaRPr lang="en-US" sz="9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TransferResponse</a:t>
          </a:r>
          <a:endParaRPr lang="en-US" sz="9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TransferFrom</a:t>
          </a:r>
          <a:endParaRPr lang="en-US" sz="9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TransferFromRequest</a:t>
          </a:r>
          <a:endParaRPr lang="en-US" sz="9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TransferFromResponse</a:t>
          </a:r>
        </a:p>
      </dsp:txBody>
      <dsp:txXfrm>
        <a:off x="2620197" y="1466350"/>
        <a:ext cx="1200432" cy="3659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a:t>
          </a:r>
          <a:endParaRPr lang="en-US" sz="6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TransferRequest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TRemoveRoleMemeberFromResponse</a:t>
          </a:r>
          <a:endParaRPr lang="en-US" sz="600" kern="1200" dirty="0"/>
        </a:p>
      </dsp:txBody>
      <dsp:txXfrm>
        <a:off x="2804713" y="1466350"/>
        <a:ext cx="1200432" cy="36598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t</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93FC6-C615-1242-A5CB-46AD085C9AB9}">
      <dsp:nvSpPr>
        <dsp:cNvPr id="0" name=""/>
        <dsp:cNvSpPr/>
      </dsp:nvSpPr>
      <dsp:spPr>
        <a:xfrm>
          <a:off x="0" y="67687"/>
          <a:ext cx="10515600" cy="94967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Tokens begin at a common root named Base - </a:t>
          </a:r>
          <a14:m xmlns:a14="http://schemas.microsoft.com/office/drawing/2010/main">
            <m:oMath xmlns:m="http://schemas.openxmlformats.org/officeDocument/2006/math">
              <m:r>
                <a:rPr lang="en-US" sz="1700" i="1" kern="1200" smtClean="0">
                  <a:latin typeface="Cambria Math" panose="02040503050406030204" pitchFamily="18" charset="0"/>
                  <a:ea typeface="Cambria Math" panose="02040503050406030204" pitchFamily="18" charset="0"/>
                </a:rPr>
                <m:t>𝜏</m:t>
              </m:r>
            </m:oMath>
          </a14:m>
          <a:endParaRPr lang="en-US" sz="1700" kern="1200" dirty="0"/>
        </a:p>
      </dsp:txBody>
      <dsp:txXfrm>
        <a:off x="46360" y="114047"/>
        <a:ext cx="10422880" cy="856959"/>
      </dsp:txXfrm>
    </dsp:sp>
    <dsp:sp modelId="{726FD45F-6285-C544-96B4-A195F3E97B19}">
      <dsp:nvSpPr>
        <dsp:cNvPr id="0" name=""/>
        <dsp:cNvSpPr/>
      </dsp:nvSpPr>
      <dsp:spPr>
        <a:xfrm>
          <a:off x="0" y="1066327"/>
          <a:ext cx="10515600" cy="94967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Base has 2 initial branches: Fungible </a:t>
          </a:r>
          <a14:m xmlns:a14="http://schemas.microsoft.com/office/drawing/2010/main">
            <m:oMath xmlns:m="http://schemas.openxmlformats.org/officeDocument/2006/math">
              <m:sSub>
                <m:sSubPr>
                  <m:ctrlPr>
                    <a:rPr lang="en-US" sz="1700" i="1" kern="1200" smtClean="0">
                      <a:latin typeface="Cambria Math" panose="02040503050406030204" pitchFamily="18" charset="0"/>
                      <a:ea typeface="Cambria Math" panose="02040503050406030204" pitchFamily="18" charset="0"/>
                    </a:rPr>
                  </m:ctrlPr>
                </m:sSubPr>
                <m:e>
                  <m:r>
                    <a:rPr lang="en-US" sz="1700" kern="1200" smtClean="0">
                      <a:latin typeface="Cambria Math" panose="02040503050406030204" pitchFamily="18" charset="0"/>
                    </a:rPr>
                    <m:t> </m:t>
                  </m:r>
                  <m:r>
                    <a:rPr lang="en-US" sz="1700" i="1" kern="1200" smtClean="0">
                      <a:latin typeface="Cambria Math" panose="02040503050406030204" pitchFamily="18" charset="0"/>
                      <a:ea typeface="Cambria Math" panose="02040503050406030204" pitchFamily="18" charset="0"/>
                    </a:rPr>
                    <m:t>𝜏</m:t>
                  </m:r>
                </m:e>
                <m:sub>
                  <m:r>
                    <m:rPr>
                      <m:sty m:val="p"/>
                    </m:rPr>
                    <a:rPr lang="el-GR" sz="1700" i="1" kern="1200" smtClean="0">
                      <a:latin typeface="Cambria Math" panose="02040503050406030204" pitchFamily="18" charset="0"/>
                      <a:ea typeface="Cambria Math" panose="02040503050406030204" pitchFamily="18" charset="0"/>
                    </a:rPr>
                    <m:t>Ϝ</m:t>
                  </m:r>
                </m:sub>
              </m:sSub>
            </m:oMath>
          </a14:m>
          <a:r>
            <a:rPr lang="en-US" sz="1700" kern="1200" dirty="0"/>
            <a:t>  and Non-Fungible</a:t>
          </a:r>
          <a14:m xmlns:a14="http://schemas.microsoft.com/office/drawing/2010/main">
            <m:oMath xmlns:m="http://schemas.openxmlformats.org/officeDocument/2006/math">
              <m:sSub>
                <m:sSubPr>
                  <m:ctrlPr>
                    <a:rPr lang="en-US" sz="1700" i="1" kern="1200" smtClean="0">
                      <a:latin typeface="Cambria Math" panose="02040503050406030204" pitchFamily="18" charset="0"/>
                      <a:ea typeface="Cambria Math" panose="02040503050406030204" pitchFamily="18" charset="0"/>
                    </a:rPr>
                  </m:ctrlPr>
                </m:sSubPr>
                <m:e>
                  <m:r>
                    <a:rPr lang="en-US" sz="1700" kern="1200" smtClean="0">
                      <a:latin typeface="Cambria Math" panose="02040503050406030204" pitchFamily="18" charset="0"/>
                    </a:rPr>
                    <m:t> </m:t>
                  </m:r>
                  <m:r>
                    <a:rPr lang="en-US" sz="1700" i="1" kern="1200" smtClean="0">
                      <a:latin typeface="Cambria Math" panose="02040503050406030204" pitchFamily="18" charset="0"/>
                      <a:ea typeface="Cambria Math" panose="02040503050406030204" pitchFamily="18" charset="0"/>
                    </a:rPr>
                    <m:t>𝜏</m:t>
                  </m:r>
                </m:e>
                <m:sub>
                  <m:r>
                    <m:rPr>
                      <m:sty m:val="p"/>
                    </m:rPr>
                    <a:rPr lang="el-GR" sz="1700" i="1" kern="1200" smtClean="0">
                      <a:latin typeface="Cambria Math" panose="02040503050406030204" pitchFamily="18" charset="0"/>
                      <a:ea typeface="Cambria Math" panose="02040503050406030204" pitchFamily="18" charset="0"/>
                    </a:rPr>
                    <m:t>Ν</m:t>
                  </m:r>
                </m:sub>
              </m:sSub>
            </m:oMath>
          </a14:m>
          <a:r>
            <a:rPr lang="en-US" sz="1700" kern="1200" dirty="0"/>
            <a:t> .  More top-level branches can be added</a:t>
          </a:r>
        </a:p>
      </dsp:txBody>
      <dsp:txXfrm>
        <a:off x="46360" y="1112687"/>
        <a:ext cx="10422880" cy="856959"/>
      </dsp:txXfrm>
    </dsp:sp>
    <dsp:sp modelId="{A5C43F8F-D0F9-F140-A459-EC86E219E156}">
      <dsp:nvSpPr>
        <dsp:cNvPr id="0" name=""/>
        <dsp:cNvSpPr/>
      </dsp:nvSpPr>
      <dsp:spPr>
        <a:xfrm>
          <a:off x="0" y="2064967"/>
          <a:ext cx="10515600" cy="949679"/>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 new branch is created from a parent branch when it is added but does not represent a complete token.  For example, non-transferable would represent a branch on Non-Fungible, but would not be a branch on Fungible.</a:t>
          </a:r>
        </a:p>
      </dsp:txBody>
      <dsp:txXfrm>
        <a:off x="46360" y="2111327"/>
        <a:ext cx="10422880" cy="856959"/>
      </dsp:txXfrm>
    </dsp:sp>
    <dsp:sp modelId="{8250E9E3-A066-2F44-8D9C-3A85D0BEAFE7}">
      <dsp:nvSpPr>
        <dsp:cNvPr id="0" name=""/>
        <dsp:cNvSpPr/>
      </dsp:nvSpPr>
      <dsp:spPr>
        <a:xfrm>
          <a:off x="0" y="3063606"/>
          <a:ext cx="10515600" cy="94967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a:t>
          </a:r>
        </a:p>
      </dsp:txBody>
      <dsp:txXfrm>
        <a:off x="46360" y="3109966"/>
        <a:ext cx="10422880" cy="85695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888262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 xmlns:m="http://schemas.openxmlformats.org/officeDocument/2006/math">
              <m:r>
                <a:rPr lang="en-US" sz="1500" i="1" kern="1200" smtClean="0">
                  <a:latin typeface="Cambria Math" panose="02040503050406030204" pitchFamily="18" charset="0"/>
                </a:rPr>
                <m:t>𝑃h𝑦𝑠𝑖𝑐𝑎𝑙</m:t>
              </m:r>
              <m:r>
                <a:rPr lang="en-US" sz="1500" i="1" kern="1200" smtClean="0">
                  <a:latin typeface="Cambria Math" panose="02040503050406030204" pitchFamily="18" charset="0"/>
                </a:rPr>
                <m:t> </m:t>
              </m:r>
              <m:r>
                <a:rPr lang="en-US" sz="1500" i="1" kern="1200" smtClean="0">
                  <a:latin typeface="Cambria Math" panose="02040503050406030204" pitchFamily="18" charset="0"/>
                </a:rPr>
                <m:t>𝐶𝑎𝑠h</m:t>
              </m:r>
              <m:r>
                <a:rPr lang="en-US" sz="1500" i="1" kern="1200" smtClean="0">
                  <a:latin typeface="Cambria Math" panose="02040503050406030204" pitchFamily="18" charset="0"/>
                </a:rPr>
                <m:t> </m:t>
              </m:r>
              <m:r>
                <a:rPr lang="en-US" sz="1500" kern="1200">
                  <a:latin typeface="Cambria Math" panose="02040503050406030204" pitchFamily="18" charset="0"/>
                </a:rPr>
                <m:t>=</m:t>
              </m:r>
            </m:oMath>
          </a14:m>
          <a:r>
            <a:rPr lang="en-US" sz="1500" kern="1200" dirty="0"/>
            <a:t> </a:t>
          </a:r>
          <a14:m xmlns:a14="http://schemas.microsoft.com/office/drawing/2010/main">
            <m:oMath xmlns:m="http://schemas.openxmlformats.org/officeDocument/2006/math">
              <m:sSub>
                <m:sSubPr>
                  <m:ctrlPr>
                    <a:rPr lang="en-US" sz="1500" b="0" i="1" kern="1200" smtClean="0">
                      <a:latin typeface="Cambria Math" panose="02040503050406030204" pitchFamily="18" charset="0"/>
                      <a:ea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b="0" i="1" kern="1200" smtClean="0">
                      <a:latin typeface="Cambria Math" panose="02040503050406030204" pitchFamily="18" charset="0"/>
                      <a:ea typeface="Cambria Math" panose="02040503050406030204" pitchFamily="18" charset="0"/>
                    </a:rPr>
                    <m:t>Ϝ</m:t>
                  </m:r>
                </m:sub>
              </m:sSub>
              <m:r>
                <a:rPr lang="en-US" sz="1500" b="0" i="1" kern="1200" smtClean="0">
                  <a:latin typeface="Cambria Math" panose="02040503050406030204" pitchFamily="18" charset="0"/>
                  <a:ea typeface="Cambria Math" panose="02040503050406030204" pitchFamily="18" charset="0"/>
                </a:rPr>
                <m:t>{</m:t>
              </m:r>
              <m:r>
                <a:rPr lang="en-US" sz="1500" b="0" i="1" kern="1200">
                  <a:latin typeface="Cambria Math" panose="02040503050406030204" pitchFamily="18" charset="0"/>
                  <a:ea typeface="Cambria Math" panose="02040503050406030204" pitchFamily="18" charset="0"/>
                </a:rPr>
                <m:t>𝑑</m:t>
              </m:r>
              <m:r>
                <a:rPr lang="en-US" sz="1500" b="0" i="1" kern="1200">
                  <a:latin typeface="Cambria Math" panose="02040503050406030204" pitchFamily="18" charset="0"/>
                  <a:ea typeface="Cambria Math" panose="02040503050406030204" pitchFamily="18" charset="0"/>
                </a:rPr>
                <m:t>,</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sub-dividable &amp; Supply Control)</a:t>
          </a:r>
        </a:p>
      </dsp:txBody>
      <dsp:txXfrm>
        <a:off x="323471" y="212628"/>
        <a:ext cx="888262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857770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 xmlns:m="http://schemas.openxmlformats.org/officeDocument/2006/math">
              <m:r>
                <a:rPr lang="en-US" sz="1500" kern="1200" smtClean="0">
                  <a:latin typeface="Cambria Math" panose="02040503050406030204" pitchFamily="18" charset="0"/>
                </a:rPr>
                <m:t>𝑉𝑜𝑡𝑒</m:t>
              </m:r>
            </m:oMath>
          </a14:m>
          <a:r>
            <a:rPr lang="en-US" sz="1500" kern="1200" dirty="0"/>
            <a:t> = </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Ν</m:t>
                  </m:r>
                </m:sub>
              </m:sSub>
              <m:r>
                <a:rPr lang="en-US" sz="1500" b="0" i="1" kern="1200" smtClean="0">
                  <a:latin typeface="Cambria Math" panose="02040503050406030204" pitchFamily="18" charset="0"/>
                </a:rPr>
                <m:t>{</m:t>
              </m:r>
              <m:sSup>
                <m:sSupPr>
                  <m:ctrlPr>
                    <a:rPr lang="en-US" sz="1500" b="0" i="1" kern="1200" smtClean="0">
                      <a:latin typeface="Cambria Math" panose="02040503050406030204" pitchFamily="18" charset="0"/>
                    </a:rPr>
                  </m:ctrlPr>
                </m:sSupPr>
                <m:e>
                  <m:r>
                    <a:rPr lang="en-US" sz="1500" b="0" i="1" kern="1200" smtClean="0">
                      <a:latin typeface="Cambria Math" panose="02040503050406030204" pitchFamily="18" charset="0"/>
                    </a:rPr>
                    <m:t>𝑡</m:t>
                  </m:r>
                </m:e>
                <m:sup>
                  <m:r>
                    <a:rPr lang="en-US" sz="1500" b="0" i="1" kern="1200" smtClean="0">
                      <a:latin typeface="Cambria Math" panose="02040503050406030204" pitchFamily="18" charset="0"/>
                    </a:rPr>
                    <m:t>′</m:t>
                  </m:r>
                </m:sup>
              </m:sSup>
              <m:r>
                <a:rPr lang="en-US" sz="1500" b="0" i="1" kern="1200" smtClean="0">
                  <a:latin typeface="Cambria Math" panose="02040503050406030204" pitchFamily="18" charset="0"/>
                </a:rPr>
                <m:t>, </m:t>
              </m:r>
              <m:r>
                <a:rPr lang="en-US" sz="1500" b="0" i="1" kern="1200" smtClean="0">
                  <a:latin typeface="Cambria Math" panose="02040503050406030204" pitchFamily="18" charset="0"/>
                </a:rPr>
                <m:t>𝑆</m:t>
              </m:r>
              <m:r>
                <a:rPr lang="en-US" sz="1500" b="0" i="1" kern="1200" smtClean="0">
                  <a:latin typeface="Cambria Math" panose="02040503050406030204" pitchFamily="18" charset="0"/>
                </a:rPr>
                <m:t>}</m:t>
              </m:r>
            </m:oMath>
          </a14:m>
          <a:r>
            <a:rPr lang="en-US" sz="1500" kern="1200" dirty="0"/>
            <a:t> (Non-fungible: non-transferable &amp; </a:t>
          </a:r>
          <a:r>
            <a:rPr lang="en-US" sz="1500" kern="1200" dirty="0" err="1"/>
            <a:t>suspendable</a:t>
          </a:r>
          <a:r>
            <a:rPr lang="en-US" sz="1500" kern="1200" dirty="0"/>
            <a:t>) (implicit </a:t>
          </a:r>
          <a14:m xmlns:a14="http://schemas.microsoft.com/office/drawing/2010/main">
            <m:oMath xmlns:m="http://schemas.openxmlformats.org/officeDocument/2006/math">
              <m:sSup>
                <m:sSupPr>
                  <m:ctrlPr>
                    <a:rPr lang="en-US" sz="1500" i="1" kern="1200">
                      <a:latin typeface="Cambria Math" panose="02040503050406030204" pitchFamily="18" charset="0"/>
                    </a:rPr>
                  </m:ctrlPr>
                </m:sSupPr>
                <m:e>
                  <m:r>
                    <a:rPr lang="en-US" sz="1500" b="0" i="1" kern="1200">
                      <a:latin typeface="Cambria Math" panose="02040503050406030204" pitchFamily="18" charset="0"/>
                    </a:rPr>
                    <m:t>𝑑</m:t>
                  </m:r>
                </m:e>
                <m:sup>
                  <m:r>
                    <a:rPr lang="en-US" sz="1500" b="0" i="1" kern="1200">
                      <a:latin typeface="Cambria Math" panose="02040503050406030204" pitchFamily="18" charset="0"/>
                    </a:rPr>
                    <m:t>′</m:t>
                  </m:r>
                </m:sup>
              </m:sSup>
            </m:oMath>
          </a14:m>
          <a:r>
            <a:rPr lang="en-US" sz="1500" kern="1200" dirty="0"/>
            <a:t>)</a:t>
          </a:r>
        </a:p>
      </dsp:txBody>
      <dsp:txXfrm>
        <a:off x="628394" y="850719"/>
        <a:ext cx="857770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848411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 xmlns:m="http://schemas.openxmlformats.org/officeDocument/2006/math">
              <m:r>
                <a:rPr lang="en-US" sz="1500" kern="1200" smtClean="0">
                  <a:latin typeface="Cambria Math" panose="02040503050406030204" pitchFamily="18" charset="0"/>
                </a:rPr>
                <m:t>𝑇h𝑒𝑎𝑡𝑒𝑟</m:t>
              </m:r>
              <m:r>
                <a:rPr lang="en-US" sz="1500" kern="1200" smtClean="0">
                  <a:latin typeface="Cambria Math" panose="02040503050406030204" pitchFamily="18" charset="0"/>
                </a:rPr>
                <m:t> </m:t>
              </m:r>
              <m:r>
                <a:rPr lang="en-US" sz="1500" kern="1200" smtClean="0">
                  <a:latin typeface="Cambria Math" panose="02040503050406030204" pitchFamily="18" charset="0"/>
                </a:rPr>
                <m:t>𝑇𝑖𝑐𝑘𝑒𝑡</m:t>
              </m:r>
            </m:oMath>
          </a14:m>
          <a:r>
            <a:rPr lang="en-US" sz="1500" kern="1200" dirty="0"/>
            <a:t> = </a:t>
          </a:r>
          <a14:m xmlns:a14="http://schemas.microsoft.com/office/drawing/2010/main">
            <m:oMath xmlns:m="http://schemas.openxmlformats.org/officeDocument/2006/math">
              <m:sSub>
                <m:sSubPr>
                  <m:ctrlPr>
                    <a:rPr lang="en-US" sz="1500" b="0" i="1" kern="1200" smtClean="0">
                      <a:latin typeface="Cambria Math" panose="02040503050406030204" pitchFamily="18" charset="0"/>
                      <a:ea typeface="Cambria Math" panose="02040503050406030204" pitchFamily="18" charset="0"/>
                    </a:rPr>
                  </m:ctrlPr>
                </m:sSubPr>
                <m:e>
                  <m:r>
                    <a:rPr lang="en-US" sz="1500" b="0" i="1" kern="1200" smtClean="0">
                      <a:latin typeface="Cambria Math" panose="02040503050406030204" pitchFamily="18" charset="0"/>
                      <a:ea typeface="Cambria Math" panose="02040503050406030204" pitchFamily="18" charset="0"/>
                    </a:rPr>
                    <m:t>𝜏</m:t>
                  </m:r>
                </m:e>
                <m:sub>
                  <m:r>
                    <m:rPr>
                      <m:sty m:val="p"/>
                    </m:rPr>
                    <a:rPr lang="el-GR" sz="1500" b="0" i="1" kern="1200" smtClean="0">
                      <a:latin typeface="Cambria Math" panose="02040503050406030204" pitchFamily="18" charset="0"/>
                      <a:ea typeface="Cambria Math" panose="02040503050406030204" pitchFamily="18" charset="0"/>
                    </a:rPr>
                    <m:t>Ν</m:t>
                  </m:r>
                </m:sub>
              </m:sSub>
              <m:r>
                <a:rPr lang="en-US" sz="1500" b="0" i="1" kern="1200" smtClean="0">
                  <a:latin typeface="Cambria Math" panose="02040503050406030204" pitchFamily="18" charset="0"/>
                  <a:ea typeface="Cambria Math" panose="02040503050406030204" pitchFamily="18" charset="0"/>
                </a:rPr>
                <m:t>(</m:t>
              </m:r>
              <m:sSub>
                <m:sSubPr>
                  <m:ctrlPr>
                    <a:rPr lang="en-US" sz="1500" b="0" i="1" kern="1200" smtClean="0">
                      <a:latin typeface="Cambria Math" panose="02040503050406030204" pitchFamily="18" charset="0"/>
                      <a:ea typeface="Cambria Math" panose="02040503050406030204" pitchFamily="18" charset="0"/>
                    </a:rPr>
                  </m:ctrlPr>
                </m:sSubPr>
                <m:e>
                  <m:r>
                    <a:rPr lang="en-US" sz="1500" b="0" i="1" kern="1200" smtClean="0">
                      <a:latin typeface="Cambria Math" panose="02040503050406030204" pitchFamily="18" charset="0"/>
                      <a:ea typeface="Cambria Math" panose="02040503050406030204" pitchFamily="18" charset="0"/>
                    </a:rPr>
                    <m:t>𝜏</m:t>
                  </m:r>
                </m:e>
                <m:sub>
                  <m:r>
                    <m:rPr>
                      <m:sty m:val="p"/>
                    </m:rPr>
                    <a:rPr lang="el-GR" sz="1500" b="0" i="1" kern="1200" smtClean="0">
                      <a:latin typeface="Cambria Math" panose="02040503050406030204" pitchFamily="18" charset="0"/>
                      <a:ea typeface="Cambria Math" panose="02040503050406030204" pitchFamily="18" charset="0"/>
                    </a:rPr>
                    <m:t>Ϝ</m:t>
                  </m:r>
                </m:sub>
              </m:sSub>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𝑒</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𝑡</m:t>
              </m:r>
              <m:r>
                <a:rPr lang="en-US" sz="1500" b="0" i="1" kern="1200" smtClean="0">
                  <a:latin typeface="Cambria Math" panose="02040503050406030204" pitchFamily="18" charset="0"/>
                  <a:ea typeface="Cambria Math" panose="02040503050406030204" pitchFamily="18" charset="0"/>
                </a:rPr>
                <m:t>}</m:t>
              </m:r>
            </m:oMath>
          </a14:m>
          <a:r>
            <a:rPr lang="en-US" sz="1500" kern="1200" dirty="0"/>
            <a:t> (Hybrid: expire-able &amp; transferable)</a:t>
          </a:r>
        </a:p>
      </dsp:txBody>
      <dsp:txXfrm>
        <a:off x="721980" y="1488810"/>
        <a:ext cx="848411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857770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 xmlns:m="http://schemas.openxmlformats.org/officeDocument/2006/math">
              <m:r>
                <a:rPr lang="en-US" sz="1500" kern="1200" smtClean="0">
                  <a:latin typeface="Cambria Math" panose="02040503050406030204" pitchFamily="18" charset="0"/>
                </a:rPr>
                <m:t>𝐵𝑎𝑟𝑟𝑒𝑙</m:t>
              </m:r>
              <m:r>
                <a:rPr lang="en-US" sz="1500" kern="1200" smtClean="0">
                  <a:latin typeface="Cambria Math" panose="02040503050406030204" pitchFamily="18" charset="0"/>
                </a:rPr>
                <m:t> </m:t>
              </m:r>
              <m:r>
                <a:rPr lang="en-US" sz="1500" kern="1200" smtClean="0">
                  <a:latin typeface="Cambria Math" panose="02040503050406030204" pitchFamily="18" charset="0"/>
                </a:rPr>
                <m:t>𝑜𝑓</m:t>
              </m:r>
              <m:r>
                <a:rPr lang="en-US" sz="1500" kern="1200" smtClean="0">
                  <a:latin typeface="Cambria Math" panose="02040503050406030204" pitchFamily="18" charset="0"/>
                </a:rPr>
                <m:t> </m:t>
              </m:r>
              <m:r>
                <a:rPr lang="en-US" sz="1500" kern="1200" smtClean="0">
                  <a:latin typeface="Cambria Math" panose="02040503050406030204" pitchFamily="18" charset="0"/>
                </a:rPr>
                <m:t>𝑂𝑖𝑙</m:t>
              </m:r>
            </m:oMath>
          </a14:m>
          <a:r>
            <a:rPr lang="en-US" sz="1500" kern="1200" dirty="0"/>
            <a:t> = </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14:m xmlns:a14="http://schemas.microsoft.com/office/drawing/2010/main">
            <m:oMath xmlns:m="http://schemas.openxmlformats.org/officeDocument/2006/math">
              <m:sSup>
                <m:sSupPr>
                  <m:ctrlPr>
                    <a:rPr lang="en-US" sz="1500" b="0" i="1" kern="1200" smtClean="0">
                      <a:latin typeface="Cambria Math" panose="02040503050406030204" pitchFamily="18" charset="0"/>
                      <a:ea typeface="Cambria Math" panose="02040503050406030204" pitchFamily="18" charset="0"/>
                    </a:rPr>
                  </m:ctrlPr>
                </m:sSupPr>
                <m:e>
                  <m:r>
                    <a:rPr lang="en-US" sz="1500" b="0" i="1" kern="1200" smtClean="0">
                      <a:latin typeface="Cambria Math" panose="02040503050406030204" pitchFamily="18" charset="0"/>
                      <a:ea typeface="Cambria Math" panose="02040503050406030204" pitchFamily="18" charset="0"/>
                    </a:rPr>
                    <m:t>𝑑</m:t>
                  </m:r>
                </m:e>
                <m:sup>
                  <m:r>
                    <a:rPr lang="en-US" sz="1500" b="0" i="1" kern="1200" smtClean="0">
                      <a:latin typeface="Cambria Math" panose="02040503050406030204" pitchFamily="18" charset="0"/>
                      <a:ea typeface="Cambria Math" panose="02040503050406030204" pitchFamily="18" charset="0"/>
                    </a:rPr>
                    <m:t>′</m:t>
                  </m:r>
                </m:sup>
              </m:sSup>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a:t>
          </a:r>
        </a:p>
      </dsp:txBody>
      <dsp:txXfrm>
        <a:off x="628394" y="2126901"/>
        <a:ext cx="857770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888262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a14:m>
          <a:r>
            <a:rPr lang="en-US" sz="1500" kern="1200" dirty="0"/>
            <a:t> = [</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14:m xmlns:a14="http://schemas.microsoft.com/office/drawing/2010/main">
            <m:oMath xmlns:m="http://schemas.openxmlformats.org/officeDocument/2006/math">
              <m:sSup>
                <m:sSupPr>
                  <m:ctrlPr>
                    <a:rPr lang="en-US" sz="1500" b="0" i="1" kern="1200" smtClean="0">
                      <a:latin typeface="Cambria Math" panose="02040503050406030204" pitchFamily="18" charset="0"/>
                      <a:ea typeface="Cambria Math" panose="02040503050406030204" pitchFamily="18" charset="0"/>
                    </a:rPr>
                  </m:ctrlPr>
                </m:sSupPr>
                <m:e>
                  <m:r>
                    <a:rPr lang="en-US" sz="1500" b="0" i="1" kern="1200" smtClean="0">
                      <a:latin typeface="Cambria Math" panose="02040503050406030204" pitchFamily="18" charset="0"/>
                      <a:ea typeface="Cambria Math" panose="02040503050406030204" pitchFamily="18" charset="0"/>
                    </a:rPr>
                    <m:t>𝑑</m:t>
                  </m:r>
                </m:e>
                <m:sup>
                  <m:r>
                    <a:rPr lang="en-US" sz="1500" b="0" i="1" kern="1200" smtClean="0">
                      <a:latin typeface="Cambria Math" panose="02040503050406030204" pitchFamily="18" charset="0"/>
                      <a:ea typeface="Cambria Math" panose="02040503050406030204" pitchFamily="18" charset="0"/>
                    </a:rPr>
                    <m:t>′</m:t>
                  </m:r>
                </m:sup>
              </m:sSup>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 </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oMath>
          </a14:m>
          <a:r>
            <a:rPr lang="en-US" sz="1500" kern="1200" dirty="0"/>
            <a:t> (Fungible: whole, delegable &amp; Supply Control and a SKU property)</a:t>
          </a:r>
        </a:p>
      </dsp:txBody>
      <dsp:txXfrm>
        <a:off x="323471" y="2764992"/>
        <a:ext cx="888262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934149" y="2159947"/>
          <a:ext cx="789959" cy="3949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artifacts</a:t>
          </a:r>
        </a:p>
      </dsp:txBody>
      <dsp:txXfrm>
        <a:off x="1945718" y="2171516"/>
        <a:ext cx="766821" cy="371841"/>
      </dsp:txXfrm>
    </dsp:sp>
    <dsp:sp modelId="{40441118-4E5F-5041-B978-621E4BF47925}">
      <dsp:nvSpPr>
        <dsp:cNvPr id="0" name=""/>
        <dsp:cNvSpPr/>
      </dsp:nvSpPr>
      <dsp:spPr>
        <a:xfrm rot="16757754">
          <a:off x="1904024" y="1384283"/>
          <a:ext cx="1956154" cy="15842"/>
        </a:xfrm>
        <a:custGeom>
          <a:avLst/>
          <a:gdLst/>
          <a:ahLst/>
          <a:cxnLst/>
          <a:rect l="0" t="0" r="0" b="0"/>
          <a:pathLst>
            <a:path>
              <a:moveTo>
                <a:pt x="0" y="7921"/>
              </a:moveTo>
              <a:lnTo>
                <a:pt x="1956154"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33197" y="1343301"/>
        <a:ext cx="97807" cy="97807"/>
      </dsp:txXfrm>
    </dsp:sp>
    <dsp:sp modelId="{1E9B937D-DD83-8347-87AE-EE5326010ACA}">
      <dsp:nvSpPr>
        <dsp:cNvPr id="0" name=""/>
        <dsp:cNvSpPr/>
      </dsp:nvSpPr>
      <dsp:spPr>
        <a:xfrm>
          <a:off x="3040093" y="229482"/>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base</a:t>
          </a:r>
        </a:p>
      </dsp:txBody>
      <dsp:txXfrm>
        <a:off x="3051662" y="241051"/>
        <a:ext cx="766821" cy="371841"/>
      </dsp:txXfrm>
    </dsp:sp>
    <dsp:sp modelId="{771EF1CC-FF5D-664B-BE8C-1729435DC991}">
      <dsp:nvSpPr>
        <dsp:cNvPr id="0" name=""/>
        <dsp:cNvSpPr/>
      </dsp:nvSpPr>
      <dsp:spPr>
        <a:xfrm rot="19457599">
          <a:off x="3793477" y="305494"/>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03687"/>
        <a:ext cx="19456" cy="19456"/>
      </dsp:txXfrm>
    </dsp:sp>
    <dsp:sp modelId="{5F91173B-5609-454A-954E-716B7383A022}">
      <dsp:nvSpPr>
        <dsp:cNvPr id="0" name=""/>
        <dsp:cNvSpPr/>
      </dsp:nvSpPr>
      <dsp:spPr>
        <a:xfrm>
          <a:off x="4146036" y="2369"/>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fungible</a:t>
          </a:r>
        </a:p>
      </dsp:txBody>
      <dsp:txXfrm>
        <a:off x="4157605" y="13938"/>
        <a:ext cx="766821" cy="371841"/>
      </dsp:txXfrm>
    </dsp:sp>
    <dsp:sp modelId="{9559C214-1EC8-9F48-8201-D74C016B4969}">
      <dsp:nvSpPr>
        <dsp:cNvPr id="0" name=""/>
        <dsp:cNvSpPr/>
      </dsp:nvSpPr>
      <dsp:spPr>
        <a:xfrm rot="2142401">
          <a:off x="3793477" y="532608"/>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530801"/>
        <a:ext cx="19456" cy="19456"/>
      </dsp:txXfrm>
    </dsp:sp>
    <dsp:sp modelId="{1006A253-5558-C84C-981E-BA5CFF5D34FF}">
      <dsp:nvSpPr>
        <dsp:cNvPr id="0" name=""/>
        <dsp:cNvSpPr/>
      </dsp:nvSpPr>
      <dsp:spPr>
        <a:xfrm>
          <a:off x="4146036" y="456596"/>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a:t>
          </a:r>
        </a:p>
      </dsp:txBody>
      <dsp:txXfrm>
        <a:off x="4157605" y="468165"/>
        <a:ext cx="766821" cy="371841"/>
      </dsp:txXfrm>
    </dsp:sp>
    <dsp:sp modelId="{0F9DFC85-D070-E842-90CD-AFD86671F8C4}">
      <dsp:nvSpPr>
        <dsp:cNvPr id="0" name=""/>
        <dsp:cNvSpPr/>
      </dsp:nvSpPr>
      <dsp:spPr>
        <a:xfrm rot="17500715">
          <a:off x="2454401" y="1952067"/>
          <a:ext cx="855398" cy="15842"/>
        </a:xfrm>
        <a:custGeom>
          <a:avLst/>
          <a:gdLst/>
          <a:ahLst/>
          <a:cxnLst/>
          <a:rect l="0" t="0" r="0" b="0"/>
          <a:pathLst>
            <a:path>
              <a:moveTo>
                <a:pt x="0" y="7921"/>
              </a:moveTo>
              <a:lnTo>
                <a:pt x="855398"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0716" y="1938603"/>
        <a:ext cx="42769" cy="42769"/>
      </dsp:txXfrm>
    </dsp:sp>
    <dsp:sp modelId="{AF2AE564-D418-0446-921F-B2EC7F5E96EA}">
      <dsp:nvSpPr>
        <dsp:cNvPr id="0" name=""/>
        <dsp:cNvSpPr/>
      </dsp:nvSpPr>
      <dsp:spPr>
        <a:xfrm>
          <a:off x="3040093" y="1365050"/>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3051662" y="1376619"/>
        <a:ext cx="766821" cy="371841"/>
      </dsp:txXfrm>
    </dsp:sp>
    <dsp:sp modelId="{A3DECA81-C0B4-3C4C-AF51-E0054EB1FE41}">
      <dsp:nvSpPr>
        <dsp:cNvPr id="0" name=""/>
        <dsp:cNvSpPr/>
      </dsp:nvSpPr>
      <dsp:spPr>
        <a:xfrm rot="18289469">
          <a:off x="3711382" y="1327505"/>
          <a:ext cx="553324" cy="15842"/>
        </a:xfrm>
        <a:custGeom>
          <a:avLst/>
          <a:gdLst/>
          <a:ahLst/>
          <a:cxnLst/>
          <a:rect l="0" t="0" r="0" b="0"/>
          <a:pathLst>
            <a:path>
              <a:moveTo>
                <a:pt x="0" y="7921"/>
              </a:moveTo>
              <a:lnTo>
                <a:pt x="553324"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4211" y="1321593"/>
        <a:ext cx="27666" cy="27666"/>
      </dsp:txXfrm>
    </dsp:sp>
    <dsp:sp modelId="{A05504E5-A433-614F-8902-02C10C413641}">
      <dsp:nvSpPr>
        <dsp:cNvPr id="0" name=""/>
        <dsp:cNvSpPr/>
      </dsp:nvSpPr>
      <dsp:spPr>
        <a:xfrm>
          <a:off x="4146036" y="910823"/>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mintable</a:t>
          </a:r>
          <a:endParaRPr lang="en-US" sz="1000" kern="1200" dirty="0"/>
        </a:p>
      </dsp:txBody>
      <dsp:txXfrm>
        <a:off x="4157605" y="922392"/>
        <a:ext cx="766821" cy="371841"/>
      </dsp:txXfrm>
    </dsp:sp>
    <dsp:sp modelId="{816F84FF-8F2E-684C-AECB-761E19FD87C5}">
      <dsp:nvSpPr>
        <dsp:cNvPr id="0" name=""/>
        <dsp:cNvSpPr/>
      </dsp:nvSpPr>
      <dsp:spPr>
        <a:xfrm>
          <a:off x="3830052" y="1554618"/>
          <a:ext cx="315983" cy="15842"/>
        </a:xfrm>
        <a:custGeom>
          <a:avLst/>
          <a:gdLst/>
          <a:ahLst/>
          <a:cxnLst/>
          <a:rect l="0" t="0" r="0" b="0"/>
          <a:pathLst>
            <a:path>
              <a:moveTo>
                <a:pt x="0" y="7921"/>
              </a:moveTo>
              <a:lnTo>
                <a:pt x="315983"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0145" y="1554640"/>
        <a:ext cx="15799" cy="15799"/>
      </dsp:txXfrm>
    </dsp:sp>
    <dsp:sp modelId="{ECD9BD29-47F4-7946-82F5-057A929936D8}">
      <dsp:nvSpPr>
        <dsp:cNvPr id="0" name=""/>
        <dsp:cNvSpPr/>
      </dsp:nvSpPr>
      <dsp:spPr>
        <a:xfrm>
          <a:off x="4146036" y="1365050"/>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burnable</a:t>
          </a:r>
        </a:p>
      </dsp:txBody>
      <dsp:txXfrm>
        <a:off x="4157605" y="1376619"/>
        <a:ext cx="766821" cy="371841"/>
      </dsp:txXfrm>
    </dsp:sp>
    <dsp:sp modelId="{F91E13A9-3795-164F-AC25-A1FB50E22232}">
      <dsp:nvSpPr>
        <dsp:cNvPr id="0" name=""/>
        <dsp:cNvSpPr/>
      </dsp:nvSpPr>
      <dsp:spPr>
        <a:xfrm rot="3310531">
          <a:off x="3711382" y="1781732"/>
          <a:ext cx="553324" cy="15842"/>
        </a:xfrm>
        <a:custGeom>
          <a:avLst/>
          <a:gdLst/>
          <a:ahLst/>
          <a:cxnLst/>
          <a:rect l="0" t="0" r="0" b="0"/>
          <a:pathLst>
            <a:path>
              <a:moveTo>
                <a:pt x="0" y="7921"/>
              </a:moveTo>
              <a:lnTo>
                <a:pt x="553324"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4211" y="1775820"/>
        <a:ext cx="27666" cy="27666"/>
      </dsp:txXfrm>
    </dsp:sp>
    <dsp:sp modelId="{E05D4FFB-C155-4345-95DA-485CE0BE34BA}">
      <dsp:nvSpPr>
        <dsp:cNvPr id="0" name=""/>
        <dsp:cNvSpPr/>
      </dsp:nvSpPr>
      <dsp:spPr>
        <a:xfrm>
          <a:off x="4146036" y="1819277"/>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4157605" y="1830846"/>
        <a:ext cx="766821" cy="371841"/>
      </dsp:txXfrm>
    </dsp:sp>
    <dsp:sp modelId="{E6134FA6-FADE-1545-BEAA-CAA1A6570211}">
      <dsp:nvSpPr>
        <dsp:cNvPr id="0" name=""/>
        <dsp:cNvSpPr/>
      </dsp:nvSpPr>
      <dsp:spPr>
        <a:xfrm rot="2829178">
          <a:off x="2649774" y="2519851"/>
          <a:ext cx="464652" cy="15842"/>
        </a:xfrm>
        <a:custGeom>
          <a:avLst/>
          <a:gdLst/>
          <a:ahLst/>
          <a:cxnLst/>
          <a:rect l="0" t="0" r="0" b="0"/>
          <a:pathLst>
            <a:path>
              <a:moveTo>
                <a:pt x="0" y="7921"/>
              </a:moveTo>
              <a:lnTo>
                <a:pt x="464652"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0484" y="2516156"/>
        <a:ext cx="23232" cy="23232"/>
      </dsp:txXfrm>
    </dsp:sp>
    <dsp:sp modelId="{0247E392-0923-3242-8613-CEEB472FB5C8}">
      <dsp:nvSpPr>
        <dsp:cNvPr id="0" name=""/>
        <dsp:cNvSpPr/>
      </dsp:nvSpPr>
      <dsp:spPr>
        <a:xfrm>
          <a:off x="3040093" y="2500617"/>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behavior-groups</a:t>
          </a:r>
        </a:p>
      </dsp:txBody>
      <dsp:txXfrm>
        <a:off x="3051662" y="2512186"/>
        <a:ext cx="766821" cy="371841"/>
      </dsp:txXfrm>
    </dsp:sp>
    <dsp:sp modelId="{5F5BA7C9-1BAA-024C-80AA-226BCEC3151D}">
      <dsp:nvSpPr>
        <dsp:cNvPr id="0" name=""/>
        <dsp:cNvSpPr/>
      </dsp:nvSpPr>
      <dsp:spPr>
        <a:xfrm rot="19457599">
          <a:off x="3793477" y="2576629"/>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2574822"/>
        <a:ext cx="19456" cy="19456"/>
      </dsp:txXfrm>
    </dsp:sp>
    <dsp:sp modelId="{92BD3403-A691-544B-A8EE-CAB23D2980D8}">
      <dsp:nvSpPr>
        <dsp:cNvPr id="0" name=""/>
        <dsp:cNvSpPr/>
      </dsp:nvSpPr>
      <dsp:spPr>
        <a:xfrm>
          <a:off x="4146036" y="2273503"/>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SupplyControl</a:t>
          </a:r>
          <a:endParaRPr lang="en-US" sz="1000" kern="1200" dirty="0"/>
        </a:p>
      </dsp:txBody>
      <dsp:txXfrm>
        <a:off x="4157605" y="2285072"/>
        <a:ext cx="766821" cy="371841"/>
      </dsp:txXfrm>
    </dsp:sp>
    <dsp:sp modelId="{FFCCB93C-0273-B048-98F9-E20A9CE442C1}">
      <dsp:nvSpPr>
        <dsp:cNvPr id="0" name=""/>
        <dsp:cNvSpPr/>
      </dsp:nvSpPr>
      <dsp:spPr>
        <a:xfrm rot="2142401">
          <a:off x="3793477" y="2803743"/>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2801935"/>
        <a:ext cx="19456" cy="19456"/>
      </dsp:txXfrm>
    </dsp:sp>
    <dsp:sp modelId="{316CC3D8-9F78-DA4B-9BD4-43C7D23B5B86}">
      <dsp:nvSpPr>
        <dsp:cNvPr id="0" name=""/>
        <dsp:cNvSpPr/>
      </dsp:nvSpPr>
      <dsp:spPr>
        <a:xfrm>
          <a:off x="4146036" y="2727730"/>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4157605" y="2739299"/>
        <a:ext cx="766821" cy="371841"/>
      </dsp:txXfrm>
    </dsp:sp>
    <dsp:sp modelId="{CCC6CBD4-99BE-F448-843E-EDC1921005F4}">
      <dsp:nvSpPr>
        <dsp:cNvPr id="0" name=""/>
        <dsp:cNvSpPr/>
      </dsp:nvSpPr>
      <dsp:spPr>
        <a:xfrm rot="4548241">
          <a:off x="2237865" y="2974078"/>
          <a:ext cx="1288470" cy="15842"/>
        </a:xfrm>
        <a:custGeom>
          <a:avLst/>
          <a:gdLst/>
          <a:ahLst/>
          <a:cxnLst/>
          <a:rect l="0" t="0" r="0" b="0"/>
          <a:pathLst>
            <a:path>
              <a:moveTo>
                <a:pt x="0" y="7921"/>
              </a:moveTo>
              <a:lnTo>
                <a:pt x="1288470"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9889" y="2949787"/>
        <a:ext cx="64423" cy="64423"/>
      </dsp:txXfrm>
    </dsp:sp>
    <dsp:sp modelId="{F974B399-30C5-F741-8D48-972B59429A52}">
      <dsp:nvSpPr>
        <dsp:cNvPr id="0" name=""/>
        <dsp:cNvSpPr/>
      </dsp:nvSpPr>
      <dsp:spPr>
        <a:xfrm>
          <a:off x="3040093" y="3409071"/>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property-sets</a:t>
          </a:r>
        </a:p>
      </dsp:txBody>
      <dsp:txXfrm>
        <a:off x="3051662" y="3420640"/>
        <a:ext cx="766821" cy="371841"/>
      </dsp:txXfrm>
    </dsp:sp>
    <dsp:sp modelId="{238BC29B-B51A-AA47-ABEB-4D474911DA6C}">
      <dsp:nvSpPr>
        <dsp:cNvPr id="0" name=""/>
        <dsp:cNvSpPr/>
      </dsp:nvSpPr>
      <dsp:spPr>
        <a:xfrm rot="19457599">
          <a:off x="3793477" y="3485083"/>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483276"/>
        <a:ext cx="19456" cy="19456"/>
      </dsp:txXfrm>
    </dsp:sp>
    <dsp:sp modelId="{14C7CD3C-761B-B94E-A7BD-43B67BA4A913}">
      <dsp:nvSpPr>
        <dsp:cNvPr id="0" name=""/>
        <dsp:cNvSpPr/>
      </dsp:nvSpPr>
      <dsp:spPr>
        <a:xfrm>
          <a:off x="4146036" y="3181957"/>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SKU</a:t>
          </a:r>
        </a:p>
      </dsp:txBody>
      <dsp:txXfrm>
        <a:off x="4157605" y="3193526"/>
        <a:ext cx="766821" cy="371841"/>
      </dsp:txXfrm>
    </dsp:sp>
    <dsp:sp modelId="{97787625-6832-F745-BB6F-732C0F4BBC60}">
      <dsp:nvSpPr>
        <dsp:cNvPr id="0" name=""/>
        <dsp:cNvSpPr/>
      </dsp:nvSpPr>
      <dsp:spPr>
        <a:xfrm rot="2142401">
          <a:off x="3793477" y="3712196"/>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710389"/>
        <a:ext cx="19456" cy="19456"/>
      </dsp:txXfrm>
    </dsp:sp>
    <dsp:sp modelId="{1BF7A1AB-E3EB-8D45-AB4F-66DC8A7F8BED}">
      <dsp:nvSpPr>
        <dsp:cNvPr id="0" name=""/>
        <dsp:cNvSpPr/>
      </dsp:nvSpPr>
      <dsp:spPr>
        <a:xfrm>
          <a:off x="4146036" y="3636184"/>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4157605" y="3647753"/>
        <a:ext cx="766821" cy="371841"/>
      </dsp:txXfrm>
    </dsp:sp>
    <dsp:sp modelId="{2765342C-21B6-E84C-94B9-A0FBCD7BD1E1}">
      <dsp:nvSpPr>
        <dsp:cNvPr id="0" name=""/>
        <dsp:cNvSpPr/>
      </dsp:nvSpPr>
      <dsp:spPr>
        <a:xfrm rot="4842246">
          <a:off x="1904024" y="3314748"/>
          <a:ext cx="1956154" cy="15842"/>
        </a:xfrm>
        <a:custGeom>
          <a:avLst/>
          <a:gdLst/>
          <a:ahLst/>
          <a:cxnLst/>
          <a:rect l="0" t="0" r="0" b="0"/>
          <a:pathLst>
            <a:path>
              <a:moveTo>
                <a:pt x="0" y="7921"/>
              </a:moveTo>
              <a:lnTo>
                <a:pt x="1956154"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33197" y="3273765"/>
        <a:ext cx="97807" cy="97807"/>
      </dsp:txXfrm>
    </dsp:sp>
    <dsp:sp modelId="{B81C31AD-F28A-174B-8587-92965EBF6A02}">
      <dsp:nvSpPr>
        <dsp:cNvPr id="0" name=""/>
        <dsp:cNvSpPr/>
      </dsp:nvSpPr>
      <dsp:spPr>
        <a:xfrm>
          <a:off x="3040093" y="4090411"/>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tokens</a:t>
          </a:r>
        </a:p>
      </dsp:txBody>
      <dsp:txXfrm>
        <a:off x="3051662" y="4101980"/>
        <a:ext cx="766821" cy="371841"/>
      </dsp:txXfrm>
    </dsp:sp>
    <dsp:sp modelId="{FF783198-4C3E-B94D-AADF-651D90D0447D}">
      <dsp:nvSpPr>
        <dsp:cNvPr id="0" name=""/>
        <dsp:cNvSpPr/>
      </dsp:nvSpPr>
      <dsp:spPr>
        <a:xfrm>
          <a:off x="3830052" y="4279980"/>
          <a:ext cx="315983" cy="15842"/>
        </a:xfrm>
        <a:custGeom>
          <a:avLst/>
          <a:gdLst/>
          <a:ahLst/>
          <a:cxnLst/>
          <a:rect l="0" t="0" r="0" b="0"/>
          <a:pathLst>
            <a:path>
              <a:moveTo>
                <a:pt x="0" y="7921"/>
              </a:moveTo>
              <a:lnTo>
                <a:pt x="315983"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0145" y="4280002"/>
        <a:ext cx="15799" cy="15799"/>
      </dsp:txXfrm>
    </dsp:sp>
    <dsp:sp modelId="{911E9568-B413-6E4B-B5C5-0A66CE117A37}">
      <dsp:nvSpPr>
        <dsp:cNvPr id="0" name=""/>
        <dsp:cNvSpPr/>
      </dsp:nvSpPr>
      <dsp:spPr>
        <a:xfrm>
          <a:off x="4146036" y="4090411"/>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LogToken</a:t>
          </a:r>
          <a:endParaRPr lang="en-US" sz="1000" kern="1200" dirty="0"/>
        </a:p>
      </dsp:txBody>
      <dsp:txXfrm>
        <a:off x="4157605" y="4101980"/>
        <a:ext cx="766821" cy="37184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Daml</a:t>
          </a:r>
          <a:r>
            <a:rPr lang="en-US" sz="1000" kern="1200" dirty="0"/>
            <a:t>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tF</a:t>
          </a:r>
          <a:r>
            <a:rPr lang="en-US" sz="700" kern="1200" dirty="0"/>
            <a:t>{</a:t>
          </a:r>
          <a:r>
            <a:rPr lang="en-US" sz="700" kern="1200" dirty="0" err="1"/>
            <a:t>d’,SC</a:t>
          </a:r>
          <a:r>
            <a:rPr lang="en-US" sz="700" kern="1200" dirty="0"/>
            <a: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IBM Product</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3</a:t>
          </a:r>
          <a:r>
            <a:rPr lang="en-US" sz="700" kern="1200" baseline="30000" dirty="0"/>
            <a:t>rd</a:t>
          </a:r>
          <a:r>
            <a:rPr lang="en-US" sz="700" kern="1200" dirty="0"/>
            <a:t> Party Solution</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Packaged Solution</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r>
            <a:rPr lang="en-US" sz="700" kern="1200" dirty="0" err="1"/>
            <a:t>tN</a:t>
          </a:r>
          <a:r>
            <a:rPr lang="en-US" sz="700" kern="1200" dirty="0"/>
            <a:t>{</a:t>
          </a:r>
          <a:r>
            <a:rPr lang="en-US" sz="700" kern="1200" dirty="0" err="1"/>
            <a:t>d’,s</a:t>
          </a:r>
          <a:r>
            <a:rPr lang="en-US" sz="700" kern="1200" dirty="0"/>
            <a:t>}]+</a:t>
          </a:r>
          <a:r>
            <a:rPr lang="en-US" sz="700" kern="1200" dirty="0" err="1"/>
            <a:t>phM</a:t>
          </a:r>
          <a:endParaRPr lang="en-US" sz="700" kern="1200" dirty="0"/>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1773015" y="2115193"/>
        <a:ext cx="611346" cy="29645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172075" y="2764947"/>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677167" y="2764947"/>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429712" y="2015161"/>
          <a:ext cx="742362" cy="235531"/>
        </a:xfrm>
        <a:custGeom>
          <a:avLst/>
          <a:gdLst/>
          <a:ahLst/>
          <a:cxnLst/>
          <a:rect l="0" t="0" r="0" b="0"/>
          <a:pathLst>
            <a:path>
              <a:moveTo>
                <a:pt x="0" y="0"/>
              </a:moveTo>
              <a:lnTo>
                <a:pt x="0" y="160507"/>
              </a:lnTo>
              <a:lnTo>
                <a:pt x="742362" y="160507"/>
              </a:lnTo>
              <a:lnTo>
                <a:pt x="742362"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641630" y="3514733"/>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D1FA9AA-17E6-7446-A1E2-7A9945A296DC}">
      <dsp:nvSpPr>
        <dsp:cNvPr id="0" name=""/>
        <dsp:cNvSpPr/>
      </dsp:nvSpPr>
      <dsp:spPr>
        <a:xfrm>
          <a:off x="7641630"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687350" y="2015161"/>
          <a:ext cx="742362" cy="235531"/>
        </a:xfrm>
        <a:custGeom>
          <a:avLst/>
          <a:gdLst/>
          <a:ahLst/>
          <a:cxnLst/>
          <a:rect l="0" t="0" r="0" b="0"/>
          <a:pathLst>
            <a:path>
              <a:moveTo>
                <a:pt x="742362" y="0"/>
              </a:moveTo>
              <a:lnTo>
                <a:pt x="742362"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563623" y="1265374"/>
          <a:ext cx="866089" cy="235531"/>
        </a:xfrm>
        <a:custGeom>
          <a:avLst/>
          <a:gdLst/>
          <a:ahLst/>
          <a:cxnLst/>
          <a:rect l="0" t="0" r="0" b="0"/>
          <a:pathLst>
            <a:path>
              <a:moveTo>
                <a:pt x="0" y="0"/>
              </a:moveTo>
              <a:lnTo>
                <a:pt x="0" y="160507"/>
              </a:lnTo>
              <a:lnTo>
                <a:pt x="866089" y="160507"/>
              </a:lnTo>
              <a:lnTo>
                <a:pt x="86608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651813" y="2015161"/>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97533" y="1265374"/>
          <a:ext cx="866089" cy="235531"/>
        </a:xfrm>
        <a:custGeom>
          <a:avLst/>
          <a:gdLst/>
          <a:ahLst/>
          <a:cxnLst/>
          <a:rect l="0" t="0" r="0" b="0"/>
          <a:pathLst>
            <a:path>
              <a:moveTo>
                <a:pt x="866089" y="0"/>
              </a:moveTo>
              <a:lnTo>
                <a:pt x="86608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5274671" y="515588"/>
          <a:ext cx="2288951" cy="235531"/>
        </a:xfrm>
        <a:custGeom>
          <a:avLst/>
          <a:gdLst/>
          <a:ahLst/>
          <a:cxnLst/>
          <a:rect l="0" t="0" r="0" b="0"/>
          <a:pathLst>
            <a:path>
              <a:moveTo>
                <a:pt x="0" y="0"/>
              </a:moveTo>
              <a:lnTo>
                <a:pt x="0" y="160507"/>
              </a:lnTo>
              <a:lnTo>
                <a:pt x="2288951" y="160507"/>
              </a:lnTo>
              <a:lnTo>
                <a:pt x="2288951"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661996"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717899" y="2015161"/>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728083" y="2764947"/>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682363"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738266" y="2764947"/>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728083" y="2015161"/>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985720" y="1265374"/>
          <a:ext cx="1732179" cy="235531"/>
        </a:xfrm>
        <a:custGeom>
          <a:avLst/>
          <a:gdLst/>
          <a:ahLst/>
          <a:cxnLst/>
          <a:rect l="0" t="0" r="0" b="0"/>
          <a:pathLst>
            <a:path>
              <a:moveTo>
                <a:pt x="0" y="0"/>
              </a:moveTo>
              <a:lnTo>
                <a:pt x="0" y="160507"/>
              </a:lnTo>
              <a:lnTo>
                <a:pt x="1732179" y="160507"/>
              </a:lnTo>
              <a:lnTo>
                <a:pt x="173217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702729"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1253541" y="2015161"/>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712912"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758632" y="2015161"/>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1253541" y="1265374"/>
          <a:ext cx="1732179" cy="235531"/>
        </a:xfrm>
        <a:custGeom>
          <a:avLst/>
          <a:gdLst/>
          <a:ahLst/>
          <a:cxnLst/>
          <a:rect l="0" t="0" r="0" b="0"/>
          <a:pathLst>
            <a:path>
              <a:moveTo>
                <a:pt x="1732179" y="0"/>
              </a:moveTo>
              <a:lnTo>
                <a:pt x="173217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985720" y="515588"/>
          <a:ext cx="2288951" cy="235531"/>
        </a:xfrm>
        <a:custGeom>
          <a:avLst/>
          <a:gdLst/>
          <a:ahLst/>
          <a:cxnLst/>
          <a:rect l="0" t="0" r="0" b="0"/>
          <a:pathLst>
            <a:path>
              <a:moveTo>
                <a:pt x="2288951" y="0"/>
              </a:moveTo>
              <a:lnTo>
                <a:pt x="2288951" y="160507"/>
              </a:lnTo>
              <a:lnTo>
                <a:pt x="0" y="160507"/>
              </a:lnTo>
              <a:lnTo>
                <a:pt x="0"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869746" y="1333"/>
          <a:ext cx="809850" cy="51425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959730" y="86818"/>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base </a:t>
          </a:r>
          <a14:m xmlns:a14="http://schemas.microsoft.com/office/drawing/2010/main">
            <m:oMath xmlns:m="http://schemas.openxmlformats.org/officeDocument/2006/math">
              <m:r>
                <a:rPr lang="en-US" sz="1100" i="1" kern="1200" dirty="0" smtClean="0">
                  <a:latin typeface="Cambria Math" panose="02040503050406030204" pitchFamily="18" charset="0"/>
                  <a:ea typeface="Cambria Math" panose="02040503050406030204" pitchFamily="18" charset="0"/>
                </a:rPr>
                <m:t>𝜏</m:t>
              </m:r>
            </m:oMath>
          </a14:m>
          <a:endParaRPr lang="en-US" sz="1100" kern="1200" dirty="0"/>
        </a:p>
      </dsp:txBody>
      <dsp:txXfrm>
        <a:off x="4974792" y="101880"/>
        <a:ext cx="779726" cy="484130"/>
      </dsp:txXfrm>
    </dsp:sp>
    <dsp:sp modelId="{F2E8FE57-4968-0B42-A685-EE63BD2B1E4D}">
      <dsp:nvSpPr>
        <dsp:cNvPr id="0" name=""/>
        <dsp:cNvSpPr/>
      </dsp:nvSpPr>
      <dsp:spPr>
        <a:xfrm>
          <a:off x="2580795"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670778"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Ϝ</m:t>
                  </m:r>
                </m:sub>
              </m:sSub>
            </m:oMath>
          </a14:m>
          <a:endParaRPr lang="en-US" sz="1100" kern="1200" dirty="0"/>
        </a:p>
      </dsp:txBody>
      <dsp:txXfrm>
        <a:off x="2685840" y="851666"/>
        <a:ext cx="779726" cy="484130"/>
      </dsp:txXfrm>
    </dsp:sp>
    <dsp:sp modelId="{4FF53408-12B9-FA40-9C13-BDBDDF47F8F1}">
      <dsp:nvSpPr>
        <dsp:cNvPr id="0" name=""/>
        <dsp:cNvSpPr/>
      </dsp:nvSpPr>
      <dsp:spPr>
        <a:xfrm>
          <a:off x="848616"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938599"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sub-dividable </a:t>
          </a:r>
          <a14:m xmlns:a14="http://schemas.microsoft.com/office/drawing/2010/main">
            <m:oMath xmlns:m="http://schemas.openxmlformats.org/officeDocument/2006/math">
              <m:r>
                <a:rPr lang="en-US" sz="1100" b="0" i="1" kern="1200" smtClean="0">
                  <a:latin typeface="Cambria Math" panose="02040503050406030204" pitchFamily="18" charset="0"/>
                </a:rPr>
                <m:t>𝑑</m:t>
              </m:r>
            </m:oMath>
          </a14:m>
          <a:endParaRPr lang="en-US" sz="1100" i="1" kern="1200"/>
        </a:p>
      </dsp:txBody>
      <dsp:txXfrm>
        <a:off x="953661" y="1601452"/>
        <a:ext cx="779726" cy="484130"/>
      </dsp:txXfrm>
    </dsp:sp>
    <dsp:sp modelId="{45692843-84B7-B349-8289-8253DBA0FA30}">
      <dsp:nvSpPr>
        <dsp:cNvPr id="0" name=""/>
        <dsp:cNvSpPr/>
      </dsp:nvSpPr>
      <dsp:spPr>
        <a:xfrm>
          <a:off x="353707"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4436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458753" y="2351238"/>
        <a:ext cx="779726" cy="484130"/>
      </dsp:txXfrm>
    </dsp:sp>
    <dsp:sp modelId="{34D8D8BD-C34E-704D-AD6A-647EAE115A36}">
      <dsp:nvSpPr>
        <dsp:cNvPr id="0" name=""/>
        <dsp:cNvSpPr/>
      </dsp:nvSpPr>
      <dsp:spPr>
        <a:xfrm>
          <a:off x="353707"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44369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Fiat Currency</a:t>
          </a:r>
        </a:p>
      </dsp:txBody>
      <dsp:txXfrm>
        <a:off x="458753" y="3101025"/>
        <a:ext cx="779726" cy="484130"/>
      </dsp:txXfrm>
    </dsp:sp>
    <dsp:sp modelId="{D1512AA4-7C16-CF4C-B253-EFB2B9E47017}">
      <dsp:nvSpPr>
        <dsp:cNvPr id="0" name=""/>
        <dsp:cNvSpPr/>
      </dsp:nvSpPr>
      <dsp:spPr>
        <a:xfrm>
          <a:off x="1343524"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433507"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1448569" y="2351238"/>
        <a:ext cx="779726" cy="484130"/>
      </dsp:txXfrm>
    </dsp:sp>
    <dsp:sp modelId="{56F689D2-A965-304D-B1DC-01442ABF3038}">
      <dsp:nvSpPr>
        <dsp:cNvPr id="0" name=""/>
        <dsp:cNvSpPr/>
      </dsp:nvSpPr>
      <dsp:spPr>
        <a:xfrm>
          <a:off x="134352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433507"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ICO</a:t>
          </a:r>
        </a:p>
      </dsp:txBody>
      <dsp:txXfrm>
        <a:off x="1448569" y="3101025"/>
        <a:ext cx="779726" cy="484130"/>
      </dsp:txXfrm>
    </dsp:sp>
    <dsp:sp modelId="{B6156677-1472-D648-BBDF-3B8E7D8C9535}">
      <dsp:nvSpPr>
        <dsp:cNvPr id="0" name=""/>
        <dsp:cNvSpPr/>
      </dsp:nvSpPr>
      <dsp:spPr>
        <a:xfrm>
          <a:off x="4312974"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402958"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whole </a:t>
          </a:r>
          <a14:m xmlns:a14="http://schemas.microsoft.com/office/drawing/2010/main">
            <m:oMath xmlns:m="http://schemas.openxmlformats.org/officeDocument/2006/math">
              <m:sSup>
                <m:sSupPr>
                  <m:ctrlPr>
                    <a:rPr lang="en-US" sz="1100" i="1" kern="1200" smtClean="0">
                      <a:latin typeface="Cambria Math" panose="02040503050406030204" pitchFamily="18" charset="0"/>
                    </a:rPr>
                  </m:ctrlPr>
                </m:sSupPr>
                <m:e>
                  <m:r>
                    <a:rPr lang="en-US" sz="1100" b="0" i="1" kern="1200" smtClean="0">
                      <a:latin typeface="Cambria Math" panose="02040503050406030204" pitchFamily="18" charset="0"/>
                    </a:rPr>
                    <m:t>𝑑</m:t>
                  </m:r>
                </m:e>
                <m:sup>
                  <m:r>
                    <a:rPr lang="en-US" sz="1100" b="0" i="1" kern="1200" smtClean="0">
                      <a:latin typeface="Cambria Math" panose="02040503050406030204" pitchFamily="18" charset="0"/>
                    </a:rPr>
                    <m:t>′</m:t>
                  </m:r>
                </m:sup>
              </m:sSup>
            </m:oMath>
          </a14:m>
          <a:endParaRPr lang="en-US" sz="1100" i="1" kern="1200"/>
        </a:p>
      </dsp:txBody>
      <dsp:txXfrm>
        <a:off x="4418020" y="1601452"/>
        <a:ext cx="779726" cy="484130"/>
      </dsp:txXfrm>
    </dsp:sp>
    <dsp:sp modelId="{6256CD7E-3FDF-A14E-A8D3-0CD197A2270B}">
      <dsp:nvSpPr>
        <dsp:cNvPr id="0" name=""/>
        <dsp:cNvSpPr/>
      </dsp:nvSpPr>
      <dsp:spPr>
        <a:xfrm>
          <a:off x="332315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41314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3428203" y="2351238"/>
        <a:ext cx="779726" cy="484130"/>
      </dsp:txXfrm>
    </dsp:sp>
    <dsp:sp modelId="{A1C457A2-E85B-094E-AA70-5F16348EC89E}">
      <dsp:nvSpPr>
        <dsp:cNvPr id="0" name=""/>
        <dsp:cNvSpPr/>
      </dsp:nvSpPr>
      <dsp:spPr>
        <a:xfrm>
          <a:off x="233334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423324"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SKU</a:t>
          </a:r>
        </a:p>
      </dsp:txBody>
      <dsp:txXfrm>
        <a:off x="2438386" y="3101025"/>
        <a:ext cx="779726" cy="484130"/>
      </dsp:txXfrm>
    </dsp:sp>
    <dsp:sp modelId="{6B307CA7-63B7-6F45-ACF4-A6B40CFDADE8}">
      <dsp:nvSpPr>
        <dsp:cNvPr id="0" name=""/>
        <dsp:cNvSpPr/>
      </dsp:nvSpPr>
      <dsp:spPr>
        <a:xfrm>
          <a:off x="33231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41314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Stock</a:t>
          </a:r>
        </a:p>
      </dsp:txBody>
      <dsp:txXfrm>
        <a:off x="3428203" y="3101025"/>
        <a:ext cx="779726" cy="484130"/>
      </dsp:txXfrm>
    </dsp:sp>
    <dsp:sp modelId="{B07781EF-691D-4441-9320-DCD6BCB0AF63}">
      <dsp:nvSpPr>
        <dsp:cNvPr id="0" name=""/>
        <dsp:cNvSpPr/>
      </dsp:nvSpPr>
      <dsp:spPr>
        <a:xfrm>
          <a:off x="431297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40295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Loyalty</a:t>
          </a:r>
        </a:p>
      </dsp:txBody>
      <dsp:txXfrm>
        <a:off x="4418020" y="3101025"/>
        <a:ext cx="779726" cy="484130"/>
      </dsp:txXfrm>
    </dsp:sp>
    <dsp:sp modelId="{BB8DB9B8-FE23-AE41-BF5C-B262EF10691A}">
      <dsp:nvSpPr>
        <dsp:cNvPr id="0" name=""/>
        <dsp:cNvSpPr/>
      </dsp:nvSpPr>
      <dsp:spPr>
        <a:xfrm>
          <a:off x="5302791"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392775"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5407837" y="2351238"/>
        <a:ext cx="779726" cy="484130"/>
      </dsp:txXfrm>
    </dsp:sp>
    <dsp:sp modelId="{B64202D5-9866-7A4E-808A-731671CD3A2C}">
      <dsp:nvSpPr>
        <dsp:cNvPr id="0" name=""/>
        <dsp:cNvSpPr/>
      </dsp:nvSpPr>
      <dsp:spPr>
        <a:xfrm>
          <a:off x="530279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39277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Bond</a:t>
          </a:r>
        </a:p>
      </dsp:txBody>
      <dsp:txXfrm>
        <a:off x="5407837" y="3101025"/>
        <a:ext cx="779726" cy="484130"/>
      </dsp:txXfrm>
    </dsp:sp>
    <dsp:sp modelId="{25BA7415-94A1-A94F-93CF-D8D33FEEE3B9}">
      <dsp:nvSpPr>
        <dsp:cNvPr id="0" name=""/>
        <dsp:cNvSpPr/>
      </dsp:nvSpPr>
      <dsp:spPr>
        <a:xfrm>
          <a:off x="7158698"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248681"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non-fungible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Ν</m:t>
                  </m:r>
                </m:sub>
              </m:sSub>
            </m:oMath>
          </a14:m>
          <a:endParaRPr lang="en-US" sz="1100" kern="1200" dirty="0"/>
        </a:p>
      </dsp:txBody>
      <dsp:txXfrm>
        <a:off x="7263743" y="851666"/>
        <a:ext cx="779726" cy="484130"/>
      </dsp:txXfrm>
    </dsp:sp>
    <dsp:sp modelId="{6986B7E6-7277-8045-A036-C6AAFAF52FA3}">
      <dsp:nvSpPr>
        <dsp:cNvPr id="0" name=""/>
        <dsp:cNvSpPr/>
      </dsp:nvSpPr>
      <dsp:spPr>
        <a:xfrm>
          <a:off x="6292608"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8259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sub-dividable </a:t>
          </a:r>
          <a14:m xmlns:a14="http://schemas.microsoft.com/office/drawing/2010/main">
            <m:oMath xmlns:m="http://schemas.openxmlformats.org/officeDocument/2006/math">
              <m:r>
                <a:rPr lang="en-US" sz="1100" b="0" i="1" kern="1200" smtClean="0">
                  <a:latin typeface="Cambria Math" panose="02040503050406030204" pitchFamily="18" charset="0"/>
                </a:rPr>
                <m:t>𝑑</m:t>
              </m:r>
            </m:oMath>
          </a14:m>
          <a:endParaRPr lang="en-US" sz="1100" i="1" kern="1200"/>
        </a:p>
      </dsp:txBody>
      <dsp:txXfrm>
        <a:off x="6397653" y="1601452"/>
        <a:ext cx="779726" cy="484130"/>
      </dsp:txXfrm>
    </dsp:sp>
    <dsp:sp modelId="{7E34F603-D52E-2A49-886A-FF1747189D43}">
      <dsp:nvSpPr>
        <dsp:cNvPr id="0" name=""/>
        <dsp:cNvSpPr/>
      </dsp:nvSpPr>
      <dsp:spPr>
        <a:xfrm>
          <a:off x="629260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825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composites</a:t>
          </a:r>
        </a:p>
      </dsp:txBody>
      <dsp:txXfrm>
        <a:off x="6397653" y="2351238"/>
        <a:ext cx="779726" cy="484130"/>
      </dsp:txXfrm>
    </dsp:sp>
    <dsp:sp modelId="{275C4045-9F54-3F4C-BE62-9DA97D9736E3}">
      <dsp:nvSpPr>
        <dsp:cNvPr id="0" name=""/>
        <dsp:cNvSpPr/>
      </dsp:nvSpPr>
      <dsp:spPr>
        <a:xfrm>
          <a:off x="8024787"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11477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whole </a:t>
          </a:r>
          <a14:m xmlns:a14="http://schemas.microsoft.com/office/drawing/2010/main">
            <m:oMath xmlns:m="http://schemas.openxmlformats.org/officeDocument/2006/math">
              <m:sSup>
                <m:sSupPr>
                  <m:ctrlPr>
                    <a:rPr lang="en-US" sz="1100" i="1" kern="1200" dirty="0" smtClean="0">
                      <a:latin typeface="Cambria Math" panose="02040503050406030204" pitchFamily="18" charset="0"/>
                    </a:rPr>
                  </m:ctrlPr>
                </m:sSupPr>
                <m:e>
                  <m:r>
                    <a:rPr lang="en-US" sz="1100" b="0" i="1" kern="1200" dirty="0" smtClean="0">
                      <a:latin typeface="Cambria Math" panose="02040503050406030204" pitchFamily="18" charset="0"/>
                    </a:rPr>
                    <m:t>𝑑</m:t>
                  </m:r>
                </m:e>
                <m:sup>
                  <m:r>
                    <a:rPr lang="en-US" sz="1100" b="0" i="1" kern="1200" dirty="0" smtClean="0">
                      <a:latin typeface="Cambria Math" panose="02040503050406030204" pitchFamily="18" charset="0"/>
                    </a:rPr>
                    <m:t>′</m:t>
                  </m:r>
                </m:sup>
              </m:sSup>
            </m:oMath>
          </a14:m>
          <a:endParaRPr lang="en-US" sz="1100" i="1" kern="1200"/>
        </a:p>
      </dsp:txBody>
      <dsp:txXfrm>
        <a:off x="8129833" y="1601452"/>
        <a:ext cx="779726" cy="484130"/>
      </dsp:txXfrm>
    </dsp:sp>
    <dsp:sp modelId="{85E0FE02-5FD3-B141-81EF-B4073127AF72}">
      <dsp:nvSpPr>
        <dsp:cNvPr id="0" name=""/>
        <dsp:cNvSpPr/>
      </dsp:nvSpPr>
      <dsp:spPr>
        <a:xfrm>
          <a:off x="7282425"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372408"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non-transferable</a:t>
          </a:r>
        </a:p>
      </dsp:txBody>
      <dsp:txXfrm>
        <a:off x="7387470" y="2351238"/>
        <a:ext cx="779726" cy="484130"/>
      </dsp:txXfrm>
    </dsp:sp>
    <dsp:sp modelId="{1BB5BB44-D1D5-1742-8775-7D5ED74502D0}">
      <dsp:nvSpPr>
        <dsp:cNvPr id="0" name=""/>
        <dsp:cNvSpPr/>
      </dsp:nvSpPr>
      <dsp:spPr>
        <a:xfrm>
          <a:off x="7282425"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27BEF3A-56F8-B14D-B77C-929DC0AA79BB}">
      <dsp:nvSpPr>
        <dsp:cNvPr id="0" name=""/>
        <dsp:cNvSpPr/>
      </dsp:nvSpPr>
      <dsp:spPr>
        <a:xfrm>
          <a:off x="737240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singleton</a:t>
          </a:r>
        </a:p>
      </dsp:txBody>
      <dsp:txXfrm>
        <a:off x="7387470" y="3101025"/>
        <a:ext cx="779726" cy="484130"/>
      </dsp:txXfrm>
    </dsp:sp>
    <dsp:sp modelId="{AA904E09-1F2F-DA46-886F-D49BFEBF103F}">
      <dsp:nvSpPr>
        <dsp:cNvPr id="0" name=""/>
        <dsp:cNvSpPr/>
      </dsp:nvSpPr>
      <dsp:spPr>
        <a:xfrm>
          <a:off x="7282425" y="3750265"/>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372408" y="3835749"/>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vote</a:t>
          </a:r>
        </a:p>
      </dsp:txBody>
      <dsp:txXfrm>
        <a:off x="7387470" y="3850811"/>
        <a:ext cx="779726" cy="484130"/>
      </dsp:txXfrm>
    </dsp:sp>
    <dsp:sp modelId="{F25AC4FF-7084-F944-BE11-39A575C9446E}">
      <dsp:nvSpPr>
        <dsp:cNvPr id="0" name=""/>
        <dsp:cNvSpPr/>
      </dsp:nvSpPr>
      <dsp:spPr>
        <a:xfrm>
          <a:off x="8767150"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8857133"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transferable</a:t>
          </a:r>
        </a:p>
      </dsp:txBody>
      <dsp:txXfrm>
        <a:off x="8872195" y="2351238"/>
        <a:ext cx="779726" cy="484130"/>
      </dsp:txXfrm>
    </dsp:sp>
    <dsp:sp modelId="{9D639884-F99A-624F-B4DA-03DE43146C61}">
      <dsp:nvSpPr>
        <dsp:cNvPr id="0" name=""/>
        <dsp:cNvSpPr/>
      </dsp:nvSpPr>
      <dsp:spPr>
        <a:xfrm>
          <a:off x="8272242"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36222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deed</a:t>
          </a:r>
        </a:p>
      </dsp:txBody>
      <dsp:txXfrm>
        <a:off x="8377287" y="3101025"/>
        <a:ext cx="779726" cy="484130"/>
      </dsp:txXfrm>
    </dsp:sp>
    <dsp:sp modelId="{6E59670B-955F-FE48-BF89-832CCB9A58A0}">
      <dsp:nvSpPr>
        <dsp:cNvPr id="0" name=""/>
        <dsp:cNvSpPr/>
      </dsp:nvSpPr>
      <dsp:spPr>
        <a:xfrm>
          <a:off x="92620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352042"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title</a:t>
          </a:r>
        </a:p>
      </dsp:txBody>
      <dsp:txXfrm>
        <a:off x="9367104" y="3101025"/>
        <a:ext cx="779726" cy="4841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821" y="0"/>
          <a:ext cx="3327201"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89000">
            <a:lnSpc>
              <a:spcPct val="90000"/>
            </a:lnSpc>
            <a:spcBef>
              <a:spcPct val="0"/>
            </a:spcBef>
            <a:spcAft>
              <a:spcPct val="35000"/>
            </a:spcAft>
            <a:buNone/>
          </a:pPr>
          <a:r>
            <a:rPr lang="en-US" sz="2000" kern="120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a:t>Physical money</a:t>
          </a:r>
        </a:p>
        <a:p>
          <a:pPr marL="171450" lvl="1" indent="-171450" algn="l" defTabSz="711200">
            <a:lnSpc>
              <a:spcPct val="90000"/>
            </a:lnSpc>
            <a:spcBef>
              <a:spcPct val="0"/>
            </a:spcBef>
            <a:spcAft>
              <a:spcPct val="15000"/>
            </a:spcAft>
            <a:buChar char="•"/>
          </a:pPr>
          <a:r>
            <a:rPr lang="en-US" sz="1600" kern="1200"/>
            <a:t>Loyalty points</a:t>
          </a:r>
        </a:p>
      </dsp:txBody>
      <dsp:txXfrm>
        <a:off x="821" y="1470668"/>
        <a:ext cx="3327201" cy="2206002"/>
      </dsp:txXfrm>
    </dsp:sp>
    <dsp:sp modelId="{F5A8E73D-CCDE-864F-A956-D35E215F973B}">
      <dsp:nvSpPr>
        <dsp:cNvPr id="0" name=""/>
        <dsp:cNvSpPr/>
      </dsp:nvSpPr>
      <dsp:spPr>
        <a:xfrm>
          <a:off x="821" y="303641"/>
          <a:ext cx="3327201"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kern="1200" smtClean="0">
                      <a:latin typeface="Cambria Math" panose="02040503050406030204" pitchFamily="18" charset="0"/>
                    </a:rPr>
                    <m:t> </m:t>
                  </m:r>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3000" kern="1200" dirty="0"/>
            <a:t> - Fungible</a:t>
          </a:r>
        </a:p>
      </dsp:txBody>
      <dsp:txXfrm>
        <a:off x="821" y="303641"/>
        <a:ext cx="3327201" cy="839089"/>
      </dsp:txXfrm>
    </dsp:sp>
    <dsp:sp modelId="{697BFB2E-AD8D-EE49-A5E8-2647E13B17A3}">
      <dsp:nvSpPr>
        <dsp:cNvPr id="0" name=""/>
        <dsp:cNvSpPr/>
      </dsp:nvSpPr>
      <dsp:spPr>
        <a:xfrm>
          <a:off x="3594199" y="0"/>
          <a:ext cx="3327201"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594199" y="1470668"/>
        <a:ext cx="3327201" cy="2206002"/>
      </dsp:txXfrm>
    </dsp:sp>
    <dsp:sp modelId="{4759CB34-353D-DA4B-B976-AF36E9426670}">
      <dsp:nvSpPr>
        <dsp:cNvPr id="0" name=""/>
        <dsp:cNvSpPr/>
      </dsp:nvSpPr>
      <dsp:spPr>
        <a:xfrm>
          <a:off x="3594199" y="146662"/>
          <a:ext cx="3327201" cy="1177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3335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r>
                    <m:rPr>
                      <m:sty m:val="p"/>
                    </m:rPr>
                    <a:rPr lang="el-GR" sz="3000" i="1" kern="1200" smtClean="0">
                      <a:latin typeface="Cambria Math" panose="02040503050406030204" pitchFamily="18" charset="0"/>
                      <a:ea typeface="Cambria Math" panose="02040503050406030204" pitchFamily="18" charset="0"/>
                    </a:rPr>
                    <m:t>Ν</m:t>
                  </m:r>
                </m:sub>
              </m:sSub>
            </m:oMath>
          </a14:m>
          <a:r>
            <a:rPr lang="en-US" sz="3000" kern="1200" dirty="0"/>
            <a:t>- Non-fungible</a:t>
          </a:r>
        </a:p>
      </dsp:txBody>
      <dsp:txXfrm>
        <a:off x="3594199" y="146662"/>
        <a:ext cx="3327201" cy="1177343"/>
      </dsp:txXfrm>
    </dsp:sp>
    <dsp:sp modelId="{682F3279-FED3-6A41-A761-4E233B66EFCB}">
      <dsp:nvSpPr>
        <dsp:cNvPr id="0" name=""/>
        <dsp:cNvSpPr/>
      </dsp:nvSpPr>
      <dsp:spPr>
        <a:xfrm>
          <a:off x="7188398" y="0"/>
          <a:ext cx="3327201"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188398" y="1470668"/>
        <a:ext cx="3327201" cy="2206002"/>
      </dsp:txXfrm>
    </dsp:sp>
    <dsp:sp modelId="{07E383F6-F3BF-7742-8CDA-937392B66C68}">
      <dsp:nvSpPr>
        <dsp:cNvPr id="0" name=""/>
        <dsp:cNvSpPr/>
      </dsp:nvSpPr>
      <dsp:spPr>
        <a:xfrm>
          <a:off x="7187576" y="64003"/>
          <a:ext cx="3327201"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187576" y="64003"/>
        <a:ext cx="3327201" cy="134266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A4B86-FD0E-A24B-B40C-F8EB5D8C50D7}">
      <dsp:nvSpPr>
        <dsp:cNvPr id="0" name=""/>
        <dsp:cNvSpPr/>
      </dsp:nvSpPr>
      <dsp:spPr>
        <a:xfrm>
          <a:off x="2415854"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8C9CAF-5D5C-F144-A8C8-D252B7EE40F3}">
      <dsp:nvSpPr>
        <dsp:cNvPr id="0" name=""/>
        <dsp:cNvSpPr/>
      </dsp:nvSpPr>
      <dsp:spPr>
        <a:xfrm>
          <a:off x="2070536"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305EBA-EB73-9F4B-99A8-E75702235DBE}">
      <dsp:nvSpPr>
        <dsp:cNvPr id="0" name=""/>
        <dsp:cNvSpPr/>
      </dsp:nvSpPr>
      <dsp:spPr>
        <a:xfrm>
          <a:off x="1725217" y="359553"/>
          <a:ext cx="690636" cy="164340"/>
        </a:xfrm>
        <a:custGeom>
          <a:avLst/>
          <a:gdLst/>
          <a:ahLst/>
          <a:cxnLst/>
          <a:rect l="0" t="0" r="0" b="0"/>
          <a:pathLst>
            <a:path>
              <a:moveTo>
                <a:pt x="0" y="0"/>
              </a:moveTo>
              <a:lnTo>
                <a:pt x="0" y="111992"/>
              </a:lnTo>
              <a:lnTo>
                <a:pt x="690636" y="111992"/>
              </a:lnTo>
              <a:lnTo>
                <a:pt x="690636"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AB150D-98F3-9845-9295-C97F7C1369CC}">
      <dsp:nvSpPr>
        <dsp:cNvPr id="0" name=""/>
        <dsp:cNvSpPr/>
      </dsp:nvSpPr>
      <dsp:spPr>
        <a:xfrm>
          <a:off x="1034581"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1CED46-ACCD-AA42-814A-053A04E98FAC}">
      <dsp:nvSpPr>
        <dsp:cNvPr id="0" name=""/>
        <dsp:cNvSpPr/>
      </dsp:nvSpPr>
      <dsp:spPr>
        <a:xfrm>
          <a:off x="689263"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8B00EF-65A5-BD43-9B69-71F6ED390272}">
      <dsp:nvSpPr>
        <dsp:cNvPr id="0" name=""/>
        <dsp:cNvSpPr/>
      </dsp:nvSpPr>
      <dsp:spPr>
        <a:xfrm>
          <a:off x="1034581" y="359553"/>
          <a:ext cx="690636" cy="164340"/>
        </a:xfrm>
        <a:custGeom>
          <a:avLst/>
          <a:gdLst/>
          <a:ahLst/>
          <a:cxnLst/>
          <a:rect l="0" t="0" r="0" b="0"/>
          <a:pathLst>
            <a:path>
              <a:moveTo>
                <a:pt x="690636" y="0"/>
              </a:moveTo>
              <a:lnTo>
                <a:pt x="690636" y="111992"/>
              </a:lnTo>
              <a:lnTo>
                <a:pt x="0" y="111992"/>
              </a:lnTo>
              <a:lnTo>
                <a:pt x="0"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A04958-8391-ED4E-AC28-BEABC50ED0F6}">
      <dsp:nvSpPr>
        <dsp:cNvPr id="0" name=""/>
        <dsp:cNvSpPr/>
      </dsp:nvSpPr>
      <dsp:spPr>
        <a:xfrm>
          <a:off x="1442684" y="736"/>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95E3F2-7A9D-2D4C-842C-6C313559712D}">
      <dsp:nvSpPr>
        <dsp:cNvPr id="0" name=""/>
        <dsp:cNvSpPr/>
      </dsp:nvSpPr>
      <dsp:spPr>
        <a:xfrm>
          <a:off x="1505470" y="60382"/>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smtClean="0">
                    <a:latin typeface="Cambria Math" panose="02040503050406030204" pitchFamily="18" charset="0"/>
                    <a:ea typeface="Cambria Math" panose="02040503050406030204" pitchFamily="18" charset="0"/>
                  </a:rPr>
                  <m:t>𝜏</m:t>
                </m:r>
              </m:oMath>
            </m:oMathPara>
          </a14:m>
          <a:endParaRPr lang="en-US" sz="1200" kern="1200" dirty="0"/>
        </a:p>
      </dsp:txBody>
      <dsp:txXfrm>
        <a:off x="1515979" y="70891"/>
        <a:ext cx="544047" cy="337798"/>
      </dsp:txXfrm>
    </dsp:sp>
    <dsp:sp modelId="{24A2C43E-629D-A345-A353-2731F1B435F7}">
      <dsp:nvSpPr>
        <dsp:cNvPr id="0" name=""/>
        <dsp:cNvSpPr/>
      </dsp:nvSpPr>
      <dsp:spPr>
        <a:xfrm>
          <a:off x="752048"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4CEF05-BAE2-2341-B905-D5316CE6172E}">
      <dsp:nvSpPr>
        <dsp:cNvPr id="0" name=""/>
        <dsp:cNvSpPr/>
      </dsp:nvSpPr>
      <dsp:spPr>
        <a:xfrm>
          <a:off x="814833"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Ϝ</m:t>
                    </m:r>
                  </m:sub>
                </m:sSub>
              </m:oMath>
            </m:oMathPara>
          </a14:m>
          <a:endParaRPr lang="en-US" sz="1200" kern="1200" dirty="0"/>
        </a:p>
      </dsp:txBody>
      <dsp:txXfrm>
        <a:off x="825342" y="594047"/>
        <a:ext cx="544047" cy="337798"/>
      </dsp:txXfrm>
    </dsp:sp>
    <dsp:sp modelId="{CCCFFB02-7E32-024E-84D2-F698F1A7D9A3}">
      <dsp:nvSpPr>
        <dsp:cNvPr id="0" name=""/>
        <dsp:cNvSpPr/>
      </dsp:nvSpPr>
      <dsp:spPr>
        <a:xfrm>
          <a:off x="406730"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93D31-41F4-8D41-9610-F60D714BBD60}">
      <dsp:nvSpPr>
        <dsp:cNvPr id="0" name=""/>
        <dsp:cNvSpPr/>
      </dsp:nvSpPr>
      <dsp:spPr>
        <a:xfrm>
          <a:off x="469515"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dirty="0" smtClean="0">
                    <a:latin typeface="Cambria Math" panose="02040503050406030204" pitchFamily="18" charset="0"/>
                  </a:rPr>
                  <m:t>𝑑</m:t>
                </m:r>
              </m:oMath>
            </m:oMathPara>
          </a14:m>
          <a:endParaRPr lang="en-US" sz="1200" kern="1200"/>
        </a:p>
      </dsp:txBody>
      <dsp:txXfrm>
        <a:off x="480024" y="1117204"/>
        <a:ext cx="544047" cy="337798"/>
      </dsp:txXfrm>
    </dsp:sp>
    <dsp:sp modelId="{A9AFAE91-E8D8-3D44-B4D2-41674D5B35A7}">
      <dsp:nvSpPr>
        <dsp:cNvPr id="0" name=""/>
        <dsp:cNvSpPr/>
      </dsp:nvSpPr>
      <dsp:spPr>
        <a:xfrm>
          <a:off x="1097366"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C30694-52DC-C947-8ABF-186E6A5FD3EF}">
      <dsp:nvSpPr>
        <dsp:cNvPr id="0" name=""/>
        <dsp:cNvSpPr/>
      </dsp:nvSpPr>
      <dsp:spPr>
        <a:xfrm>
          <a:off x="1160152"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p>
                  <m:sSupPr>
                    <m:ctrlPr>
                      <a:rPr lang="en-US" sz="1200" b="0" i="1" kern="1200" smtClean="0">
                        <a:latin typeface="Cambria Math" panose="02040503050406030204" pitchFamily="18" charset="0"/>
                      </a:rPr>
                    </m:ctrlPr>
                  </m:sSupPr>
                  <m:e>
                    <m:r>
                      <a:rPr lang="en-US" sz="1200" b="0" i="1" kern="1200" smtClean="0">
                        <a:latin typeface="Cambria Math" panose="02040503050406030204" pitchFamily="18" charset="0"/>
                      </a:rPr>
                      <m:t>𝑑</m:t>
                    </m:r>
                  </m:e>
                  <m:sup>
                    <m:r>
                      <a:rPr lang="en-US" sz="1200" b="0" i="1" kern="1200" smtClean="0">
                        <a:latin typeface="Cambria Math" panose="02040503050406030204" pitchFamily="18" charset="0"/>
                      </a:rPr>
                      <m:t>′</m:t>
                    </m:r>
                  </m:sup>
                </m:sSup>
              </m:oMath>
            </m:oMathPara>
          </a14:m>
          <a:endParaRPr lang="en-US" sz="1200" kern="1200"/>
        </a:p>
      </dsp:txBody>
      <dsp:txXfrm>
        <a:off x="1170661" y="1117204"/>
        <a:ext cx="544047" cy="337798"/>
      </dsp:txXfrm>
    </dsp:sp>
    <dsp:sp modelId="{7CBF69B0-7CDC-B243-9473-E2BB93287CFC}">
      <dsp:nvSpPr>
        <dsp:cNvPr id="0" name=""/>
        <dsp:cNvSpPr/>
      </dsp:nvSpPr>
      <dsp:spPr>
        <a:xfrm>
          <a:off x="2133321"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6C1E66-DF80-104E-A2F4-0A8BD4E72F40}">
      <dsp:nvSpPr>
        <dsp:cNvPr id="0" name=""/>
        <dsp:cNvSpPr/>
      </dsp:nvSpPr>
      <dsp:spPr>
        <a:xfrm>
          <a:off x="2196106"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Ν</m:t>
                    </m:r>
                  </m:sub>
                </m:sSub>
              </m:oMath>
            </m:oMathPara>
          </a14:m>
          <a:endParaRPr lang="en-US" sz="1200" kern="1200" dirty="0"/>
        </a:p>
      </dsp:txBody>
      <dsp:txXfrm>
        <a:off x="2206615" y="594047"/>
        <a:ext cx="544047" cy="337798"/>
      </dsp:txXfrm>
    </dsp:sp>
    <dsp:sp modelId="{B6EAC4D7-0598-4343-AB68-1F8FCE202A60}">
      <dsp:nvSpPr>
        <dsp:cNvPr id="0" name=""/>
        <dsp:cNvSpPr/>
      </dsp:nvSpPr>
      <dsp:spPr>
        <a:xfrm>
          <a:off x="1788003"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2610A2-3EDE-704D-9AB5-CCA4CC880E5D}">
      <dsp:nvSpPr>
        <dsp:cNvPr id="0" name=""/>
        <dsp:cNvSpPr/>
      </dsp:nvSpPr>
      <dsp:spPr>
        <a:xfrm>
          <a:off x="1850788"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b="0" i="1" kern="1200" smtClean="0">
                    <a:latin typeface="Cambria Math" panose="02040503050406030204" pitchFamily="18" charset="0"/>
                  </a:rPr>
                  <m:t>𝑑</m:t>
                </m:r>
              </m:oMath>
            </m:oMathPara>
          </a14:m>
          <a:endParaRPr lang="en-US" sz="1200" kern="1200"/>
        </a:p>
      </dsp:txBody>
      <dsp:txXfrm>
        <a:off x="1861297" y="1117204"/>
        <a:ext cx="544047" cy="337798"/>
      </dsp:txXfrm>
    </dsp:sp>
    <dsp:sp modelId="{B87F910A-E1B5-084C-A8CB-71B60707BC8D}">
      <dsp:nvSpPr>
        <dsp:cNvPr id="0" name=""/>
        <dsp:cNvSpPr/>
      </dsp:nvSpPr>
      <dsp:spPr>
        <a:xfrm>
          <a:off x="2478639"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F3D417-4361-664E-9CAC-F7394D089421}">
      <dsp:nvSpPr>
        <dsp:cNvPr id="0" name=""/>
        <dsp:cNvSpPr/>
      </dsp:nvSpPr>
      <dsp:spPr>
        <a:xfrm>
          <a:off x="2541424"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p>
                  <m:sSupPr>
                    <m:ctrlPr>
                      <a:rPr lang="en-US" sz="1200" i="1" kern="1200" smtClean="0">
                        <a:latin typeface="Cambria Math" panose="02040503050406030204" pitchFamily="18" charset="0"/>
                      </a:rPr>
                    </m:ctrlPr>
                  </m:sSupPr>
                  <m:e>
                    <m:r>
                      <a:rPr lang="en-US" sz="1200" b="0" i="1" kern="1200" smtClean="0">
                        <a:latin typeface="Cambria Math" panose="02040503050406030204" pitchFamily="18" charset="0"/>
                      </a:rPr>
                      <m:t>𝑑</m:t>
                    </m:r>
                  </m:e>
                  <m:sup>
                    <m:r>
                      <a:rPr lang="en-US" sz="1200" b="0" i="1" kern="1200" smtClean="0">
                        <a:latin typeface="Cambria Math" panose="02040503050406030204" pitchFamily="18" charset="0"/>
                      </a:rPr>
                      <m:t>′</m:t>
                    </m:r>
                  </m:sup>
                </m:sSup>
              </m:oMath>
            </m:oMathPara>
          </a14:m>
          <a:endParaRPr lang="en-US" sz="1200" kern="1200"/>
        </a:p>
      </dsp:txBody>
      <dsp:txXfrm>
        <a:off x="2551933" y="1117204"/>
        <a:ext cx="544047" cy="33779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sSup>
                <m:sSupPr>
                  <m:ctrlPr>
                    <a:rPr lang="en-US" sz="1200" b="0" i="1" kern="1200" smtClean="0">
                      <a:latin typeface="Cambria Math" panose="02040503050406030204" pitchFamily="18" charset="0"/>
                    </a:rPr>
                  </m:ctrlPr>
                </m:sSupPr>
                <m:e>
                  <m:r>
                    <a:rPr lang="en-US" sz="1200" b="0" i="1" kern="1200" smtClean="0">
                      <a:latin typeface="Cambria Math" panose="02040503050406030204" pitchFamily="18" charset="0"/>
                    </a:rPr>
                    <m:t>𝑡</m:t>
                  </m:r>
                </m:e>
                <m:sup>
                  <m:r>
                    <a:rPr lang="en-US" sz="1200" b="0" i="1" kern="1200" smtClean="0">
                      <a:latin typeface="Cambria Math" panose="02040503050406030204" pitchFamily="18" charset="0"/>
                    </a:rPr>
                    <m:t>′</m:t>
                  </m:r>
                </m:sup>
              </m:sSup>
            </m:oMath>
          </a14:m>
          <a:r>
            <a:rPr lang="en-US" sz="1200" kern="1200"/>
            <a:t> -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sSup>
                  <m:sSupPr>
                    <m:ctrlPr>
                      <a:rPr lang="en-US" sz="2000" b="0" i="1" kern="1200" smtClean="0">
                        <a:solidFill>
                          <a:schemeClr val="bg1"/>
                        </a:solidFill>
                        <a:latin typeface="Cambria Math" panose="02040503050406030204" pitchFamily="18" charset="0"/>
                        <a:ea typeface="Cambria Math" panose="02040503050406030204" pitchFamily="18" charset="0"/>
                      </a:rPr>
                    </m:ctrlPr>
                  </m:sSupPr>
                  <m:e>
                    <m:r>
                      <a:rPr lang="en-US" sz="2000" b="0" i="1" kern="1200" smtClean="0">
                        <a:solidFill>
                          <a:schemeClr val="bg1"/>
                        </a:solidFill>
                        <a:latin typeface="Cambria Math" panose="02040503050406030204" pitchFamily="18" charset="0"/>
                        <a:ea typeface="Cambria Math" panose="02040503050406030204" pitchFamily="18" charset="0"/>
                      </a:rPr>
                      <m:t>𝑑</m:t>
                    </m:r>
                  </m:e>
                  <m:sup>
                    <m:r>
                      <a:rPr lang="en-US" sz="2000" b="0" i="1" kern="1200" smtClean="0">
                        <a:solidFill>
                          <a:schemeClr val="bg1"/>
                        </a:solidFill>
                        <a:latin typeface="Cambria Math" panose="02040503050406030204" pitchFamily="18" charset="0"/>
                        <a:ea typeface="Cambria Math" panose="02040503050406030204" pitchFamily="18" charset="0"/>
                      </a:rPr>
                      <m:t>′</m:t>
                    </m:r>
                  </m:sup>
                </m:sSup>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m:oMathPara>
          </a14:m>
          <a:endParaRPr lang="en-US" sz="2000" kern="1200" dirty="0">
            <a:solidFill>
              <a:schemeClr val="bg1"/>
            </a:solidFill>
          </a:endParaRPr>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p>
                  <m:sSupPr>
                    <m:ctrlPr>
                      <a:rPr lang="en-US" sz="1800" b="0" i="1" kern="1200" smtClean="0">
                        <a:solidFill>
                          <a:schemeClr val="bg1"/>
                        </a:solidFill>
                        <a:latin typeface="Cambria Math" panose="02040503050406030204" pitchFamily="18" charset="0"/>
                      </a:rPr>
                    </m:ctrlPr>
                  </m:sSupPr>
                  <m:e>
                    <m:r>
                      <a:rPr lang="en-US" sz="1800" b="0" i="1" kern="1200" smtClean="0">
                        <a:solidFill>
                          <a:schemeClr val="bg1"/>
                        </a:solidFill>
                        <a:latin typeface="Cambria Math" panose="02040503050406030204" pitchFamily="18" charset="0"/>
                      </a:rPr>
                      <m:t>𝑑</m:t>
                    </m:r>
                  </m:e>
                  <m:sup>
                    <m:r>
                      <a:rPr lang="en-US" sz="1800" b="0" i="1" kern="1200" smtClean="0">
                        <a:solidFill>
                          <a:schemeClr val="bg1"/>
                        </a:solidFill>
                        <a:latin typeface="Cambria Math" panose="02040503050406030204" pitchFamily="18" charset="0"/>
                      </a:rPr>
                      <m:t>′</m:t>
                    </m:r>
                  </m:sup>
                </m:sSup>
              </m:oMath>
            </m:oMathPara>
          </a14:m>
          <a:endParaRPr lang="en-US" sz="1800" b="0" kern="1200" dirty="0">
            <a:solidFill>
              <a:schemeClr val="bg1"/>
            </a:solidFill>
          </a:endParaRP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1">
            <a:lumMod val="60000"/>
            <a:lumOff val="40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6">
            <a:alpha val="59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70681" y="837613"/>
        <a:ext cx="1174114" cy="587057"/>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sSup>
                <m:sSupPr>
                  <m:ctrlPr>
                    <a:rPr lang="en-US" sz="2000" b="0" i="1" kern="1200" smtClean="0">
                      <a:solidFill>
                        <a:schemeClr val="bg1"/>
                      </a:solidFill>
                      <a:latin typeface="Cambria Math" panose="02040503050406030204" pitchFamily="18" charset="0"/>
                      <a:ea typeface="Cambria Math" panose="02040503050406030204" pitchFamily="18" charset="0"/>
                    </a:rPr>
                  </m:ctrlPr>
                </m:sSupPr>
                <m:e>
                  <m:r>
                    <a:rPr lang="en-US" sz="2000" b="0" i="1" kern="1200" smtClean="0">
                      <a:solidFill>
                        <a:schemeClr val="bg1"/>
                      </a:solidFill>
                      <a:latin typeface="Cambria Math" panose="02040503050406030204" pitchFamily="18" charset="0"/>
                      <a:ea typeface="Cambria Math" panose="02040503050406030204" pitchFamily="18" charset="0"/>
                    </a:rPr>
                    <m:t>𝑑</m:t>
                  </m:r>
                </m:e>
                <m:sup>
                  <m:r>
                    <a:rPr lang="en-US" sz="2000" b="0" i="1" kern="1200" smtClean="0">
                      <a:solidFill>
                        <a:schemeClr val="bg1"/>
                      </a:solidFill>
                      <a:latin typeface="Cambria Math" panose="02040503050406030204" pitchFamily="18" charset="0"/>
                      <a:ea typeface="Cambria Math" panose="02040503050406030204" pitchFamily="18" charset="0"/>
                    </a:rPr>
                    <m:t>′</m:t>
                  </m:r>
                </m:sup>
              </m:sSup>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p>
                  <m:sSupPr>
                    <m:ctrlPr>
                      <a:rPr lang="en-US" sz="1800" b="0" i="1" kern="1200" smtClean="0">
                        <a:solidFill>
                          <a:schemeClr val="bg1"/>
                        </a:solidFill>
                        <a:latin typeface="Cambria Math" panose="02040503050406030204" pitchFamily="18" charset="0"/>
                      </a:rPr>
                    </m:ctrlPr>
                  </m:sSupPr>
                  <m:e>
                    <m:r>
                      <a:rPr lang="en-US" sz="1800" b="0" i="1" kern="1200" smtClean="0">
                        <a:solidFill>
                          <a:schemeClr val="bg1"/>
                        </a:solidFill>
                        <a:latin typeface="Cambria Math" panose="02040503050406030204" pitchFamily="18" charset="0"/>
                      </a:rPr>
                      <m:t>𝑑</m:t>
                    </m:r>
                  </m:e>
                  <m:sup>
                    <m:r>
                      <a:rPr lang="en-US" sz="1800" b="0" i="1" kern="1200" smtClean="0">
                        <a:solidFill>
                          <a:schemeClr val="bg1"/>
                        </a:solidFill>
                        <a:latin typeface="Cambria Math" panose="02040503050406030204" pitchFamily="18" charset="0"/>
                      </a:rPr>
                      <m:t>′</m:t>
                    </m:r>
                  </m:sup>
                </m:sSup>
              </m:oMath>
            </m:oMathPara>
          </a14:m>
          <a:endParaRPr lang="en-US" sz="1800" b="0" kern="1200" dirty="0">
            <a:solidFill>
              <a:schemeClr val="bg1"/>
            </a:solidFill>
          </a:endParaRP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All Tokens will have a common set of base token properties and a collection of non-behavior related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which in turn create new properties that are bound to them</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simply defines these behaviors and the properties that make up a token.  Most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defined as messages that are verb-based descriptions used to invoke a behavior and represent token properties/state</a:t>
          </a:r>
        </a:p>
      </dsp:txBody>
      <dsp:txXfrm>
        <a:off x="1131174" y="4901456"/>
        <a:ext cx="5382429" cy="9793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40910-3C3A-DB4D-BC10-442B0D23DC53}">
      <dsp:nvSpPr>
        <dsp:cNvPr id="0" name=""/>
        <dsp:cNvSpPr/>
      </dsp:nvSpPr>
      <dsp:spPr>
        <a:xfrm>
          <a:off x="0" y="0"/>
          <a:ext cx="10515600" cy="4080974"/>
        </a:xfrm>
        <a:prstGeom prst="roundRect">
          <a:avLst>
            <a:gd name="adj" fmla="val 85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3167289" numCol="1" spcCol="1270" anchor="t" anchorCtr="0">
          <a:noAutofit/>
        </a:bodyPr>
        <a:lstStyle/>
        <a:p>
          <a:pPr marL="0" lvl="0" indent="0" algn="l" defTabSz="800100">
            <a:lnSpc>
              <a:spcPct val="90000"/>
            </a:lnSpc>
            <a:spcBef>
              <a:spcPct val="0"/>
            </a:spcBef>
            <a:spcAft>
              <a:spcPct val="35000"/>
            </a:spcAft>
            <a:buNone/>
          </a:pPr>
          <a:r>
            <a:rPr lang="en-US" sz="1800" b="1" kern="1200"/>
            <a:t>Behavior</a:t>
          </a:r>
          <a:r>
            <a:rPr lang="en-US" sz="1800" kern="1200"/>
            <a:t> – describes a capability or restriction.  For example, a token can be capable of being subdivided, be restricted to a single owner or be non-transferable</a:t>
          </a:r>
        </a:p>
      </dsp:txBody>
      <dsp:txXfrm>
        <a:off x="101599" y="101599"/>
        <a:ext cx="10312402" cy="3877776"/>
      </dsp:txXfrm>
    </dsp:sp>
    <dsp:sp modelId="{A46FCFCA-AD5F-F34A-B01C-7332EE8B3B24}">
      <dsp:nvSpPr>
        <dsp:cNvPr id="0" name=""/>
        <dsp:cNvSpPr/>
      </dsp:nvSpPr>
      <dsp:spPr>
        <a:xfrm>
          <a:off x="262890" y="1020243"/>
          <a:ext cx="9989820" cy="2856681"/>
        </a:xfrm>
        <a:prstGeom prst="roundRect">
          <a:avLst>
            <a:gd name="adj" fmla="val 105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1813993" numCol="1" spcCol="1270" anchor="t" anchorCtr="0">
          <a:noAutofit/>
        </a:bodyPr>
        <a:lstStyle/>
        <a:p>
          <a:pPr marL="0" lvl="0" indent="0" algn="l" defTabSz="711200">
            <a:lnSpc>
              <a:spcPct val="90000"/>
            </a:lnSpc>
            <a:spcBef>
              <a:spcPct val="0"/>
            </a:spcBef>
            <a:spcAft>
              <a:spcPct val="35000"/>
            </a:spcAft>
            <a:buNone/>
          </a:pPr>
          <a:r>
            <a:rPr lang="en-US" sz="1600" b="1" kern="1200" dirty="0"/>
            <a:t>Property</a:t>
          </a:r>
          <a:r>
            <a:rPr lang="en-US" sz="1600" kern="1200" dirty="0"/>
            <a:t> – a property or data element that is bound to the token to one of its  behaviors.  In the above, a sub-dividable token will have a decimals property with a number representing the decimal places supported.</a:t>
          </a:r>
        </a:p>
      </dsp:txBody>
      <dsp:txXfrm>
        <a:off x="350743" y="1108096"/>
        <a:ext cx="9814114" cy="2680975"/>
      </dsp:txXfrm>
    </dsp:sp>
    <dsp:sp modelId="{2BD96F31-9985-A94F-AD1D-73E3221DF272}">
      <dsp:nvSpPr>
        <dsp:cNvPr id="0" name=""/>
        <dsp:cNvSpPr/>
      </dsp:nvSpPr>
      <dsp:spPr>
        <a:xfrm>
          <a:off x="512635" y="2020082"/>
          <a:ext cx="1997964" cy="783599"/>
        </a:xfrm>
        <a:prstGeom prst="roundRect">
          <a:avLst>
            <a:gd name="adj" fmla="val 105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 Token – Decimals = 2 ($.43 or $1.43)</a:t>
          </a:r>
        </a:p>
      </dsp:txBody>
      <dsp:txXfrm>
        <a:off x="536733" y="2044180"/>
        <a:ext cx="1949768" cy="735403"/>
      </dsp:txXfrm>
    </dsp:sp>
    <dsp:sp modelId="{1D25A4DD-4D15-CE4D-8DFB-DBCD4B16F7F5}">
      <dsp:nvSpPr>
        <dsp:cNvPr id="0" name=""/>
        <dsp:cNvSpPr/>
      </dsp:nvSpPr>
      <dsp:spPr>
        <a:xfrm>
          <a:off x="512635" y="2878929"/>
          <a:ext cx="1997964" cy="783599"/>
        </a:xfrm>
        <a:prstGeom prst="roundRect">
          <a:avLst>
            <a:gd name="adj" fmla="val 10500"/>
          </a:avLst>
        </a:prstGeom>
        <a:solidFill>
          <a:schemeClr val="lt1">
            <a:alpha val="90000"/>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Oil Token - Decimals = 0 (you cannot own a fraction)</a:t>
          </a:r>
        </a:p>
      </dsp:txBody>
      <dsp:txXfrm>
        <a:off x="536733" y="2903027"/>
        <a:ext cx="1949768" cy="735403"/>
      </dsp:txXfrm>
    </dsp:sp>
    <dsp:sp modelId="{E651F3FA-0C59-2A4C-B119-C0654626F5D7}">
      <dsp:nvSpPr>
        <dsp:cNvPr id="0" name=""/>
        <dsp:cNvSpPr/>
      </dsp:nvSpPr>
      <dsp:spPr>
        <a:xfrm>
          <a:off x="2734056" y="2040487"/>
          <a:ext cx="7255764" cy="1632389"/>
        </a:xfrm>
        <a:prstGeom prst="roundRect">
          <a:avLst>
            <a:gd name="adj" fmla="val 105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921393" numCol="1" spcCol="1270" anchor="t" anchorCtr="0">
          <a:noAutofit/>
        </a:bodyPr>
        <a:lstStyle/>
        <a:p>
          <a:pPr marL="0" lvl="0" indent="0" algn="l" defTabSz="533400">
            <a:lnSpc>
              <a:spcPct val="90000"/>
            </a:lnSpc>
            <a:spcBef>
              <a:spcPct val="0"/>
            </a:spcBef>
            <a:spcAft>
              <a:spcPct val="35000"/>
            </a:spcAft>
            <a:buNone/>
          </a:pPr>
          <a:r>
            <a:rPr lang="en-US" sz="1200" b="1" kern="1200"/>
            <a:t>Control - </a:t>
          </a:r>
          <a:r>
            <a:rPr lang="en-US" sz="1200" kern="1200"/>
            <a:t> a message, usually named with a verb if it is an action that is used to invoke a behavior or a noun if it represents state.  For example, a transferable token will have a </a:t>
          </a:r>
          <a:r>
            <a:rPr lang="en-US" sz="1200" kern="1200" err="1"/>
            <a:t>TransferRequest</a:t>
          </a:r>
          <a:r>
            <a:rPr lang="en-US" sz="1200" kern="1200"/>
            <a:t> message and a non-transferable one will not.  The </a:t>
          </a:r>
          <a:r>
            <a:rPr lang="en-US" sz="1200" kern="1200" err="1"/>
            <a:t>TransferRequest</a:t>
          </a:r>
          <a:r>
            <a:rPr lang="en-US" sz="1200" kern="1200"/>
            <a:t> action message contains the fields/properties used in the action like From, To and Amount.</a:t>
          </a:r>
        </a:p>
      </dsp:txBody>
      <dsp:txXfrm>
        <a:off x="2784258" y="2090689"/>
        <a:ext cx="7155360" cy="1531985"/>
      </dsp:txXfrm>
    </dsp:sp>
    <dsp:sp modelId="{363D9901-0E90-314C-9C4E-FDAA6A999FAC}">
      <dsp:nvSpPr>
        <dsp:cNvPr id="0" name=""/>
        <dsp:cNvSpPr/>
      </dsp:nvSpPr>
      <dsp:spPr>
        <a:xfrm>
          <a:off x="2915450" y="2922704"/>
          <a:ext cx="6892975" cy="439290"/>
        </a:xfrm>
        <a:prstGeom prst="roundRect">
          <a:avLst>
            <a:gd name="adj" fmla="val 10500"/>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Control</a:t>
          </a:r>
          <a:r>
            <a:rPr lang="en-US" sz="1400" b="1" kern="1200"/>
            <a:t> </a:t>
          </a:r>
          <a:r>
            <a:rPr lang="en-US" sz="1400" kern="1200"/>
            <a:t>messages are standardized and a link to their source is a property of the definition.</a:t>
          </a:r>
        </a:p>
      </dsp:txBody>
      <dsp:txXfrm>
        <a:off x="2928960" y="2936214"/>
        <a:ext cx="6865955" cy="412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25A11-2A26-6548-886D-93FB8B7B2FAD}">
      <dsp:nvSpPr>
        <dsp:cNvPr id="0" name=""/>
        <dsp:cNvSpPr/>
      </dsp:nvSpPr>
      <dsp:spPr>
        <a:xfrm>
          <a:off x="0" y="0"/>
          <a:ext cx="3488217" cy="1103811"/>
        </a:xfrm>
        <a:prstGeom prst="roundRect">
          <a:avLst>
            <a:gd name="adj" fmla="val 85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81450" numCol="1" spcCol="1270" anchor="t" anchorCtr="0">
          <a:noAutofit/>
        </a:bodyPr>
        <a:lstStyle/>
        <a:p>
          <a:pPr marL="0" lvl="0" indent="0" algn="l" defTabSz="711200">
            <a:lnSpc>
              <a:spcPct val="90000"/>
            </a:lnSpc>
            <a:spcBef>
              <a:spcPct val="0"/>
            </a:spcBef>
            <a:spcAft>
              <a:spcPct val="35000"/>
            </a:spcAft>
            <a:buNone/>
          </a:pPr>
          <a:r>
            <a:rPr lang="en-US" sz="1600" kern="1200" err="1">
              <a:solidFill>
                <a:schemeClr val="tx1"/>
              </a:solidFill>
            </a:rPr>
            <a:t>TransferRequest</a:t>
          </a:r>
          <a:endParaRPr lang="en-US" sz="1600" kern="1200">
            <a:solidFill>
              <a:schemeClr val="tx1"/>
            </a:solidFill>
          </a:endParaRPr>
        </a:p>
      </dsp:txBody>
      <dsp:txXfrm>
        <a:off x="27480" y="27480"/>
        <a:ext cx="3433257" cy="1048851"/>
      </dsp:txXfrm>
    </dsp:sp>
    <dsp:sp modelId="{DF42CE80-F1FC-214B-8D68-6241592CD08A}">
      <dsp:nvSpPr>
        <dsp:cNvPr id="0" name=""/>
        <dsp:cNvSpPr/>
      </dsp:nvSpPr>
      <dsp:spPr>
        <a:xfrm>
          <a:off x="87205" y="435914"/>
          <a:ext cx="3313806" cy="618315"/>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err="1"/>
            <a:t>TokenId</a:t>
          </a:r>
          <a:r>
            <a:rPr lang="en-US" sz="1000" kern="1200"/>
            <a:t>:</a:t>
          </a:r>
        </a:p>
        <a:p>
          <a:pPr marL="57150" lvl="1" indent="-57150" algn="l" defTabSz="355600">
            <a:lnSpc>
              <a:spcPct val="90000"/>
            </a:lnSpc>
            <a:spcBef>
              <a:spcPct val="0"/>
            </a:spcBef>
            <a:spcAft>
              <a:spcPct val="15000"/>
            </a:spcAft>
            <a:buChar char="•"/>
          </a:pPr>
          <a:r>
            <a:rPr lang="en-US" sz="800" kern="1200" dirty="0"/>
            <a:t>To:</a:t>
          </a:r>
        </a:p>
        <a:p>
          <a:pPr marL="57150" lvl="1" indent="-57150" algn="l" defTabSz="355600">
            <a:lnSpc>
              <a:spcPct val="90000"/>
            </a:lnSpc>
            <a:spcBef>
              <a:spcPct val="0"/>
            </a:spcBef>
            <a:spcAft>
              <a:spcPct val="15000"/>
            </a:spcAft>
            <a:buChar char="•"/>
          </a:pPr>
          <a:r>
            <a:rPr lang="en-US" sz="800" kern="1200"/>
            <a:t>Quantity:</a:t>
          </a:r>
          <a:endParaRPr lang="en-US" sz="700" kern="1200"/>
        </a:p>
      </dsp:txBody>
      <dsp:txXfrm>
        <a:off x="106220" y="454929"/>
        <a:ext cx="3275776" cy="5802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7F2D8-3E5B-B149-8599-8F788700896B}">
      <dsp:nvSpPr>
        <dsp:cNvPr id="0" name=""/>
        <dsp:cNvSpPr/>
      </dsp:nvSpPr>
      <dsp:spPr>
        <a:xfrm>
          <a:off x="0" y="0"/>
          <a:ext cx="3521209" cy="1103811"/>
        </a:xfrm>
        <a:prstGeom prst="roundRect">
          <a:avLst>
            <a:gd name="adj" fmla="val 85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856680" numCol="1" spcCol="1270" anchor="t" anchorCtr="0">
          <a:noAutofit/>
        </a:bodyPr>
        <a:lstStyle/>
        <a:p>
          <a:pPr marL="0" lvl="0" indent="0" algn="l" defTabSz="622300">
            <a:lnSpc>
              <a:spcPct val="90000"/>
            </a:lnSpc>
            <a:spcBef>
              <a:spcPct val="0"/>
            </a:spcBef>
            <a:spcAft>
              <a:spcPct val="35000"/>
            </a:spcAft>
            <a:buNone/>
          </a:pPr>
          <a:r>
            <a:rPr lang="en-US" sz="1400" kern="1200" err="1">
              <a:solidFill>
                <a:schemeClr val="tx1"/>
              </a:solidFill>
            </a:rPr>
            <a:t>TransferResponse</a:t>
          </a:r>
          <a:endParaRPr lang="en-US" sz="1400" kern="1200">
            <a:solidFill>
              <a:schemeClr val="tx1"/>
            </a:solidFill>
          </a:endParaRPr>
        </a:p>
      </dsp:txBody>
      <dsp:txXfrm>
        <a:off x="27480" y="27480"/>
        <a:ext cx="3466249" cy="1048851"/>
      </dsp:txXfrm>
    </dsp:sp>
    <dsp:sp modelId="{7F69B690-EA91-3F4C-BDB9-0430310C65A7}">
      <dsp:nvSpPr>
        <dsp:cNvPr id="0" name=""/>
        <dsp:cNvSpPr/>
      </dsp:nvSpPr>
      <dsp:spPr>
        <a:xfrm>
          <a:off x="88030" y="275952"/>
          <a:ext cx="528181" cy="772667"/>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TokenId:</a:t>
          </a:r>
        </a:p>
      </dsp:txBody>
      <dsp:txXfrm>
        <a:off x="104273" y="292195"/>
        <a:ext cx="495695" cy="740181"/>
      </dsp:txXfrm>
    </dsp:sp>
    <dsp:sp modelId="{DBDE30CB-CF71-D247-BD10-DEEA80DE3441}">
      <dsp:nvSpPr>
        <dsp:cNvPr id="0" name=""/>
        <dsp:cNvSpPr/>
      </dsp:nvSpPr>
      <dsp:spPr>
        <a:xfrm>
          <a:off x="704241" y="275952"/>
          <a:ext cx="2728936" cy="772667"/>
        </a:xfrm>
        <a:prstGeom prst="roundRect">
          <a:avLst>
            <a:gd name="adj" fmla="val 10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490644" numCol="1" spcCol="1270" anchor="t" anchorCtr="0">
          <a:noAutofit/>
        </a:bodyPr>
        <a:lstStyle/>
        <a:p>
          <a:pPr marL="0" lvl="0" indent="0" algn="l" defTabSz="400050">
            <a:lnSpc>
              <a:spcPct val="90000"/>
            </a:lnSpc>
            <a:spcBef>
              <a:spcPct val="0"/>
            </a:spcBef>
            <a:spcAft>
              <a:spcPct val="35000"/>
            </a:spcAft>
            <a:buNone/>
          </a:pPr>
          <a:r>
            <a:rPr lang="en-US" sz="900" kern="1200"/>
            <a:t>Receipt</a:t>
          </a:r>
        </a:p>
      </dsp:txBody>
      <dsp:txXfrm>
        <a:off x="728003" y="299714"/>
        <a:ext cx="2681412" cy="725143"/>
      </dsp:txXfrm>
    </dsp:sp>
    <dsp:sp modelId="{D6ADE0C6-FDAA-4843-BAB9-94CB8E8503AC}">
      <dsp:nvSpPr>
        <dsp:cNvPr id="0" name=""/>
        <dsp:cNvSpPr/>
      </dsp:nvSpPr>
      <dsp:spPr>
        <a:xfrm>
          <a:off x="772465" y="546386"/>
          <a:ext cx="545787" cy="209559"/>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From:</a:t>
          </a:r>
        </a:p>
      </dsp:txBody>
      <dsp:txXfrm>
        <a:off x="778910" y="552831"/>
        <a:ext cx="532897" cy="196669"/>
      </dsp:txXfrm>
    </dsp:sp>
    <dsp:sp modelId="{1174DE61-6C3D-F34C-A1B3-FAE9DA0CBDC4}">
      <dsp:nvSpPr>
        <dsp:cNvPr id="0" name=""/>
        <dsp:cNvSpPr/>
      </dsp:nvSpPr>
      <dsp:spPr>
        <a:xfrm>
          <a:off x="772465" y="780859"/>
          <a:ext cx="545787" cy="209559"/>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To:</a:t>
          </a:r>
        </a:p>
      </dsp:txBody>
      <dsp:txXfrm>
        <a:off x="778910" y="787304"/>
        <a:ext cx="532897" cy="196669"/>
      </dsp:txXfrm>
    </dsp:sp>
    <dsp:sp modelId="{69AE1F4E-D826-EB4A-8244-0D3C410843A8}">
      <dsp:nvSpPr>
        <dsp:cNvPr id="0" name=""/>
        <dsp:cNvSpPr/>
      </dsp:nvSpPr>
      <dsp:spPr>
        <a:xfrm>
          <a:off x="1390877" y="551905"/>
          <a:ext cx="1954270" cy="441524"/>
        </a:xfrm>
        <a:prstGeom prst="roundRect">
          <a:avLst>
            <a:gd name="adj" fmla="val 10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249216" numCol="1" spcCol="1270" anchor="t" anchorCtr="0">
          <a:noAutofit/>
        </a:bodyPr>
        <a:lstStyle/>
        <a:p>
          <a:pPr marL="0" lvl="0" indent="0" algn="l" defTabSz="400050">
            <a:lnSpc>
              <a:spcPct val="90000"/>
            </a:lnSpc>
            <a:spcBef>
              <a:spcPct val="0"/>
            </a:spcBef>
            <a:spcAft>
              <a:spcPct val="35000"/>
            </a:spcAft>
            <a:buNone/>
          </a:pPr>
          <a:r>
            <a:rPr lang="en-US" sz="900" kern="1200"/>
            <a:t>Quantity Transfered</a:t>
          </a:r>
        </a:p>
      </dsp:txBody>
      <dsp:txXfrm>
        <a:off x="1404455" y="565483"/>
        <a:ext cx="1927114" cy="414368"/>
      </dsp:txXfrm>
    </dsp:sp>
    <dsp:sp modelId="{74B3249E-3006-774E-AE97-0D28436DD469}">
      <dsp:nvSpPr>
        <dsp:cNvPr id="0" name=""/>
        <dsp:cNvSpPr/>
      </dsp:nvSpPr>
      <dsp:spPr>
        <a:xfrm>
          <a:off x="1439734" y="750591"/>
          <a:ext cx="1856557" cy="198685"/>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ReceiptId</a:t>
          </a:r>
        </a:p>
      </dsp:txBody>
      <dsp:txXfrm>
        <a:off x="1445844" y="756701"/>
        <a:ext cx="1844337" cy="1864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p>
                <m:sSupPr>
                  <m:ctrlPr>
                    <a:rPr lang="en-US" sz="1600" b="0" i="1" u="none" kern="1200">
                      <a:latin typeface="Cambria Math" panose="02040503050406030204" pitchFamily="18" charset="0"/>
                    </a:rPr>
                  </m:ctrlPr>
                </m:sSupPr>
                <m:e>
                  <m:r>
                    <a:rPr lang="en-US" sz="1600" b="0" i="1" u="none" kern="1200">
                      <a:latin typeface="Cambria Math" panose="02040503050406030204" pitchFamily="18" charset="0"/>
                    </a:rPr>
                    <m:t>𝑡</m:t>
                  </m:r>
                </m:e>
                <m:sup>
                  <m:r>
                    <a:rPr lang="en-US" sz="1600" b="0" i="1" u="none" kern="1200">
                      <a:latin typeface="Cambria Math" panose="02040503050406030204" pitchFamily="18" charset="0"/>
                    </a:rPr>
                    <m:t>′</m:t>
                  </m:r>
                </m:sup>
              </m:sSup>
            </m:oMath>
          </a14:m>
          <a:r>
            <a:rPr lang="en-US" sz="1600" kern="1200" dirty="0"/>
            <a:t> -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𝑑</m:t>
              </m:r>
            </m:oMath>
          </a14:m>
          <a:r>
            <a:rPr lang="en-US" sz="1600" kern="1200" dirty="0"/>
            <a:t> - Sub-dividable or </a:t>
          </a:r>
          <a14:m xmlns:a14="http://schemas.microsoft.com/office/drawing/2010/main">
            <m:oMath xmlns:m="http://schemas.openxmlformats.org/officeDocument/2006/math">
              <m:sSup>
                <m:sSupPr>
                  <m:ctrlPr>
                    <a:rPr lang="en-US" sz="1600" i="1" kern="1200">
                      <a:latin typeface="Cambria Math" panose="02040503050406030204" pitchFamily="18" charset="0"/>
                    </a:rPr>
                  </m:ctrlPr>
                </m:sSupPr>
                <m:e>
                  <m:r>
                    <a:rPr lang="en-US" sz="1600" b="0" i="1" kern="1200">
                      <a:latin typeface="Cambria Math" panose="02040503050406030204" pitchFamily="18" charset="0"/>
                    </a:rPr>
                    <m:t>𝑑</m:t>
                  </m:r>
                </m:e>
                <m:sup>
                  <m:r>
                    <a:rPr lang="en-US" sz="1600" b="0" i="1" kern="1200">
                      <a:latin typeface="Cambria Math" panose="02040503050406030204" pitchFamily="18" charset="0"/>
                    </a:rPr>
                    <m:t>′</m:t>
                  </m:r>
                </m:sup>
              </m:sSup>
            </m:oMath>
          </a14:m>
          <a:r>
            <a:rPr lang="en-US" sz="1600" kern="1200" dirty="0"/>
            <a:t> - Whole</a:t>
          </a:r>
        </a:p>
        <a:p>
          <a:pPr marL="57150" lvl="1" indent="-57150" algn="l" defTabSz="466725">
            <a:lnSpc>
              <a:spcPct val="90000"/>
            </a:lnSpc>
            <a:spcBef>
              <a:spcPct val="0"/>
            </a:spcBef>
            <a:spcAft>
              <a:spcPct val="15000"/>
            </a:spcAft>
            <a:buChar char="•"/>
          </a:pPr>
          <a:r>
            <a:rPr lang="en-US" sz="1050" kern="120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𝑠</m:t>
              </m:r>
            </m:oMath>
          </a14:m>
          <a:r>
            <a:rPr lang="en-US" sz="1600" kern="120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FFD16-BD30-4F48-9FD0-9A77705827A4}">
      <dsp:nvSpPr>
        <dsp:cNvPr id="0" name=""/>
        <dsp:cNvSpPr/>
      </dsp:nvSpPr>
      <dsp:spPr>
        <a:xfrm>
          <a:off x="14578" y="0"/>
          <a:ext cx="2800268" cy="2391176"/>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Once a behavior, its properties and controls are defined, they are bundled together into an Artifact</a:t>
          </a:r>
        </a:p>
      </dsp:txBody>
      <dsp:txXfrm>
        <a:off x="84613" y="70035"/>
        <a:ext cx="2660198" cy="2251106"/>
      </dsp:txXfrm>
    </dsp:sp>
    <dsp:sp modelId="{F71B93DA-3E3D-C446-B554-8DB27518127B}">
      <dsp:nvSpPr>
        <dsp:cNvPr id="0" name=""/>
        <dsp:cNvSpPr/>
      </dsp:nvSpPr>
      <dsp:spPr>
        <a:xfrm>
          <a:off x="3094873" y="848354"/>
          <a:ext cx="593656" cy="694466"/>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094873" y="987247"/>
        <a:ext cx="415559" cy="416680"/>
      </dsp:txXfrm>
    </dsp:sp>
    <dsp:sp modelId="{14687EEE-D35E-4B4A-91F8-4B4A5EAA10B8}">
      <dsp:nvSpPr>
        <dsp:cNvPr id="0" name=""/>
        <dsp:cNvSpPr/>
      </dsp:nvSpPr>
      <dsp:spPr>
        <a:xfrm>
          <a:off x="3934954" y="0"/>
          <a:ext cx="2800268" cy="2391176"/>
        </a:xfrm>
        <a:prstGeom prst="roundRect">
          <a:avLst>
            <a:gd name="adj" fmla="val 1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 Behavior Artifact has the following properties:</a:t>
          </a:r>
        </a:p>
        <a:p>
          <a:pPr marL="114300" lvl="1" indent="-114300" algn="l" defTabSz="622300">
            <a:lnSpc>
              <a:spcPct val="90000"/>
            </a:lnSpc>
            <a:spcBef>
              <a:spcPct val="0"/>
            </a:spcBef>
            <a:spcAft>
              <a:spcPct val="15000"/>
            </a:spcAft>
            <a:buChar char="•"/>
          </a:pPr>
          <a:r>
            <a:rPr lang="en-US" sz="1400" kern="1200"/>
            <a:t>Common Name – a generic name that can clearly represent the behavior</a:t>
          </a:r>
        </a:p>
        <a:p>
          <a:pPr marL="114300" lvl="1" indent="-114300" algn="l" defTabSz="622300">
            <a:lnSpc>
              <a:spcPct val="90000"/>
            </a:lnSpc>
            <a:spcBef>
              <a:spcPct val="0"/>
            </a:spcBef>
            <a:spcAft>
              <a:spcPct val="15000"/>
            </a:spcAft>
            <a:buChar char="•"/>
          </a:pPr>
          <a:r>
            <a:rPr lang="en-US" sz="1400" kern="1200" dirty="0"/>
            <a:t>A Symbol -  should be a unique acronym, for example </a:t>
          </a:r>
          <a14:m xmlns:a14="http://schemas.microsoft.com/office/drawing/2010/main">
            <m:oMath xmlns:m="http://schemas.openxmlformats.org/officeDocument/2006/math">
              <m:r>
                <a:rPr lang="en-US" sz="1600" b="0" i="1" kern="1200" dirty="0" smtClean="0">
                  <a:latin typeface="Cambria Math" panose="02040503050406030204" pitchFamily="18" charset="0"/>
                </a:rPr>
                <m:t>𝑛𝑡</m:t>
              </m:r>
            </m:oMath>
          </a14:m>
          <a:r>
            <a:rPr lang="en-US" sz="1400" kern="1200" dirty="0"/>
            <a:t> is the symbol for non-transferable</a:t>
          </a:r>
        </a:p>
        <a:p>
          <a:pPr marL="114300" lvl="1" indent="-114300" algn="l" defTabSz="622300">
            <a:lnSpc>
              <a:spcPct val="90000"/>
            </a:lnSpc>
            <a:spcBef>
              <a:spcPct val="0"/>
            </a:spcBef>
            <a:spcAft>
              <a:spcPct val="15000"/>
            </a:spcAft>
            <a:buChar char="•"/>
          </a:pPr>
          <a:r>
            <a:rPr lang="en-US" sz="1400" kern="1200" dirty="0"/>
            <a:t>Internal or External – where external is linked with a contract</a:t>
          </a:r>
        </a:p>
      </dsp:txBody>
      <dsp:txXfrm>
        <a:off x="4004989" y="70035"/>
        <a:ext cx="2660198" cy="2251106"/>
      </dsp:txXfrm>
    </dsp:sp>
    <dsp:sp modelId="{1EBD8E96-2931-5B41-830B-FD67708C1070}">
      <dsp:nvSpPr>
        <dsp:cNvPr id="0" name=""/>
        <dsp:cNvSpPr/>
      </dsp:nvSpPr>
      <dsp:spPr>
        <a:xfrm>
          <a:off x="7015249" y="848354"/>
          <a:ext cx="593656" cy="694466"/>
        </a:xfrm>
        <a:prstGeom prst="rightArrow">
          <a:avLst>
            <a:gd name="adj1" fmla="val 60000"/>
            <a:gd name="adj2" fmla="val 5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015249" y="987247"/>
        <a:ext cx="415559" cy="416680"/>
      </dsp:txXfrm>
    </dsp:sp>
    <dsp:sp modelId="{E657D7AE-3DCB-DB44-96C7-1ED70EED5E9B}">
      <dsp:nvSpPr>
        <dsp:cNvPr id="0" name=""/>
        <dsp:cNvSpPr/>
      </dsp:nvSpPr>
      <dsp:spPr>
        <a:xfrm>
          <a:off x="7855329" y="0"/>
          <a:ext cx="2800268" cy="2391176"/>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Behavior Groups are  a collection of artifacts to form higher level artifact.  These have a common name and symbol with an additive symbol group or compound symbol with links to the behaviors it includes.  </a:t>
          </a:r>
        </a:p>
      </dsp:txBody>
      <dsp:txXfrm>
        <a:off x="7925364" y="70035"/>
        <a:ext cx="2660198" cy="22511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5.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6.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4/24/19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8</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19</a:t>
            </a:fld>
            <a:endParaRPr lang="en-US"/>
          </a:p>
        </p:txBody>
      </p:sp>
    </p:spTree>
    <p:extLst>
      <p:ext uri="{BB962C8B-B14F-4D97-AF65-F5344CB8AC3E}">
        <p14:creationId xmlns:p14="http://schemas.microsoft.com/office/powerpoint/2010/main" val="1539254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20</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21</a:t>
            </a:fld>
            <a:endParaRPr lang="en-US"/>
          </a:p>
        </p:txBody>
      </p:sp>
    </p:spTree>
    <p:extLst>
      <p:ext uri="{BB962C8B-B14F-4D97-AF65-F5344CB8AC3E}">
        <p14:creationId xmlns:p14="http://schemas.microsoft.com/office/powerpoint/2010/main" val="2728126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395576FC-1766-F843-BB75-067B6BD64EC3}" type="datetime1">
              <a:rPr lang="en-US" smtClean="0"/>
              <a:t>4/24/19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43308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D404594E-57E5-8349-9025-F5D0C2BAEC72}" type="datetime1">
              <a:rPr lang="en-US" smtClean="0"/>
              <a:t>4/24/19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7067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7B92944C-9999-6948-835E-77D9B9B1DDE6}" type="datetime1">
              <a:rPr lang="en-US" smtClean="0"/>
              <a:t>4/24/19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669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4/24/19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4/24/19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4/24/19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4/24/19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4/24/19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4/24/19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4/24/19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4/24/19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FAC365CD-08D1-D24D-AC28-FD23EDBB0C64}" type="datetime1">
              <a:rPr lang="en-US" smtClean="0"/>
              <a:t>4/24/19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348375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4/24/19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4/24/19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4/24/19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ACC3D740-DFBE-F246-83C9-546F1986BB90}" type="datetime1">
              <a:rPr lang="en-US" smtClean="0"/>
              <a:t>4/24/19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0723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D106CAC2-0336-8946-86E9-0C6B32FE78DE}" type="datetime1">
              <a:rPr lang="en-US" smtClean="0"/>
              <a:t>4/24/19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85535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6CB412A1-252D-E444-8FFF-24F55A89A023}" type="datetime1">
              <a:rPr lang="en-US" smtClean="0"/>
              <a:t>4/24/19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4417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F8122B0E-03BB-8E4D-8DBC-9BF813902EC7}" type="datetime1">
              <a:rPr lang="en-US" smtClean="0"/>
              <a:t>4/24/19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238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273F48D8-10FB-B140-9C61-6E02D387C19F}" type="datetime1">
              <a:rPr lang="en-US" smtClean="0"/>
              <a:t>4/24/19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9753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FB53D73A-AAB5-0A49-887A-D4C7CA2BE3FE}" type="datetime1">
              <a:rPr lang="en-US" smtClean="0"/>
              <a:t>4/24/19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0829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D8B51EFF-B2BD-4045-B410-9FB7888CD61E}" type="datetime1">
              <a:rPr lang="en-US" smtClean="0"/>
              <a:t>4/24/19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65536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43D73-95F4-2B44-B2AD-8E07A83FCA59}" type="datetime1">
              <a:rPr lang="en-US" smtClean="0"/>
              <a:t>4/24/19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73955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4/24/19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3.xml"/><Relationship Id="rId7" Type="http://schemas.openxmlformats.org/officeDocument/2006/relationships/diagramData" Target="../diagrams/data16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13.xml"/><Relationship Id="rId11" Type="http://schemas.openxmlformats.org/officeDocument/2006/relationships/image" Target="../media/image18.png"/><Relationship Id="rId5" Type="http://schemas.openxmlformats.org/officeDocument/2006/relationships/diagramColors" Target="../diagrams/colors13.xml"/><Relationship Id="rId10" Type="http://schemas.openxmlformats.org/officeDocument/2006/relationships/diagramColors" Target="../diagrams/colors13.xml"/><Relationship Id="rId4" Type="http://schemas.openxmlformats.org/officeDocument/2006/relationships/diagramQuickStyle" Target="../diagrams/quickStyle13.xml"/><Relationship Id="rId9" Type="http://schemas.openxmlformats.org/officeDocument/2006/relationships/diagramQuickStyle" Target="../diagrams/quickStyle1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4.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10" Type="http://schemas.openxmlformats.org/officeDocument/2006/relationships/diagramColors" Target="../diagrams/colors14.xml"/><Relationship Id="rId4" Type="http://schemas.openxmlformats.org/officeDocument/2006/relationships/diagramQuickStyle" Target="../diagrams/quickStyle14.xml"/><Relationship Id="rId9" Type="http://schemas.openxmlformats.org/officeDocument/2006/relationships/diagramQuickStyle" Target="../diagrams/quickStyle1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23.xml"/><Relationship Id="rId1" Type="http://schemas.openxmlformats.org/officeDocument/2006/relationships/slideLayout" Target="../slideLayouts/slideLayout1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diagramLayout" Target="../diagrams/layout16.xml"/><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diagramData" Target="../diagrams/data24.xml"/><Relationship Id="rId16" Type="http://schemas.openxmlformats.org/officeDocument/2006/relationships/image" Target="../media/image30.svg"/><Relationship Id="rId1" Type="http://schemas.openxmlformats.org/officeDocument/2006/relationships/slideLayout" Target="../slideLayouts/slideLayout13.xml"/><Relationship Id="rId6" Type="http://schemas.microsoft.com/office/2007/relationships/diagramDrawing" Target="../diagrams/drawing16.xml"/><Relationship Id="rId11" Type="http://schemas.openxmlformats.org/officeDocument/2006/relationships/image" Target="../media/image25.png"/><Relationship Id="rId5" Type="http://schemas.openxmlformats.org/officeDocument/2006/relationships/diagramColors" Target="../diagrams/colors16.xml"/><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diagramQuickStyle" Target="../diagrams/quickStyle16.xml"/><Relationship Id="rId9" Type="http://schemas.openxmlformats.org/officeDocument/2006/relationships/image" Target="../media/image23.png"/><Relationship Id="rId14" Type="http://schemas.openxmlformats.org/officeDocument/2006/relationships/image" Target="../media/image28.svg"/></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26.xml"/><Relationship Id="rId2" Type="http://schemas.openxmlformats.org/officeDocument/2006/relationships/diagramData" Target="../diagrams/data25.xml"/><Relationship Id="rId1" Type="http://schemas.openxmlformats.org/officeDocument/2006/relationships/slideLayout" Target="../slideLayouts/slideLayout13.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200.xml"/><Relationship Id="rId3" Type="http://schemas.openxmlformats.org/officeDocument/2006/relationships/diagramData" Target="../diagrams/data27.xml"/><Relationship Id="rId7" Type="http://schemas.microsoft.com/office/2007/relationships/diagramDrawing" Target="../diagrams/drawing19.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Colors" Target="../diagrams/colors130.xml"/><Relationship Id="rId5" Type="http://schemas.openxmlformats.org/officeDocument/2006/relationships/diagramQuickStyle" Target="../diagrams/quickStyle19.xml"/><Relationship Id="rId10" Type="http://schemas.openxmlformats.org/officeDocument/2006/relationships/diagramQuickStyle" Target="../diagrams/quickStyle130.xml"/><Relationship Id="rId4" Type="http://schemas.openxmlformats.org/officeDocument/2006/relationships/diagramLayout" Target="../diagrams/layout19.xml"/><Relationship Id="rId9" Type="http://schemas.openxmlformats.org/officeDocument/2006/relationships/diagramLayout" Target="../diagrams/layout130.xml"/></Relationships>
</file>

<file path=ppt/slides/_rels/slide21.xml.rels><?xml version="1.0" encoding="UTF-8" standalone="yes"?>
<Relationships xmlns="http://schemas.openxmlformats.org/package/2006/relationships"><Relationship Id="rId13" Type="http://schemas.openxmlformats.org/officeDocument/2006/relationships/diagramLayout" Target="../diagrams/layout21.xml"/><Relationship Id="rId18" Type="http://schemas.openxmlformats.org/officeDocument/2006/relationships/diagramLayout" Target="../diagrams/layout21.xml"/><Relationship Id="rId26" Type="http://schemas.openxmlformats.org/officeDocument/2006/relationships/diagramData" Target="../diagrams/data300.xml"/><Relationship Id="rId21" Type="http://schemas.openxmlformats.org/officeDocument/2006/relationships/diagramData" Target="../diagrams/data30.xml"/><Relationship Id="rId34" Type="http://schemas.microsoft.com/office/2007/relationships/diagramDrawing" Target="../diagrams/drawing23.xml"/><Relationship Id="rId7" Type="http://schemas.microsoft.com/office/2007/relationships/diagramDrawing" Target="../diagrams/drawing20.xml"/><Relationship Id="rId12" Type="http://schemas.openxmlformats.org/officeDocument/2006/relationships/diagramData" Target="../diagrams/data29.xml"/><Relationship Id="rId17" Type="http://schemas.openxmlformats.org/officeDocument/2006/relationships/diagramData" Target="../diagrams/data280.xml"/><Relationship Id="rId25" Type="http://schemas.microsoft.com/office/2007/relationships/diagramDrawing" Target="../diagrams/drawing22.xml"/><Relationship Id="rId33" Type="http://schemas.openxmlformats.org/officeDocument/2006/relationships/diagramColors" Target="../diagrams/colors24.xml"/><Relationship Id="rId38" Type="http://schemas.openxmlformats.org/officeDocument/2006/relationships/diagramColors" Target="../diagrams/colors24.xml"/><Relationship Id="rId2" Type="http://schemas.openxmlformats.org/officeDocument/2006/relationships/notesSlide" Target="../notesSlides/notesSlide4.xml"/><Relationship Id="rId16" Type="http://schemas.microsoft.com/office/2007/relationships/diagramDrawing" Target="../diagrams/drawing21.xml"/><Relationship Id="rId20" Type="http://schemas.openxmlformats.org/officeDocument/2006/relationships/diagramColors" Target="../diagrams/colors21.xml"/><Relationship Id="rId29" Type="http://schemas.openxmlformats.org/officeDocument/2006/relationships/diagramColors" Target="../diagrams/colors22.xml"/><Relationship Id="rId1" Type="http://schemas.openxmlformats.org/officeDocument/2006/relationships/slideLayout" Target="../slideLayouts/slideLayout2.xml"/><Relationship Id="rId6" Type="http://schemas.openxmlformats.org/officeDocument/2006/relationships/diagramColors" Target="../diagrams/colors20.xml"/><Relationship Id="rId11" Type="http://schemas.openxmlformats.org/officeDocument/2006/relationships/diagramColors" Target="../diagrams/colors20.xml"/><Relationship Id="rId24" Type="http://schemas.openxmlformats.org/officeDocument/2006/relationships/diagramColors" Target="../diagrams/colors22.xml"/><Relationship Id="rId32" Type="http://schemas.openxmlformats.org/officeDocument/2006/relationships/diagramQuickStyle" Target="../diagrams/quickStyle24.xml"/><Relationship Id="rId37" Type="http://schemas.openxmlformats.org/officeDocument/2006/relationships/diagramQuickStyle" Target="../diagrams/quickStyle24.xml"/><Relationship Id="rId5" Type="http://schemas.openxmlformats.org/officeDocument/2006/relationships/diagramQuickStyle" Target="../diagrams/quickStyle20.xml"/><Relationship Id="rId15" Type="http://schemas.openxmlformats.org/officeDocument/2006/relationships/diagramColors" Target="../diagrams/colors21.xml"/><Relationship Id="rId23" Type="http://schemas.openxmlformats.org/officeDocument/2006/relationships/diagramQuickStyle" Target="../diagrams/quickStyle22.xml"/><Relationship Id="rId28" Type="http://schemas.openxmlformats.org/officeDocument/2006/relationships/diagramQuickStyle" Target="../diagrams/quickStyle22.xml"/><Relationship Id="rId36" Type="http://schemas.openxmlformats.org/officeDocument/2006/relationships/diagramLayout" Target="../diagrams/layout24.xml"/><Relationship Id="rId10" Type="http://schemas.openxmlformats.org/officeDocument/2006/relationships/diagramQuickStyle" Target="../diagrams/quickStyle20.xml"/><Relationship Id="rId19" Type="http://schemas.openxmlformats.org/officeDocument/2006/relationships/diagramQuickStyle" Target="../diagrams/quickStyle21.xml"/><Relationship Id="rId31" Type="http://schemas.openxmlformats.org/officeDocument/2006/relationships/diagramLayout" Target="../diagrams/layout24.xml"/><Relationship Id="rId4" Type="http://schemas.openxmlformats.org/officeDocument/2006/relationships/diagramLayout" Target="../diagrams/layout20.xml"/><Relationship Id="rId9" Type="http://schemas.openxmlformats.org/officeDocument/2006/relationships/diagramLayout" Target="../diagrams/layout20.xml"/><Relationship Id="rId14" Type="http://schemas.openxmlformats.org/officeDocument/2006/relationships/diagramQuickStyle" Target="../diagrams/quickStyle21.xml"/><Relationship Id="rId22" Type="http://schemas.openxmlformats.org/officeDocument/2006/relationships/diagramLayout" Target="../diagrams/layout22.xml"/><Relationship Id="rId27" Type="http://schemas.openxmlformats.org/officeDocument/2006/relationships/diagramLayout" Target="../diagrams/layout22.xml"/><Relationship Id="rId30" Type="http://schemas.openxmlformats.org/officeDocument/2006/relationships/diagramData" Target="../diagrams/data31.xml"/><Relationship Id="rId35" Type="http://schemas.openxmlformats.org/officeDocument/2006/relationships/diagramData" Target="../diagrams/data320.xml"/><Relationship Id="rId8" Type="http://schemas.openxmlformats.org/officeDocument/2006/relationships/diagramData" Target="../diagrams/data260.xml"/><Relationship Id="rId3" Type="http://schemas.openxmlformats.org/officeDocument/2006/relationships/diagramData" Target="../diagrams/data28.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diagramLayout" Target="../diagrams/layout25.xml"/><Relationship Id="rId7" Type="http://schemas.openxmlformats.org/officeDocument/2006/relationships/diagramData" Target="../diagrams/data33.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5.xml"/><Relationship Id="rId10" Type="http://schemas.openxmlformats.org/officeDocument/2006/relationships/diagramColors" Target="../diagrams/colors25.xml"/><Relationship Id="rId4" Type="http://schemas.openxmlformats.org/officeDocument/2006/relationships/diagramQuickStyle" Target="../diagrams/quickStyle25.xml"/><Relationship Id="rId9" Type="http://schemas.openxmlformats.org/officeDocument/2006/relationships/diagramQuickStyle" Target="../diagrams/quickStyle2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40.png"/><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diagramData" Target="../diagrams/data5.xml"/><Relationship Id="rId16" Type="http://schemas.microsoft.com/office/2007/relationships/diagramDrawing" Target="../diagrams/drawing6.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7.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13" Type="http://schemas.openxmlformats.org/officeDocument/2006/relationships/diagramQuickStyle" Target="../diagrams/quickStyle9.xml"/><Relationship Id="rId18" Type="http://schemas.openxmlformats.org/officeDocument/2006/relationships/diagramQuickStyle" Target="../diagrams/quickStyle9.xml"/><Relationship Id="rId26" Type="http://schemas.openxmlformats.org/officeDocument/2006/relationships/diagramLayout" Target="../diagrams/layout10.xml"/><Relationship Id="rId39" Type="http://schemas.openxmlformats.org/officeDocument/2006/relationships/diagramLayout" Target="../diagrams/layout12.xml"/><Relationship Id="rId21" Type="http://schemas.openxmlformats.org/officeDocument/2006/relationships/diagramLayout" Target="../diagrams/layout10.xml"/><Relationship Id="rId34" Type="http://schemas.openxmlformats.org/officeDocument/2006/relationships/diagramData" Target="../diagrams/data17.xml"/><Relationship Id="rId42" Type="http://schemas.microsoft.com/office/2007/relationships/diagramDrawing" Target="../diagrams/drawing12.xml"/><Relationship Id="rId7" Type="http://schemas.openxmlformats.org/officeDocument/2006/relationships/diagramData" Target="../diagrams/data11.xml"/><Relationship Id="rId2" Type="http://schemas.openxmlformats.org/officeDocument/2006/relationships/diagramData" Target="../diagrams/data10.xml"/><Relationship Id="rId16" Type="http://schemas.openxmlformats.org/officeDocument/2006/relationships/diagramData" Target="../diagrams/data13.xml"/><Relationship Id="rId29"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8.xml"/><Relationship Id="rId11" Type="http://schemas.openxmlformats.org/officeDocument/2006/relationships/diagramData" Target="../diagrams/data12.xml"/><Relationship Id="rId24" Type="http://schemas.microsoft.com/office/2007/relationships/diagramDrawing" Target="../diagrams/drawing10.xml"/><Relationship Id="rId32" Type="http://schemas.openxmlformats.org/officeDocument/2006/relationships/diagramColors" Target="../diagrams/colors11.xml"/><Relationship Id="rId37" Type="http://schemas.openxmlformats.org/officeDocument/2006/relationships/diagramColors" Target="../diagrams/colors11.xml"/><Relationship Id="rId40" Type="http://schemas.openxmlformats.org/officeDocument/2006/relationships/diagramQuickStyle" Target="../diagrams/quickStyle12.xml"/><Relationship Id="rId45" Type="http://schemas.openxmlformats.org/officeDocument/2006/relationships/diagramQuickStyle" Target="../diagrams/quickStyle12.xml"/><Relationship Id="rId5" Type="http://schemas.openxmlformats.org/officeDocument/2006/relationships/diagramColors" Target="../diagrams/colors8.xml"/><Relationship Id="rId15" Type="http://schemas.microsoft.com/office/2007/relationships/diagramDrawing" Target="../diagrams/drawing9.xml"/><Relationship Id="rId23" Type="http://schemas.openxmlformats.org/officeDocument/2006/relationships/diagramColors" Target="../diagrams/colors10.xml"/><Relationship Id="rId28" Type="http://schemas.openxmlformats.org/officeDocument/2006/relationships/diagramColors" Target="../diagrams/colors10.xml"/><Relationship Id="rId36" Type="http://schemas.openxmlformats.org/officeDocument/2006/relationships/diagramQuickStyle" Target="../diagrams/quickStyle11.xml"/><Relationship Id="rId10" Type="http://schemas.openxmlformats.org/officeDocument/2006/relationships/diagramColors" Target="../diagrams/colors8.xml"/><Relationship Id="rId19" Type="http://schemas.openxmlformats.org/officeDocument/2006/relationships/diagramColors" Target="../diagrams/colors9.xml"/><Relationship Id="rId31" Type="http://schemas.openxmlformats.org/officeDocument/2006/relationships/diagramQuickStyle" Target="../diagrams/quickStyle11.xml"/><Relationship Id="rId44" Type="http://schemas.openxmlformats.org/officeDocument/2006/relationships/diagramLayout" Target="../diagrams/layout12.xml"/><Relationship Id="rId4" Type="http://schemas.openxmlformats.org/officeDocument/2006/relationships/diagramQuickStyle" Target="../diagrams/quickStyle8.xml"/><Relationship Id="rId9" Type="http://schemas.openxmlformats.org/officeDocument/2006/relationships/diagramQuickStyle" Target="../diagrams/quickStyle8.xml"/><Relationship Id="rId14" Type="http://schemas.openxmlformats.org/officeDocument/2006/relationships/diagramColors" Target="../diagrams/colors9.xml"/><Relationship Id="rId22" Type="http://schemas.openxmlformats.org/officeDocument/2006/relationships/diagramQuickStyle" Target="../diagrams/quickStyle10.xml"/><Relationship Id="rId27" Type="http://schemas.openxmlformats.org/officeDocument/2006/relationships/diagramQuickStyle" Target="../diagrams/quickStyle10.xml"/><Relationship Id="rId30" Type="http://schemas.openxmlformats.org/officeDocument/2006/relationships/diagramLayout" Target="../diagrams/layout11.xml"/><Relationship Id="rId35" Type="http://schemas.openxmlformats.org/officeDocument/2006/relationships/diagramLayout" Target="../diagrams/layout11.xml"/><Relationship Id="rId43" Type="http://schemas.openxmlformats.org/officeDocument/2006/relationships/diagramData" Target="../diagrams/data19.xml"/><Relationship Id="rId8" Type="http://schemas.openxmlformats.org/officeDocument/2006/relationships/diagramLayout" Target="../diagrams/layout8.xml"/><Relationship Id="rId3" Type="http://schemas.openxmlformats.org/officeDocument/2006/relationships/diagramLayout" Target="../diagrams/layout8.xml"/><Relationship Id="rId12" Type="http://schemas.openxmlformats.org/officeDocument/2006/relationships/diagramLayout" Target="../diagrams/layout9.xml"/><Relationship Id="rId17" Type="http://schemas.openxmlformats.org/officeDocument/2006/relationships/diagramLayout" Target="../diagrams/layout9.xml"/><Relationship Id="rId25" Type="http://schemas.openxmlformats.org/officeDocument/2006/relationships/diagramData" Target="../diagrams/data15.xml"/><Relationship Id="rId33" Type="http://schemas.microsoft.com/office/2007/relationships/diagramDrawing" Target="../diagrams/drawing11.xml"/><Relationship Id="rId38" Type="http://schemas.openxmlformats.org/officeDocument/2006/relationships/diagramData" Target="../diagrams/data18.xml"/><Relationship Id="rId46" Type="http://schemas.openxmlformats.org/officeDocument/2006/relationships/diagramColors" Target="../diagrams/colors12.xml"/><Relationship Id="rId20" Type="http://schemas.openxmlformats.org/officeDocument/2006/relationships/diagramData" Target="../diagrams/data14.xml"/><Relationship Id="rId41" Type="http://schemas.openxmlformats.org/officeDocument/2006/relationships/diagramColors" Target="../diagrams/colors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E4148786-109F-47C1-8723-4D7097D2DB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Rectangle 77">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Tokens</a:t>
            </a:r>
          </a:p>
        </p:txBody>
      </p:sp>
      <p:sp>
        <p:nvSpPr>
          <p:cNvPr id="71" name="Content Placeholder 2">
            <a:extLst>
              <a:ext uri="{FF2B5EF4-FFF2-40B4-BE49-F238E27FC236}">
                <a16:creationId xmlns:a16="http://schemas.microsoft.com/office/drawing/2014/main" id="{9D6E4465-738E-9549-9BD4-1CAFFA10B3F5}"/>
              </a:ext>
            </a:extLst>
          </p:cNvPr>
          <p:cNvSpPr>
            <a:spLocks noGrp="1"/>
          </p:cNvSpPr>
          <p:nvPr>
            <p:ph idx="1"/>
          </p:nvPr>
        </p:nvSpPr>
        <p:spPr>
          <a:xfrm>
            <a:off x="838200" y="2015406"/>
            <a:ext cx="10515600" cy="4065986"/>
          </a:xfrm>
        </p:spPr>
        <p:txBody>
          <a:bodyPr anchor="ctr">
            <a:normAutofit/>
          </a:bodyPr>
          <a:lstStyle/>
          <a:p>
            <a:r>
              <a:rPr lang="en-US" sz="1700"/>
              <a:t>Tokens are then classified using the taxonomy artifacts (base, artifacts and groups) that define a whole token.</a:t>
            </a:r>
          </a:p>
          <a:p>
            <a:r>
              <a:rPr lang="en-US" sz="1700"/>
              <a:t>Some behaviors only apply to a token's class, like </a:t>
            </a:r>
            <a:r>
              <a:rPr lang="en-US" sz="1700" b="1"/>
              <a:t>delegable</a:t>
            </a:r>
            <a:r>
              <a:rPr lang="en-US" sz="1700"/>
              <a:t> (</a:t>
            </a:r>
            <a:r>
              <a:rPr lang="en-US" sz="1700" i="1"/>
              <a:t>g</a:t>
            </a:r>
            <a:r>
              <a:rPr lang="en-US" sz="1700"/>
              <a:t>) and can influence behaviors added to the definition of the token like transfer and burn.</a:t>
            </a:r>
          </a:p>
          <a:p>
            <a:r>
              <a:rPr lang="en-US" sz="1700"/>
              <a:t>A Token is like an artifact group, except a Token is considered complete and ready to implement.</a:t>
            </a:r>
          </a:p>
          <a:p>
            <a:r>
              <a:rPr lang="en-US" sz="1700"/>
              <a:t>Tokens can represent a branch on a tree and have the following properties:</a:t>
            </a:r>
          </a:p>
          <a:p>
            <a:pPr lvl="1"/>
            <a:r>
              <a:rPr lang="en-US" sz="1700"/>
              <a:t>Common name – a generic name that is easily understood and best if a real-world name is used.  I.e. ticket, receipt, title, coin, license, etc.</a:t>
            </a:r>
          </a:p>
          <a:p>
            <a:pPr lvl="1"/>
            <a:r>
              <a:rPr lang="en-US" sz="1700"/>
              <a:t>Compound formula of symbols for its base type and behaviors</a:t>
            </a:r>
          </a:p>
          <a:p>
            <a:pPr lvl="1"/>
            <a:r>
              <a:rPr lang="en-US" sz="1700"/>
              <a:t>Description</a:t>
            </a:r>
          </a:p>
          <a:p>
            <a:pPr lvl="1"/>
            <a:r>
              <a:rPr lang="en-US" sz="1700"/>
              <a:t>Node or Leaves – a more specific, usually industry specific token definition of this type.  i.e. a concert ticket, theme park ticket and movie ticket would be nodes on the same branch, but an airline ticket would be on a different one.</a:t>
            </a:r>
          </a:p>
          <a:p>
            <a:pPr lvl="1"/>
            <a:endParaRPr lang="en-US" sz="1700"/>
          </a:p>
        </p:txBody>
      </p:sp>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US" sz="900" dirty="0">
                <a:solidFill>
                  <a:schemeClr val="tx1">
                    <a:alpha val="70000"/>
                  </a:schemeClr>
                </a:solidFill>
              </a:rPr>
              <a:t>©2019 Token Taxonomy Initiative Inc. (“TTI”).  All Rights Reserved. </a:t>
            </a:r>
          </a:p>
        </p:txBody>
      </p:sp>
    </p:spTree>
    <p:extLst>
      <p:ext uri="{BB962C8B-B14F-4D97-AF65-F5344CB8AC3E}">
        <p14:creationId xmlns:p14="http://schemas.microsoft.com/office/powerpoint/2010/main" val="370145841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838200" y="5529884"/>
            <a:ext cx="7719381" cy="1096331"/>
          </a:xfrm>
        </p:spPr>
        <p:txBody>
          <a:bodyPr>
            <a:normAutofit/>
          </a:bodyPr>
          <a:lstStyle/>
          <a:p>
            <a:r>
              <a:rPr lang="en-US"/>
              <a:t>Classification and Hierarchy</a:t>
            </a:r>
          </a:p>
        </p:txBody>
      </p:sp>
      <p:sp>
        <p:nvSpPr>
          <p:cNvPr id="17" name="Freeform: Shape 1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a14="http://schemas.microsoft.com/office/drawing/2010/main">
        <mc:Choice Requires="a14">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extLst>
                  <p:ext uri="{D42A27DB-BD31-4B8C-83A1-F6EECF244321}">
                    <p14:modId xmlns:p14="http://schemas.microsoft.com/office/powerpoint/2010/main" val="1349257780"/>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extLst>
                  <p:ext uri="{D42A27DB-BD31-4B8C-83A1-F6EECF244321}">
                    <p14:modId xmlns:p14="http://schemas.microsoft.com/office/powerpoint/2010/main" val="1349257780"/>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p:txBody>
          <a:bodyPr/>
          <a:lstStyle/>
          <a:p>
            <a:r>
              <a:rPr lang="en-US" dirty="0"/>
              <a:t>©2019 Token Taxonomy Initiative Inc. (“TTI”).  All Rights Reserved. </a:t>
            </a:r>
          </a:p>
        </p:txBody>
      </p:sp>
      <p:pic>
        <p:nvPicPr>
          <p:cNvPr id="6" name="Picture 5" descr="A close up of a sign&#10;&#10;Description automatically generated">
            <a:extLst>
              <a:ext uri="{FF2B5EF4-FFF2-40B4-BE49-F238E27FC236}">
                <a16:creationId xmlns:a16="http://schemas.microsoft.com/office/drawing/2014/main" id="{5D97B15E-C410-E240-8CC5-710CE5291983}"/>
              </a:ext>
            </a:extLst>
          </p:cNvPr>
          <p:cNvPicPr>
            <a:picLocks noChangeAspect="1"/>
          </p:cNvPicPr>
          <p:nvPr/>
        </p:nvPicPr>
        <p:blipFill>
          <a:blip r:embed="rId11"/>
          <a:stretch>
            <a:fillRect/>
          </a:stretch>
        </p:blipFill>
        <p:spPr>
          <a:xfrm>
            <a:off x="8665392" y="5521315"/>
            <a:ext cx="3835400" cy="1104900"/>
          </a:xfrm>
          <a:prstGeom prst="rect">
            <a:avLst/>
          </a:prstGeom>
        </p:spPr>
      </p:pic>
    </p:spTree>
    <p:extLst>
      <p:ext uri="{BB962C8B-B14F-4D97-AF65-F5344CB8AC3E}">
        <p14:creationId xmlns:p14="http://schemas.microsoft.com/office/powerpoint/2010/main" val="244609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3200">
                <a:solidFill>
                  <a:schemeClr val="bg1"/>
                </a:solidFill>
              </a:rPr>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fontScale="92500" lnSpcReduction="20000"/>
          </a:bodyPr>
          <a:lstStyle/>
          <a:p>
            <a:r>
              <a:rPr lang="en-US" sz="1800" dirty="0">
                <a:solidFill>
                  <a:schemeClr val="bg1"/>
                </a:solidFill>
              </a:rPr>
              <a:t>Grammar defines how to construct a token or behavior group formula that is recorded as metadata in the artifact for the respective token, behavior or group.</a:t>
            </a:r>
          </a:p>
          <a:p>
            <a:r>
              <a:rPr lang="en-US" sz="1800" dirty="0">
                <a:solidFill>
                  <a:schemeClr val="bg1"/>
                </a:solidFill>
              </a:rPr>
              <a:t>The grammar has a visual representation and one for tooling that does not include presentation characters for </a:t>
            </a:r>
            <a:r>
              <a:rPr lang="en-US" sz="1800" i="1" dirty="0">
                <a:solidFill>
                  <a:schemeClr val="bg1"/>
                </a:solidFill>
              </a:rPr>
              <a:t>italics</a:t>
            </a:r>
            <a:r>
              <a:rPr lang="en-US" sz="1800" dirty="0">
                <a:solidFill>
                  <a:schemeClr val="bg1"/>
                </a:solidFill>
              </a:rPr>
              <a:t>, Greek, super or subscript, etc.</a:t>
            </a:r>
          </a:p>
          <a:p>
            <a:r>
              <a:rPr lang="en-US" sz="1800" dirty="0">
                <a:solidFill>
                  <a:schemeClr val="bg1"/>
                </a:solidFill>
              </a:rPr>
              <a:t>Token definitions start with the token base type followed by the behaviors and if needed wrapped by non-behavioral property sets.</a:t>
            </a:r>
          </a:p>
          <a:p>
            <a:pPr lvl="2" defTabSz="1244600">
              <a:spcBef>
                <a:spcPct val="0"/>
              </a:spcBef>
              <a:spcAft>
                <a:spcPct val="35000"/>
              </a:spcAft>
            </a:pPr>
            <a:endParaRPr lang="en-US" sz="1800" dirty="0">
              <a:solidFill>
                <a:schemeClr val="bg1"/>
              </a:solidFill>
            </a:endParaRPr>
          </a:p>
          <a:p>
            <a:pPr marL="457200" lvl="1" indent="0">
              <a:buNone/>
            </a:pPr>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359863440"/>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p>
                      </a:txBody>
                      <a:tcPr marL="89760" marR="89760" marT="44880" marB="44880"/>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algn="ct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m:oMathPara>
                          </a14:m>
                          <a:endParaRPr lang="en-US" sz="1800"/>
                        </a:p>
                      </a:txBody>
                      <a:tcPr marL="89760" marR="89760" marT="44880" marB="44880"/>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r>
                                <a:rPr lang="en-US" sz="1800" b="0" i="1" dirty="0" smtClean="0">
                                  <a:latin typeface="Cambria Math" panose="02040503050406030204" pitchFamily="18" charset="0"/>
                                  <a:ea typeface="Cambria Math" panose="02040503050406030204" pitchFamily="18" charset="0"/>
                                </a:rPr>
                                <m:t>,</m:t>
                              </m:r>
                            </m:oMath>
                          </a14:m>
                          <a:r>
                            <a:rPr lang="en-US" sz="1800"/>
                            <a:t> </a:t>
                          </a:r>
                          <a14:m>
                            <m:oMath xmlns:m="http://schemas.openxmlformats.org/officeDocument/2006/math">
                              <m:sSub>
                                <m:sSubPr>
                                  <m:ctrlPr>
                                    <a:rPr lang="en-US" sz="1800" i="1" dirty="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359863440"/>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595191" y="800893"/>
            <a:ext cx="10515600" cy="1325563"/>
          </a:xfrm>
        </p:spPr>
        <p:txBody>
          <a:bodyPr>
            <a:normAutofit/>
          </a:bodyPr>
          <a:lstStyle/>
          <a:p>
            <a:r>
              <a:rPr lang="en-US" dirty="0"/>
              <a:t>Taxonomy Grammar</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013069821"/>
                  </p:ext>
                </p:extLst>
              </p:nvPr>
            </p:nvGraphicFramePr>
            <p:xfrm>
              <a:off x="2385471" y="2953198"/>
              <a:ext cx="925084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013069821"/>
                  </p:ext>
                </p:extLst>
              </p:nvPr>
            </p:nvGraphicFramePr>
            <p:xfrm>
              <a:off x="2385471" y="2953198"/>
              <a:ext cx="9250847"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 the formula and + the set(s) using braces if there a multiple sets required. </a:t>
            </a:r>
          </a:p>
          <a:p>
            <a:pPr marL="0" indent="0">
              <a:buNone/>
            </a:pPr>
            <a:endParaRPr lang="en-US" sz="2400" dirty="0"/>
          </a:p>
        </p:txBody>
      </p:sp>
      <p:sp>
        <p:nvSpPr>
          <p:cNvPr id="8" name="Rectangle 7">
            <a:extLst>
              <a:ext uri="{FF2B5EF4-FFF2-40B4-BE49-F238E27FC236}">
                <a16:creationId xmlns:a16="http://schemas.microsoft.com/office/drawing/2014/main" id="{E65CD7E3-7B34-B940-9B8E-6AA72CF07B78}"/>
              </a:ext>
            </a:extLst>
          </p:cNvPr>
          <p:cNvSpPr/>
          <p:nvPr/>
        </p:nvSpPr>
        <p:spPr>
          <a:xfrm rot="16200000">
            <a:off x="1128268" y="4093347"/>
            <a:ext cx="1744965"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Tokens</a:t>
            </a:r>
          </a:p>
        </p:txBody>
      </p:sp>
    </p:spTree>
    <p:extLst>
      <p:ext uri="{BB962C8B-B14F-4D97-AF65-F5344CB8AC3E}">
        <p14:creationId xmlns:p14="http://schemas.microsoft.com/office/powerpoint/2010/main" val="331013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638044"/>
            <a:ext cx="3363974" cy="3415622"/>
          </a:xfrm>
        </p:spPr>
        <p:txBody>
          <a:bodyPr>
            <a:normAutofit/>
          </a:bodyPr>
          <a:lstStyle/>
          <a:p>
            <a:pPr marL="0" indent="0">
              <a:buNone/>
            </a:pPr>
            <a:r>
              <a:rPr lang="en-US" sz="2000" dirty="0">
                <a:solidFill>
                  <a:schemeClr val="bg1"/>
                </a:solidFill>
              </a:rPr>
              <a:t>Artifacts are primarily defined using the same file format comprised of common language formatted in HTML with taxonomy metadata.</a:t>
            </a:r>
          </a:p>
          <a:p>
            <a:pPr marL="0" indent="0">
              <a:buNone/>
            </a:pPr>
            <a:r>
              <a:rPr lang="en-US" sz="2000" dirty="0">
                <a:solidFill>
                  <a:schemeClr val="bg1"/>
                </a:solidFill>
              </a:rPr>
              <a:t>Additional files can also be used to improve the quality of the artifact definition.</a:t>
            </a:r>
          </a:p>
        </p:txBody>
      </p:sp>
      <p:pic>
        <p:nvPicPr>
          <p:cNvPr id="6" name="Picture 5" descr="A close up of a screen&#10;&#10;Description automatically generated">
            <a:extLst>
              <a:ext uri="{FF2B5EF4-FFF2-40B4-BE49-F238E27FC236}">
                <a16:creationId xmlns:a16="http://schemas.microsoft.com/office/drawing/2014/main" id="{740CB8C6-AAA2-7B4A-8AA1-A79F481AC6C8}"/>
              </a:ext>
            </a:extLst>
          </p:cNvPr>
          <p:cNvPicPr>
            <a:picLocks noChangeAspect="1"/>
          </p:cNvPicPr>
          <p:nvPr/>
        </p:nvPicPr>
        <p:blipFill>
          <a:blip r:embed="rId2"/>
          <a:stretch>
            <a:fillRect/>
          </a:stretch>
        </p:blipFill>
        <p:spPr>
          <a:xfrm>
            <a:off x="5297762" y="4053420"/>
            <a:ext cx="6250769" cy="2000246"/>
          </a:xfrm>
          <a:prstGeom prst="rect">
            <a:avLst/>
          </a:prstGeom>
        </p:spPr>
      </p:pic>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Written in common language so anyone can understand the artifact description and what it does.</a:t>
            </a:r>
          </a:p>
          <a:p>
            <a:pPr marL="0" indent="0">
              <a:buFont typeface="Arial" panose="020B0604020202020204" pitchFamily="34" charset="0"/>
              <a:buNone/>
            </a:pPr>
            <a:r>
              <a:rPr lang="en-US" sz="2000" dirty="0"/>
              <a:t>Metadata for: (hidden from users)</a:t>
            </a:r>
          </a:p>
          <a:p>
            <a:r>
              <a:rPr lang="en-US" sz="2000" dirty="0"/>
              <a:t>Tokens</a:t>
            </a:r>
          </a:p>
          <a:p>
            <a:r>
              <a:rPr lang="en-US" sz="2000" dirty="0"/>
              <a:t>Behavior</a:t>
            </a:r>
          </a:p>
          <a:p>
            <a:r>
              <a:rPr lang="en-US" sz="2000" dirty="0"/>
              <a:t>Behavior Groups</a:t>
            </a:r>
          </a:p>
          <a:p>
            <a:r>
              <a:rPr lang="en-US" sz="2000" dirty="0"/>
              <a:t>Property Sets</a:t>
            </a:r>
          </a:p>
          <a:p>
            <a:pPr marL="0" indent="0">
              <a:buNone/>
            </a:pPr>
            <a:r>
              <a:rPr lang="en-US" sz="2000" dirty="0"/>
              <a:t>Artifact Files are place in the same folder under the artifact type and contains:</a:t>
            </a:r>
          </a:p>
          <a:p>
            <a:r>
              <a:rPr lang="en-US" sz="2000" dirty="0"/>
              <a:t>HTML Primary Definition and metadata</a:t>
            </a:r>
          </a:p>
          <a:p>
            <a:r>
              <a:rPr lang="en-US" sz="2000" dirty="0"/>
              <a:t>Proto File (optional, needed for behaviors)</a:t>
            </a:r>
          </a:p>
          <a:p>
            <a:r>
              <a:rPr lang="en-US" sz="2000" dirty="0"/>
              <a:t>Markdown to host supporting information like sequence diagrams, etc.</a:t>
            </a:r>
          </a:p>
        </p:txBody>
      </p:sp>
    </p:spTree>
    <p:extLst>
      <p:ext uri="{BB962C8B-B14F-4D97-AF65-F5344CB8AC3E}">
        <p14:creationId xmlns:p14="http://schemas.microsoft.com/office/powerpoint/2010/main" val="1823847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959730" y="454769"/>
            <a:ext cx="5408696" cy="1254762"/>
          </a:xfrm>
        </p:spPr>
        <p:txBody>
          <a:bodyPr anchor="ctr">
            <a:normAutofit fontScale="92500"/>
          </a:bodyPr>
          <a:lstStyle/>
          <a:p>
            <a:pPr marL="0" indent="0" algn="ctr">
              <a:buNone/>
            </a:pPr>
            <a:r>
              <a:rPr lang="en-US" sz="2400" dirty="0"/>
              <a:t>Taxonomy Framework Repo stores artifacts in folder structures by base type, behaviors, behavior-groups, property-sets and tokens.</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6049182" y="6296683"/>
            <a:ext cx="4436815" cy="313300"/>
          </a:xfrm>
        </p:spPr>
        <p:txBody>
          <a:bodyPr>
            <a:normAutofit/>
          </a:bodyPr>
          <a:lstStyle/>
          <a:p>
            <a:pPr algn="l">
              <a:lnSpc>
                <a:spcPct val="90000"/>
              </a:lnSpc>
              <a:spcAft>
                <a:spcPts val="600"/>
              </a:spcAft>
            </a:pPr>
            <a:r>
              <a:rPr lang="en-US" sz="800" dirty="0">
                <a:solidFill>
                  <a:schemeClr val="tx1">
                    <a:alpha val="80000"/>
                  </a:schemeClr>
                </a:solidFill>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extLst>
              <p:ext uri="{D42A27DB-BD31-4B8C-83A1-F6EECF244321}">
                <p14:modId xmlns:p14="http://schemas.microsoft.com/office/powerpoint/2010/main" val="2563717785"/>
              </p:ext>
            </p:extLst>
          </p:nvPr>
        </p:nvGraphicFramePr>
        <p:xfrm>
          <a:off x="5229005" y="1689653"/>
          <a:ext cx="6870146" cy="4487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10396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1573586"/>
            <a:ext cx="9122584" cy="1325563"/>
          </a:xfrm>
        </p:spPr>
        <p:txBody>
          <a:bodyPr>
            <a:normAutofit/>
          </a:bodyPr>
          <a:lstStyle/>
          <a:p>
            <a:r>
              <a:rPr lang="en-US"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571811" y="3060017"/>
            <a:ext cx="6066118" cy="2438546"/>
          </a:xfrm>
        </p:spPr>
        <p:txBody>
          <a:bodyPr>
            <a:normAutofit/>
          </a:bodyPr>
          <a:lstStyle/>
          <a:p>
            <a:r>
              <a:rPr lang="en-US" sz="1900"/>
              <a:t>A Taxonomy Definition represents the token messaging interface and contains the taxonomy identifiers for its root and the standard behavior artifacts and groups it has as well as a collection of custom behaviors.</a:t>
            </a:r>
          </a:p>
          <a:p>
            <a:r>
              <a:rPr lang="en-US" sz="1900"/>
              <a:t>Tokens provide implementation specific responses to standard definition requests</a:t>
            </a:r>
          </a:p>
          <a:p>
            <a:r>
              <a:rPr lang="en-US" sz="1900"/>
              <a:t>External Behaviors provide standard contract interfaces across platforms and consortiums</a:t>
            </a:r>
          </a:p>
          <a:p>
            <a:endParaRPr lang="en-US" sz="1900"/>
          </a:p>
        </p:txBody>
      </p:sp>
      <p:sp>
        <p:nvSpPr>
          <p:cNvPr id="11"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3"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48497" y="5529884"/>
            <a:ext cx="1894260" cy="365125"/>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nvGraphicFramePr>
        <p:xfrm>
          <a:off x="645459"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4303059"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5316070"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5363162"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4178369"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4674433"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5764306"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84996"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75584"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39702"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6426898"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5345259"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2716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lnSpcReduction="10000"/>
          </a:bodyPr>
          <a:lstStyle/>
          <a:p>
            <a:r>
              <a:rPr lang="en-US" sz="2000" dirty="0"/>
              <a:t>Artifact metadata can be mapped to implementation types</a:t>
            </a:r>
          </a:p>
          <a:p>
            <a:pPr lvl="1"/>
            <a:r>
              <a:rPr lang="en-US" sz="2000" dirty="0"/>
              <a:t>Map to source code</a:t>
            </a:r>
          </a:p>
          <a:p>
            <a:pPr lvl="1"/>
            <a:r>
              <a:rPr lang="en-US" sz="2000" dirty="0"/>
              <a:t>Map to implementation</a:t>
            </a:r>
          </a:p>
          <a:p>
            <a:r>
              <a:rPr lang="en-US" sz="2000" dirty="0"/>
              <a:t>Map for taxonomy behavior or property-set to platform specific code. (Solidity, Chaincode, Kotlin, DAML)</a:t>
            </a:r>
          </a:p>
          <a:p>
            <a:r>
              <a:rPr lang="en-US" sz="2000" dirty="0"/>
              <a:t>Map for taxonomy token definition to specific implementation. (complete open source, commercial solution, etc.)</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432151600"/>
              </p:ext>
            </p:extLst>
          </p:nvPr>
        </p:nvGraphicFramePr>
        <p:xfrm>
          <a:off x="7543303" y="1231324"/>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35384088"/>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Token Node/Leaf &amp; Implementation Maps</a:t>
            </a:r>
          </a:p>
        </p:txBody>
      </p:sp>
      <p:sp>
        <p:nvSpPr>
          <p:cNvPr id="35" name="Freeform: Shape 33">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913257"/>
                <a:ext cx="6395724" cy="4286375"/>
              </a:xfrm>
            </p:spPr>
            <p:txBody>
              <a:bodyPr anchor="t">
                <a:normAutofit lnSpcReduction="10000"/>
              </a:bodyPr>
              <a:lstStyle/>
              <a:p>
                <a:pPr lvl="0"/>
                <a:r>
                  <a:rPr lang="en-US" sz="1400" dirty="0"/>
                  <a:t>A Token Node or Leaf represents an end-point or destination in classification hierarchy.</a:t>
                </a:r>
              </a:p>
              <a:p>
                <a:pPr lvl="0"/>
                <a:r>
                  <a:rPr lang="en-US" sz="1400" dirty="0"/>
                  <a:t>A generic taxonomy formula can represent a node or a branch.  It becomes a branch if there are nodes with the same formula but with added non-behavior property sets. For example, you can have multiple </a:t>
                </a:r>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𝜏</m:t>
                        </m:r>
                      </m:e>
                      <m:sub>
                        <m:r>
                          <a:rPr lang="en-US" sz="1400" b="0" i="1">
                            <a:latin typeface="Cambria Math" panose="02040503050406030204" pitchFamily="18" charset="0"/>
                            <a:ea typeface="Cambria Math" panose="02040503050406030204" pitchFamily="18" charset="0"/>
                          </a:rPr>
                          <m:t>𝐹</m:t>
                        </m:r>
                      </m:sub>
                    </m:sSub>
                  </m:oMath>
                </a14:m>
                <a:r>
                  <a:rPr lang="en-US" sz="1400" dirty="0"/>
                  <a:t>{d’, SC} or Whole Fungible Token with Supply Control type of tokens like an Inventory Item or a Bond.  Where the the Inventory Item has a property-set added for a SKU and the Bond adds the CUSIP set.</a:t>
                </a:r>
              </a:p>
              <a:p>
                <a:pPr lvl="1"/>
                <a:r>
                  <a:rPr lang="en-US" sz="1400" dirty="0"/>
                  <a:t>Nodes from a branch surround the base formula with [] and + </a:t>
                </a:r>
                <a14:m>
                  <m:oMath xmlns:m="http://schemas.openxmlformats.org/officeDocument/2006/math">
                    <m:r>
                      <a:rPr lang="en-US" sz="1400" i="1">
                        <a:latin typeface="Cambria Math" panose="02040503050406030204" pitchFamily="18" charset="0"/>
                        <a:ea typeface="Cambria Math" panose="02040503050406030204" pitchFamily="18" charset="0"/>
                      </a:rPr>
                      <m:t>𝜙</m:t>
                    </m:r>
                    <m:r>
                      <a:rPr lang="en-US" sz="1400" b="0" i="1">
                        <a:latin typeface="Cambria Math" panose="02040503050406030204" pitchFamily="18" charset="0"/>
                        <a:ea typeface="Cambria Math" panose="02040503050406030204" pitchFamily="18" charset="0"/>
                      </a:rPr>
                      <m:t>𝑆𝐾𝑈</m:t>
                    </m:r>
                  </m:oMath>
                </a14:m>
                <a:r>
                  <a:rPr lang="en-US" sz="1400" dirty="0"/>
                  <a:t> or </a:t>
                </a:r>
                <a:r>
                  <a:rPr lang="en-US" sz="1400" dirty="0" err="1"/>
                  <a:t>phSKU</a:t>
                </a:r>
                <a:r>
                  <a:rPr lang="en-US" sz="1400" dirty="0"/>
                  <a:t>.</a:t>
                </a:r>
              </a:p>
              <a:p>
                <a:pPr lvl="1"/>
                <a:r>
                  <a:rPr lang="en-US" sz="1400" dirty="0"/>
                  <a:t>When using multiple property sets, they should be placed in (,)</a:t>
                </a:r>
                <a:r>
                  <a:rPr lang="en-US" sz="1400" dirty="0" err="1"/>
                  <a:t>zw</a:t>
                </a:r>
                <a:r>
                  <a:rPr lang="en-US" sz="1400" dirty="0"/>
                  <a:t>.</a:t>
                </a:r>
              </a:p>
              <a:p>
                <a:pPr lvl="0"/>
                <a:r>
                  <a:rPr lang="en-US" sz="1400" dirty="0"/>
                  <a:t> and can then have implementation maps.</a:t>
                </a:r>
              </a:p>
              <a:p>
                <a:pPr lvl="0"/>
                <a:r>
                  <a:rPr lang="en-US" sz="1400" dirty="0"/>
                  <a:t>Implementation Map have the following properties:</a:t>
                </a:r>
              </a:p>
              <a:p>
                <a:pPr lvl="1"/>
                <a:r>
                  <a:rPr lang="en-US" sz="1400" dirty="0"/>
                  <a:t>Supported Blockchain/Ledger Platform(s): i.e. TTI 2.0, Ethereum or Hyperledger Fabric or Corda, etc.</a:t>
                </a:r>
              </a:p>
              <a:p>
                <a:pPr lvl="1"/>
                <a:r>
                  <a:rPr lang="en-US" sz="1400" dirty="0"/>
                  <a:t>Standard Name</a:t>
                </a:r>
              </a:p>
              <a:p>
                <a:pPr lvl="1"/>
                <a:r>
                  <a:rPr lang="en-US" sz="1400" dirty="0"/>
                  <a:t>Description</a:t>
                </a:r>
              </a:p>
              <a:p>
                <a:pPr lvl="1"/>
                <a:r>
                  <a:rPr lang="en-US" sz="1400" dirty="0"/>
                  <a:t>Certifications and Reviews</a:t>
                </a:r>
              </a:p>
              <a:p>
                <a:pPr lvl="1"/>
                <a:r>
                  <a:rPr lang="en-US" sz="1400" dirty="0"/>
                  <a:t>Link to technical implementation – GitHub, marketplace, etc.</a:t>
                </a:r>
              </a:p>
              <a:p>
                <a:pPr marL="0" indent="0">
                  <a:buNone/>
                </a:pPr>
                <a:endParaRPr lang="en-US" sz="1400" dirty="0"/>
              </a:p>
            </p:txBody>
          </p:sp>
        </mc:Choice>
        <mc:Fallback xmlns="">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913257"/>
                <a:ext cx="6395724" cy="4286375"/>
              </a:xfrm>
              <a:blipFill>
                <a:blip r:embed="rId3"/>
                <a:stretch>
                  <a:fillRect t="-1183"/>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algn="r">
              <a:spcAft>
                <a:spcPts val="600"/>
              </a:spcAft>
            </a:pPr>
            <a:r>
              <a:rPr lang="en-US" sz="11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64799923"/>
                  </p:ext>
                </p:extLst>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a:t>{d’, SC} </a:t>
                          </a:r>
                        </a:p>
                        <a:p>
                          <a:endParaRPr lang="en-US" sz="120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sSup>
                                <m:sSupPr>
                                  <m:ctrlPr>
                                    <a:rPr lang="en-US" sz="1200" b="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𝑑</m:t>
                                  </m:r>
                                </m:e>
                                <m:sup>
                                  <m:r>
                                    <a:rPr lang="en-US" sz="1200" b="0" i="1" smtClean="0">
                                      <a:latin typeface="Cambria Math" panose="02040503050406030204" pitchFamily="18" charset="0"/>
                                      <a:ea typeface="Cambria Math" panose="02040503050406030204" pitchFamily="18" charset="0"/>
                                    </a:rPr>
                                    <m:t>′</m:t>
                                  </m:r>
                                </m:sup>
                              </m:sSup>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a:t> </a:t>
                          </a:r>
                        </a:p>
                      </a:txBody>
                      <a:tcPr marL="64898" marR="64898" marT="32449" marB="32449"/>
                    </a:tc>
                    <a:tc>
                      <a:txBody>
                        <a:bodyPr/>
                        <a:lstStyle/>
                        <a:p>
                          <a:r>
                            <a:rPr lang="en-US" sz="1200"/>
                            <a:t>[tF{d’,SC}]+phSKU</a:t>
                          </a:r>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sSup>
                                <m:sSupPr>
                                  <m:ctrlPr>
                                    <a:rPr lang="en-US" sz="1200" b="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𝑑</m:t>
                                  </m:r>
                                </m:e>
                                <m:sup>
                                  <m:r>
                                    <a:rPr lang="en-US" sz="1200" b="0" i="1" smtClean="0">
                                      <a:latin typeface="Cambria Math" panose="02040503050406030204" pitchFamily="18" charset="0"/>
                                      <a:ea typeface="Cambria Math" panose="02040503050406030204" pitchFamily="18" charset="0"/>
                                    </a:rPr>
                                    <m:t>′</m:t>
                                  </m:r>
                                </m:sup>
                              </m:sSup>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a:t> </a:t>
                          </a:r>
                        </a:p>
                      </a:txBody>
                      <a:tcPr marL="64898" marR="64898" marT="32449" marB="32449"/>
                    </a:tc>
                    <a:tc>
                      <a:txBody>
                        <a:bodyPr/>
                        <a:lstStyle/>
                        <a:p>
                          <a:r>
                            <a:rPr lang="en-US" sz="1200"/>
                            <a:t>[tf{d’,SC}+phCU</a:t>
                          </a:r>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64799923"/>
                  </p:ext>
                </p:extLst>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8481"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2222" b="-105882"/>
                          </a:stretch>
                        </a:blipFill>
                      </a:tcPr>
                    </a:tc>
                    <a:tc>
                      <a:txBody>
                        <a:bodyPr/>
                        <a:lstStyle/>
                        <a:p>
                          <a:r>
                            <a:rPr lang="en-US" sz="1200"/>
                            <a:t>[tF{d’,SC}]+phSKU</a:t>
                          </a:r>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2222" b="-5882"/>
                          </a:stretch>
                        </a:blipFill>
                      </a:tcPr>
                    </a:tc>
                    <a:tc>
                      <a:txBody>
                        <a:bodyPr/>
                        <a:lstStyle/>
                        <a:p>
                          <a:r>
                            <a:rPr lang="en-US" sz="1200"/>
                            <a:t>[tf{d’,SC}+phCU</a:t>
                          </a:r>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spTree>
    <p:extLst>
      <p:ext uri="{BB962C8B-B14F-4D97-AF65-F5344CB8AC3E}">
        <p14:creationId xmlns:p14="http://schemas.microsoft.com/office/powerpoint/2010/main" val="29960009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7318130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7318130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585504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1387879741"/>
              </p:ext>
            </p:extLst>
          </p:nvPr>
        </p:nvGraphicFramePr>
        <p:xfrm>
          <a:off x="216568" y="834190"/>
          <a:ext cx="11758863" cy="5763226"/>
        </p:xfrm>
        <a:graphic>
          <a:graphicData uri="http://schemas.openxmlformats.org/drawingml/2006/table">
            <a:tbl>
              <a:tblPr firstRow="1" bandRow="1"/>
              <a:tblGrid>
                <a:gridCol w="3023937">
                  <a:extLst>
                    <a:ext uri="{9D8B030D-6E8A-4147-A177-3AD203B41FA5}">
                      <a16:colId xmlns:a16="http://schemas.microsoft.com/office/drawing/2014/main" val="2173207381"/>
                    </a:ext>
                  </a:extLst>
                </a:gridCol>
                <a:gridCol w="6320590">
                  <a:extLst>
                    <a:ext uri="{9D8B030D-6E8A-4147-A177-3AD203B41FA5}">
                      <a16:colId xmlns:a16="http://schemas.microsoft.com/office/drawing/2014/main" val="2534064013"/>
                    </a:ext>
                  </a:extLst>
                </a:gridCol>
                <a:gridCol w="2414336">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a:t>Behaviors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2251566511"/>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2251566511"/>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3023430717"/>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3023430717"/>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1928881376"/>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1928881376"/>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3755394280"/>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3755394280"/>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cxnSp>
        <p:nvCxnSpPr>
          <p:cNvPr id="13" name="Curved Connector 12">
            <a:extLst>
              <a:ext uri="{FF2B5EF4-FFF2-40B4-BE49-F238E27FC236}">
                <a16:creationId xmlns:a16="http://schemas.microsoft.com/office/drawing/2014/main" id="{7B9DBDDC-96AB-F24E-9946-8F54AAFE0963}"/>
              </a:ext>
            </a:extLst>
          </p:cNvPr>
          <p:cNvCxnSpPr>
            <a:cxnSpLocks/>
          </p:cNvCxnSpPr>
          <p:nvPr/>
        </p:nvCxnSpPr>
        <p:spPr>
          <a:xfrm flipV="1">
            <a:off x="1572126" y="1550504"/>
            <a:ext cx="4186463" cy="10643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9A6E7E4A-8DB0-B144-B175-1558BB0D3578}"/>
              </a:ext>
            </a:extLst>
          </p:cNvPr>
          <p:cNvCxnSpPr/>
          <p:nvPr/>
        </p:nvCxnSpPr>
        <p:spPr>
          <a:xfrm rot="10800000" flipV="1">
            <a:off x="7940843" y="2159752"/>
            <a:ext cx="2095501" cy="13815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865913" y="6597416"/>
            <a:ext cx="3287485" cy="260584"/>
          </a:xfrm>
        </p:spPr>
        <p:txBody>
          <a:bodyPr/>
          <a:lstStyle/>
          <a:p>
            <a:r>
              <a:rPr lang="en-US" sz="1000" dirty="0"/>
              <a:t>©2019 Token Taxonomy Initiative Inc. (“TTI”).  All Rights Reserved. </a:t>
            </a:r>
          </a:p>
        </p:txBody>
      </p:sp>
    </p:spTree>
    <p:extLst>
      <p:ext uri="{BB962C8B-B14F-4D97-AF65-F5344CB8AC3E}">
        <p14:creationId xmlns:p14="http://schemas.microsoft.com/office/powerpoint/2010/main" val="1734328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525113189"/>
              </p:ext>
            </p:extLst>
          </p:nvPr>
        </p:nvGraphicFramePr>
        <p:xfrm>
          <a:off x="648114" y="1529936"/>
          <a:ext cx="4552122" cy="2722880"/>
        </p:xfrm>
        <a:graphic>
          <a:graphicData uri="http://schemas.openxmlformats.org/drawingml/2006/table">
            <a:tbl>
              <a:tblPr firstRow="1" bandRow="1">
                <a:tableStyleId>{5C22544A-7EE6-4342-B048-85BDC9FD1C3A}</a:tableStyleId>
              </a:tblPr>
              <a:tblGrid>
                <a:gridCol w="1517374">
                  <a:extLst>
                    <a:ext uri="{9D8B030D-6E8A-4147-A177-3AD203B41FA5}">
                      <a16:colId xmlns:a16="http://schemas.microsoft.com/office/drawing/2014/main" val="760422754"/>
                    </a:ext>
                  </a:extLst>
                </a:gridCol>
                <a:gridCol w="1517374">
                  <a:extLst>
                    <a:ext uri="{9D8B030D-6E8A-4147-A177-3AD203B41FA5}">
                      <a16:colId xmlns:a16="http://schemas.microsoft.com/office/drawing/2014/main" val="2916218602"/>
                    </a:ext>
                  </a:extLst>
                </a:gridCol>
                <a:gridCol w="1517374">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GetBalanceRequest</a:t>
                      </a:r>
                      <a:endParaRPr lang="en-US" sz="16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571770081"/>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571770081"/>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kern="1200">
                <a:solidFill>
                  <a:srgbClr val="FFFFFF"/>
                </a:solidFill>
                <a:latin typeface="+mj-lt"/>
                <a:ea typeface="+mj-ea"/>
                <a:cs typeface="+mj-cs"/>
              </a:rPr>
              <a:t>Definitions and Artifacts</a:t>
            </a:r>
          </a:p>
        </p:txBody>
      </p:sp>
      <p:pic>
        <p:nvPicPr>
          <p:cNvPr id="6" name="Picture 5" descr="A screenshot of a cell phone&#10;&#10;Description automatically generated">
            <a:extLst>
              <a:ext uri="{FF2B5EF4-FFF2-40B4-BE49-F238E27FC236}">
                <a16:creationId xmlns:a16="http://schemas.microsoft.com/office/drawing/2014/main" id="{37C202F2-B477-C342-A7FC-3C73F774A590}"/>
              </a:ext>
            </a:extLst>
          </p:cNvPr>
          <p:cNvPicPr>
            <a:picLocks noChangeAspect="1"/>
          </p:cNvPicPr>
          <p:nvPr/>
        </p:nvPicPr>
        <p:blipFill>
          <a:blip r:embed="rId2"/>
          <a:stretch>
            <a:fillRect/>
          </a:stretch>
        </p:blipFill>
        <p:spPr>
          <a:xfrm>
            <a:off x="4406348" y="617561"/>
            <a:ext cx="5284009" cy="3091146"/>
          </a:xfrm>
          <a:prstGeom prst="rect">
            <a:avLst/>
          </a:prstGeom>
        </p:spPr>
      </p:pic>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919330" y="3906869"/>
            <a:ext cx="7188199"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definitions for tokens like template, class and instance.</a:t>
            </a: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a:t>
            </a:r>
            <a:endParaRPr lang="en-US" sz="1800" kern="1200" dirty="0">
              <a:latin typeface="+mn-lt"/>
              <a:ea typeface="+mn-ea"/>
              <a:cs typeface="+mn-cs"/>
            </a:endParaRPr>
          </a:p>
          <a:p>
            <a:pPr marL="0" indent="0">
              <a:buNone/>
            </a:pPr>
            <a:r>
              <a:rPr lang="en-US" sz="1800" dirty="0"/>
              <a:t>The framework consists of the base set of artifacts and any new artifacts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49703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0" name="Rectangle 24">
            <a:extLst>
              <a:ext uri="{FF2B5EF4-FFF2-40B4-BE49-F238E27FC236}">
                <a16:creationId xmlns:a16="http://schemas.microsoft.com/office/drawing/2014/main" id="{95724071-AC7B-4A67-934B-CD7F9074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3"/>
            <a:ext cx="12192000" cy="1855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a:xfrm>
            <a:off x="838200" y="365125"/>
            <a:ext cx="10515600" cy="1325563"/>
          </a:xfrm>
        </p:spPr>
        <p:txBody>
          <a:bodyPr>
            <a:normAutofit/>
          </a:bodyPr>
          <a:lstStyle/>
          <a:p>
            <a:r>
              <a:rPr lang="en-US" dirty="0">
                <a:solidFill>
                  <a:schemeClr val="bg1"/>
                </a:solidFill>
              </a:rPr>
              <a:t>Base Token Types </a:t>
            </a:r>
            <a:r>
              <a:rPr lang="en-US">
                <a:solidFill>
                  <a:schemeClr val="bg1"/>
                </a:solidFill>
              </a:rPr>
              <a:t>&amp; Symbols</a:t>
            </a:r>
          </a:p>
        </p:txBody>
      </p:sp>
      <mc:AlternateContent xmlns:mc="http://schemas.openxmlformats.org/markup-compatibility/2006">
        <mc:Choice xmlns:a14="http://schemas.microsoft.com/office/drawing/2010/main"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863029" y="1012004"/>
            <a:ext cx="3416158" cy="4795408"/>
          </a:xfrm>
          <a:prstGeom prst="ellipse">
            <a:avLst/>
          </a:prstGeom>
        </p:spPr>
        <p:txBody>
          <a:bodyPr>
            <a:normAutofit/>
          </a:bodyPr>
          <a:lstStyle/>
          <a:p>
            <a:r>
              <a:rPr lang="en-US" sz="3700">
                <a:solidFill>
                  <a:srgbClr val="FFFFFF"/>
                </a:solidFill>
              </a:rPr>
              <a:t>Taxonomy – Properties, Behaviors and Controls</a:t>
            </a:r>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386658047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570383"/>
                <a:ext cx="6467867" cy="4785967"/>
              </a:xfrm>
            </p:spPr>
            <p:txBody>
              <a:bodyPr anchor="ctr">
                <a:normAutofit lnSpcReduction="10000"/>
              </a:bodyPr>
              <a:lstStyle/>
              <a:p>
                <a:r>
                  <a:rPr lang="en-US" sz="2400" dirty="0"/>
                  <a:t>Behavioral properties - defined within their behavior artifact</a:t>
                </a:r>
              </a:p>
              <a:p>
                <a:r>
                  <a:rPr lang="en-US" sz="2400" dirty="0"/>
                  <a:t>Non-behavioral properties are defined in a non-behavioral property set, or property set artifact. </a:t>
                </a:r>
              </a:p>
              <a:p>
                <a:pPr lvl="1"/>
                <a:r>
                  <a:rPr lang="en-US" dirty="0"/>
                  <a:t>A property set artifact can contain the definition of a single or multiple non-behavioral properties like a `SKU` property.</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 and should provide control messages to query and set values.</a:t>
                </a:r>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570383"/>
                <a:ext cx="6467867" cy="4785967"/>
              </a:xfrm>
              <a:blipFill>
                <a:blip r:embed="rId2"/>
                <a:stretch>
                  <a:fillRect l="-978" t="-5026" r="-137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Shape 27">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29">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529050" y="5216378"/>
            <a:ext cx="8916542" cy="1096331"/>
          </a:xfrm>
          <a:prstGeom prst="ellipse">
            <a:avLst/>
          </a:prstGeom>
        </p:spPr>
        <p:txBody>
          <a:bodyPr>
            <a:normAutofit fontScale="90000"/>
          </a:bodyPr>
          <a:lstStyle/>
          <a:p>
            <a:r>
              <a:rPr lang="en-US" dirty="0"/>
              <a:t>Behavior Artifact Definitions</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8" name="Content Placeholder 2">
            <a:extLst>
              <a:ext uri="{FF2B5EF4-FFF2-40B4-BE49-F238E27FC236}">
                <a16:creationId xmlns:a16="http://schemas.microsoft.com/office/drawing/2014/main" id="{59FCEFB0-6DF1-4CBB-870F-D4F36E27EA26}"/>
              </a:ext>
            </a:extLst>
          </p:cNvPr>
          <p:cNvGraphicFramePr>
            <a:graphicFrameLocks noGrp="1"/>
          </p:cNvGraphicFramePr>
          <p:nvPr>
            <p:ph idx="1"/>
            <p:extLst>
              <p:ext uri="{D42A27DB-BD31-4B8C-83A1-F6EECF244321}">
                <p14:modId xmlns:p14="http://schemas.microsoft.com/office/powerpoint/2010/main" val="244923483"/>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graphicFrame>
        <p:nvGraphicFramePr>
          <p:cNvPr id="17" name="Diagram 16">
            <a:extLst>
              <a:ext uri="{FF2B5EF4-FFF2-40B4-BE49-F238E27FC236}">
                <a16:creationId xmlns:a16="http://schemas.microsoft.com/office/drawing/2014/main" id="{E156D3A6-B839-EF41-9433-C5517456698D}"/>
              </a:ext>
            </a:extLst>
          </p:cNvPr>
          <p:cNvGraphicFramePr/>
          <p:nvPr>
            <p:extLst>
              <p:ext uri="{D42A27DB-BD31-4B8C-83A1-F6EECF244321}">
                <p14:modId xmlns:p14="http://schemas.microsoft.com/office/powerpoint/2010/main" val="4055607790"/>
              </p:ext>
            </p:extLst>
          </p:nvPr>
        </p:nvGraphicFramePr>
        <p:xfrm>
          <a:off x="8037583" y="4541250"/>
          <a:ext cx="3488217" cy="11038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9" name="Diagram 18">
            <a:extLst>
              <a:ext uri="{FF2B5EF4-FFF2-40B4-BE49-F238E27FC236}">
                <a16:creationId xmlns:a16="http://schemas.microsoft.com/office/drawing/2014/main" id="{73360521-C567-CA4A-B2E2-236352F23C13}"/>
              </a:ext>
            </a:extLst>
          </p:cNvPr>
          <p:cNvGraphicFramePr/>
          <p:nvPr>
            <p:extLst>
              <p:ext uri="{D42A27DB-BD31-4B8C-83A1-F6EECF244321}">
                <p14:modId xmlns:p14="http://schemas.microsoft.com/office/powerpoint/2010/main" val="1333063622"/>
              </p:ext>
            </p:extLst>
          </p:nvPr>
        </p:nvGraphicFramePr>
        <p:xfrm>
          <a:off x="8037583" y="5697354"/>
          <a:ext cx="3521209" cy="110381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070235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cxnSp>
        <p:nvCxnSpPr>
          <p:cNvPr id="17"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728328442"/>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728328442"/>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22">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Shape 24">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Taxonomy Artifacts and Groups</a:t>
            </a:r>
          </a:p>
        </p:txBody>
      </p:sp>
      <mc:AlternateContent xmlns:mc="http://schemas.openxmlformats.org/markup-compatibility/2006" xmlns:a14="http://schemas.microsoft.com/office/drawing/2010/main">
        <mc:Choice Requires="a14">
          <p:graphicFrame>
            <p:nvGraphicFramePr>
              <p:cNvPr id="5" name="Content Placeholder 2">
                <a:extLst>
                  <a:ext uri="{FF2B5EF4-FFF2-40B4-BE49-F238E27FC236}">
                    <a16:creationId xmlns:a16="http://schemas.microsoft.com/office/drawing/2014/main" id="{E8EEE3DD-DFF1-4CAB-9ABD-C9400B4CCC96}"/>
                  </a:ext>
                </a:extLst>
              </p:cNvPr>
              <p:cNvGraphicFramePr>
                <a:graphicFrameLocks noGrp="1"/>
              </p:cNvGraphicFramePr>
              <p:nvPr>
                <p:ph idx="1"/>
                <p:extLst>
                  <p:ext uri="{D42A27DB-BD31-4B8C-83A1-F6EECF244321}">
                    <p14:modId xmlns:p14="http://schemas.microsoft.com/office/powerpoint/2010/main" val="76374727"/>
                  </p:ext>
                </p:extLst>
              </p:nvPr>
            </p:nvGraphicFramePr>
            <p:xfrm>
              <a:off x="838199" y="68827"/>
              <a:ext cx="10670177" cy="2391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Content Placeholder 2">
                <a:extLst>
                  <a:ext uri="{FF2B5EF4-FFF2-40B4-BE49-F238E27FC236}">
                    <a16:creationId xmlns:a16="http://schemas.microsoft.com/office/drawing/2014/main" id="{E8EEE3DD-DFF1-4CAB-9ABD-C9400B4CCC96}"/>
                  </a:ext>
                </a:extLst>
              </p:cNvPr>
              <p:cNvGraphicFramePr>
                <a:graphicFrameLocks noGrp="1"/>
              </p:cNvGraphicFramePr>
              <p:nvPr>
                <p:ph idx="1"/>
                <p:extLst>
                  <p:ext uri="{D42A27DB-BD31-4B8C-83A1-F6EECF244321}">
                    <p14:modId xmlns:p14="http://schemas.microsoft.com/office/powerpoint/2010/main" val="76374727"/>
                  </p:ext>
                </p:extLst>
              </p:nvPr>
            </p:nvGraphicFramePr>
            <p:xfrm>
              <a:off x="838199" y="68827"/>
              <a:ext cx="10670177" cy="23911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FD91F64E-AD27-B643-964A-041F9847AAA1}"/>
                  </a:ext>
                </a:extLst>
              </p:cNvPr>
              <p:cNvGraphicFramePr/>
              <p:nvPr>
                <p:extLst>
                  <p:ext uri="{D42A27DB-BD31-4B8C-83A1-F6EECF244321}">
                    <p14:modId xmlns:p14="http://schemas.microsoft.com/office/powerpoint/2010/main" val="1335961558"/>
                  </p:ext>
                </p:extLst>
              </p:nvPr>
            </p:nvGraphicFramePr>
            <p:xfrm>
              <a:off x="6910390" y="2535846"/>
              <a:ext cx="4852574" cy="1705477"/>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9" name="Diagram 8">
                <a:extLst>
                  <a:ext uri="{FF2B5EF4-FFF2-40B4-BE49-F238E27FC236}">
                    <a16:creationId xmlns:a16="http://schemas.microsoft.com/office/drawing/2014/main" id="{FD91F64E-AD27-B643-964A-041F9847AAA1}"/>
                  </a:ext>
                </a:extLst>
              </p:cNvPr>
              <p:cNvGraphicFramePr/>
              <p:nvPr>
                <p:extLst>
                  <p:ext uri="{D42A27DB-BD31-4B8C-83A1-F6EECF244321}">
                    <p14:modId xmlns:p14="http://schemas.microsoft.com/office/powerpoint/2010/main" val="1335961558"/>
                  </p:ext>
                </p:extLst>
              </p:nvPr>
            </p:nvGraphicFramePr>
            <p:xfrm>
              <a:off x="6910390" y="2535846"/>
              <a:ext cx="4852574" cy="1705477"/>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218097208"/>
                  </p:ext>
                </p:extLst>
              </p:nvPr>
            </p:nvGraphicFramePr>
            <p:xfrm>
              <a:off x="3849759" y="3406279"/>
              <a:ext cx="4394237" cy="1926240"/>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218097208"/>
                  </p:ext>
                </p:extLst>
              </p:nvPr>
            </p:nvGraphicFramePr>
            <p:xfrm>
              <a:off x="3849759" y="3406279"/>
              <a:ext cx="4394237" cy="1926240"/>
            </p:xfrm>
            <a:graphic>
              <a:graphicData uri="http://schemas.openxmlformats.org/drawingml/2006/diagram">
                <dgm:relIds xmlns:dgm="http://schemas.openxmlformats.org/drawingml/2006/diagram" xmlns:r="http://schemas.openxmlformats.org/officeDocument/2006/relationships" r:dm="rId25" r:lo="rId26" r:qs="rId27" r:cs="rId28"/>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891277732"/>
                  </p:ext>
                </p:extLst>
              </p:nvPr>
            </p:nvGraphicFramePr>
            <p:xfrm>
              <a:off x="7130561" y="4471504"/>
              <a:ext cx="4763268" cy="1926240"/>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891277732"/>
                  </p:ext>
                </p:extLst>
              </p:nvPr>
            </p:nvGraphicFramePr>
            <p:xfrm>
              <a:off x="7130561" y="4471504"/>
              <a:ext cx="4763268" cy="1926240"/>
            </p:xfrm>
            <a:graphic>
              <a:graphicData uri="http://schemas.openxmlformats.org/drawingml/2006/diagram">
                <dgm:relIds xmlns:dgm="http://schemas.openxmlformats.org/drawingml/2006/diagram" xmlns:r="http://schemas.openxmlformats.org/officeDocument/2006/relationships" r:dm="rId34" r:lo="rId35" r:qs="rId36" r:cs="rId37"/>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916369432"/>
                  </p:ext>
                </p:extLst>
              </p:nvPr>
            </p:nvGraphicFramePr>
            <p:xfrm>
              <a:off x="200070" y="3414700"/>
              <a:ext cx="4394237" cy="1926240"/>
            </p:xfrm>
            <a:graphic>
              <a:graphicData uri="http://schemas.openxmlformats.org/drawingml/2006/diagram">
                <dgm:relIds xmlns:dgm="http://schemas.openxmlformats.org/drawingml/2006/diagram" xmlns:r="http://schemas.openxmlformats.org/officeDocument/2006/relationships" r:dm="rId38" r:lo="rId39" r:qs="rId40" r:cs="rId41"/>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916369432"/>
                  </p:ext>
                </p:extLst>
              </p:nvPr>
            </p:nvGraphicFramePr>
            <p:xfrm>
              <a:off x="200070" y="3414700"/>
              <a:ext cx="4394237" cy="1926240"/>
            </p:xfrm>
            <a:graphic>
              <a:graphicData uri="http://schemas.openxmlformats.org/drawingml/2006/diagram">
                <dgm:relIds xmlns:dgm="http://schemas.openxmlformats.org/drawingml/2006/diagram" xmlns:r="http://schemas.openxmlformats.org/officeDocument/2006/relationships" r:dm="rId43" r:lo="rId44" r:qs="rId45" r:cs="rId46"/>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389246" y="4377820"/>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319672" y="3329609"/>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384019" y="4832301"/>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568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customXml/itemProps2.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3.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54</TotalTime>
  <Words>2784</Words>
  <Application>Microsoft Macintosh PowerPoint</Application>
  <PresentationFormat>Widescreen</PresentationFormat>
  <Paragraphs>388</Paragraphs>
  <Slides>23</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Calibri Light</vt:lpstr>
      <vt:lpstr>Cambria Math</vt:lpstr>
      <vt:lpstr>Office Theme</vt:lpstr>
      <vt:lpstr>1_Office Theme</vt:lpstr>
      <vt:lpstr>Token Taxonomy Framework (TTF)</vt:lpstr>
      <vt:lpstr>Introduction</vt:lpstr>
      <vt:lpstr>Definitions and Artifacts</vt:lpstr>
      <vt:lpstr>Base Token Types &amp; Symbols</vt:lpstr>
      <vt:lpstr>Taxonomy – Properties, Behaviors and Controls</vt:lpstr>
      <vt:lpstr>Properties</vt:lpstr>
      <vt:lpstr>Behavior Artifact Definitions</vt:lpstr>
      <vt:lpstr>Common Behaviors</vt:lpstr>
      <vt:lpstr>Taxonomy Artifacts and Groups</vt:lpstr>
      <vt:lpstr>Tokens</vt:lpstr>
      <vt:lpstr>Classification and Hierarchy</vt:lpstr>
      <vt:lpstr>Taxonomy Grammar</vt:lpstr>
      <vt:lpstr>Taxonomy Grammar</vt:lpstr>
      <vt:lpstr>Taxonomy Artifacts</vt:lpstr>
      <vt:lpstr>Artifact Hierarchical File Structure </vt:lpstr>
      <vt:lpstr>Contract Interfaces</vt:lpstr>
      <vt:lpstr>Workshop Process</vt:lpstr>
      <vt:lpstr>Tooling with Artifacts and Metadata</vt:lpstr>
      <vt:lpstr>Token Node/Leaf &amp; Implementation Maps</vt:lpstr>
      <vt:lpstr>Classification Hierarchy Example</vt:lpstr>
      <vt:lpstr>Example – Fungible with Supply Control</vt:lpstr>
      <vt:lpstr>Interaction Sequences</vt:lpstr>
      <vt:lpstr>Interaction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10</cp:revision>
  <dcterms:created xsi:type="dcterms:W3CDTF">2019-04-17T11:46:48Z</dcterms:created>
  <dcterms:modified xsi:type="dcterms:W3CDTF">2019-04-24T12:36:31Z</dcterms:modified>
</cp:coreProperties>
</file>