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57" r:id="rId6"/>
    <p:sldId id="265" r:id="rId7"/>
    <p:sldId id="262" r:id="rId8"/>
    <p:sldId id="1539" r:id="rId9"/>
    <p:sldId id="1536" r:id="rId10"/>
    <p:sldId id="1537" r:id="rId11"/>
    <p:sldId id="153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5253"/>
    <p:restoredTop sz="62313"/>
  </p:normalViewPr>
  <p:slideViewPr>
    <p:cSldViewPr snapToGrid="0" snapToObjects="1">
      <p:cViewPr varScale="1">
        <p:scale>
          <a:sx n="199" d="100"/>
          <a:sy n="199" d="100"/>
        </p:scale>
        <p:origin x="39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5" qsCatId="simple" csTypeId="urn:microsoft.com/office/officeart/2005/8/colors/accent2_5" csCatId="accent2" phldr="1"/>
      <dgm:spPr/>
      <dgm:t>
        <a:bodyPr/>
        <a:lstStyle/>
        <a:p>
          <a:endParaRPr lang="en-US"/>
        </a:p>
      </dgm:t>
    </dgm:pt>
    <dgm:pt modelId="{5B856C35-8331-486D-B0E5-22D181E9A3A8}">
      <dgm:prSet custT="1"/>
      <dgm:spPr/>
      <dgm:t>
        <a:bodyPr/>
        <a:lstStyle/>
        <a:p>
          <a:endParaRPr lang="en-US" sz="2400" dirty="0"/>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a:p>
      </dgm:t>
    </dgm:pt>
    <dgm:pt modelId="{B84B3A1E-144F-497C-A722-81646057A5CA}">
      <dgm:prSet custT="1"/>
      <dgm:spPr/>
      <dgm:t>
        <a:bodyPr/>
        <a:lstStyle/>
        <a:p>
          <a:r>
            <a:rPr lang="en-US" sz="2000" b="1" dirty="0"/>
            <a:t>Educate</a:t>
          </a:r>
          <a:r>
            <a:rPr lang="en-US" sz="2000" dirty="0"/>
            <a:t> – </a:t>
          </a:r>
          <a:r>
            <a:rPr lang="en-US" sz="2000" b="0" i="0" dirty="0"/>
            <a:t>take a step back and CLEARLY define a token in non-technical and cross industry terms. Using real world, everyday analogies so ANYONE can understand them using properties and behaviors to describe and define them</a:t>
          </a:r>
          <a:r>
            <a:rPr lang="en-US" sz="20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a:p>
      </dgm:t>
    </dgm:pt>
    <dgm:pt modelId="{94C5742D-716E-43BA-BDBB-047D07FF98A2}">
      <dgm:prSet custT="1"/>
      <dgm:spPr/>
      <dgm:t>
        <a:bodyPr/>
        <a:lstStyle/>
        <a:p>
          <a:r>
            <a:rPr lang="en-US" sz="2000" b="1" dirty="0"/>
            <a:t>Establish</a:t>
          </a:r>
          <a:r>
            <a:rPr lang="en-US" sz="20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a:p>
      </dgm:t>
    </dgm:pt>
    <dgm:pt modelId="{C4695E33-F578-4A30-9BC1-D42E32C8F6DC}">
      <dgm:prSet custT="1"/>
      <dgm:spPr/>
      <dgm:t>
        <a:bodyPr/>
        <a:lstStyle/>
        <a:p>
          <a:r>
            <a:rPr lang="en-US" sz="2000" b="1" dirty="0"/>
            <a:t>Create</a:t>
          </a:r>
          <a:r>
            <a:rPr lang="en-US" sz="2000" dirty="0"/>
            <a:t> - </a:t>
          </a:r>
          <a:r>
            <a:rPr lang="en-US" sz="2000" b="0" i="0" dirty="0"/>
            <a:t>implementation agnostic token definitions with clear requirements that developers can follow, and standards validate</a:t>
          </a:r>
          <a:endParaRPr lang="en-US" sz="20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a:p>
      </dgm:t>
    </dgm:pt>
    <dgm:pt modelId="{43B4DD5F-1730-418D-A9E7-7CABF3561DD8}">
      <dgm:prSet custT="1"/>
      <dgm:spPr/>
      <dgm:t>
        <a:bodyPr/>
        <a:lstStyle/>
        <a:p>
          <a:r>
            <a:rPr lang="en-US" sz="2000" b="1" dirty="0"/>
            <a:t>Define</a:t>
          </a:r>
          <a:r>
            <a:rPr lang="en-US" sz="2000" dirty="0"/>
            <a:t> meta-data using TTF syntax to be able to generate visual representations and extensions supporting tools and mappings to solutions, implementations and source code</a:t>
          </a:r>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a:p>
      </dgm:t>
    </dgm:pt>
    <dgm:pt modelId="{8F717034-5AD8-42D4-A675-42BAF4558D7C}">
      <dgm:prSet custT="1"/>
      <dgm:spPr/>
      <dgm:t>
        <a:bodyPr/>
        <a:lstStyle/>
        <a:p>
          <a:endParaRPr lang="en-US" sz="1800" dirty="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a:p>
      </dgm:t>
    </dgm:pt>
    <dgm:pt modelId="{7C5AD458-BBC7-4C17-BFBD-C86F4C7A58E4}">
      <dgm:prSet custT="1"/>
      <dgm:spPr/>
      <dgm:t>
        <a:bodyPr/>
        <a:lstStyle/>
        <a:p>
          <a:r>
            <a:rPr lang="en-US" sz="2800" dirty="0"/>
            <a:t>it is NOT:</a:t>
          </a:r>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a:p>
      </dgm:t>
    </dgm:pt>
    <dgm:pt modelId="{84E1A224-B057-4E35-9D38-8886F51FC014}">
      <dgm:prSet custT="1"/>
      <dgm:spPr/>
      <dgm:t>
        <a:bodyPr/>
        <a:lstStyle/>
        <a:p>
          <a:r>
            <a:rPr lang="en-US" sz="2000" dirty="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a:p>
      </dgm:t>
    </dgm:pt>
    <dgm:pt modelId="{EE37C255-A111-40B4-8827-A5B05BCB308A}">
      <dgm:prSet custT="1"/>
      <dgm:spPr/>
      <dgm:t>
        <a:bodyPr/>
        <a:lstStyle/>
        <a:p>
          <a:r>
            <a:rPr lang="en-US" sz="2000" dirty="0"/>
            <a:t>A legal framework – although it does create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a:p>
      </dgm:t>
    </dgm:pt>
    <dgm:pt modelId="{7AE01F6F-2A5E-4286-9337-D2B24C2CF5FA}">
      <dgm:prSet custT="1"/>
      <dgm:spPr/>
      <dgm:t>
        <a:bodyPr/>
        <a:lstStyle/>
        <a:p>
          <a:r>
            <a:rPr lang="en-US" sz="2000" dirty="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a:p>
      </dgm:t>
    </dgm:pt>
    <dgm:pt modelId="{91D50C55-F518-6C4A-9863-F0CBFF43770B}" type="pres">
      <dgm:prSet presAssocID="{E66B59D9-5E27-42A1-AC4C-5B3F42277033}" presName="compositeShape" presStyleCnt="0">
        <dgm:presLayoutVars>
          <dgm:chMax val="2"/>
          <dgm:dir/>
          <dgm:resizeHandles val="exact"/>
        </dgm:presLayoutVars>
      </dgm:prSet>
      <dgm:spPr/>
    </dgm:pt>
    <dgm:pt modelId="{7E9D85C2-9860-1B4D-83C9-8B7A26F48459}" type="pres">
      <dgm:prSet presAssocID="{5B856C35-8331-486D-B0E5-22D181E9A3A8}" presName="upArrow" presStyleLbl="node1" presStyleIdx="0" presStyleCnt="2" custScaleX="45430"/>
      <dgm:spPr/>
    </dgm:pt>
    <dgm:pt modelId="{2530A742-029B-5041-BBC4-9C09F1342CFC}" type="pres">
      <dgm:prSet presAssocID="{5B856C35-8331-486D-B0E5-22D181E9A3A8}" presName="upArrowText" presStyleLbl="revTx" presStyleIdx="0" presStyleCnt="2" custScaleX="143663" custScaleY="118459" custLinFactNeighborX="5070">
        <dgm:presLayoutVars>
          <dgm:chMax val="0"/>
          <dgm:bulletEnabled val="1"/>
        </dgm:presLayoutVars>
      </dgm:prSet>
      <dgm:spPr/>
    </dgm:pt>
    <dgm:pt modelId="{215EBD7B-3286-2447-A05F-59C52076BC32}" type="pres">
      <dgm:prSet presAssocID="{7C5AD458-BBC7-4C17-BFBD-C86F4C7A58E4}" presName="downArrow" presStyleLbl="node1" presStyleIdx="1" presStyleCnt="2" custScaleX="45430"/>
      <dgm:spPr/>
    </dgm:pt>
    <dgm:pt modelId="{8F6E681B-A7A1-4C45-8587-E7E7BD1C9551}" type="pres">
      <dgm:prSet presAssocID="{7C5AD458-BBC7-4C17-BFBD-C86F4C7A58E4}" presName="downArrowText" presStyleLbl="revTx" presStyleIdx="1" presStyleCnt="2" custScaleX="113818" custLinFactNeighborY="-7020">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FBBA850F-89A2-404F-BDA6-D7781765D8AD}" type="presOf" srcId="{94C5742D-716E-43BA-BDBB-047D07FF98A2}" destId="{2530A742-029B-5041-BBC4-9C09F1342CFC}" srcOrd="0" destOrd="2" presId="urn:microsoft.com/office/officeart/2005/8/layout/arrow4"/>
    <dgm:cxn modelId="{15F3AB13-97DC-744F-9591-AA528622FE13}" type="presOf" srcId="{E66B59D9-5E27-42A1-AC4C-5B3F42277033}" destId="{91D50C55-F518-6C4A-9863-F0CBFF43770B}" srcOrd="0" destOrd="0"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4" destOrd="0" parTransId="{B32CE242-CD56-4168-8B45-AE90172444C7}" sibTransId="{56F40D5F-C044-44E3-92E6-1395E1CC73A0}"/>
    <dgm:cxn modelId="{9F38495C-C2D4-344F-986F-17AABA93FDAC}" type="presOf" srcId="{EE37C255-A111-40B4-8827-A5B05BCB308A}" destId="{8F6E681B-A7A1-4C45-8587-E7E7BD1C9551}" srcOrd="0" destOrd="2"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BF45D98A-1851-4795-B3FE-0A20F6177581}" srcId="{5B856C35-8331-486D-B0E5-22D181E9A3A8}" destId="{C4695E33-F578-4A30-9BC1-D42E32C8F6DC}" srcOrd="2" destOrd="0" parTransId="{58855546-5B34-48EC-9E67-0768ACBCE3B6}" sibTransId="{28A3A477-63F4-4C33-A54B-247F5C2991CA}"/>
    <dgm:cxn modelId="{02097D98-5926-A748-A02D-1B7F38BDFE53}" type="presOf" srcId="{84E1A224-B057-4E35-9D38-8886F51FC014}" destId="{8F6E681B-A7A1-4C45-8587-E7E7BD1C9551}" srcOrd="0" destOrd="1" presId="urn:microsoft.com/office/officeart/2005/8/layout/arrow4"/>
    <dgm:cxn modelId="{B54B18AA-C38C-1646-A356-1C4EFAFA382C}" type="presOf" srcId="{8F717034-5AD8-42D4-A675-42BAF4558D7C}" destId="{2530A742-029B-5041-BBC4-9C09F1342CFC}" srcOrd="0" destOrd="5" presId="urn:microsoft.com/office/officeart/2005/8/layout/arrow4"/>
    <dgm:cxn modelId="{2DC4C8AE-C93A-A34C-9DF5-1B0EA940CEF7}" type="presOf" srcId="{7C5AD458-BBC7-4C17-BFBD-C86F4C7A58E4}" destId="{8F6E681B-A7A1-4C45-8587-E7E7BD1C9551}" srcOrd="0" destOrd="0" presId="urn:microsoft.com/office/officeart/2005/8/layout/arrow4"/>
    <dgm:cxn modelId="{F8BC66B6-1C6F-C741-ADC3-8F37B1FCC285}" type="presOf" srcId="{C4695E33-F578-4A30-9BC1-D42E32C8F6DC}" destId="{2530A742-029B-5041-BBC4-9C09F1342CFC}" srcOrd="0" destOrd="3"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AD8246DF-E3FF-4642-95EB-EAC5F072E454}" type="presOf" srcId="{B84B3A1E-144F-497C-A722-81646057A5CA}" destId="{2530A742-029B-5041-BBC4-9C09F1342CFC}" srcOrd="0" destOrd="1"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C8EDC0F8-EE9C-A448-B6A6-B5503246FE00}" type="presOf" srcId="{43B4DD5F-1730-418D-A9E7-7CABF3561DD8}" destId="{2530A742-029B-5041-BBC4-9C09F1342CFC}" srcOrd="0" destOrd="4" presId="urn:microsoft.com/office/officeart/2005/8/layout/arrow4"/>
    <dgm:cxn modelId="{47DAB4FA-F4F8-A24D-83F3-26CAC77C48C7}" type="presOf" srcId="{5B856C35-8331-486D-B0E5-22D181E9A3A8}" destId="{2530A742-029B-5041-BBC4-9C09F1342CFC}" srcOrd="0" destOrd="0" presId="urn:microsoft.com/office/officeart/2005/8/layout/arrow4"/>
    <dgm:cxn modelId="{CBBA81FC-5DE5-1548-A6AD-04AE4E76CB74}" type="presOf" srcId="{7AE01F6F-2A5E-4286-9337-D2B24C2CF5FA}" destId="{8F6E681B-A7A1-4C45-8587-E7E7BD1C9551}" srcOrd="0" destOrd="3" presId="urn:microsoft.com/office/officeart/2005/8/layout/arrow4"/>
    <dgm:cxn modelId="{DAA6C281-65D0-7D43-AA8A-D211877E66DE}" type="presParOf" srcId="{91D50C55-F518-6C4A-9863-F0CBFF43770B}" destId="{7E9D85C2-9860-1B4D-83C9-8B7A26F48459}" srcOrd="0" destOrd="0" presId="urn:microsoft.com/office/officeart/2005/8/layout/arrow4"/>
    <dgm:cxn modelId="{C6CD0266-E7F0-6C49-B6D1-8AB66AAF5ACC}" type="presParOf" srcId="{91D50C55-F518-6C4A-9863-F0CBFF43770B}" destId="{2530A742-029B-5041-BBC4-9C09F1342CFC}" srcOrd="1" destOrd="0" presId="urn:microsoft.com/office/officeart/2005/8/layout/arrow4"/>
    <dgm:cxn modelId="{3978DCA4-D787-0141-9FA9-0C4EC7ED00BF}" type="presParOf" srcId="{91D50C55-F518-6C4A-9863-F0CBFF43770B}" destId="{215EBD7B-3286-2447-A05F-59C52076BC32}" srcOrd="2" destOrd="0" presId="urn:microsoft.com/office/officeart/2005/8/layout/arrow4"/>
    <dgm:cxn modelId="{9BD37B15-0074-5444-989F-DE066C0B4AB4}" type="presParOf" srcId="{91D50C55-F518-6C4A-9863-F0CBFF43770B}" destId="{8F6E681B-A7A1-4C45-8587-E7E7BD1C9551}"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89C988-7627-5D46-85DD-36AF85E1821F}" type="doc">
      <dgm:prSet loTypeId="urn:microsoft.com/office/officeart/2008/layout/AlternatingHexagons" loCatId="" qsTypeId="urn:microsoft.com/office/officeart/2005/8/quickstyle/simple4" qsCatId="simple" csTypeId="urn:microsoft.com/office/officeart/2005/8/colors/accent0_3" csCatId="mainScheme" phldr="1"/>
      <dgm:spPr/>
      <dgm:t>
        <a:bodyPr/>
        <a:lstStyle/>
        <a:p>
          <a:endParaRPr lang="en-US"/>
        </a:p>
      </dgm:t>
    </dgm:pt>
    <mc:AlternateContent xmlns:mc="http://schemas.openxmlformats.org/markup-compatibility/2006" xmlns:a14="http://schemas.microsoft.com/office/drawing/2010/main">
      <mc:Choice Requires="a14">
        <dgm:pt modelId="{44307A25-21DA-8641-A152-7B0F11BB0206}">
          <dgm:prSet phldrT="[Text]"/>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r>
                <a:rPr lang="en-US" dirty="0"/>
                <a:t> - Fungible</a:t>
              </a:r>
            </a:p>
          </dgm:t>
        </dgm:pt>
      </mc:Choice>
      <mc:Fallback xmlns="">
        <dgm:pt modelId="{44307A25-21DA-8641-A152-7B0F11BB0206}">
          <dgm:prSet phldrT="[Text]"/>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dirty="0"/>
                <a:t> - Fungible</a:t>
              </a:r>
            </a:p>
          </dgm:t>
        </dgm:pt>
      </mc:Fallback>
    </mc:AlternateContent>
    <dgm:pt modelId="{48AB0D45-5116-1943-BCC6-64323D750381}" type="parTrans" cxnId="{EEC49384-A240-254C-BE93-A15D32C439E4}">
      <dgm:prSet/>
      <dgm:spPr/>
      <dgm:t>
        <a:bodyPr/>
        <a:lstStyle/>
        <a:p>
          <a:endParaRPr lang="en-US"/>
        </a:p>
      </dgm:t>
    </dgm:pt>
    <dgm:pt modelId="{E5B449BF-9F6B-524F-AE8B-0D6AAE0B4FA9}" type="sibTrans" cxnId="{EEC49384-A240-254C-BE93-A15D32C439E4}">
      <dgm:prSet/>
      <dgm:spPr/>
      <dgm:t>
        <a:bodyPr/>
        <a:lstStyle/>
        <a:p>
          <a:endParaRPr lang="en-US"/>
        </a:p>
      </dgm:t>
    </dgm:pt>
    <dgm:pt modelId="{F26F501F-077A-3646-918F-8E28FFCC9FFD}">
      <dgm:prSet custT="1"/>
      <dgm:spPr/>
      <dgm:t>
        <a:bodyPr/>
        <a:lstStyle/>
        <a:p>
          <a:r>
            <a:rPr lang="el-GR" sz="800" b="1" i="0" dirty="0"/>
            <a:t>τ</a:t>
          </a:r>
          <a:r>
            <a:rPr lang="en-US" sz="800" b="1" i="0" baseline="-25000" dirty="0"/>
            <a:t>N</a:t>
          </a:r>
          <a:r>
            <a:rPr lang="en-US" sz="800" b="1" i="0" dirty="0"/>
            <a:t>(</a:t>
          </a:r>
          <a:r>
            <a:rPr lang="el-GR" sz="800" b="1" i="0" dirty="0"/>
            <a:t>τ</a:t>
          </a:r>
          <a:r>
            <a:rPr lang="en-US" sz="800" b="1" i="0" baseline="-25000" dirty="0"/>
            <a:t>F</a:t>
          </a:r>
          <a:r>
            <a:rPr lang="en-US" sz="800" b="1" i="0" dirty="0"/>
            <a:t>)</a:t>
          </a:r>
          <a:r>
            <a:rPr lang="en-US" sz="800" dirty="0"/>
            <a:t>- </a:t>
          </a:r>
          <a:r>
            <a:rPr lang="en-US" sz="700" dirty="0"/>
            <a:t>Hybrids</a:t>
          </a:r>
        </a:p>
      </dgm:t>
    </dgm:pt>
    <dgm:pt modelId="{907A9845-9FA0-7942-8A83-8703AF2EF2B0}" type="parTrans" cxnId="{229D1EE3-BA21-6C40-BE08-9DD36A8BEAA6}">
      <dgm:prSet/>
      <dgm:spPr/>
      <dgm:t>
        <a:bodyPr/>
        <a:lstStyle/>
        <a:p>
          <a:endParaRPr lang="en-US"/>
        </a:p>
      </dgm:t>
    </dgm:pt>
    <dgm:pt modelId="{7E8F775F-C90F-3743-B482-F9B4162338E0}" type="sibTrans" cxnId="{229D1EE3-BA21-6C40-BE08-9DD36A8BEAA6}">
      <dgm:prSet/>
      <dgm:spPr/>
      <dgm:t>
        <a:bodyPr/>
        <a:lstStyle/>
        <a:p>
          <a:endParaRPr lang="en-US"/>
        </a:p>
      </dgm:t>
    </dgm:pt>
    <mc:AlternateContent xmlns:mc="http://schemas.openxmlformats.org/markup-compatibility/2006" xmlns:a14="http://schemas.microsoft.com/office/drawing/2010/main">
      <mc:Choice Requires="a14">
        <dgm:pt modelId="{A68E1DAE-C568-B943-8E39-54B547F4362E}">
          <dgm:prSet phldrT="[Text]"/>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A68E1DAE-C568-B943-8E39-54B547F4362E}">
          <dgm:prSet phldrT="[Text]"/>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EB99F327-56FF-3440-B09B-07A92AA9ABF1}" type="parTrans" cxnId="{EBB3A59B-FE00-794D-8E01-FCF6F66074F9}">
      <dgm:prSet/>
      <dgm:spPr/>
      <dgm:t>
        <a:bodyPr/>
        <a:lstStyle/>
        <a:p>
          <a:endParaRPr lang="en-US"/>
        </a:p>
      </dgm:t>
    </dgm:pt>
    <dgm:pt modelId="{2CB72D69-0B9B-744E-AC71-4AAA5C7B9592}" type="sibTrans" cxnId="{EBB3A59B-FE00-794D-8E01-FCF6F66074F9}">
      <dgm:prSet/>
      <dgm:spPr/>
      <dgm:t>
        <a:bodyPr/>
        <a:lstStyle/>
        <a:p>
          <a:endParaRPr lang="en-US"/>
        </a:p>
      </dgm:t>
    </dgm:pt>
    <dgm:pt modelId="{659F352A-AA8E-C343-A713-5D769FD18D73}" type="pres">
      <dgm:prSet presAssocID="{D389C988-7627-5D46-85DD-36AF85E1821F}" presName="Name0" presStyleCnt="0">
        <dgm:presLayoutVars>
          <dgm:chMax/>
          <dgm:chPref/>
          <dgm:dir/>
          <dgm:animLvl val="lvl"/>
        </dgm:presLayoutVars>
      </dgm:prSet>
      <dgm:spPr/>
    </dgm:pt>
    <dgm:pt modelId="{C9B67791-C58C-F848-9DD4-31F7D9ECFAA9}" type="pres">
      <dgm:prSet presAssocID="{44307A25-21DA-8641-A152-7B0F11BB0206}" presName="composite" presStyleCnt="0"/>
      <dgm:spPr/>
    </dgm:pt>
    <dgm:pt modelId="{0A8BF750-9C02-6342-B7E8-64E203F0C9E1}" type="pres">
      <dgm:prSet presAssocID="{44307A25-21DA-8641-A152-7B0F11BB0206}" presName="Parent1" presStyleLbl="node1" presStyleIdx="0" presStyleCnt="6">
        <dgm:presLayoutVars>
          <dgm:chMax val="1"/>
          <dgm:chPref val="1"/>
          <dgm:bulletEnabled val="1"/>
        </dgm:presLayoutVars>
      </dgm:prSet>
      <dgm:spPr/>
    </dgm:pt>
    <dgm:pt modelId="{C347CAC7-70CA-FB40-9842-8C106AF124D4}" type="pres">
      <dgm:prSet presAssocID="{44307A25-21DA-8641-A152-7B0F11BB0206}" presName="Childtext1" presStyleLbl="revTx" presStyleIdx="0" presStyleCnt="3">
        <dgm:presLayoutVars>
          <dgm:chMax val="0"/>
          <dgm:chPref val="0"/>
          <dgm:bulletEnabled val="1"/>
        </dgm:presLayoutVars>
      </dgm:prSet>
      <dgm:spPr/>
    </dgm:pt>
    <dgm:pt modelId="{A91850E6-D5B7-1E44-AD54-19399156A32B}" type="pres">
      <dgm:prSet presAssocID="{44307A25-21DA-8641-A152-7B0F11BB0206}" presName="BalanceSpacing" presStyleCnt="0"/>
      <dgm:spPr/>
    </dgm:pt>
    <dgm:pt modelId="{067568CB-027D-6D44-BBB9-AAE0AD04D409}" type="pres">
      <dgm:prSet presAssocID="{44307A25-21DA-8641-A152-7B0F11BB0206}" presName="BalanceSpacing1" presStyleCnt="0"/>
      <dgm:spPr/>
    </dgm:pt>
    <dgm:pt modelId="{BE22729E-5C2B-7B47-9BC8-078A62C52558}" type="pres">
      <dgm:prSet presAssocID="{E5B449BF-9F6B-524F-AE8B-0D6AAE0B4FA9}" presName="Accent1Text" presStyleLbl="node1" presStyleIdx="1" presStyleCnt="6"/>
      <dgm:spPr/>
    </dgm:pt>
    <dgm:pt modelId="{3037FE9C-7E90-A346-B872-520365994942}" type="pres">
      <dgm:prSet presAssocID="{E5B449BF-9F6B-524F-AE8B-0D6AAE0B4FA9}" presName="spaceBetweenRectangles" presStyleCnt="0"/>
      <dgm:spPr/>
    </dgm:pt>
    <dgm:pt modelId="{115778EF-E1B0-0040-9D2D-11C179743FBC}" type="pres">
      <dgm:prSet presAssocID="{A68E1DAE-C568-B943-8E39-54B547F4362E}" presName="composite" presStyleCnt="0"/>
      <dgm:spPr/>
    </dgm:pt>
    <dgm:pt modelId="{75B7554C-58CD-0040-B9E2-57CAFBF8E184}" type="pres">
      <dgm:prSet presAssocID="{A68E1DAE-C568-B943-8E39-54B547F4362E}" presName="Parent1" presStyleLbl="node1" presStyleIdx="2" presStyleCnt="6">
        <dgm:presLayoutVars>
          <dgm:chMax val="1"/>
          <dgm:chPref val="1"/>
          <dgm:bulletEnabled val="1"/>
        </dgm:presLayoutVars>
      </dgm:prSet>
      <dgm:spPr/>
    </dgm:pt>
    <dgm:pt modelId="{02BE8325-2C3E-244F-995F-38049B66B679}" type="pres">
      <dgm:prSet presAssocID="{A68E1DAE-C568-B943-8E39-54B547F4362E}" presName="Childtext1" presStyleLbl="revTx" presStyleIdx="1" presStyleCnt="3">
        <dgm:presLayoutVars>
          <dgm:chMax val="0"/>
          <dgm:chPref val="0"/>
          <dgm:bulletEnabled val="1"/>
        </dgm:presLayoutVars>
      </dgm:prSet>
      <dgm:spPr/>
    </dgm:pt>
    <dgm:pt modelId="{AA182D99-672C-EC47-895A-116D3CBDC908}" type="pres">
      <dgm:prSet presAssocID="{A68E1DAE-C568-B943-8E39-54B547F4362E}" presName="BalanceSpacing" presStyleCnt="0"/>
      <dgm:spPr/>
    </dgm:pt>
    <dgm:pt modelId="{D3D56EED-67FF-A04D-A233-D66855DEEC2F}" type="pres">
      <dgm:prSet presAssocID="{A68E1DAE-C568-B943-8E39-54B547F4362E}" presName="BalanceSpacing1" presStyleCnt="0"/>
      <dgm:spPr/>
    </dgm:pt>
    <dgm:pt modelId="{47CA118B-57D7-9745-BF2B-375D4474BF80}" type="pres">
      <dgm:prSet presAssocID="{2CB72D69-0B9B-744E-AC71-4AAA5C7B9592}" presName="Accent1Text" presStyleLbl="node1" presStyleIdx="3" presStyleCnt="6"/>
      <dgm:spPr/>
    </dgm:pt>
    <dgm:pt modelId="{3A0B2E66-3903-5C4E-B45C-FAE9079D99B5}" type="pres">
      <dgm:prSet presAssocID="{2CB72D69-0B9B-744E-AC71-4AAA5C7B9592}" presName="spaceBetweenRectangles" presStyleCnt="0"/>
      <dgm:spPr/>
    </dgm:pt>
    <dgm:pt modelId="{DF0DD1F9-6DA7-934A-A245-F1415E1B053B}" type="pres">
      <dgm:prSet presAssocID="{F26F501F-077A-3646-918F-8E28FFCC9FFD}" presName="composite" presStyleCnt="0"/>
      <dgm:spPr/>
    </dgm:pt>
    <dgm:pt modelId="{A5B3C67B-0429-0449-8237-5B0D691A2EC0}" type="pres">
      <dgm:prSet presAssocID="{F26F501F-077A-3646-918F-8E28FFCC9FFD}" presName="Parent1" presStyleLbl="node1" presStyleIdx="4" presStyleCnt="6">
        <dgm:presLayoutVars>
          <dgm:chMax val="1"/>
          <dgm:chPref val="1"/>
          <dgm:bulletEnabled val="1"/>
        </dgm:presLayoutVars>
      </dgm:prSet>
      <dgm:spPr/>
    </dgm:pt>
    <dgm:pt modelId="{177E9386-E57E-0640-AEE0-B0DB2E98A84B}" type="pres">
      <dgm:prSet presAssocID="{F26F501F-077A-3646-918F-8E28FFCC9FFD}" presName="Childtext1" presStyleLbl="revTx" presStyleIdx="2" presStyleCnt="3">
        <dgm:presLayoutVars>
          <dgm:chMax val="0"/>
          <dgm:chPref val="0"/>
          <dgm:bulletEnabled val="1"/>
        </dgm:presLayoutVars>
      </dgm:prSet>
      <dgm:spPr/>
    </dgm:pt>
    <dgm:pt modelId="{1C01F6D6-99EC-B847-A692-8D3D03432277}" type="pres">
      <dgm:prSet presAssocID="{F26F501F-077A-3646-918F-8E28FFCC9FFD}" presName="BalanceSpacing" presStyleCnt="0"/>
      <dgm:spPr/>
    </dgm:pt>
    <dgm:pt modelId="{4BAE7C92-4F70-5744-A63C-433C9F0AE7C7}" type="pres">
      <dgm:prSet presAssocID="{F26F501F-077A-3646-918F-8E28FFCC9FFD}" presName="BalanceSpacing1" presStyleCnt="0"/>
      <dgm:spPr/>
    </dgm:pt>
    <dgm:pt modelId="{241A42D5-8F4F-EC42-8F5A-9E434D117700}" type="pres">
      <dgm:prSet presAssocID="{7E8F775F-C90F-3743-B482-F9B4162338E0}" presName="Accent1Text" presStyleLbl="node1" presStyleIdx="5" presStyleCnt="6"/>
      <dgm:spPr/>
    </dgm:pt>
  </dgm:ptLst>
  <dgm:cxnLst>
    <dgm:cxn modelId="{20C4682E-4CDF-EE47-BF61-9488A18E000D}" type="presOf" srcId="{A68E1DAE-C568-B943-8E39-54B547F4362E}" destId="{75B7554C-58CD-0040-B9E2-57CAFBF8E184}" srcOrd="0" destOrd="0" presId="urn:microsoft.com/office/officeart/2008/layout/AlternatingHexagons"/>
    <dgm:cxn modelId="{3F76DC3B-4C28-8747-999F-495433B5FAF5}" type="presOf" srcId="{44307A25-21DA-8641-A152-7B0F11BB0206}" destId="{0A8BF750-9C02-6342-B7E8-64E203F0C9E1}" srcOrd="0" destOrd="0" presId="urn:microsoft.com/office/officeart/2008/layout/AlternatingHexagons"/>
    <dgm:cxn modelId="{3E710D49-CAAB-7F48-849B-8A2425CF13D2}" type="presOf" srcId="{D389C988-7627-5D46-85DD-36AF85E1821F}" destId="{659F352A-AA8E-C343-A713-5D769FD18D73}" srcOrd="0" destOrd="0" presId="urn:microsoft.com/office/officeart/2008/layout/AlternatingHexagons"/>
    <dgm:cxn modelId="{EEC49384-A240-254C-BE93-A15D32C439E4}" srcId="{D389C988-7627-5D46-85DD-36AF85E1821F}" destId="{44307A25-21DA-8641-A152-7B0F11BB0206}" srcOrd="0" destOrd="0" parTransId="{48AB0D45-5116-1943-BCC6-64323D750381}" sibTransId="{E5B449BF-9F6B-524F-AE8B-0D6AAE0B4FA9}"/>
    <dgm:cxn modelId="{1A807796-02E0-B941-98E8-5B3F7C8C00FA}" type="presOf" srcId="{E5B449BF-9F6B-524F-AE8B-0D6AAE0B4FA9}" destId="{BE22729E-5C2B-7B47-9BC8-078A62C52558}" srcOrd="0" destOrd="0" presId="urn:microsoft.com/office/officeart/2008/layout/AlternatingHexagons"/>
    <dgm:cxn modelId="{EBB3A59B-FE00-794D-8E01-FCF6F66074F9}" srcId="{D389C988-7627-5D46-85DD-36AF85E1821F}" destId="{A68E1DAE-C568-B943-8E39-54B547F4362E}" srcOrd="1" destOrd="0" parTransId="{EB99F327-56FF-3440-B09B-07A92AA9ABF1}" sibTransId="{2CB72D69-0B9B-744E-AC71-4AAA5C7B9592}"/>
    <dgm:cxn modelId="{571865BD-6616-7A45-B736-144908F982CE}" type="presOf" srcId="{F26F501F-077A-3646-918F-8E28FFCC9FFD}" destId="{A5B3C67B-0429-0449-8237-5B0D691A2EC0}" srcOrd="0" destOrd="0" presId="urn:microsoft.com/office/officeart/2008/layout/AlternatingHexagons"/>
    <dgm:cxn modelId="{229D1EE3-BA21-6C40-BE08-9DD36A8BEAA6}" srcId="{D389C988-7627-5D46-85DD-36AF85E1821F}" destId="{F26F501F-077A-3646-918F-8E28FFCC9FFD}" srcOrd="2" destOrd="0" parTransId="{907A9845-9FA0-7942-8A83-8703AF2EF2B0}" sibTransId="{7E8F775F-C90F-3743-B482-F9B4162338E0}"/>
    <dgm:cxn modelId="{E5C164E7-4335-7248-BCD8-54C2F8C79148}" type="presOf" srcId="{7E8F775F-C90F-3743-B482-F9B4162338E0}" destId="{241A42D5-8F4F-EC42-8F5A-9E434D117700}" srcOrd="0" destOrd="0" presId="urn:microsoft.com/office/officeart/2008/layout/AlternatingHexagons"/>
    <dgm:cxn modelId="{9F2F46FC-A331-1749-A4BC-67BB25F170F3}" type="presOf" srcId="{2CB72D69-0B9B-744E-AC71-4AAA5C7B9592}" destId="{47CA118B-57D7-9745-BF2B-375D4474BF80}" srcOrd="0" destOrd="0" presId="urn:microsoft.com/office/officeart/2008/layout/AlternatingHexagons"/>
    <dgm:cxn modelId="{8603BF96-567C-1542-A9AF-9ADA85B3E4E6}" type="presParOf" srcId="{659F352A-AA8E-C343-A713-5D769FD18D73}" destId="{C9B67791-C58C-F848-9DD4-31F7D9ECFAA9}" srcOrd="0" destOrd="0" presId="urn:microsoft.com/office/officeart/2008/layout/AlternatingHexagons"/>
    <dgm:cxn modelId="{97FD4C70-6458-5349-8876-71685CC709A0}" type="presParOf" srcId="{C9B67791-C58C-F848-9DD4-31F7D9ECFAA9}" destId="{0A8BF750-9C02-6342-B7E8-64E203F0C9E1}" srcOrd="0" destOrd="0" presId="urn:microsoft.com/office/officeart/2008/layout/AlternatingHexagons"/>
    <dgm:cxn modelId="{437CFB62-73CA-1042-B992-EA7B9A2B2F1F}" type="presParOf" srcId="{C9B67791-C58C-F848-9DD4-31F7D9ECFAA9}" destId="{C347CAC7-70CA-FB40-9842-8C106AF124D4}" srcOrd="1" destOrd="0" presId="urn:microsoft.com/office/officeart/2008/layout/AlternatingHexagons"/>
    <dgm:cxn modelId="{44965441-7661-AB4A-BD37-257EDC12A366}" type="presParOf" srcId="{C9B67791-C58C-F848-9DD4-31F7D9ECFAA9}" destId="{A91850E6-D5B7-1E44-AD54-19399156A32B}" srcOrd="2" destOrd="0" presId="urn:microsoft.com/office/officeart/2008/layout/AlternatingHexagons"/>
    <dgm:cxn modelId="{6693353B-ED66-094D-8B83-B0AF566E2C7F}" type="presParOf" srcId="{C9B67791-C58C-F848-9DD4-31F7D9ECFAA9}" destId="{067568CB-027D-6D44-BBB9-AAE0AD04D409}" srcOrd="3" destOrd="0" presId="urn:microsoft.com/office/officeart/2008/layout/AlternatingHexagons"/>
    <dgm:cxn modelId="{C2AE05D6-1A6F-9B46-A0AF-E5EB5840D715}" type="presParOf" srcId="{C9B67791-C58C-F848-9DD4-31F7D9ECFAA9}" destId="{BE22729E-5C2B-7B47-9BC8-078A62C52558}" srcOrd="4" destOrd="0" presId="urn:microsoft.com/office/officeart/2008/layout/AlternatingHexagons"/>
    <dgm:cxn modelId="{E9D5A728-14D8-D640-9622-452BBFC9BEBA}" type="presParOf" srcId="{659F352A-AA8E-C343-A713-5D769FD18D73}" destId="{3037FE9C-7E90-A346-B872-520365994942}" srcOrd="1" destOrd="0" presId="urn:microsoft.com/office/officeart/2008/layout/AlternatingHexagons"/>
    <dgm:cxn modelId="{377F080E-CBA1-8445-B186-1A3012B0EB76}" type="presParOf" srcId="{659F352A-AA8E-C343-A713-5D769FD18D73}" destId="{115778EF-E1B0-0040-9D2D-11C179743FBC}" srcOrd="2" destOrd="0" presId="urn:microsoft.com/office/officeart/2008/layout/AlternatingHexagons"/>
    <dgm:cxn modelId="{17CDF6AA-EC91-6A49-B462-32A0B79DE4DE}" type="presParOf" srcId="{115778EF-E1B0-0040-9D2D-11C179743FBC}" destId="{75B7554C-58CD-0040-B9E2-57CAFBF8E184}" srcOrd="0" destOrd="0" presId="urn:microsoft.com/office/officeart/2008/layout/AlternatingHexagons"/>
    <dgm:cxn modelId="{3226F9D8-7CE0-1B4F-9861-5B86D2BE1E45}" type="presParOf" srcId="{115778EF-E1B0-0040-9D2D-11C179743FBC}" destId="{02BE8325-2C3E-244F-995F-38049B66B679}" srcOrd="1" destOrd="0" presId="urn:microsoft.com/office/officeart/2008/layout/AlternatingHexagons"/>
    <dgm:cxn modelId="{5FA59124-50B3-7547-A215-B995E89DEA52}" type="presParOf" srcId="{115778EF-E1B0-0040-9D2D-11C179743FBC}" destId="{AA182D99-672C-EC47-895A-116D3CBDC908}" srcOrd="2" destOrd="0" presId="urn:microsoft.com/office/officeart/2008/layout/AlternatingHexagons"/>
    <dgm:cxn modelId="{6E2A0AC8-EE85-F74E-B79F-0EE3E8BF99D7}" type="presParOf" srcId="{115778EF-E1B0-0040-9D2D-11C179743FBC}" destId="{D3D56EED-67FF-A04D-A233-D66855DEEC2F}" srcOrd="3" destOrd="0" presId="urn:microsoft.com/office/officeart/2008/layout/AlternatingHexagons"/>
    <dgm:cxn modelId="{526201D0-0C1E-D744-827E-08F434C71E65}" type="presParOf" srcId="{115778EF-E1B0-0040-9D2D-11C179743FBC}" destId="{47CA118B-57D7-9745-BF2B-375D4474BF80}" srcOrd="4" destOrd="0" presId="urn:microsoft.com/office/officeart/2008/layout/AlternatingHexagons"/>
    <dgm:cxn modelId="{B8E548C8-0C35-7244-A9D0-64D36064F496}" type="presParOf" srcId="{659F352A-AA8E-C343-A713-5D769FD18D73}" destId="{3A0B2E66-3903-5C4E-B45C-FAE9079D99B5}" srcOrd="3" destOrd="0" presId="urn:microsoft.com/office/officeart/2008/layout/AlternatingHexagons"/>
    <dgm:cxn modelId="{5A60FADF-537A-1042-8F09-05ED7348BC17}" type="presParOf" srcId="{659F352A-AA8E-C343-A713-5D769FD18D73}" destId="{DF0DD1F9-6DA7-934A-A245-F1415E1B053B}" srcOrd="4" destOrd="0" presId="urn:microsoft.com/office/officeart/2008/layout/AlternatingHexagons"/>
    <dgm:cxn modelId="{E9621D76-8941-C34A-91CB-9BA63CD056D7}" type="presParOf" srcId="{DF0DD1F9-6DA7-934A-A245-F1415E1B053B}" destId="{A5B3C67B-0429-0449-8237-5B0D691A2EC0}" srcOrd="0" destOrd="0" presId="urn:microsoft.com/office/officeart/2008/layout/AlternatingHexagons"/>
    <dgm:cxn modelId="{101C063E-3D1B-6B48-8C10-EFFAEB3BDA84}" type="presParOf" srcId="{DF0DD1F9-6DA7-934A-A245-F1415E1B053B}" destId="{177E9386-E57E-0640-AEE0-B0DB2E98A84B}" srcOrd="1" destOrd="0" presId="urn:microsoft.com/office/officeart/2008/layout/AlternatingHexagons"/>
    <dgm:cxn modelId="{AF635201-0734-8D4E-8184-A3A0F0CDF146}" type="presParOf" srcId="{DF0DD1F9-6DA7-934A-A245-F1415E1B053B}" destId="{1C01F6D6-99EC-B847-A692-8D3D03432277}" srcOrd="2" destOrd="0" presId="urn:microsoft.com/office/officeart/2008/layout/AlternatingHexagons"/>
    <dgm:cxn modelId="{1169B831-A8FF-E64B-A798-F435D96B5D54}" type="presParOf" srcId="{DF0DD1F9-6DA7-934A-A245-F1415E1B053B}" destId="{4BAE7C92-4F70-5744-A63C-433C9F0AE7C7}" srcOrd="3" destOrd="0" presId="urn:microsoft.com/office/officeart/2008/layout/AlternatingHexagons"/>
    <dgm:cxn modelId="{AA3EFE5A-8FE6-8F43-9451-ACCCAF68E896}" type="presParOf" srcId="{DF0DD1F9-6DA7-934A-A245-F1415E1B053B}" destId="{241A42D5-8F4F-EC42-8F5A-9E434D117700}"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89C988-7627-5D46-85DD-36AF85E1821F}" type="doc">
      <dgm:prSet loTypeId="urn:microsoft.com/office/officeart/2008/layout/AlternatingHexagons" loCatId="" qsTypeId="urn:microsoft.com/office/officeart/2005/8/quickstyle/simple4" qsCatId="simple" csTypeId="urn:microsoft.com/office/officeart/2005/8/colors/accent0_3" csCatId="mainScheme" phldr="1"/>
      <dgm:spPr/>
      <dgm:t>
        <a:bodyPr/>
        <a:lstStyle/>
        <a:p>
          <a:endParaRPr lang="en-US"/>
        </a:p>
      </dgm:t>
    </dgm:pt>
    <dgm:pt modelId="{44307A25-21DA-8641-A152-7B0F11BB0206}">
      <dgm:prSet phldrT="[Text]"/>
      <dgm:spPr>
        <a:blipFill>
          <a:blip xmlns:r="http://schemas.openxmlformats.org/officeDocument/2006/relationships" r:embed="rId1"/>
          <a:stretch>
            <a:fillRect/>
          </a:stretch>
        </a:blipFill>
      </dgm:spPr>
      <dgm:t>
        <a:bodyPr/>
        <a:lstStyle/>
        <a:p>
          <a:r>
            <a:rPr lang="en-US">
              <a:noFill/>
            </a:rPr>
            <a:t> </a:t>
          </a:r>
        </a:p>
      </dgm:t>
    </dgm:pt>
    <dgm:pt modelId="{48AB0D45-5116-1943-BCC6-64323D750381}" type="parTrans" cxnId="{EEC49384-A240-254C-BE93-A15D32C439E4}">
      <dgm:prSet/>
      <dgm:spPr/>
      <dgm:t>
        <a:bodyPr/>
        <a:lstStyle/>
        <a:p>
          <a:endParaRPr lang="en-US"/>
        </a:p>
      </dgm:t>
    </dgm:pt>
    <dgm:pt modelId="{E5B449BF-9F6B-524F-AE8B-0D6AAE0B4FA9}" type="sibTrans" cxnId="{EEC49384-A240-254C-BE93-A15D32C439E4}">
      <dgm:prSet/>
      <dgm:spPr/>
      <dgm:t>
        <a:bodyPr/>
        <a:lstStyle/>
        <a:p>
          <a:endParaRPr lang="en-US"/>
        </a:p>
      </dgm:t>
    </dgm:pt>
    <dgm:pt modelId="{F26F501F-077A-3646-918F-8E28FFCC9FFD}">
      <dgm:prSet custT="1"/>
      <dgm:spPr/>
      <dgm:t>
        <a:bodyPr/>
        <a:lstStyle/>
        <a:p>
          <a:r>
            <a:rPr lang="el-GR" sz="800" b="1" i="0" dirty="0"/>
            <a:t>τ</a:t>
          </a:r>
          <a:r>
            <a:rPr lang="en-US" sz="800" b="1" i="0" baseline="-25000" dirty="0"/>
            <a:t>N</a:t>
          </a:r>
          <a:r>
            <a:rPr lang="en-US" sz="800" b="1" i="0" dirty="0"/>
            <a:t>(</a:t>
          </a:r>
          <a:r>
            <a:rPr lang="el-GR" sz="800" b="1" i="0" dirty="0"/>
            <a:t>τ</a:t>
          </a:r>
          <a:r>
            <a:rPr lang="en-US" sz="800" b="1" i="0" baseline="-25000" dirty="0"/>
            <a:t>F</a:t>
          </a:r>
          <a:r>
            <a:rPr lang="en-US" sz="800" b="1" i="0" dirty="0"/>
            <a:t>)</a:t>
          </a:r>
          <a:r>
            <a:rPr lang="en-US" sz="800" dirty="0"/>
            <a:t>- </a:t>
          </a:r>
          <a:r>
            <a:rPr lang="en-US" sz="700" dirty="0"/>
            <a:t>Hybrids</a:t>
          </a:r>
        </a:p>
      </dgm:t>
    </dgm:pt>
    <dgm:pt modelId="{907A9845-9FA0-7942-8A83-8703AF2EF2B0}" type="parTrans" cxnId="{229D1EE3-BA21-6C40-BE08-9DD36A8BEAA6}">
      <dgm:prSet/>
      <dgm:spPr/>
      <dgm:t>
        <a:bodyPr/>
        <a:lstStyle/>
        <a:p>
          <a:endParaRPr lang="en-US"/>
        </a:p>
      </dgm:t>
    </dgm:pt>
    <dgm:pt modelId="{7E8F775F-C90F-3743-B482-F9B4162338E0}" type="sibTrans" cxnId="{229D1EE3-BA21-6C40-BE08-9DD36A8BEAA6}">
      <dgm:prSet/>
      <dgm:spPr/>
      <dgm:t>
        <a:bodyPr/>
        <a:lstStyle/>
        <a:p>
          <a:endParaRPr lang="en-US"/>
        </a:p>
      </dgm:t>
    </dgm:pt>
    <dgm:pt modelId="{A68E1DAE-C568-B943-8E39-54B547F4362E}">
      <dgm:prSet phldrT="[Text]"/>
      <dgm:spPr>
        <a:blipFill>
          <a:blip xmlns:r="http://schemas.openxmlformats.org/officeDocument/2006/relationships" r:embed="rId2"/>
          <a:stretch>
            <a:fillRect/>
          </a:stretch>
        </a:blipFill>
      </dgm:spPr>
      <dgm:t>
        <a:bodyPr/>
        <a:lstStyle/>
        <a:p>
          <a:r>
            <a:rPr lang="en-US">
              <a:noFill/>
            </a:rPr>
            <a:t> </a:t>
          </a:r>
        </a:p>
      </dgm:t>
    </dgm:pt>
    <dgm:pt modelId="{EB99F327-56FF-3440-B09B-07A92AA9ABF1}" type="parTrans" cxnId="{EBB3A59B-FE00-794D-8E01-FCF6F66074F9}">
      <dgm:prSet/>
      <dgm:spPr/>
      <dgm:t>
        <a:bodyPr/>
        <a:lstStyle/>
        <a:p>
          <a:endParaRPr lang="en-US"/>
        </a:p>
      </dgm:t>
    </dgm:pt>
    <dgm:pt modelId="{2CB72D69-0B9B-744E-AC71-4AAA5C7B9592}" type="sibTrans" cxnId="{EBB3A59B-FE00-794D-8E01-FCF6F66074F9}">
      <dgm:prSet/>
      <dgm:spPr/>
      <dgm:t>
        <a:bodyPr/>
        <a:lstStyle/>
        <a:p>
          <a:endParaRPr lang="en-US"/>
        </a:p>
      </dgm:t>
    </dgm:pt>
    <dgm:pt modelId="{659F352A-AA8E-C343-A713-5D769FD18D73}" type="pres">
      <dgm:prSet presAssocID="{D389C988-7627-5D46-85DD-36AF85E1821F}" presName="Name0" presStyleCnt="0">
        <dgm:presLayoutVars>
          <dgm:chMax/>
          <dgm:chPref/>
          <dgm:dir/>
          <dgm:animLvl val="lvl"/>
        </dgm:presLayoutVars>
      </dgm:prSet>
      <dgm:spPr/>
    </dgm:pt>
    <dgm:pt modelId="{C9B67791-C58C-F848-9DD4-31F7D9ECFAA9}" type="pres">
      <dgm:prSet presAssocID="{44307A25-21DA-8641-A152-7B0F11BB0206}" presName="composite" presStyleCnt="0"/>
      <dgm:spPr/>
    </dgm:pt>
    <dgm:pt modelId="{0A8BF750-9C02-6342-B7E8-64E203F0C9E1}" type="pres">
      <dgm:prSet presAssocID="{44307A25-21DA-8641-A152-7B0F11BB0206}" presName="Parent1" presStyleLbl="node1" presStyleIdx="0" presStyleCnt="6">
        <dgm:presLayoutVars>
          <dgm:chMax val="1"/>
          <dgm:chPref val="1"/>
          <dgm:bulletEnabled val="1"/>
        </dgm:presLayoutVars>
      </dgm:prSet>
      <dgm:spPr/>
    </dgm:pt>
    <dgm:pt modelId="{C347CAC7-70CA-FB40-9842-8C106AF124D4}" type="pres">
      <dgm:prSet presAssocID="{44307A25-21DA-8641-A152-7B0F11BB0206}" presName="Childtext1" presStyleLbl="revTx" presStyleIdx="0" presStyleCnt="3">
        <dgm:presLayoutVars>
          <dgm:chMax val="0"/>
          <dgm:chPref val="0"/>
          <dgm:bulletEnabled val="1"/>
        </dgm:presLayoutVars>
      </dgm:prSet>
      <dgm:spPr/>
    </dgm:pt>
    <dgm:pt modelId="{A91850E6-D5B7-1E44-AD54-19399156A32B}" type="pres">
      <dgm:prSet presAssocID="{44307A25-21DA-8641-A152-7B0F11BB0206}" presName="BalanceSpacing" presStyleCnt="0"/>
      <dgm:spPr/>
    </dgm:pt>
    <dgm:pt modelId="{067568CB-027D-6D44-BBB9-AAE0AD04D409}" type="pres">
      <dgm:prSet presAssocID="{44307A25-21DA-8641-A152-7B0F11BB0206}" presName="BalanceSpacing1" presStyleCnt="0"/>
      <dgm:spPr/>
    </dgm:pt>
    <dgm:pt modelId="{BE22729E-5C2B-7B47-9BC8-078A62C52558}" type="pres">
      <dgm:prSet presAssocID="{E5B449BF-9F6B-524F-AE8B-0D6AAE0B4FA9}" presName="Accent1Text" presStyleLbl="node1" presStyleIdx="1" presStyleCnt="6"/>
      <dgm:spPr/>
    </dgm:pt>
    <dgm:pt modelId="{3037FE9C-7E90-A346-B872-520365994942}" type="pres">
      <dgm:prSet presAssocID="{E5B449BF-9F6B-524F-AE8B-0D6AAE0B4FA9}" presName="spaceBetweenRectangles" presStyleCnt="0"/>
      <dgm:spPr/>
    </dgm:pt>
    <dgm:pt modelId="{115778EF-E1B0-0040-9D2D-11C179743FBC}" type="pres">
      <dgm:prSet presAssocID="{A68E1DAE-C568-B943-8E39-54B547F4362E}" presName="composite" presStyleCnt="0"/>
      <dgm:spPr/>
    </dgm:pt>
    <dgm:pt modelId="{75B7554C-58CD-0040-B9E2-57CAFBF8E184}" type="pres">
      <dgm:prSet presAssocID="{A68E1DAE-C568-B943-8E39-54B547F4362E}" presName="Parent1" presStyleLbl="node1" presStyleIdx="2" presStyleCnt="6">
        <dgm:presLayoutVars>
          <dgm:chMax val="1"/>
          <dgm:chPref val="1"/>
          <dgm:bulletEnabled val="1"/>
        </dgm:presLayoutVars>
      </dgm:prSet>
      <dgm:spPr/>
    </dgm:pt>
    <dgm:pt modelId="{02BE8325-2C3E-244F-995F-38049B66B679}" type="pres">
      <dgm:prSet presAssocID="{A68E1DAE-C568-B943-8E39-54B547F4362E}" presName="Childtext1" presStyleLbl="revTx" presStyleIdx="1" presStyleCnt="3">
        <dgm:presLayoutVars>
          <dgm:chMax val="0"/>
          <dgm:chPref val="0"/>
          <dgm:bulletEnabled val="1"/>
        </dgm:presLayoutVars>
      </dgm:prSet>
      <dgm:spPr/>
    </dgm:pt>
    <dgm:pt modelId="{AA182D99-672C-EC47-895A-116D3CBDC908}" type="pres">
      <dgm:prSet presAssocID="{A68E1DAE-C568-B943-8E39-54B547F4362E}" presName="BalanceSpacing" presStyleCnt="0"/>
      <dgm:spPr/>
    </dgm:pt>
    <dgm:pt modelId="{D3D56EED-67FF-A04D-A233-D66855DEEC2F}" type="pres">
      <dgm:prSet presAssocID="{A68E1DAE-C568-B943-8E39-54B547F4362E}" presName="BalanceSpacing1" presStyleCnt="0"/>
      <dgm:spPr/>
    </dgm:pt>
    <dgm:pt modelId="{47CA118B-57D7-9745-BF2B-375D4474BF80}" type="pres">
      <dgm:prSet presAssocID="{2CB72D69-0B9B-744E-AC71-4AAA5C7B9592}" presName="Accent1Text" presStyleLbl="node1" presStyleIdx="3" presStyleCnt="6"/>
      <dgm:spPr/>
    </dgm:pt>
    <dgm:pt modelId="{3A0B2E66-3903-5C4E-B45C-FAE9079D99B5}" type="pres">
      <dgm:prSet presAssocID="{2CB72D69-0B9B-744E-AC71-4AAA5C7B9592}" presName="spaceBetweenRectangles" presStyleCnt="0"/>
      <dgm:spPr/>
    </dgm:pt>
    <dgm:pt modelId="{DF0DD1F9-6DA7-934A-A245-F1415E1B053B}" type="pres">
      <dgm:prSet presAssocID="{F26F501F-077A-3646-918F-8E28FFCC9FFD}" presName="composite" presStyleCnt="0"/>
      <dgm:spPr/>
    </dgm:pt>
    <dgm:pt modelId="{A5B3C67B-0429-0449-8237-5B0D691A2EC0}" type="pres">
      <dgm:prSet presAssocID="{F26F501F-077A-3646-918F-8E28FFCC9FFD}" presName="Parent1" presStyleLbl="node1" presStyleIdx="4" presStyleCnt="6">
        <dgm:presLayoutVars>
          <dgm:chMax val="1"/>
          <dgm:chPref val="1"/>
          <dgm:bulletEnabled val="1"/>
        </dgm:presLayoutVars>
      </dgm:prSet>
      <dgm:spPr/>
    </dgm:pt>
    <dgm:pt modelId="{177E9386-E57E-0640-AEE0-B0DB2E98A84B}" type="pres">
      <dgm:prSet presAssocID="{F26F501F-077A-3646-918F-8E28FFCC9FFD}" presName="Childtext1" presStyleLbl="revTx" presStyleIdx="2" presStyleCnt="3">
        <dgm:presLayoutVars>
          <dgm:chMax val="0"/>
          <dgm:chPref val="0"/>
          <dgm:bulletEnabled val="1"/>
        </dgm:presLayoutVars>
      </dgm:prSet>
      <dgm:spPr/>
    </dgm:pt>
    <dgm:pt modelId="{1C01F6D6-99EC-B847-A692-8D3D03432277}" type="pres">
      <dgm:prSet presAssocID="{F26F501F-077A-3646-918F-8E28FFCC9FFD}" presName="BalanceSpacing" presStyleCnt="0"/>
      <dgm:spPr/>
    </dgm:pt>
    <dgm:pt modelId="{4BAE7C92-4F70-5744-A63C-433C9F0AE7C7}" type="pres">
      <dgm:prSet presAssocID="{F26F501F-077A-3646-918F-8E28FFCC9FFD}" presName="BalanceSpacing1" presStyleCnt="0"/>
      <dgm:spPr/>
    </dgm:pt>
    <dgm:pt modelId="{241A42D5-8F4F-EC42-8F5A-9E434D117700}" type="pres">
      <dgm:prSet presAssocID="{7E8F775F-C90F-3743-B482-F9B4162338E0}" presName="Accent1Text" presStyleLbl="node1" presStyleIdx="5" presStyleCnt="6"/>
      <dgm:spPr/>
    </dgm:pt>
  </dgm:ptLst>
  <dgm:cxnLst>
    <dgm:cxn modelId="{20C4682E-4CDF-EE47-BF61-9488A18E000D}" type="presOf" srcId="{A68E1DAE-C568-B943-8E39-54B547F4362E}" destId="{75B7554C-58CD-0040-B9E2-57CAFBF8E184}" srcOrd="0" destOrd="0" presId="urn:microsoft.com/office/officeart/2008/layout/AlternatingHexagons"/>
    <dgm:cxn modelId="{3F76DC3B-4C28-8747-999F-495433B5FAF5}" type="presOf" srcId="{44307A25-21DA-8641-A152-7B0F11BB0206}" destId="{0A8BF750-9C02-6342-B7E8-64E203F0C9E1}" srcOrd="0" destOrd="0" presId="urn:microsoft.com/office/officeart/2008/layout/AlternatingHexagons"/>
    <dgm:cxn modelId="{3E710D49-CAAB-7F48-849B-8A2425CF13D2}" type="presOf" srcId="{D389C988-7627-5D46-85DD-36AF85E1821F}" destId="{659F352A-AA8E-C343-A713-5D769FD18D73}" srcOrd="0" destOrd="0" presId="urn:microsoft.com/office/officeart/2008/layout/AlternatingHexagons"/>
    <dgm:cxn modelId="{EEC49384-A240-254C-BE93-A15D32C439E4}" srcId="{D389C988-7627-5D46-85DD-36AF85E1821F}" destId="{44307A25-21DA-8641-A152-7B0F11BB0206}" srcOrd="0" destOrd="0" parTransId="{48AB0D45-5116-1943-BCC6-64323D750381}" sibTransId="{E5B449BF-9F6B-524F-AE8B-0D6AAE0B4FA9}"/>
    <dgm:cxn modelId="{1A807796-02E0-B941-98E8-5B3F7C8C00FA}" type="presOf" srcId="{E5B449BF-9F6B-524F-AE8B-0D6AAE0B4FA9}" destId="{BE22729E-5C2B-7B47-9BC8-078A62C52558}" srcOrd="0" destOrd="0" presId="urn:microsoft.com/office/officeart/2008/layout/AlternatingHexagons"/>
    <dgm:cxn modelId="{EBB3A59B-FE00-794D-8E01-FCF6F66074F9}" srcId="{D389C988-7627-5D46-85DD-36AF85E1821F}" destId="{A68E1DAE-C568-B943-8E39-54B547F4362E}" srcOrd="1" destOrd="0" parTransId="{EB99F327-56FF-3440-B09B-07A92AA9ABF1}" sibTransId="{2CB72D69-0B9B-744E-AC71-4AAA5C7B9592}"/>
    <dgm:cxn modelId="{571865BD-6616-7A45-B736-144908F982CE}" type="presOf" srcId="{F26F501F-077A-3646-918F-8E28FFCC9FFD}" destId="{A5B3C67B-0429-0449-8237-5B0D691A2EC0}" srcOrd="0" destOrd="0" presId="urn:microsoft.com/office/officeart/2008/layout/AlternatingHexagons"/>
    <dgm:cxn modelId="{229D1EE3-BA21-6C40-BE08-9DD36A8BEAA6}" srcId="{D389C988-7627-5D46-85DD-36AF85E1821F}" destId="{F26F501F-077A-3646-918F-8E28FFCC9FFD}" srcOrd="2" destOrd="0" parTransId="{907A9845-9FA0-7942-8A83-8703AF2EF2B0}" sibTransId="{7E8F775F-C90F-3743-B482-F9B4162338E0}"/>
    <dgm:cxn modelId="{E5C164E7-4335-7248-BCD8-54C2F8C79148}" type="presOf" srcId="{7E8F775F-C90F-3743-B482-F9B4162338E0}" destId="{241A42D5-8F4F-EC42-8F5A-9E434D117700}" srcOrd="0" destOrd="0" presId="urn:microsoft.com/office/officeart/2008/layout/AlternatingHexagons"/>
    <dgm:cxn modelId="{9F2F46FC-A331-1749-A4BC-67BB25F170F3}" type="presOf" srcId="{2CB72D69-0B9B-744E-AC71-4AAA5C7B9592}" destId="{47CA118B-57D7-9745-BF2B-375D4474BF80}" srcOrd="0" destOrd="0" presId="urn:microsoft.com/office/officeart/2008/layout/AlternatingHexagons"/>
    <dgm:cxn modelId="{8603BF96-567C-1542-A9AF-9ADA85B3E4E6}" type="presParOf" srcId="{659F352A-AA8E-C343-A713-5D769FD18D73}" destId="{C9B67791-C58C-F848-9DD4-31F7D9ECFAA9}" srcOrd="0" destOrd="0" presId="urn:microsoft.com/office/officeart/2008/layout/AlternatingHexagons"/>
    <dgm:cxn modelId="{97FD4C70-6458-5349-8876-71685CC709A0}" type="presParOf" srcId="{C9B67791-C58C-F848-9DD4-31F7D9ECFAA9}" destId="{0A8BF750-9C02-6342-B7E8-64E203F0C9E1}" srcOrd="0" destOrd="0" presId="urn:microsoft.com/office/officeart/2008/layout/AlternatingHexagons"/>
    <dgm:cxn modelId="{437CFB62-73CA-1042-B992-EA7B9A2B2F1F}" type="presParOf" srcId="{C9B67791-C58C-F848-9DD4-31F7D9ECFAA9}" destId="{C347CAC7-70CA-FB40-9842-8C106AF124D4}" srcOrd="1" destOrd="0" presId="urn:microsoft.com/office/officeart/2008/layout/AlternatingHexagons"/>
    <dgm:cxn modelId="{44965441-7661-AB4A-BD37-257EDC12A366}" type="presParOf" srcId="{C9B67791-C58C-F848-9DD4-31F7D9ECFAA9}" destId="{A91850E6-D5B7-1E44-AD54-19399156A32B}" srcOrd="2" destOrd="0" presId="urn:microsoft.com/office/officeart/2008/layout/AlternatingHexagons"/>
    <dgm:cxn modelId="{6693353B-ED66-094D-8B83-B0AF566E2C7F}" type="presParOf" srcId="{C9B67791-C58C-F848-9DD4-31F7D9ECFAA9}" destId="{067568CB-027D-6D44-BBB9-AAE0AD04D409}" srcOrd="3" destOrd="0" presId="urn:microsoft.com/office/officeart/2008/layout/AlternatingHexagons"/>
    <dgm:cxn modelId="{C2AE05D6-1A6F-9B46-A0AF-E5EB5840D715}" type="presParOf" srcId="{C9B67791-C58C-F848-9DD4-31F7D9ECFAA9}" destId="{BE22729E-5C2B-7B47-9BC8-078A62C52558}" srcOrd="4" destOrd="0" presId="urn:microsoft.com/office/officeart/2008/layout/AlternatingHexagons"/>
    <dgm:cxn modelId="{E9D5A728-14D8-D640-9622-452BBFC9BEBA}" type="presParOf" srcId="{659F352A-AA8E-C343-A713-5D769FD18D73}" destId="{3037FE9C-7E90-A346-B872-520365994942}" srcOrd="1" destOrd="0" presId="urn:microsoft.com/office/officeart/2008/layout/AlternatingHexagons"/>
    <dgm:cxn modelId="{377F080E-CBA1-8445-B186-1A3012B0EB76}" type="presParOf" srcId="{659F352A-AA8E-C343-A713-5D769FD18D73}" destId="{115778EF-E1B0-0040-9D2D-11C179743FBC}" srcOrd="2" destOrd="0" presId="urn:microsoft.com/office/officeart/2008/layout/AlternatingHexagons"/>
    <dgm:cxn modelId="{17CDF6AA-EC91-6A49-B462-32A0B79DE4DE}" type="presParOf" srcId="{115778EF-E1B0-0040-9D2D-11C179743FBC}" destId="{75B7554C-58CD-0040-B9E2-57CAFBF8E184}" srcOrd="0" destOrd="0" presId="urn:microsoft.com/office/officeart/2008/layout/AlternatingHexagons"/>
    <dgm:cxn modelId="{3226F9D8-7CE0-1B4F-9861-5B86D2BE1E45}" type="presParOf" srcId="{115778EF-E1B0-0040-9D2D-11C179743FBC}" destId="{02BE8325-2C3E-244F-995F-38049B66B679}" srcOrd="1" destOrd="0" presId="urn:microsoft.com/office/officeart/2008/layout/AlternatingHexagons"/>
    <dgm:cxn modelId="{5FA59124-50B3-7547-A215-B995E89DEA52}" type="presParOf" srcId="{115778EF-E1B0-0040-9D2D-11C179743FBC}" destId="{AA182D99-672C-EC47-895A-116D3CBDC908}" srcOrd="2" destOrd="0" presId="urn:microsoft.com/office/officeart/2008/layout/AlternatingHexagons"/>
    <dgm:cxn modelId="{6E2A0AC8-EE85-F74E-B79F-0EE3E8BF99D7}" type="presParOf" srcId="{115778EF-E1B0-0040-9D2D-11C179743FBC}" destId="{D3D56EED-67FF-A04D-A233-D66855DEEC2F}" srcOrd="3" destOrd="0" presId="urn:microsoft.com/office/officeart/2008/layout/AlternatingHexagons"/>
    <dgm:cxn modelId="{526201D0-0C1E-D744-827E-08F434C71E65}" type="presParOf" srcId="{115778EF-E1B0-0040-9D2D-11C179743FBC}" destId="{47CA118B-57D7-9745-BF2B-375D4474BF80}" srcOrd="4" destOrd="0" presId="urn:microsoft.com/office/officeart/2008/layout/AlternatingHexagons"/>
    <dgm:cxn modelId="{B8E548C8-0C35-7244-A9D0-64D36064F496}" type="presParOf" srcId="{659F352A-AA8E-C343-A713-5D769FD18D73}" destId="{3A0B2E66-3903-5C4E-B45C-FAE9079D99B5}" srcOrd="3" destOrd="0" presId="urn:microsoft.com/office/officeart/2008/layout/AlternatingHexagons"/>
    <dgm:cxn modelId="{5A60FADF-537A-1042-8F09-05ED7348BC17}" type="presParOf" srcId="{659F352A-AA8E-C343-A713-5D769FD18D73}" destId="{DF0DD1F9-6DA7-934A-A245-F1415E1B053B}" srcOrd="4" destOrd="0" presId="urn:microsoft.com/office/officeart/2008/layout/AlternatingHexagons"/>
    <dgm:cxn modelId="{E9621D76-8941-C34A-91CB-9BA63CD056D7}" type="presParOf" srcId="{DF0DD1F9-6DA7-934A-A245-F1415E1B053B}" destId="{A5B3C67B-0429-0449-8237-5B0D691A2EC0}" srcOrd="0" destOrd="0" presId="urn:microsoft.com/office/officeart/2008/layout/AlternatingHexagons"/>
    <dgm:cxn modelId="{101C063E-3D1B-6B48-8C10-EFFAEB3BDA84}" type="presParOf" srcId="{DF0DD1F9-6DA7-934A-A245-F1415E1B053B}" destId="{177E9386-E57E-0640-AEE0-B0DB2E98A84B}" srcOrd="1" destOrd="0" presId="urn:microsoft.com/office/officeart/2008/layout/AlternatingHexagons"/>
    <dgm:cxn modelId="{AF635201-0734-8D4E-8184-A3A0F0CDF146}" type="presParOf" srcId="{DF0DD1F9-6DA7-934A-A245-F1415E1B053B}" destId="{1C01F6D6-99EC-B847-A692-8D3D03432277}" srcOrd="2" destOrd="0" presId="urn:microsoft.com/office/officeart/2008/layout/AlternatingHexagons"/>
    <dgm:cxn modelId="{1169B831-A8FF-E64B-A798-F435D96B5D54}" type="presParOf" srcId="{DF0DD1F9-6DA7-934A-A245-F1415E1B053B}" destId="{4BAE7C92-4F70-5744-A63C-433C9F0AE7C7}" srcOrd="3" destOrd="0" presId="urn:microsoft.com/office/officeart/2008/layout/AlternatingHexagons"/>
    <dgm:cxn modelId="{AA3EFE5A-8FE6-8F43-9451-ACCCAF68E896}" type="presParOf" srcId="{DF0DD1F9-6DA7-934A-A245-F1415E1B053B}" destId="{241A42D5-8F4F-EC42-8F5A-9E434D117700}"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940AAF-36D4-494E-B2D0-A7A15AB34D26}"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D6352F91-BACC-4F7A-BDEA-B7360C5FF8BC}">
      <dgm:prSet/>
      <dgm:spPr/>
      <dgm:t>
        <a:bodyPr/>
        <a:lstStyle/>
        <a:p>
          <a:r>
            <a:rPr lang="en-US"/>
            <a:t>Complete the Taxonomy Framework</a:t>
          </a:r>
        </a:p>
      </dgm:t>
    </dgm:pt>
    <dgm:pt modelId="{894E91E4-B63D-4EBD-9449-548B96BC60B1}" type="parTrans" cxnId="{80BF40A8-1170-4D56-A93D-58A05B559B29}">
      <dgm:prSet/>
      <dgm:spPr/>
      <dgm:t>
        <a:bodyPr/>
        <a:lstStyle/>
        <a:p>
          <a:endParaRPr lang="en-US"/>
        </a:p>
      </dgm:t>
    </dgm:pt>
    <dgm:pt modelId="{1096B9E5-0FE9-4181-89BD-3C1B092583F5}" type="sibTrans" cxnId="{80BF40A8-1170-4D56-A93D-58A05B559B29}">
      <dgm:prSet/>
      <dgm:spPr/>
      <dgm:t>
        <a:bodyPr/>
        <a:lstStyle/>
        <a:p>
          <a:endParaRPr lang="en-US"/>
        </a:p>
      </dgm:t>
    </dgm:pt>
    <dgm:pt modelId="{0C4EC3CB-F551-4F13-94C3-A9329B7D04A7}">
      <dgm:prSet/>
      <dgm:spPr/>
      <dgm:t>
        <a:bodyPr/>
        <a:lstStyle/>
        <a:p>
          <a:r>
            <a:rPr lang="en-US"/>
            <a:t>Maintain GitHub:</a:t>
          </a:r>
        </a:p>
      </dgm:t>
    </dgm:pt>
    <dgm:pt modelId="{076C2DA8-5B62-4CF9-B677-2530DFB8566A}" type="parTrans" cxnId="{0D905A70-A939-4419-8984-6935AA4A2EE2}">
      <dgm:prSet/>
      <dgm:spPr/>
      <dgm:t>
        <a:bodyPr/>
        <a:lstStyle/>
        <a:p>
          <a:endParaRPr lang="en-US"/>
        </a:p>
      </dgm:t>
    </dgm:pt>
    <dgm:pt modelId="{BD908BF1-80C7-439B-8874-DE030E55D76F}" type="sibTrans" cxnId="{0D905A70-A939-4419-8984-6935AA4A2EE2}">
      <dgm:prSet/>
      <dgm:spPr/>
      <dgm:t>
        <a:bodyPr/>
        <a:lstStyle/>
        <a:p>
          <a:endParaRPr lang="en-US"/>
        </a:p>
      </dgm:t>
    </dgm:pt>
    <dgm:pt modelId="{27FE6AC6-6ED1-462D-B33B-15C8802903E3}">
      <dgm:prSet/>
      <dgm:spPr/>
      <dgm:t>
        <a:bodyPr/>
        <a:lstStyle/>
        <a:p>
          <a:r>
            <a:rPr lang="en-US"/>
            <a:t>Base Taxonomy definition</a:t>
          </a:r>
        </a:p>
      </dgm:t>
    </dgm:pt>
    <dgm:pt modelId="{B8CDBAB2-C6BF-4237-AC57-333BC927573F}" type="parTrans" cxnId="{D8CB50A3-0E04-4D1F-88DF-5C71E96FF672}">
      <dgm:prSet/>
      <dgm:spPr/>
      <dgm:t>
        <a:bodyPr/>
        <a:lstStyle/>
        <a:p>
          <a:endParaRPr lang="en-US"/>
        </a:p>
      </dgm:t>
    </dgm:pt>
    <dgm:pt modelId="{50F4F284-0867-4486-A69C-C5CC1F61460D}" type="sibTrans" cxnId="{D8CB50A3-0E04-4D1F-88DF-5C71E96FF672}">
      <dgm:prSet/>
      <dgm:spPr/>
      <dgm:t>
        <a:bodyPr/>
        <a:lstStyle/>
        <a:p>
          <a:endParaRPr lang="en-US"/>
        </a:p>
      </dgm:t>
    </dgm:pt>
    <dgm:pt modelId="{CD5F12BA-6620-4E88-9EDD-0AC9036B2B63}">
      <dgm:prSet/>
      <dgm:spPr/>
      <dgm:t>
        <a:bodyPr/>
        <a:lstStyle/>
        <a:p>
          <a:r>
            <a:rPr lang="en-US"/>
            <a:t>Library of Behaviors, Behavior Groups and Control Messages</a:t>
          </a:r>
        </a:p>
      </dgm:t>
    </dgm:pt>
    <dgm:pt modelId="{D9020ED5-1E64-451B-BD9B-7680C9C4D623}" type="parTrans" cxnId="{D8003D38-4C66-4A58-8800-DCF616C437F8}">
      <dgm:prSet/>
      <dgm:spPr/>
      <dgm:t>
        <a:bodyPr/>
        <a:lstStyle/>
        <a:p>
          <a:endParaRPr lang="en-US"/>
        </a:p>
      </dgm:t>
    </dgm:pt>
    <dgm:pt modelId="{C1524238-7081-4954-862F-A346EBA37E89}" type="sibTrans" cxnId="{D8003D38-4C66-4A58-8800-DCF616C437F8}">
      <dgm:prSet/>
      <dgm:spPr/>
      <dgm:t>
        <a:bodyPr/>
        <a:lstStyle/>
        <a:p>
          <a:endParaRPr lang="en-US"/>
        </a:p>
      </dgm:t>
    </dgm:pt>
    <dgm:pt modelId="{E3512EE2-AF6C-4AE4-889D-040C9142CEAD}">
      <dgm:prSet/>
      <dgm:spPr/>
      <dgm:t>
        <a:bodyPr/>
        <a:lstStyle/>
        <a:p>
          <a:r>
            <a:rPr lang="en-US"/>
            <a:t>GitHub Library for Token Definitions</a:t>
          </a:r>
        </a:p>
      </dgm:t>
    </dgm:pt>
    <dgm:pt modelId="{F13C31A5-EDEA-456F-B58B-0FF8C6CD4D2E}" type="parTrans" cxnId="{6014D300-D958-467F-9091-E02589243071}">
      <dgm:prSet/>
      <dgm:spPr/>
      <dgm:t>
        <a:bodyPr/>
        <a:lstStyle/>
        <a:p>
          <a:endParaRPr lang="en-US"/>
        </a:p>
      </dgm:t>
    </dgm:pt>
    <dgm:pt modelId="{96C02101-C82D-4C41-AD8B-4F94CE17FE3E}" type="sibTrans" cxnId="{6014D300-D958-467F-9091-E02589243071}">
      <dgm:prSet/>
      <dgm:spPr/>
      <dgm:t>
        <a:bodyPr/>
        <a:lstStyle/>
        <a:p>
          <a:endParaRPr lang="en-US"/>
        </a:p>
      </dgm:t>
    </dgm:pt>
    <dgm:pt modelId="{7CD1A2B4-5E33-4EB5-8367-480E61368B56}">
      <dgm:prSet/>
      <dgm:spPr/>
      <dgm:t>
        <a:bodyPr/>
        <a:lstStyle/>
        <a:p>
          <a:r>
            <a:rPr lang="en-US"/>
            <a:t>Destination for definitions, links to the base libraries</a:t>
          </a:r>
        </a:p>
      </dgm:t>
    </dgm:pt>
    <dgm:pt modelId="{0C42D318-A48D-4F4E-AF65-231B3702654B}" type="parTrans" cxnId="{0C187558-56BC-4CA6-9CE1-586065FA5946}">
      <dgm:prSet/>
      <dgm:spPr/>
      <dgm:t>
        <a:bodyPr/>
        <a:lstStyle/>
        <a:p>
          <a:endParaRPr lang="en-US"/>
        </a:p>
      </dgm:t>
    </dgm:pt>
    <dgm:pt modelId="{9491B353-292F-460F-9221-A2ED1BBF9F39}" type="sibTrans" cxnId="{0C187558-56BC-4CA6-9CE1-586065FA5946}">
      <dgm:prSet/>
      <dgm:spPr/>
      <dgm:t>
        <a:bodyPr/>
        <a:lstStyle/>
        <a:p>
          <a:endParaRPr lang="en-US"/>
        </a:p>
      </dgm:t>
    </dgm:pt>
    <dgm:pt modelId="{A0375CA9-5900-49F5-8727-7D9B450E5AA0}">
      <dgm:prSet/>
      <dgm:spPr/>
      <dgm:t>
        <a:bodyPr/>
        <a:lstStyle/>
        <a:p>
          <a:r>
            <a:rPr lang="en-US"/>
            <a:t>Link to known implementation</a:t>
          </a:r>
        </a:p>
      </dgm:t>
    </dgm:pt>
    <dgm:pt modelId="{9C4A9298-8F49-4C9C-BF5A-578D2861BBE3}" type="parTrans" cxnId="{491B1985-BA30-4895-91D0-D0FA0307D54B}">
      <dgm:prSet/>
      <dgm:spPr/>
      <dgm:t>
        <a:bodyPr/>
        <a:lstStyle/>
        <a:p>
          <a:endParaRPr lang="en-US"/>
        </a:p>
      </dgm:t>
    </dgm:pt>
    <dgm:pt modelId="{8D222659-B55E-41EE-88D2-B297228938B6}" type="sibTrans" cxnId="{491B1985-BA30-4895-91D0-D0FA0307D54B}">
      <dgm:prSet/>
      <dgm:spPr/>
      <dgm:t>
        <a:bodyPr/>
        <a:lstStyle/>
        <a:p>
          <a:endParaRPr lang="en-US"/>
        </a:p>
      </dgm:t>
    </dgm:pt>
    <dgm:pt modelId="{A6F997FC-D02E-49FF-A88D-EBAC47B9DE97}">
      <dgm:prSet custT="1"/>
      <dgm:spPr/>
      <dgm:t>
        <a:bodyPr/>
        <a:lstStyle/>
        <a:p>
          <a:r>
            <a:rPr lang="en-US" sz="2000" dirty="0"/>
            <a:t>SIG and Vendors compose token definitions via Workshops</a:t>
          </a:r>
        </a:p>
      </dgm:t>
    </dgm:pt>
    <dgm:pt modelId="{0B22C1D3-C717-41B3-B277-FFBFEB9439F4}" type="parTrans" cxnId="{1FB27DA9-0EE2-407B-91ED-4F8FE8AE07E1}">
      <dgm:prSet/>
      <dgm:spPr/>
      <dgm:t>
        <a:bodyPr/>
        <a:lstStyle/>
        <a:p>
          <a:endParaRPr lang="en-US"/>
        </a:p>
      </dgm:t>
    </dgm:pt>
    <dgm:pt modelId="{CF2A07D0-DB7C-4A5A-82E7-C640A92528B5}" type="sibTrans" cxnId="{1FB27DA9-0EE2-407B-91ED-4F8FE8AE07E1}">
      <dgm:prSet/>
      <dgm:spPr/>
      <dgm:t>
        <a:bodyPr/>
        <a:lstStyle/>
        <a:p>
          <a:endParaRPr lang="en-US"/>
        </a:p>
      </dgm:t>
    </dgm:pt>
    <dgm:pt modelId="{4B76D513-6C00-4E09-9D67-6207552E6C5A}">
      <dgm:prSet/>
      <dgm:spPr/>
      <dgm:t>
        <a:bodyPr/>
        <a:lstStyle/>
        <a:p>
          <a:r>
            <a:rPr lang="en-US"/>
            <a:t>Contribute new or update behaviors that are not proprietary </a:t>
          </a:r>
        </a:p>
      </dgm:t>
    </dgm:pt>
    <dgm:pt modelId="{8FFAB7DE-186C-4FB9-BD80-B9C0607CA82F}" type="parTrans" cxnId="{3EA73A12-AD62-4715-B2A5-2438CA25C35D}">
      <dgm:prSet/>
      <dgm:spPr/>
      <dgm:t>
        <a:bodyPr/>
        <a:lstStyle/>
        <a:p>
          <a:endParaRPr lang="en-US"/>
        </a:p>
      </dgm:t>
    </dgm:pt>
    <dgm:pt modelId="{3FA688E2-72DC-447E-B349-B3DCE2E36902}" type="sibTrans" cxnId="{3EA73A12-AD62-4715-B2A5-2438CA25C35D}">
      <dgm:prSet/>
      <dgm:spPr/>
      <dgm:t>
        <a:bodyPr/>
        <a:lstStyle/>
        <a:p>
          <a:endParaRPr lang="en-US"/>
        </a:p>
      </dgm:t>
    </dgm:pt>
    <dgm:pt modelId="{5D0EA91D-B832-4E2C-95B6-3BD806133A1F}">
      <dgm:prSet/>
      <dgm:spPr/>
      <dgm:t>
        <a:bodyPr/>
        <a:lstStyle/>
        <a:p>
          <a:r>
            <a:rPr lang="en-US" dirty="0"/>
            <a:t>Submit Token Definition to the TTI via Pull Request</a:t>
          </a:r>
        </a:p>
      </dgm:t>
    </dgm:pt>
    <dgm:pt modelId="{C7DDFB2B-65F7-4607-8C16-7507B9BBE057}" type="parTrans" cxnId="{E8C200F2-B1AE-46C3-9080-3FF4437637B3}">
      <dgm:prSet/>
      <dgm:spPr/>
      <dgm:t>
        <a:bodyPr/>
        <a:lstStyle/>
        <a:p>
          <a:endParaRPr lang="en-US"/>
        </a:p>
      </dgm:t>
    </dgm:pt>
    <dgm:pt modelId="{B3BB19AF-1807-4E2D-96D6-228E2830F92B}" type="sibTrans" cxnId="{E8C200F2-B1AE-46C3-9080-3FF4437637B3}">
      <dgm:prSet/>
      <dgm:spPr/>
      <dgm:t>
        <a:bodyPr/>
        <a:lstStyle/>
        <a:p>
          <a:endParaRPr lang="en-US"/>
        </a:p>
      </dgm:t>
    </dgm:pt>
    <dgm:pt modelId="{75375EB8-26AF-4EA8-B70A-0B8F8F8DB59C}">
      <dgm:prSet/>
      <dgm:spPr/>
      <dgm:t>
        <a:bodyPr/>
        <a:lstStyle/>
        <a:p>
          <a:r>
            <a:rPr lang="en-US" dirty="0"/>
            <a:t>Certification</a:t>
          </a:r>
        </a:p>
      </dgm:t>
    </dgm:pt>
    <dgm:pt modelId="{2E96C3D2-F9FC-4232-B121-11FD14E1A7C3}" type="parTrans" cxnId="{FF30B0AB-5FB5-4014-85CA-1F6D5BEE63F8}">
      <dgm:prSet/>
      <dgm:spPr/>
      <dgm:t>
        <a:bodyPr/>
        <a:lstStyle/>
        <a:p>
          <a:endParaRPr lang="en-US"/>
        </a:p>
      </dgm:t>
    </dgm:pt>
    <dgm:pt modelId="{FE4CF13A-386B-49D8-A446-5469CC8D49C5}" type="sibTrans" cxnId="{FF30B0AB-5FB5-4014-85CA-1F6D5BEE63F8}">
      <dgm:prSet/>
      <dgm:spPr/>
      <dgm:t>
        <a:bodyPr/>
        <a:lstStyle/>
        <a:p>
          <a:endParaRPr lang="en-US"/>
        </a:p>
      </dgm:t>
    </dgm:pt>
    <dgm:pt modelId="{07183A7E-9BAA-4C18-9D02-6E0E1A7BB9B3}">
      <dgm:prSet/>
      <dgm:spPr/>
      <dgm:t>
        <a:bodyPr/>
        <a:lstStyle/>
        <a:p>
          <a:r>
            <a:rPr lang="en-US" dirty="0"/>
            <a:t>Compliance based on base message conformance</a:t>
          </a:r>
        </a:p>
      </dgm:t>
    </dgm:pt>
    <dgm:pt modelId="{D9215D9E-3048-4634-ACDA-8380BA583A7A}" type="parTrans" cxnId="{3484CFA6-508A-42DF-A542-73032CC5CCC9}">
      <dgm:prSet/>
      <dgm:spPr/>
      <dgm:t>
        <a:bodyPr/>
        <a:lstStyle/>
        <a:p>
          <a:endParaRPr lang="en-US"/>
        </a:p>
      </dgm:t>
    </dgm:pt>
    <dgm:pt modelId="{93E0D686-0AA6-4C09-96FE-D3E2B94FFA43}" type="sibTrans" cxnId="{3484CFA6-508A-42DF-A542-73032CC5CCC9}">
      <dgm:prSet/>
      <dgm:spPr/>
      <dgm:t>
        <a:bodyPr/>
        <a:lstStyle/>
        <a:p>
          <a:endParaRPr lang="en-US"/>
        </a:p>
      </dgm:t>
    </dgm:pt>
    <dgm:pt modelId="{748E588A-6794-4DDB-A47C-39AA61E6FACF}">
      <dgm:prSet/>
      <dgm:spPr/>
      <dgm:t>
        <a:bodyPr/>
        <a:lstStyle/>
        <a:p>
          <a:r>
            <a:rPr lang="en-US" dirty="0"/>
            <a:t>Demonstrate behavior implementation</a:t>
          </a:r>
        </a:p>
      </dgm:t>
    </dgm:pt>
    <dgm:pt modelId="{286C61B4-DA0B-4AEE-B115-B23587569358}" type="parTrans" cxnId="{BB8E4983-7819-4519-8520-953BDAB074EF}">
      <dgm:prSet/>
      <dgm:spPr/>
      <dgm:t>
        <a:bodyPr/>
        <a:lstStyle/>
        <a:p>
          <a:endParaRPr lang="en-US"/>
        </a:p>
      </dgm:t>
    </dgm:pt>
    <dgm:pt modelId="{62EA6452-B085-44E9-BBC4-4DB9347D0FB9}" type="sibTrans" cxnId="{BB8E4983-7819-4519-8520-953BDAB074EF}">
      <dgm:prSet/>
      <dgm:spPr/>
      <dgm:t>
        <a:bodyPr/>
        <a:lstStyle/>
        <a:p>
          <a:endParaRPr lang="en-US"/>
        </a:p>
      </dgm:t>
    </dgm:pt>
    <dgm:pt modelId="{41D8357B-C9D5-A641-857F-7E9D568CAD51}" type="pres">
      <dgm:prSet presAssocID="{24940AAF-36D4-494E-B2D0-A7A15AB34D26}" presName="linear" presStyleCnt="0">
        <dgm:presLayoutVars>
          <dgm:animLvl val="lvl"/>
          <dgm:resizeHandles val="exact"/>
        </dgm:presLayoutVars>
      </dgm:prSet>
      <dgm:spPr/>
    </dgm:pt>
    <dgm:pt modelId="{DED3C7A9-F391-094E-8700-F5CA5598FAB0}" type="pres">
      <dgm:prSet presAssocID="{D6352F91-BACC-4F7A-BDEA-B7360C5FF8BC}" presName="parentText" presStyleLbl="node1" presStyleIdx="0" presStyleCnt="3">
        <dgm:presLayoutVars>
          <dgm:chMax val="0"/>
          <dgm:bulletEnabled val="1"/>
        </dgm:presLayoutVars>
      </dgm:prSet>
      <dgm:spPr/>
    </dgm:pt>
    <dgm:pt modelId="{71DB470C-E196-6445-AF9C-1D368A2BBEC8}" type="pres">
      <dgm:prSet presAssocID="{D6352F91-BACC-4F7A-BDEA-B7360C5FF8BC}" presName="childText" presStyleLbl="revTx" presStyleIdx="0" presStyleCnt="3">
        <dgm:presLayoutVars>
          <dgm:bulletEnabled val="1"/>
        </dgm:presLayoutVars>
      </dgm:prSet>
      <dgm:spPr/>
    </dgm:pt>
    <dgm:pt modelId="{D37A2BEE-DB9F-FF43-A669-524709ECD0CF}" type="pres">
      <dgm:prSet presAssocID="{A6F997FC-D02E-49FF-A88D-EBAC47B9DE97}" presName="parentText" presStyleLbl="node1" presStyleIdx="1" presStyleCnt="3">
        <dgm:presLayoutVars>
          <dgm:chMax val="0"/>
          <dgm:bulletEnabled val="1"/>
        </dgm:presLayoutVars>
      </dgm:prSet>
      <dgm:spPr/>
    </dgm:pt>
    <dgm:pt modelId="{BA18133D-C58B-7448-A5E4-1CBB860FEAEA}" type="pres">
      <dgm:prSet presAssocID="{A6F997FC-D02E-49FF-A88D-EBAC47B9DE97}" presName="childText" presStyleLbl="revTx" presStyleIdx="1" presStyleCnt="3">
        <dgm:presLayoutVars>
          <dgm:bulletEnabled val="1"/>
        </dgm:presLayoutVars>
      </dgm:prSet>
      <dgm:spPr/>
    </dgm:pt>
    <dgm:pt modelId="{7F63F038-E9D2-D147-BB51-BB7DF1149533}" type="pres">
      <dgm:prSet presAssocID="{75375EB8-26AF-4EA8-B70A-0B8F8F8DB59C}" presName="parentText" presStyleLbl="node1" presStyleIdx="2" presStyleCnt="3">
        <dgm:presLayoutVars>
          <dgm:chMax val="0"/>
          <dgm:bulletEnabled val="1"/>
        </dgm:presLayoutVars>
      </dgm:prSet>
      <dgm:spPr/>
    </dgm:pt>
    <dgm:pt modelId="{6826576F-F8DF-1849-B88F-72EBC3E776F9}" type="pres">
      <dgm:prSet presAssocID="{75375EB8-26AF-4EA8-B70A-0B8F8F8DB59C}" presName="childText" presStyleLbl="revTx" presStyleIdx="2" presStyleCnt="3">
        <dgm:presLayoutVars>
          <dgm:bulletEnabled val="1"/>
        </dgm:presLayoutVars>
      </dgm:prSet>
      <dgm:spPr/>
    </dgm:pt>
  </dgm:ptLst>
  <dgm:cxnLst>
    <dgm:cxn modelId="{6014D300-D958-467F-9091-E02589243071}" srcId="{D6352F91-BACC-4F7A-BDEA-B7360C5FF8BC}" destId="{E3512EE2-AF6C-4AE4-889D-040C9142CEAD}" srcOrd="1" destOrd="0" parTransId="{F13C31A5-EDEA-456F-B58B-0FF8C6CD4D2E}" sibTransId="{96C02101-C82D-4C41-AD8B-4F94CE17FE3E}"/>
    <dgm:cxn modelId="{6FCE6C05-EFF3-764E-B1C5-188261D9615E}" type="presOf" srcId="{D6352F91-BACC-4F7A-BDEA-B7360C5FF8BC}" destId="{DED3C7A9-F391-094E-8700-F5CA5598FAB0}" srcOrd="0" destOrd="0" presId="urn:microsoft.com/office/officeart/2005/8/layout/vList2"/>
    <dgm:cxn modelId="{3EA73A12-AD62-4715-B2A5-2438CA25C35D}" srcId="{A6F997FC-D02E-49FF-A88D-EBAC47B9DE97}" destId="{4B76D513-6C00-4E09-9D67-6207552E6C5A}" srcOrd="0" destOrd="0" parTransId="{8FFAB7DE-186C-4FB9-BD80-B9C0607CA82F}" sibTransId="{3FA688E2-72DC-447E-B349-B3DCE2E36902}"/>
    <dgm:cxn modelId="{3CF65F1C-A07F-8D4D-8FC5-844C939DE2AC}" type="presOf" srcId="{A0375CA9-5900-49F5-8727-7D9B450E5AA0}" destId="{71DB470C-E196-6445-AF9C-1D368A2BBEC8}" srcOrd="0" destOrd="5" presId="urn:microsoft.com/office/officeart/2005/8/layout/vList2"/>
    <dgm:cxn modelId="{45946E32-2FC1-E444-BC7F-B1F4BCDAAAB1}" type="presOf" srcId="{0C4EC3CB-F551-4F13-94C3-A9329B7D04A7}" destId="{71DB470C-E196-6445-AF9C-1D368A2BBEC8}" srcOrd="0" destOrd="0" presId="urn:microsoft.com/office/officeart/2005/8/layout/vList2"/>
    <dgm:cxn modelId="{D8003D38-4C66-4A58-8800-DCF616C437F8}" srcId="{0C4EC3CB-F551-4F13-94C3-A9329B7D04A7}" destId="{CD5F12BA-6620-4E88-9EDD-0AC9036B2B63}" srcOrd="1" destOrd="0" parTransId="{D9020ED5-1E64-451B-BD9B-7680C9C4D623}" sibTransId="{C1524238-7081-4954-862F-A346EBA37E89}"/>
    <dgm:cxn modelId="{60A66F3C-A77E-7548-932E-D24D7B63EADD}" type="presOf" srcId="{07183A7E-9BAA-4C18-9D02-6E0E1A7BB9B3}" destId="{6826576F-F8DF-1849-B88F-72EBC3E776F9}" srcOrd="0" destOrd="0" presId="urn:microsoft.com/office/officeart/2005/8/layout/vList2"/>
    <dgm:cxn modelId="{4D4CAA47-489A-6F46-A1C9-03B7B24BE11A}" type="presOf" srcId="{27FE6AC6-6ED1-462D-B33B-15C8802903E3}" destId="{71DB470C-E196-6445-AF9C-1D368A2BBEC8}" srcOrd="0" destOrd="1" presId="urn:microsoft.com/office/officeart/2005/8/layout/vList2"/>
    <dgm:cxn modelId="{0C187558-56BC-4CA6-9CE1-586065FA5946}" srcId="{E3512EE2-AF6C-4AE4-889D-040C9142CEAD}" destId="{7CD1A2B4-5E33-4EB5-8367-480E61368B56}" srcOrd="0" destOrd="0" parTransId="{0C42D318-A48D-4F4E-AF65-231B3702654B}" sibTransId="{9491B353-292F-460F-9221-A2ED1BBF9F39}"/>
    <dgm:cxn modelId="{8153325E-F083-4B46-B1F8-234A7809ED8C}" type="presOf" srcId="{CD5F12BA-6620-4E88-9EDD-0AC9036B2B63}" destId="{71DB470C-E196-6445-AF9C-1D368A2BBEC8}" srcOrd="0" destOrd="2" presId="urn:microsoft.com/office/officeart/2005/8/layout/vList2"/>
    <dgm:cxn modelId="{F24A6C69-723D-4A44-A1B4-F1313F6BBDF5}" type="presOf" srcId="{5D0EA91D-B832-4E2C-95B6-3BD806133A1F}" destId="{BA18133D-C58B-7448-A5E4-1CBB860FEAEA}" srcOrd="0" destOrd="1" presId="urn:microsoft.com/office/officeart/2005/8/layout/vList2"/>
    <dgm:cxn modelId="{0D905A70-A939-4419-8984-6935AA4A2EE2}" srcId="{D6352F91-BACC-4F7A-BDEA-B7360C5FF8BC}" destId="{0C4EC3CB-F551-4F13-94C3-A9329B7D04A7}" srcOrd="0" destOrd="0" parTransId="{076C2DA8-5B62-4CF9-B677-2530DFB8566A}" sibTransId="{BD908BF1-80C7-439B-8874-DE030E55D76F}"/>
    <dgm:cxn modelId="{BB8E4983-7819-4519-8520-953BDAB074EF}" srcId="{75375EB8-26AF-4EA8-B70A-0B8F8F8DB59C}" destId="{748E588A-6794-4DDB-A47C-39AA61E6FACF}" srcOrd="1" destOrd="0" parTransId="{286C61B4-DA0B-4AEE-B115-B23587569358}" sibTransId="{62EA6452-B085-44E9-BBC4-4DB9347D0FB9}"/>
    <dgm:cxn modelId="{491B1985-BA30-4895-91D0-D0FA0307D54B}" srcId="{7CD1A2B4-5E33-4EB5-8367-480E61368B56}" destId="{A0375CA9-5900-49F5-8727-7D9B450E5AA0}" srcOrd="0" destOrd="0" parTransId="{9C4A9298-8F49-4C9C-BF5A-578D2861BBE3}" sibTransId="{8D222659-B55E-41EE-88D2-B297228938B6}"/>
    <dgm:cxn modelId="{F187978D-2C3E-BE40-8EAE-FBFF6F3EE27F}" type="presOf" srcId="{7CD1A2B4-5E33-4EB5-8367-480E61368B56}" destId="{71DB470C-E196-6445-AF9C-1D368A2BBEC8}" srcOrd="0" destOrd="4" presId="urn:microsoft.com/office/officeart/2005/8/layout/vList2"/>
    <dgm:cxn modelId="{A31C4F96-2EA5-134B-9B22-54F15B774850}" type="presOf" srcId="{75375EB8-26AF-4EA8-B70A-0B8F8F8DB59C}" destId="{7F63F038-E9D2-D147-BB51-BB7DF1149533}" srcOrd="0" destOrd="0" presId="urn:microsoft.com/office/officeart/2005/8/layout/vList2"/>
    <dgm:cxn modelId="{D8CB50A3-0E04-4D1F-88DF-5C71E96FF672}" srcId="{0C4EC3CB-F551-4F13-94C3-A9329B7D04A7}" destId="{27FE6AC6-6ED1-462D-B33B-15C8802903E3}" srcOrd="0" destOrd="0" parTransId="{B8CDBAB2-C6BF-4237-AC57-333BC927573F}" sibTransId="{50F4F284-0867-4486-A69C-C5CC1F61460D}"/>
    <dgm:cxn modelId="{3484CFA6-508A-42DF-A542-73032CC5CCC9}" srcId="{75375EB8-26AF-4EA8-B70A-0B8F8F8DB59C}" destId="{07183A7E-9BAA-4C18-9D02-6E0E1A7BB9B3}" srcOrd="0" destOrd="0" parTransId="{D9215D9E-3048-4634-ACDA-8380BA583A7A}" sibTransId="{93E0D686-0AA6-4C09-96FE-D3E2B94FFA43}"/>
    <dgm:cxn modelId="{80BF40A8-1170-4D56-A93D-58A05B559B29}" srcId="{24940AAF-36D4-494E-B2D0-A7A15AB34D26}" destId="{D6352F91-BACC-4F7A-BDEA-B7360C5FF8BC}" srcOrd="0" destOrd="0" parTransId="{894E91E4-B63D-4EBD-9449-548B96BC60B1}" sibTransId="{1096B9E5-0FE9-4181-89BD-3C1B092583F5}"/>
    <dgm:cxn modelId="{1FB27DA9-0EE2-407B-91ED-4F8FE8AE07E1}" srcId="{24940AAF-36D4-494E-B2D0-A7A15AB34D26}" destId="{A6F997FC-D02E-49FF-A88D-EBAC47B9DE97}" srcOrd="1" destOrd="0" parTransId="{0B22C1D3-C717-41B3-B277-FFBFEB9439F4}" sibTransId="{CF2A07D0-DB7C-4A5A-82E7-C640A92528B5}"/>
    <dgm:cxn modelId="{FF30B0AB-5FB5-4014-85CA-1F6D5BEE63F8}" srcId="{24940AAF-36D4-494E-B2D0-A7A15AB34D26}" destId="{75375EB8-26AF-4EA8-B70A-0B8F8F8DB59C}" srcOrd="2" destOrd="0" parTransId="{2E96C3D2-F9FC-4232-B121-11FD14E1A7C3}" sibTransId="{FE4CF13A-386B-49D8-A446-5469CC8D49C5}"/>
    <dgm:cxn modelId="{91B3FEAB-3A69-B048-B45B-99DB7447EDBD}" type="presOf" srcId="{4B76D513-6C00-4E09-9D67-6207552E6C5A}" destId="{BA18133D-C58B-7448-A5E4-1CBB860FEAEA}" srcOrd="0" destOrd="0" presId="urn:microsoft.com/office/officeart/2005/8/layout/vList2"/>
    <dgm:cxn modelId="{232D30AE-8F1D-8B47-B300-8BD0ECC5ADED}" type="presOf" srcId="{E3512EE2-AF6C-4AE4-889D-040C9142CEAD}" destId="{71DB470C-E196-6445-AF9C-1D368A2BBEC8}" srcOrd="0" destOrd="3" presId="urn:microsoft.com/office/officeart/2005/8/layout/vList2"/>
    <dgm:cxn modelId="{D406C5B6-D275-A344-808D-5CE9B442387B}" type="presOf" srcId="{A6F997FC-D02E-49FF-A88D-EBAC47B9DE97}" destId="{D37A2BEE-DB9F-FF43-A669-524709ECD0CF}" srcOrd="0" destOrd="0" presId="urn:microsoft.com/office/officeart/2005/8/layout/vList2"/>
    <dgm:cxn modelId="{A10E2AC0-2840-EC43-9B35-C57EB120564F}" type="presOf" srcId="{24940AAF-36D4-494E-B2D0-A7A15AB34D26}" destId="{41D8357B-C9D5-A641-857F-7E9D568CAD51}" srcOrd="0" destOrd="0" presId="urn:microsoft.com/office/officeart/2005/8/layout/vList2"/>
    <dgm:cxn modelId="{86E819DD-CB33-7045-90F2-3B3C5C7CC4BC}" type="presOf" srcId="{748E588A-6794-4DDB-A47C-39AA61E6FACF}" destId="{6826576F-F8DF-1849-B88F-72EBC3E776F9}" srcOrd="0" destOrd="1" presId="urn:microsoft.com/office/officeart/2005/8/layout/vList2"/>
    <dgm:cxn modelId="{E8C200F2-B1AE-46C3-9080-3FF4437637B3}" srcId="{A6F997FC-D02E-49FF-A88D-EBAC47B9DE97}" destId="{5D0EA91D-B832-4E2C-95B6-3BD806133A1F}" srcOrd="1" destOrd="0" parTransId="{C7DDFB2B-65F7-4607-8C16-7507B9BBE057}" sibTransId="{B3BB19AF-1807-4E2D-96D6-228E2830F92B}"/>
    <dgm:cxn modelId="{297C8C32-3F59-8645-ADBD-3A3A584F2E42}" type="presParOf" srcId="{41D8357B-C9D5-A641-857F-7E9D568CAD51}" destId="{DED3C7A9-F391-094E-8700-F5CA5598FAB0}" srcOrd="0" destOrd="0" presId="urn:microsoft.com/office/officeart/2005/8/layout/vList2"/>
    <dgm:cxn modelId="{43A2BFEF-8453-7749-9E4F-FFC8ED81C9EC}" type="presParOf" srcId="{41D8357B-C9D5-A641-857F-7E9D568CAD51}" destId="{71DB470C-E196-6445-AF9C-1D368A2BBEC8}" srcOrd="1" destOrd="0" presId="urn:microsoft.com/office/officeart/2005/8/layout/vList2"/>
    <dgm:cxn modelId="{36B21BF8-7822-2F47-8F88-E66158DFF9EE}" type="presParOf" srcId="{41D8357B-C9D5-A641-857F-7E9D568CAD51}" destId="{D37A2BEE-DB9F-FF43-A669-524709ECD0CF}" srcOrd="2" destOrd="0" presId="urn:microsoft.com/office/officeart/2005/8/layout/vList2"/>
    <dgm:cxn modelId="{FA34AB52-3D8D-384F-B30C-A6515408CEBC}" type="presParOf" srcId="{41D8357B-C9D5-A641-857F-7E9D568CAD51}" destId="{BA18133D-C58B-7448-A5E4-1CBB860FEAEA}" srcOrd="3" destOrd="0" presId="urn:microsoft.com/office/officeart/2005/8/layout/vList2"/>
    <dgm:cxn modelId="{E98DF804-8D3D-0649-BD09-4FF8228EDBFD}" type="presParOf" srcId="{41D8357B-C9D5-A641-857F-7E9D568CAD51}" destId="{7F63F038-E9D2-D147-BB51-BB7DF1149533}" srcOrd="4" destOrd="0" presId="urn:microsoft.com/office/officeart/2005/8/layout/vList2"/>
    <dgm:cxn modelId="{3155D238-0082-4748-8866-B62DE7310AB7}" type="presParOf" srcId="{41D8357B-C9D5-A641-857F-7E9D568CAD51}" destId="{6826576F-F8DF-1849-B88F-72EBC3E776F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9D85C2-9860-1B4D-83C9-8B7A26F48459}">
      <dsp:nvSpPr>
        <dsp:cNvPr id="0" name=""/>
        <dsp:cNvSpPr/>
      </dsp:nvSpPr>
      <dsp:spPr>
        <a:xfrm>
          <a:off x="307478" y="130172"/>
          <a:ext cx="1708647" cy="2820791"/>
        </a:xfrm>
        <a:prstGeom prst="upArrow">
          <a:avLst/>
        </a:prstGeom>
        <a:gradFill rotWithShape="0">
          <a:gsLst>
            <a:gs pos="0">
              <a:schemeClr val="accent2">
                <a:alpha val="90000"/>
                <a:hueOff val="0"/>
                <a:satOff val="0"/>
                <a:lumOff val="0"/>
                <a:alphaOff val="0"/>
                <a:satMod val="103000"/>
                <a:lumMod val="102000"/>
                <a:tint val="94000"/>
              </a:schemeClr>
            </a:gs>
            <a:gs pos="50000">
              <a:schemeClr val="accent2">
                <a:alpha val="90000"/>
                <a:hueOff val="0"/>
                <a:satOff val="0"/>
                <a:lumOff val="0"/>
                <a:alphaOff val="0"/>
                <a:satMod val="110000"/>
                <a:lumMod val="100000"/>
                <a:shade val="100000"/>
              </a:schemeClr>
            </a:gs>
            <a:gs pos="100000">
              <a:schemeClr val="accent2">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530A742-029B-5041-BBC4-9C09F1342CFC}">
      <dsp:nvSpPr>
        <dsp:cNvPr id="0" name=""/>
        <dsp:cNvSpPr/>
      </dsp:nvSpPr>
      <dsp:spPr>
        <a:xfrm>
          <a:off x="2081358" y="-130172"/>
          <a:ext cx="9203576" cy="3341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a:lnSpc>
              <a:spcPct val="90000"/>
            </a:lnSpc>
            <a:spcBef>
              <a:spcPct val="0"/>
            </a:spcBef>
            <a:spcAft>
              <a:spcPct val="35000"/>
            </a:spcAft>
            <a:buNone/>
          </a:pPr>
          <a:endParaRPr lang="en-US" sz="2400" kern="1200" dirty="0"/>
        </a:p>
        <a:p>
          <a:pPr marL="228600" lvl="1" indent="-228600" algn="l" defTabSz="889000">
            <a:lnSpc>
              <a:spcPct val="90000"/>
            </a:lnSpc>
            <a:spcBef>
              <a:spcPct val="0"/>
            </a:spcBef>
            <a:spcAft>
              <a:spcPct val="15000"/>
            </a:spcAft>
            <a:buChar char="•"/>
          </a:pPr>
          <a:r>
            <a:rPr lang="en-US" sz="2000" b="1" kern="1200" dirty="0"/>
            <a:t>Educate</a:t>
          </a:r>
          <a:r>
            <a:rPr lang="en-US" sz="2000" kern="1200" dirty="0"/>
            <a:t> – </a:t>
          </a:r>
          <a:r>
            <a:rPr lang="en-US" sz="2000" b="0" i="0" kern="1200" dirty="0"/>
            <a:t>take a step back and CLEARLY define a token in non-technical and cross industry terms. Using real world, everyday analogies so ANYONE can understand them using properties and behaviors to describe and define them</a:t>
          </a:r>
          <a:r>
            <a:rPr lang="en-US" sz="2000" kern="1200" dirty="0"/>
            <a:t>.</a:t>
          </a:r>
        </a:p>
        <a:p>
          <a:pPr marL="228600" lvl="1" indent="-228600" algn="l" defTabSz="889000">
            <a:lnSpc>
              <a:spcPct val="90000"/>
            </a:lnSpc>
            <a:spcBef>
              <a:spcPct val="0"/>
            </a:spcBef>
            <a:spcAft>
              <a:spcPct val="15000"/>
            </a:spcAft>
            <a:buChar char="•"/>
          </a:pPr>
          <a:r>
            <a:rPr lang="en-US" sz="2000" b="1" kern="1200" dirty="0"/>
            <a:t>Establish</a:t>
          </a:r>
          <a:r>
            <a:rPr lang="en-US" sz="2000" kern="1200" dirty="0"/>
            <a:t> a common set of terms and definitions that can be used by business and technical participants to speak the same language</a:t>
          </a:r>
        </a:p>
        <a:p>
          <a:pPr marL="228600" lvl="1" indent="-228600" algn="l" defTabSz="889000">
            <a:lnSpc>
              <a:spcPct val="90000"/>
            </a:lnSpc>
            <a:spcBef>
              <a:spcPct val="0"/>
            </a:spcBef>
            <a:spcAft>
              <a:spcPct val="15000"/>
            </a:spcAft>
            <a:buChar char="•"/>
          </a:pPr>
          <a:r>
            <a:rPr lang="en-US" sz="2000" b="1" kern="1200" dirty="0"/>
            <a:t>Create</a:t>
          </a:r>
          <a:r>
            <a:rPr lang="en-US" sz="2000" kern="1200" dirty="0"/>
            <a:t> - </a:t>
          </a:r>
          <a:r>
            <a:rPr lang="en-US" sz="2000" b="0" i="0" kern="1200" dirty="0"/>
            <a:t>implementation agnostic token definitions with clear requirements that developers can follow, and standards validate</a:t>
          </a:r>
          <a:endParaRPr lang="en-US" sz="2000" kern="1200" dirty="0"/>
        </a:p>
        <a:p>
          <a:pPr marL="228600" lvl="1" indent="-228600" algn="l" defTabSz="889000">
            <a:lnSpc>
              <a:spcPct val="90000"/>
            </a:lnSpc>
            <a:spcBef>
              <a:spcPct val="0"/>
            </a:spcBef>
            <a:spcAft>
              <a:spcPct val="15000"/>
            </a:spcAft>
            <a:buChar char="•"/>
          </a:pPr>
          <a:r>
            <a:rPr lang="en-US" sz="2000" b="1" kern="1200" dirty="0"/>
            <a:t>Define</a:t>
          </a:r>
          <a:r>
            <a:rPr lang="en-US" sz="2000" kern="1200" dirty="0"/>
            <a:t> meta-data using TTF syntax to be able to generate visual representations and extensions supporting tools and mappings to solutions, implementations and source code</a:t>
          </a:r>
        </a:p>
        <a:p>
          <a:pPr marL="171450" lvl="1" indent="-171450" algn="l" defTabSz="800100">
            <a:lnSpc>
              <a:spcPct val="90000"/>
            </a:lnSpc>
            <a:spcBef>
              <a:spcPct val="0"/>
            </a:spcBef>
            <a:spcAft>
              <a:spcPct val="15000"/>
            </a:spcAft>
            <a:buChar char="•"/>
          </a:pPr>
          <a:endParaRPr lang="en-US" sz="1800" kern="1200" dirty="0"/>
        </a:p>
      </dsp:txBody>
      <dsp:txXfrm>
        <a:off x="2081358" y="-130172"/>
        <a:ext cx="9203576" cy="3341481"/>
      </dsp:txXfrm>
    </dsp:sp>
    <dsp:sp modelId="{215EBD7B-3286-2447-A05F-59C52076BC32}">
      <dsp:nvSpPr>
        <dsp:cNvPr id="0" name=""/>
        <dsp:cNvSpPr/>
      </dsp:nvSpPr>
      <dsp:spPr>
        <a:xfrm>
          <a:off x="1435795" y="3186029"/>
          <a:ext cx="1708647" cy="2820791"/>
        </a:xfrm>
        <a:prstGeom prst="downArrow">
          <a:avLst/>
        </a:prstGeom>
        <a:gradFill rotWithShape="0">
          <a:gsLst>
            <a:gs pos="0">
              <a:schemeClr val="accent2">
                <a:alpha val="90000"/>
                <a:hueOff val="0"/>
                <a:satOff val="0"/>
                <a:lumOff val="0"/>
                <a:alphaOff val="-40000"/>
                <a:satMod val="103000"/>
                <a:lumMod val="102000"/>
                <a:tint val="94000"/>
              </a:schemeClr>
            </a:gs>
            <a:gs pos="50000">
              <a:schemeClr val="accent2">
                <a:alpha val="90000"/>
                <a:hueOff val="0"/>
                <a:satOff val="0"/>
                <a:lumOff val="0"/>
                <a:alphaOff val="-40000"/>
                <a:satMod val="110000"/>
                <a:lumMod val="100000"/>
                <a:shade val="100000"/>
              </a:schemeClr>
            </a:gs>
            <a:gs pos="100000">
              <a:schemeClr val="accent2">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F6E681B-A7A1-4C45-8587-E7E7BD1C9551}">
      <dsp:nvSpPr>
        <dsp:cNvPr id="0" name=""/>
        <dsp:cNvSpPr/>
      </dsp:nvSpPr>
      <dsp:spPr>
        <a:xfrm>
          <a:off x="3840862" y="2988010"/>
          <a:ext cx="7291596" cy="2820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a:lnSpc>
              <a:spcPct val="90000"/>
            </a:lnSpc>
            <a:spcBef>
              <a:spcPct val="0"/>
            </a:spcBef>
            <a:spcAft>
              <a:spcPct val="35000"/>
            </a:spcAft>
            <a:buNone/>
          </a:pPr>
          <a:r>
            <a:rPr lang="en-US" sz="2800" kern="1200" dirty="0"/>
            <a:t>it is NOT:</a:t>
          </a:r>
        </a:p>
        <a:p>
          <a:pPr marL="228600" lvl="1" indent="-228600" algn="l" defTabSz="889000">
            <a:lnSpc>
              <a:spcPct val="90000"/>
            </a:lnSpc>
            <a:spcBef>
              <a:spcPct val="0"/>
            </a:spcBef>
            <a:spcAft>
              <a:spcPct val="15000"/>
            </a:spcAft>
            <a:buChar char="•"/>
          </a:pPr>
          <a:r>
            <a:rPr lang="en-US" sz="2000" kern="1200" dirty="0"/>
            <a:t>Blockchain specific </a:t>
          </a:r>
        </a:p>
        <a:p>
          <a:pPr marL="228600" lvl="1" indent="-228600" algn="l" defTabSz="889000">
            <a:lnSpc>
              <a:spcPct val="90000"/>
            </a:lnSpc>
            <a:spcBef>
              <a:spcPct val="0"/>
            </a:spcBef>
            <a:spcAft>
              <a:spcPct val="15000"/>
            </a:spcAft>
            <a:buChar char="•"/>
          </a:pPr>
          <a:r>
            <a:rPr lang="en-US" sz="2000" kern="1200" dirty="0"/>
            <a:t>A legal framework – although it does create common ground</a:t>
          </a:r>
        </a:p>
        <a:p>
          <a:pPr marL="228600" lvl="1" indent="-228600" algn="l" defTabSz="889000">
            <a:lnSpc>
              <a:spcPct val="90000"/>
            </a:lnSpc>
            <a:spcBef>
              <a:spcPct val="0"/>
            </a:spcBef>
            <a:spcAft>
              <a:spcPct val="15000"/>
            </a:spcAft>
            <a:buChar char="•"/>
          </a:pPr>
          <a:r>
            <a:rPr lang="en-US" sz="2000" kern="1200" dirty="0"/>
            <a:t>Complete or comprehensive – requires and encourages collaboration</a:t>
          </a:r>
        </a:p>
      </dsp:txBody>
      <dsp:txXfrm>
        <a:off x="3840862" y="2988010"/>
        <a:ext cx="7291596" cy="28207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BF750-9C02-6342-B7E8-64E203F0C9E1}">
      <dsp:nvSpPr>
        <dsp:cNvPr id="0" name=""/>
        <dsp:cNvSpPr/>
      </dsp:nvSpPr>
      <dsp:spPr>
        <a:xfrm rot="5400000">
          <a:off x="2127732" y="43209"/>
          <a:ext cx="658036" cy="572491"/>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14:m xmlns:a14="http://schemas.microsoft.com/office/drawing/2010/main">
            <m:oMath xmlns:m="http://schemas.openxmlformats.org/officeDocument/2006/math">
              <m:sSub>
                <m:sSubPr>
                  <m:ctrlPr>
                    <a:rPr lang="en-US" sz="700" i="1" kern="1200" smtClean="0">
                      <a:latin typeface="Cambria Math" panose="02040503050406030204" pitchFamily="18" charset="0"/>
                    </a:rPr>
                  </m:ctrlPr>
                </m:sSubPr>
                <m:e>
                  <m:r>
                    <a:rPr lang="en-US" sz="700" i="1" kern="1200" smtClean="0">
                      <a:latin typeface="Cambria Math" panose="02040503050406030204" pitchFamily="18" charset="0"/>
                      <a:ea typeface="Cambria Math" panose="02040503050406030204" pitchFamily="18" charset="0"/>
                    </a:rPr>
                    <m:t>𝜏</m:t>
                  </m:r>
                </m:e>
                <m:sub>
                  <m:r>
                    <m:rPr>
                      <m:sty m:val="p"/>
                    </m:rPr>
                    <a:rPr lang="el-GR" sz="700" i="1" kern="1200" smtClean="0">
                      <a:latin typeface="Cambria Math" panose="02040503050406030204" pitchFamily="18" charset="0"/>
                      <a:ea typeface="Cambria Math" panose="02040503050406030204" pitchFamily="18" charset="0"/>
                    </a:rPr>
                    <m:t>Ϝ</m:t>
                  </m:r>
                </m:sub>
              </m:sSub>
            </m:oMath>
          </a14:m>
          <a:r>
            <a:rPr lang="en-US" sz="700" kern="1200" dirty="0"/>
            <a:t> - Fungible</a:t>
          </a:r>
        </a:p>
      </dsp:txBody>
      <dsp:txXfrm rot="-5400000">
        <a:off x="2259717" y="102981"/>
        <a:ext cx="394065" cy="452948"/>
      </dsp:txXfrm>
    </dsp:sp>
    <dsp:sp modelId="{C347CAC7-70CA-FB40-9842-8C106AF124D4}">
      <dsp:nvSpPr>
        <dsp:cNvPr id="0" name=""/>
        <dsp:cNvSpPr/>
      </dsp:nvSpPr>
      <dsp:spPr>
        <a:xfrm>
          <a:off x="2760368" y="132044"/>
          <a:ext cx="734368" cy="394821"/>
        </a:xfrm>
        <a:prstGeom prst="rect">
          <a:avLst/>
        </a:prstGeom>
        <a:noFill/>
        <a:ln>
          <a:noFill/>
        </a:ln>
        <a:effectLst/>
      </dsp:spPr>
      <dsp:style>
        <a:lnRef idx="0">
          <a:scrgbClr r="0" g="0" b="0"/>
        </a:lnRef>
        <a:fillRef idx="0">
          <a:scrgbClr r="0" g="0" b="0"/>
        </a:fillRef>
        <a:effectRef idx="0">
          <a:scrgbClr r="0" g="0" b="0"/>
        </a:effectRef>
        <a:fontRef idx="minor"/>
      </dsp:style>
    </dsp:sp>
    <dsp:sp modelId="{BE22729E-5C2B-7B47-9BC8-078A62C52558}">
      <dsp:nvSpPr>
        <dsp:cNvPr id="0" name=""/>
        <dsp:cNvSpPr/>
      </dsp:nvSpPr>
      <dsp:spPr>
        <a:xfrm rot="5400000">
          <a:off x="1509441" y="43209"/>
          <a:ext cx="658036" cy="572491"/>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rot="-5400000">
        <a:off x="1641426" y="102981"/>
        <a:ext cx="394065" cy="452948"/>
      </dsp:txXfrm>
    </dsp:sp>
    <dsp:sp modelId="{75B7554C-58CD-0040-B9E2-57CAFBF8E184}">
      <dsp:nvSpPr>
        <dsp:cNvPr id="0" name=""/>
        <dsp:cNvSpPr/>
      </dsp:nvSpPr>
      <dsp:spPr>
        <a:xfrm rot="5400000">
          <a:off x="1817402" y="601751"/>
          <a:ext cx="658036" cy="572491"/>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14:m xmlns:a14="http://schemas.microsoft.com/office/drawing/2010/main">
            <m:oMath xmlns:m="http://schemas.openxmlformats.org/officeDocument/2006/math">
              <m:sSub>
                <m:sSubPr>
                  <m:ctrlPr>
                    <a:rPr lang="en-US" sz="700" i="1" kern="1200" smtClean="0">
                      <a:latin typeface="Cambria Math" panose="02040503050406030204" pitchFamily="18" charset="0"/>
                    </a:rPr>
                  </m:ctrlPr>
                </m:sSubPr>
                <m:e>
                  <m:r>
                    <a:rPr lang="en-US" sz="700" i="1" kern="1200" smtClean="0">
                      <a:latin typeface="Cambria Math" panose="02040503050406030204" pitchFamily="18" charset="0"/>
                      <a:ea typeface="Cambria Math" panose="02040503050406030204" pitchFamily="18" charset="0"/>
                    </a:rPr>
                    <m:t>𝜏</m:t>
                  </m:r>
                </m:e>
                <m:sub>
                  <m:r>
                    <m:rPr>
                      <m:sty m:val="p"/>
                    </m:rPr>
                    <a:rPr lang="el-GR" sz="700" i="1" kern="1200" smtClean="0">
                      <a:latin typeface="Cambria Math" panose="02040503050406030204" pitchFamily="18" charset="0"/>
                      <a:ea typeface="Cambria Math" panose="02040503050406030204" pitchFamily="18" charset="0"/>
                    </a:rPr>
                    <m:t>Ν</m:t>
                  </m:r>
                </m:sub>
              </m:sSub>
            </m:oMath>
          </a14:m>
          <a:r>
            <a:rPr lang="en-US" sz="700" kern="1200" dirty="0"/>
            <a:t>- Non-fungible</a:t>
          </a:r>
        </a:p>
      </dsp:txBody>
      <dsp:txXfrm rot="-5400000">
        <a:off x="1949387" y="661523"/>
        <a:ext cx="394065" cy="452948"/>
      </dsp:txXfrm>
    </dsp:sp>
    <dsp:sp modelId="{02BE8325-2C3E-244F-995F-38049B66B679}">
      <dsp:nvSpPr>
        <dsp:cNvPr id="0" name=""/>
        <dsp:cNvSpPr/>
      </dsp:nvSpPr>
      <dsp:spPr>
        <a:xfrm>
          <a:off x="1125806" y="690586"/>
          <a:ext cx="710679" cy="394821"/>
        </a:xfrm>
        <a:prstGeom prst="rect">
          <a:avLst/>
        </a:prstGeom>
        <a:noFill/>
        <a:ln>
          <a:noFill/>
        </a:ln>
        <a:effectLst/>
      </dsp:spPr>
      <dsp:style>
        <a:lnRef idx="0">
          <a:scrgbClr r="0" g="0" b="0"/>
        </a:lnRef>
        <a:fillRef idx="0">
          <a:scrgbClr r="0" g="0" b="0"/>
        </a:fillRef>
        <a:effectRef idx="0">
          <a:scrgbClr r="0" g="0" b="0"/>
        </a:effectRef>
        <a:fontRef idx="minor"/>
      </dsp:style>
    </dsp:sp>
    <dsp:sp modelId="{47CA118B-57D7-9745-BF2B-375D4474BF80}">
      <dsp:nvSpPr>
        <dsp:cNvPr id="0" name=""/>
        <dsp:cNvSpPr/>
      </dsp:nvSpPr>
      <dsp:spPr>
        <a:xfrm rot="5400000">
          <a:off x="2435693" y="601751"/>
          <a:ext cx="658036" cy="572491"/>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rot="-5400000">
        <a:off x="2567678" y="661523"/>
        <a:ext cx="394065" cy="452948"/>
      </dsp:txXfrm>
    </dsp:sp>
    <dsp:sp modelId="{A5B3C67B-0429-0449-8237-5B0D691A2EC0}">
      <dsp:nvSpPr>
        <dsp:cNvPr id="0" name=""/>
        <dsp:cNvSpPr/>
      </dsp:nvSpPr>
      <dsp:spPr>
        <a:xfrm rot="5400000">
          <a:off x="2127732" y="1160292"/>
          <a:ext cx="658036" cy="572491"/>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l-GR" sz="800" b="1" i="0" kern="1200" dirty="0"/>
            <a:t>τ</a:t>
          </a:r>
          <a:r>
            <a:rPr lang="en-US" sz="800" b="1" i="0" kern="1200" baseline="-25000" dirty="0"/>
            <a:t>N</a:t>
          </a:r>
          <a:r>
            <a:rPr lang="en-US" sz="800" b="1" i="0" kern="1200" dirty="0"/>
            <a:t>(</a:t>
          </a:r>
          <a:r>
            <a:rPr lang="el-GR" sz="800" b="1" i="0" kern="1200" dirty="0"/>
            <a:t>τ</a:t>
          </a:r>
          <a:r>
            <a:rPr lang="en-US" sz="800" b="1" i="0" kern="1200" baseline="-25000" dirty="0"/>
            <a:t>F</a:t>
          </a:r>
          <a:r>
            <a:rPr lang="en-US" sz="800" b="1" i="0" kern="1200" dirty="0"/>
            <a:t>)</a:t>
          </a:r>
          <a:r>
            <a:rPr lang="en-US" sz="800" kern="1200" dirty="0"/>
            <a:t>- </a:t>
          </a:r>
          <a:r>
            <a:rPr lang="en-US" sz="700" kern="1200" dirty="0"/>
            <a:t>Hybrids</a:t>
          </a:r>
        </a:p>
      </dsp:txBody>
      <dsp:txXfrm rot="-5400000">
        <a:off x="2259717" y="1220064"/>
        <a:ext cx="394065" cy="452948"/>
      </dsp:txXfrm>
    </dsp:sp>
    <dsp:sp modelId="{177E9386-E57E-0640-AEE0-B0DB2E98A84B}">
      <dsp:nvSpPr>
        <dsp:cNvPr id="0" name=""/>
        <dsp:cNvSpPr/>
      </dsp:nvSpPr>
      <dsp:spPr>
        <a:xfrm>
          <a:off x="2760368" y="1249127"/>
          <a:ext cx="734368" cy="394821"/>
        </a:xfrm>
        <a:prstGeom prst="rect">
          <a:avLst/>
        </a:prstGeom>
        <a:noFill/>
        <a:ln>
          <a:noFill/>
        </a:ln>
        <a:effectLst/>
      </dsp:spPr>
      <dsp:style>
        <a:lnRef idx="0">
          <a:scrgbClr r="0" g="0" b="0"/>
        </a:lnRef>
        <a:fillRef idx="0">
          <a:scrgbClr r="0" g="0" b="0"/>
        </a:fillRef>
        <a:effectRef idx="0">
          <a:scrgbClr r="0" g="0" b="0"/>
        </a:effectRef>
        <a:fontRef idx="minor"/>
      </dsp:style>
    </dsp:sp>
    <dsp:sp modelId="{241A42D5-8F4F-EC42-8F5A-9E434D117700}">
      <dsp:nvSpPr>
        <dsp:cNvPr id="0" name=""/>
        <dsp:cNvSpPr/>
      </dsp:nvSpPr>
      <dsp:spPr>
        <a:xfrm rot="5400000">
          <a:off x="1509441" y="1160292"/>
          <a:ext cx="658036" cy="572491"/>
        </a:xfrm>
        <a:prstGeom prst="hexagon">
          <a:avLst>
            <a:gd name="adj" fmla="val 25000"/>
            <a:gd name="vf" fmla="val 11547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rot="-5400000">
        <a:off x="1641426" y="1220064"/>
        <a:ext cx="394065" cy="452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3C7A9-F391-094E-8700-F5CA5598FAB0}">
      <dsp:nvSpPr>
        <dsp:cNvPr id="0" name=""/>
        <dsp:cNvSpPr/>
      </dsp:nvSpPr>
      <dsp:spPr>
        <a:xfrm>
          <a:off x="0" y="44431"/>
          <a:ext cx="6513603" cy="59962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Complete the Taxonomy Framework</a:t>
          </a:r>
        </a:p>
      </dsp:txBody>
      <dsp:txXfrm>
        <a:off x="29271" y="73702"/>
        <a:ext cx="6455061" cy="541083"/>
      </dsp:txXfrm>
    </dsp:sp>
    <dsp:sp modelId="{71DB470C-E196-6445-AF9C-1D368A2BBEC8}">
      <dsp:nvSpPr>
        <dsp:cNvPr id="0" name=""/>
        <dsp:cNvSpPr/>
      </dsp:nvSpPr>
      <dsp:spPr>
        <a:xfrm>
          <a:off x="0" y="644056"/>
          <a:ext cx="6513603" cy="23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Maintain GitHub:</a:t>
          </a:r>
        </a:p>
        <a:p>
          <a:pPr marL="457200" lvl="2" indent="-228600" algn="l" defTabSz="889000">
            <a:lnSpc>
              <a:spcPct val="90000"/>
            </a:lnSpc>
            <a:spcBef>
              <a:spcPct val="0"/>
            </a:spcBef>
            <a:spcAft>
              <a:spcPct val="20000"/>
            </a:spcAft>
            <a:buChar char="•"/>
          </a:pPr>
          <a:r>
            <a:rPr lang="en-US" sz="2000" kern="1200"/>
            <a:t>Base Taxonomy definition</a:t>
          </a:r>
        </a:p>
        <a:p>
          <a:pPr marL="457200" lvl="2" indent="-228600" algn="l" defTabSz="889000">
            <a:lnSpc>
              <a:spcPct val="90000"/>
            </a:lnSpc>
            <a:spcBef>
              <a:spcPct val="0"/>
            </a:spcBef>
            <a:spcAft>
              <a:spcPct val="20000"/>
            </a:spcAft>
            <a:buChar char="•"/>
          </a:pPr>
          <a:r>
            <a:rPr lang="en-US" sz="2000" kern="1200"/>
            <a:t>Library of Behaviors, Behavior Groups and Control Messages</a:t>
          </a:r>
        </a:p>
        <a:p>
          <a:pPr marL="228600" lvl="1" indent="-228600" algn="l" defTabSz="889000">
            <a:lnSpc>
              <a:spcPct val="90000"/>
            </a:lnSpc>
            <a:spcBef>
              <a:spcPct val="0"/>
            </a:spcBef>
            <a:spcAft>
              <a:spcPct val="20000"/>
            </a:spcAft>
            <a:buChar char="•"/>
          </a:pPr>
          <a:r>
            <a:rPr lang="en-US" sz="2000" kern="1200"/>
            <a:t>GitHub Library for Token Definitions</a:t>
          </a:r>
        </a:p>
        <a:p>
          <a:pPr marL="457200" lvl="2" indent="-228600" algn="l" defTabSz="889000">
            <a:lnSpc>
              <a:spcPct val="90000"/>
            </a:lnSpc>
            <a:spcBef>
              <a:spcPct val="0"/>
            </a:spcBef>
            <a:spcAft>
              <a:spcPct val="20000"/>
            </a:spcAft>
            <a:buChar char="•"/>
          </a:pPr>
          <a:r>
            <a:rPr lang="en-US" sz="2000" kern="1200"/>
            <a:t>Destination for definitions, links to the base libraries</a:t>
          </a:r>
        </a:p>
        <a:p>
          <a:pPr marL="685800" lvl="3" indent="-228600" algn="l" defTabSz="889000">
            <a:lnSpc>
              <a:spcPct val="90000"/>
            </a:lnSpc>
            <a:spcBef>
              <a:spcPct val="0"/>
            </a:spcBef>
            <a:spcAft>
              <a:spcPct val="20000"/>
            </a:spcAft>
            <a:buChar char="•"/>
          </a:pPr>
          <a:r>
            <a:rPr lang="en-US" sz="2000" kern="1200"/>
            <a:t>Link to known implementation</a:t>
          </a:r>
        </a:p>
      </dsp:txBody>
      <dsp:txXfrm>
        <a:off x="0" y="644056"/>
        <a:ext cx="6513603" cy="2328750"/>
      </dsp:txXfrm>
    </dsp:sp>
    <dsp:sp modelId="{D37A2BEE-DB9F-FF43-A669-524709ECD0CF}">
      <dsp:nvSpPr>
        <dsp:cNvPr id="0" name=""/>
        <dsp:cNvSpPr/>
      </dsp:nvSpPr>
      <dsp:spPr>
        <a:xfrm>
          <a:off x="0" y="2972806"/>
          <a:ext cx="6513603" cy="599625"/>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SIG and Vendors compose token definitions via Workshops</a:t>
          </a:r>
        </a:p>
      </dsp:txBody>
      <dsp:txXfrm>
        <a:off x="29271" y="3002077"/>
        <a:ext cx="6455061" cy="541083"/>
      </dsp:txXfrm>
    </dsp:sp>
    <dsp:sp modelId="{BA18133D-C58B-7448-A5E4-1CBB860FEAEA}">
      <dsp:nvSpPr>
        <dsp:cNvPr id="0" name=""/>
        <dsp:cNvSpPr/>
      </dsp:nvSpPr>
      <dsp:spPr>
        <a:xfrm>
          <a:off x="0" y="3572431"/>
          <a:ext cx="6513603"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Contribute new or update behaviors that are not proprietary </a:t>
          </a:r>
        </a:p>
        <a:p>
          <a:pPr marL="228600" lvl="1" indent="-228600" algn="l" defTabSz="889000">
            <a:lnSpc>
              <a:spcPct val="90000"/>
            </a:lnSpc>
            <a:spcBef>
              <a:spcPct val="0"/>
            </a:spcBef>
            <a:spcAft>
              <a:spcPct val="20000"/>
            </a:spcAft>
            <a:buChar char="•"/>
          </a:pPr>
          <a:r>
            <a:rPr lang="en-US" sz="2000" kern="1200" dirty="0"/>
            <a:t>Submit Token Definition to the TTI via Pull Request</a:t>
          </a:r>
        </a:p>
      </dsp:txBody>
      <dsp:txXfrm>
        <a:off x="0" y="3572431"/>
        <a:ext cx="6513603" cy="983250"/>
      </dsp:txXfrm>
    </dsp:sp>
    <dsp:sp modelId="{7F63F038-E9D2-D147-BB51-BB7DF1149533}">
      <dsp:nvSpPr>
        <dsp:cNvPr id="0" name=""/>
        <dsp:cNvSpPr/>
      </dsp:nvSpPr>
      <dsp:spPr>
        <a:xfrm>
          <a:off x="0" y="4555681"/>
          <a:ext cx="6513603" cy="599625"/>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Certification</a:t>
          </a:r>
        </a:p>
      </dsp:txBody>
      <dsp:txXfrm>
        <a:off x="29271" y="4584952"/>
        <a:ext cx="6455061" cy="541083"/>
      </dsp:txXfrm>
    </dsp:sp>
    <dsp:sp modelId="{6826576F-F8DF-1849-B88F-72EBC3E776F9}">
      <dsp:nvSpPr>
        <dsp:cNvPr id="0" name=""/>
        <dsp:cNvSpPr/>
      </dsp:nvSpPr>
      <dsp:spPr>
        <a:xfrm>
          <a:off x="0" y="5155306"/>
          <a:ext cx="6513603"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Compliance based on base message conformance</a:t>
          </a:r>
        </a:p>
        <a:p>
          <a:pPr marL="228600" lvl="1" indent="-228600" algn="l" defTabSz="889000">
            <a:lnSpc>
              <a:spcPct val="90000"/>
            </a:lnSpc>
            <a:spcBef>
              <a:spcPct val="0"/>
            </a:spcBef>
            <a:spcAft>
              <a:spcPct val="20000"/>
            </a:spcAft>
            <a:buChar char="•"/>
          </a:pPr>
          <a:r>
            <a:rPr lang="en-US" sz="2000" kern="1200" dirty="0"/>
            <a:t>Demonstrate behavior implementation</a:t>
          </a:r>
        </a:p>
      </dsp:txBody>
      <dsp:txXfrm>
        <a:off x="0" y="5155306"/>
        <a:ext cx="6513603" cy="685687"/>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4/15/19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Token Taxonomy Framework bridges the gap between blockchain developers, line of business executives and legal/regulators allowing them to work together to model existing and define new business models and networks based on Tokens. The blockchain space alone makes it difficult to establish common ground, but when adding Tokens to the mix they find themselves speaking completely different languages. The framework’s purpose IS: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Educate – take a step back and CLEARLY define a token in non-technical and cross industry terms. Using real world, everyday analogies so ANYONE can understand them using properties and behaviors to describe and define them.</a:t>
            </a:r>
          </a:p>
          <a:p>
            <a:r>
              <a:rPr lang="en-US" sz="1200" b="0" kern="1200" dirty="0">
                <a:solidFill>
                  <a:schemeClr val="tx1"/>
                </a:solidFill>
                <a:effectLst/>
                <a:latin typeface="+mn-lt"/>
                <a:ea typeface="+mn-ea"/>
                <a:cs typeface="+mn-cs"/>
              </a:rPr>
              <a:t>- Define a common set of concepts and terms that can be used by business, technical and regulatory participants to speak the same language.</a:t>
            </a:r>
          </a:p>
          <a:p>
            <a:r>
              <a:rPr lang="en-US" sz="1200" b="0" kern="1200" dirty="0">
                <a:solidFill>
                  <a:schemeClr val="tx1"/>
                </a:solidFill>
                <a:effectLst/>
                <a:latin typeface="+mn-lt"/>
                <a:ea typeface="+mn-ea"/>
                <a:cs typeface="+mn-cs"/>
              </a:rPr>
              <a:t>- Produce token definitions that have clear and understood requirements that are implementation neutral for developers to follow and standards to validate.</a:t>
            </a:r>
          </a:p>
          <a:p>
            <a:r>
              <a:rPr lang="en-US" sz="1200" b="0" kern="1200" dirty="0">
                <a:solidFill>
                  <a:schemeClr val="tx1"/>
                </a:solidFill>
                <a:effectLst/>
                <a:latin typeface="+mn-lt"/>
                <a:ea typeface="+mn-ea"/>
                <a:cs typeface="+mn-cs"/>
              </a:rPr>
              <a:t>- Establish a base Token Classification Hierarchy (TCH) driven by metadata that is simple to understand and navigate for anyone interested in learning and discovering Tokens and underlying implementations.</a:t>
            </a:r>
          </a:p>
          <a:p>
            <a:r>
              <a:rPr lang="en-US" sz="1200" b="0" kern="1200" dirty="0">
                <a:solidFill>
                  <a:schemeClr val="tx1"/>
                </a:solidFill>
                <a:effectLst/>
                <a:latin typeface="+mn-lt"/>
                <a:ea typeface="+mn-ea"/>
                <a:cs typeface="+mn-cs"/>
              </a:rPr>
              <a:t>- Tooling meta-data using the TTF syntax to be able to generate visual representations of classifications and modelling tools to view and create token definitions mapped to the taxonomy.</a:t>
            </a:r>
          </a:p>
          <a:p>
            <a:r>
              <a:rPr lang="en-US" sz="1200" b="0" kern="1200" dirty="0">
                <a:solidFill>
                  <a:schemeClr val="tx1"/>
                </a:solidFill>
                <a:effectLst/>
                <a:latin typeface="+mn-lt"/>
                <a:ea typeface="+mn-ea"/>
                <a:cs typeface="+mn-cs"/>
              </a:rPr>
              <a:t>- Neutral to programming language and blockchain, distributed ledger or other distributed medium where tokens reside.</a:t>
            </a:r>
          </a:p>
          <a:p>
            <a:r>
              <a:rPr lang="en-US" sz="1200" b="0" kern="1200" dirty="0">
                <a:solidFill>
                  <a:schemeClr val="tx1"/>
                </a:solidFill>
                <a:effectLst/>
                <a:latin typeface="+mn-lt"/>
                <a:ea typeface="+mn-ea"/>
                <a:cs typeface="+mn-cs"/>
              </a:rPr>
              <a:t>- Open and collaborative workshops to accelerate the creation of powerful vertical industry applications and innovation for platforms, start-ups and enterprises.</a:t>
            </a:r>
          </a:p>
          <a:p>
            <a:r>
              <a:rPr lang="en-US" sz="1200" b="0" kern="1200" dirty="0">
                <a:solidFill>
                  <a:schemeClr val="tx1"/>
                </a:solidFill>
                <a:effectLst/>
                <a:latin typeface="+mn-lt"/>
                <a:ea typeface="+mn-ea"/>
                <a:cs typeface="+mn-cs"/>
              </a:rPr>
              <a:t>- Standard artifacts and control message definitions mapped to the taxonomy that are implementation neutral and provide base components and controls that consortia, startups, platforms or regulators can use to work together.</a:t>
            </a:r>
          </a:p>
          <a:p>
            <a:r>
              <a:rPr lang="en-US" sz="1200" b="0" kern="1200" dirty="0">
                <a:solidFill>
                  <a:schemeClr val="tx1"/>
                </a:solidFill>
                <a:effectLst/>
                <a:latin typeface="+mn-lt"/>
                <a:ea typeface="+mn-ea"/>
                <a:cs typeface="+mn-cs"/>
              </a:rPr>
              <a:t>- Encourage differentiation and vertical specialization while maintaining an interoperable base.</a:t>
            </a:r>
          </a:p>
          <a:p>
            <a:r>
              <a:rPr lang="en-US" sz="1200" b="0" kern="1200" dirty="0">
                <a:solidFill>
                  <a:schemeClr val="tx1"/>
                </a:solidFill>
                <a:effectLst/>
                <a:latin typeface="+mn-lt"/>
                <a:ea typeface="+mn-ea"/>
                <a:cs typeface="+mn-cs"/>
              </a:rPr>
              <a:t>- Sandbox environment for legal and regulatory requirement discovery and input</a:t>
            </a:r>
          </a:p>
          <a:p>
            <a:r>
              <a:rPr lang="en-US" sz="1200" b="0" kern="1200" dirty="0">
                <a:solidFill>
                  <a:schemeClr val="tx1"/>
                </a:solidFill>
                <a:effectLst/>
                <a:latin typeface="+mn-lt"/>
                <a:ea typeface="+mn-ea"/>
                <a:cs typeface="+mn-cs"/>
              </a:rPr>
              <a:t>- Used in taxonomy workshops for defining existing or new tokens which results in a contribution back to the framework to organically grow and expand across industries for maximum re-use.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It is </a:t>
            </a:r>
            <a:r>
              <a:rPr lang="en-US" sz="1200" b="1" kern="1200" dirty="0">
                <a:solidFill>
                  <a:schemeClr val="tx1"/>
                </a:solidFill>
                <a:effectLst/>
                <a:latin typeface="+mn-lt"/>
                <a:ea typeface="+mn-ea"/>
                <a:cs typeface="+mn-cs"/>
              </a:rPr>
              <a:t>**NOT**</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Specific to the Ethereum family but applies to any shared medium.</a:t>
            </a:r>
          </a:p>
          <a:p>
            <a:r>
              <a:rPr lang="en-US" sz="1200" b="0" kern="1200" dirty="0">
                <a:solidFill>
                  <a:schemeClr val="tx1"/>
                </a:solidFill>
                <a:effectLst/>
                <a:latin typeface="+mn-lt"/>
                <a:ea typeface="+mn-ea"/>
                <a:cs typeface="+mn-cs"/>
              </a:rPr>
              <a:t>- A Legal framework - but does establish common ground.</a:t>
            </a:r>
          </a:p>
          <a:p>
            <a:r>
              <a:rPr lang="en-US" sz="1200" b="0" kern="1200" dirty="0">
                <a:solidFill>
                  <a:schemeClr val="tx1"/>
                </a:solidFill>
                <a:effectLst/>
                <a:latin typeface="+mn-lt"/>
                <a:ea typeface="+mn-ea"/>
                <a:cs typeface="+mn-cs"/>
              </a:rPr>
              <a:t>- A Regulatory framework - also creates common ground.</a:t>
            </a:r>
          </a:p>
          <a:p>
            <a:r>
              <a:rPr lang="en-US" sz="1200" b="0" kern="1200" dirty="0">
                <a:solidFill>
                  <a:schemeClr val="tx1"/>
                </a:solidFill>
                <a:effectLst/>
                <a:latin typeface="+mn-lt"/>
                <a:ea typeface="+mn-ea"/>
                <a:cs typeface="+mn-cs"/>
              </a:rPr>
              <a:t>- Complete or comprehensive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This paper does not provide a backgrounder on Tokens and their function, but rather introduces taxonomy and classifications as a composition framework for creating or documenting existing token definitions.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See the [Token Hall](</a:t>
            </a:r>
            <a:r>
              <a:rPr lang="en-US" sz="1200" b="0" u="sng" kern="1200" dirty="0">
                <a:solidFill>
                  <a:schemeClr val="tx1"/>
                </a:solidFill>
                <a:effectLst/>
                <a:latin typeface="+mn-lt"/>
                <a:ea typeface="+mn-ea"/>
                <a:cs typeface="+mn-cs"/>
              </a:rPr>
              <a:t>https://</a:t>
            </a:r>
            <a:r>
              <a:rPr lang="en-US" sz="1200" b="0" u="sng" kern="1200" dirty="0" err="1">
                <a:solidFill>
                  <a:schemeClr val="tx1"/>
                </a:solidFill>
                <a:effectLst/>
                <a:latin typeface="+mn-lt"/>
                <a:ea typeface="+mn-ea"/>
                <a:cs typeface="+mn-cs"/>
              </a:rPr>
              <a:t>medium.com</a:t>
            </a:r>
            <a:r>
              <a:rPr lang="en-US" sz="1200" b="0" u="sng" kern="1200" dirty="0">
                <a:solidFill>
                  <a:schemeClr val="tx1"/>
                </a:solidFill>
                <a:effectLst/>
                <a:latin typeface="+mn-lt"/>
                <a:ea typeface="+mn-ea"/>
                <a:cs typeface="+mn-cs"/>
              </a:rPr>
              <a:t>/</a:t>
            </a:r>
            <a:r>
              <a:rPr lang="en-US" sz="1200" b="0" u="sng" kern="1200" dirty="0" err="1">
                <a:solidFill>
                  <a:schemeClr val="tx1"/>
                </a:solidFill>
                <a:effectLst/>
                <a:latin typeface="+mn-lt"/>
                <a:ea typeface="+mn-ea"/>
                <a:cs typeface="+mn-cs"/>
              </a:rPr>
              <a:t>tokenhall</a:t>
            </a:r>
            <a:r>
              <a:rPr lang="en-US" sz="1200" b="0" kern="1200" dirty="0">
                <a:solidFill>
                  <a:schemeClr val="tx1"/>
                </a:solidFill>
                <a:effectLst/>
                <a:latin typeface="+mn-lt"/>
                <a:ea typeface="+mn-ea"/>
                <a:cs typeface="+mn-cs"/>
              </a:rPr>
              <a:t>) for a backgrounder for business and technical audiences.</a:t>
            </a: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a:t>
            </a:fld>
            <a:endParaRPr lang="en-US"/>
          </a:p>
        </p:txBody>
      </p:sp>
    </p:spTree>
    <p:extLst>
      <p:ext uri="{BB962C8B-B14F-4D97-AF65-F5344CB8AC3E}">
        <p14:creationId xmlns:p14="http://schemas.microsoft.com/office/powerpoint/2010/main" val="150086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a:t>
            </a:fld>
            <a:endParaRPr lang="en-US"/>
          </a:p>
        </p:txBody>
      </p:sp>
    </p:spTree>
    <p:extLst>
      <p:ext uri="{BB962C8B-B14F-4D97-AF65-F5344CB8AC3E}">
        <p14:creationId xmlns:p14="http://schemas.microsoft.com/office/powerpoint/2010/main" val="3704415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4/15/19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Enterprise Ethereum Alliance Inc.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 </a:t>
            </a:r>
          </a:p>
        </p:txBody>
      </p:sp>
      <p:sp>
        <p:nvSpPr>
          <p:cNvPr id="11" name="Footer Placeholder 3">
            <a:extLst>
              <a:ext uri="{FF2B5EF4-FFF2-40B4-BE49-F238E27FC236}">
                <a16:creationId xmlns:a16="http://schemas.microsoft.com/office/drawing/2014/main" id="{34A835C0-4455-1148-84D4-E0499BE7CCEC}"/>
              </a:ext>
            </a:extLst>
          </p:cNvPr>
          <p:cNvSpPr txBox="1">
            <a:spLocks/>
          </p:cNvSpPr>
          <p:nvPr userDrawn="1"/>
        </p:nvSpPr>
        <p:spPr>
          <a:xfrm>
            <a:off x="4191000" y="65087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4/15/19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a:t>©2019 Enterprise Ethereum Alliance Inc. (“EEA”).  All Rights Reserved. EEA Proprietary and Confidential.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4/15/19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a:t>©2019 Enterprise Ethereum Alliance Inc. (“EEA”).  All Rights Reserved. EEA Proprietary and Confidential.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4/15/19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Enterprise Ethereum Alliance Inc.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 </a:t>
            </a:r>
          </a:p>
        </p:txBody>
      </p:sp>
    </p:spTree>
    <p:extLst>
      <p:ext uri="{BB962C8B-B14F-4D97-AF65-F5344CB8AC3E}">
        <p14:creationId xmlns:p14="http://schemas.microsoft.com/office/powerpoint/2010/main" val="134837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4/15/19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Enterprise Ethereum Alliance Inc.  </a:t>
            </a:r>
            <a:r>
              <a:rPr lang="en-US"/>
              <a:t>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4/15/19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a:t>©2019 Enterprise Ethereum Alliance Inc. (“EEA”).  All Rights Reserved. EEA Proprietary and Confidential. </a:t>
            </a:r>
            <a:endParaRPr lang="en-US" dirty="0"/>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4/15/19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a:t>©2019 Enterprise Ethereum Alliance Inc. (“EEA”).  All Rights Reserved. EEA Proprietary and Confidential. </a:t>
            </a:r>
            <a:endParaRPr lang="en-US" dirty="0"/>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4/15/19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a:t>©2019 Enterprise Ethereum Alliance Inc. (“EEA”).  All Rights Reserved. EEA Proprietary and Confidential.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4/15/19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a:t>©2019 Enterprise Ethereum Alliance Inc. (“EEA”).  All Rights Reserved. EEA Proprietary and Confidential.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4/15/19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a:t>©2019 Enterprise Ethereum Alliance Inc. (“EEA”).  All Rights Reserved. EEA Proprietary and Confidential.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4/15/19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a:t>©2019 Enterprise Ethereum Alliance Inc. (“EEA”).  All Rights Reserved. EEA Proprietary and Confidential.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4/15/19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Enterprise Ethereum Alliance Inc. (“EEA”).  All Rights Reserved. EEA Proprietary and Confidential. </a:t>
            </a:r>
            <a:endParaRPr lang="en-US" dirty="0"/>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12"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8" name="Rectangle 2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804671" y="2600324"/>
            <a:ext cx="6405753" cy="3277961"/>
          </a:xfrm>
        </p:spPr>
        <p:txBody>
          <a:bodyPr vert="horz" lIns="91440" tIns="45720" rIns="91440" bIns="45720" rtlCol="0" anchor="t">
            <a:normAutofit/>
          </a:bodyPr>
          <a:lstStyle/>
          <a:p>
            <a:pPr algn="l"/>
            <a:r>
              <a:rPr lang="en-US" sz="5400" kern="1200" dirty="0">
                <a:latin typeface="+mj-lt"/>
                <a:ea typeface="+mj-ea"/>
                <a:cs typeface="+mj-cs"/>
              </a:rPr>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804672" y="1300450"/>
            <a:ext cx="4167376" cy="1155525"/>
          </a:xfrm>
        </p:spPr>
        <p:txBody>
          <a:bodyPr vert="horz" lIns="91440" tIns="45720" rIns="91440" bIns="45720" rtlCol="0" anchor="b">
            <a:normAutofit/>
          </a:bodyPr>
          <a:lstStyle/>
          <a:p>
            <a:pPr algn="l"/>
            <a:r>
              <a:rPr lang="en-US" sz="2000"/>
              <a:t>Moving Tokens Forward</a:t>
            </a:r>
            <a:endParaRPr lang="en-US" sz="2000" dirty="0"/>
          </a:p>
        </p:txBody>
      </p:sp>
      <p:sp>
        <p:nvSpPr>
          <p:cNvPr id="4" name="Footer Placeholder 3">
            <a:extLst>
              <a:ext uri="{FF2B5EF4-FFF2-40B4-BE49-F238E27FC236}">
                <a16:creationId xmlns:a16="http://schemas.microsoft.com/office/drawing/2014/main" id="{D527F333-7E13-0B4B-BFBA-286A3A11DCCD}"/>
              </a:ext>
            </a:extLst>
          </p:cNvPr>
          <p:cNvSpPr>
            <a:spLocks noGrp="1"/>
          </p:cNvSpPr>
          <p:nvPr>
            <p:ph type="ftr" sz="quarter" idx="11"/>
          </p:nvPr>
        </p:nvSpPr>
        <p:spPr/>
        <p:txBody>
          <a:bodyPr/>
          <a:lstStyle/>
          <a:p>
            <a:r>
              <a:rPr lang="en-US" dirty="0"/>
              <a:t>©2019 Enterprise Ethereum Alliance Inc.  All Rights Reserved. </a:t>
            </a:r>
          </a:p>
        </p:txBody>
      </p:sp>
    </p:spTree>
    <p:extLst>
      <p:ext uri="{BB962C8B-B14F-4D97-AF65-F5344CB8AC3E}">
        <p14:creationId xmlns:p14="http://schemas.microsoft.com/office/powerpoint/2010/main" val="28248282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sp>
        <p:nvSpPr>
          <p:cNvPr id="54" name="Rectangle 5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7316"/>
            <a:ext cx="10515600" cy="1325563"/>
          </a:xfrm>
        </p:spPr>
        <p:txBody>
          <a:bodyPr>
            <a:normAutofit/>
          </a:bodyPr>
          <a:lstStyle/>
          <a:p>
            <a:r>
              <a:rPr lang="en-US" dirty="0">
                <a:solidFill>
                  <a:srgbClr val="FFFFFF"/>
                </a:solidFill>
              </a:rPr>
              <a:t>What is it?</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850477581"/>
              </p:ext>
            </p:extLst>
          </p:nvPr>
        </p:nvGraphicFramePr>
        <p:xfrm>
          <a:off x="318053" y="974034"/>
          <a:ext cx="11439938" cy="5876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825A230-BE47-354B-88E4-46061D7CB842}"/>
              </a:ext>
            </a:extLst>
          </p:cNvPr>
          <p:cNvSpPr>
            <a:spLocks noGrp="1"/>
          </p:cNvSpPr>
          <p:nvPr>
            <p:ph type="ftr" sz="quarter" idx="11"/>
          </p:nvPr>
        </p:nvSpPr>
        <p:spPr/>
        <p:txBody>
          <a:bodyPr/>
          <a:lstStyle/>
          <a:p>
            <a:r>
              <a:rPr lang="en-US"/>
              <a:t>©2019 Enterprise Ethereum Alliance Inc. (“EEA”).  All Rights Reserved. EEA Proprietary and Confidential. </a:t>
            </a:r>
          </a:p>
        </p:txBody>
      </p:sp>
    </p:spTree>
    <p:extLst>
      <p:ext uri="{BB962C8B-B14F-4D97-AF65-F5344CB8AC3E}">
        <p14:creationId xmlns:p14="http://schemas.microsoft.com/office/powerpoint/2010/main" val="281476983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7" name="Picture 16" descr="A close up of a logo&#10;&#10;Description automatically generated">
            <a:extLst>
              <a:ext uri="{FF2B5EF4-FFF2-40B4-BE49-F238E27FC236}">
                <a16:creationId xmlns:a16="http://schemas.microsoft.com/office/drawing/2014/main" id="{35338384-D688-724E-A67A-3C633E3ED446}"/>
              </a:ext>
            </a:extLst>
          </p:cNvPr>
          <p:cNvPicPr>
            <a:picLocks noChangeAspect="1"/>
          </p:cNvPicPr>
          <p:nvPr/>
        </p:nvPicPr>
        <p:blipFill rotWithShape="1">
          <a:blip r:embed="rId2"/>
          <a:srcRect t="11818" r="1" b="9325"/>
          <a:stretch/>
        </p:blipFill>
        <p:spPr>
          <a:xfrm>
            <a:off x="6185051" y="10"/>
            <a:ext cx="5997632" cy="6857990"/>
          </a:xfrm>
          <a:custGeom>
            <a:avLst/>
            <a:gdLst>
              <a:gd name="connsiteX0" fmla="*/ 0 w 5997632"/>
              <a:gd name="connsiteY0" fmla="*/ 0 h 6858000"/>
              <a:gd name="connsiteX1" fmla="*/ 5997632 w 5997632"/>
              <a:gd name="connsiteY1" fmla="*/ 0 h 6858000"/>
              <a:gd name="connsiteX2" fmla="*/ 5997632 w 5997632"/>
              <a:gd name="connsiteY2" fmla="*/ 6858000 h 6858000"/>
              <a:gd name="connsiteX3" fmla="*/ 3178693 w 59976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97632" h="6858000">
                <a:moveTo>
                  <a:pt x="0" y="0"/>
                </a:moveTo>
                <a:lnTo>
                  <a:pt x="5997632" y="0"/>
                </a:lnTo>
                <a:lnTo>
                  <a:pt x="5997632" y="6858000"/>
                </a:lnTo>
                <a:lnTo>
                  <a:pt x="3178693" y="6858000"/>
                </a:lnTo>
                <a:close/>
              </a:path>
            </a:pathLst>
          </a:custGeom>
        </p:spPr>
      </p:pic>
      <p:pic>
        <p:nvPicPr>
          <p:cNvPr id="15" name="Picture 14" descr="A screenshot of a cell phone&#10;&#10;Description automatically generated">
            <a:extLst>
              <a:ext uri="{FF2B5EF4-FFF2-40B4-BE49-F238E27FC236}">
                <a16:creationId xmlns:a16="http://schemas.microsoft.com/office/drawing/2014/main" id="{990E77E7-880B-0842-9C2A-2300A1FACF5C}"/>
              </a:ext>
            </a:extLst>
          </p:cNvPr>
          <p:cNvPicPr>
            <a:picLocks noChangeAspect="1"/>
          </p:cNvPicPr>
          <p:nvPr/>
        </p:nvPicPr>
        <p:blipFill rotWithShape="1">
          <a:blip r:embed="rId3"/>
          <a:srcRect t="6184" r="-2" b="16276"/>
          <a:stretch/>
        </p:blipFill>
        <p:spPr>
          <a:xfrm>
            <a:off x="-1" y="10"/>
            <a:ext cx="9141744" cy="6857990"/>
          </a:xfrm>
          <a:custGeom>
            <a:avLst/>
            <a:gdLst>
              <a:gd name="connsiteX0" fmla="*/ 0 w 9141744"/>
              <a:gd name="connsiteY0" fmla="*/ 0 h 6863485"/>
              <a:gd name="connsiteX1" fmla="*/ 5963051 w 9141744"/>
              <a:gd name="connsiteY1" fmla="*/ 0 h 6863485"/>
              <a:gd name="connsiteX2" fmla="*/ 9141744 w 9141744"/>
              <a:gd name="connsiteY2" fmla="*/ 6863485 h 6863485"/>
              <a:gd name="connsiteX3" fmla="*/ 0 w 9141744"/>
              <a:gd name="connsiteY3" fmla="*/ 6863485 h 6863485"/>
              <a:gd name="connsiteX4" fmla="*/ 0 w 9141744"/>
              <a:gd name="connsiteY4" fmla="*/ 0 h 6863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1744" h="6863485">
                <a:moveTo>
                  <a:pt x="0" y="0"/>
                </a:moveTo>
                <a:lnTo>
                  <a:pt x="5963051" y="0"/>
                </a:lnTo>
                <a:lnTo>
                  <a:pt x="9141744" y="6863485"/>
                </a:lnTo>
                <a:lnTo>
                  <a:pt x="0" y="6863485"/>
                </a:lnTo>
                <a:lnTo>
                  <a:pt x="0" y="0"/>
                </a:lnTo>
                <a:close/>
              </a:path>
            </a:pathLst>
          </a:custGeom>
        </p:spPr>
      </p:pic>
      <p:sp>
        <p:nvSpPr>
          <p:cNvPr id="80" name="Freeform: Shape 65">
            <a:extLst>
              <a:ext uri="{FF2B5EF4-FFF2-40B4-BE49-F238E27FC236}">
                <a16:creationId xmlns:a16="http://schemas.microsoft.com/office/drawing/2014/main" id="{37FEB674-D811-4FFE-A878-29D0C0ED1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73847"/>
            <a:ext cx="6434783" cy="3310306"/>
          </a:xfrm>
          <a:custGeom>
            <a:avLst/>
            <a:gdLst>
              <a:gd name="connsiteX0" fmla="*/ 0 w 6434783"/>
              <a:gd name="connsiteY0" fmla="*/ 0 h 3310306"/>
              <a:gd name="connsiteX1" fmla="*/ 3829872 w 6434783"/>
              <a:gd name="connsiteY1" fmla="*/ 0 h 3310306"/>
              <a:gd name="connsiteX2" fmla="*/ 4896100 w 6434783"/>
              <a:gd name="connsiteY2" fmla="*/ 0 h 3310306"/>
              <a:gd name="connsiteX3" fmla="*/ 4901677 w 6434783"/>
              <a:gd name="connsiteY3" fmla="*/ 0 h 3310306"/>
              <a:gd name="connsiteX4" fmla="*/ 6434783 w 6434783"/>
              <a:gd name="connsiteY4" fmla="*/ 3310306 h 3310306"/>
              <a:gd name="connsiteX5" fmla="*/ 0 w 6434783"/>
              <a:gd name="connsiteY5" fmla="*/ 3310306 h 331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4783" h="3310306">
                <a:moveTo>
                  <a:pt x="0" y="0"/>
                </a:moveTo>
                <a:lnTo>
                  <a:pt x="3829872" y="0"/>
                </a:lnTo>
                <a:lnTo>
                  <a:pt x="4896100" y="0"/>
                </a:lnTo>
                <a:lnTo>
                  <a:pt x="4901677" y="0"/>
                </a:lnTo>
                <a:lnTo>
                  <a:pt x="6434783" y="3310306"/>
                </a:lnTo>
                <a:lnTo>
                  <a:pt x="0" y="3310306"/>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a:xfrm>
            <a:off x="618064" y="2166721"/>
            <a:ext cx="4273425" cy="915035"/>
          </a:xfrm>
        </p:spPr>
        <p:txBody>
          <a:bodyPr>
            <a:normAutofit fontScale="90000"/>
          </a:bodyPr>
          <a:lstStyle/>
          <a:p>
            <a:r>
              <a:rPr lang="en-US" sz="2800" dirty="0"/>
              <a:t>Syntax, Definition &amp; Messages: Types, Properties &amp; Behaviors</a:t>
            </a:r>
          </a:p>
        </p:txBody>
      </p:sp>
      <mc:AlternateContent xmlns:mc="http://schemas.openxmlformats.org/markup-compatibility/2006" xmlns:a14="http://schemas.microsoft.com/office/drawing/2010/main">
        <mc:Choice Requires="a14">
          <p:graphicFrame>
            <p:nvGraphicFramePr>
              <p:cNvPr id="12" name="Diagram 11">
                <a:extLst>
                  <a:ext uri="{FF2B5EF4-FFF2-40B4-BE49-F238E27FC236}">
                    <a16:creationId xmlns:a16="http://schemas.microsoft.com/office/drawing/2014/main" id="{81292AFD-1F3E-CF4A-AF62-F67A6F93513C}"/>
                  </a:ext>
                </a:extLst>
              </p:cNvPr>
              <p:cNvGraphicFramePr/>
              <p:nvPr>
                <p:extLst>
                  <p:ext uri="{D42A27DB-BD31-4B8C-83A1-F6EECF244321}">
                    <p14:modId xmlns:p14="http://schemas.microsoft.com/office/powerpoint/2010/main" val="2940340602"/>
                  </p:ext>
                </p:extLst>
              </p:nvPr>
            </p:nvGraphicFramePr>
            <p:xfrm>
              <a:off x="618064" y="3081756"/>
              <a:ext cx="4620544" cy="17759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2" name="Diagram 11">
                <a:extLst>
                  <a:ext uri="{FF2B5EF4-FFF2-40B4-BE49-F238E27FC236}">
                    <a16:creationId xmlns:a16="http://schemas.microsoft.com/office/drawing/2014/main" id="{81292AFD-1F3E-CF4A-AF62-F67A6F93513C}"/>
                  </a:ext>
                </a:extLst>
              </p:cNvPr>
              <p:cNvGraphicFramePr/>
              <p:nvPr>
                <p:extLst>
                  <p:ext uri="{D42A27DB-BD31-4B8C-83A1-F6EECF244321}">
                    <p14:modId xmlns:p14="http://schemas.microsoft.com/office/powerpoint/2010/main" val="2940340602"/>
                  </p:ext>
                </p:extLst>
              </p:nvPr>
            </p:nvGraphicFramePr>
            <p:xfrm>
              <a:off x="618064" y="3081756"/>
              <a:ext cx="4620544" cy="177599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
        <p:nvSpPr>
          <p:cNvPr id="3" name="Footer Placeholder 2">
            <a:extLst>
              <a:ext uri="{FF2B5EF4-FFF2-40B4-BE49-F238E27FC236}">
                <a16:creationId xmlns:a16="http://schemas.microsoft.com/office/drawing/2014/main" id="{ACC39D90-E9D0-D444-8E6C-464073F00E92}"/>
              </a:ext>
            </a:extLst>
          </p:cNvPr>
          <p:cNvSpPr>
            <a:spLocks noGrp="1"/>
          </p:cNvSpPr>
          <p:nvPr>
            <p:ph type="ftr" sz="quarter" idx="11"/>
          </p:nvPr>
        </p:nvSpPr>
        <p:spPr/>
        <p:txBody>
          <a:bodyPr/>
          <a:lstStyle/>
          <a:p>
            <a:r>
              <a:rPr lang="en-US"/>
              <a:t>©2019 Enterprise Ethereum Alliance Inc. (“EEA”).  All Rights Reserved. EEA Proprietary and Confidential. </a:t>
            </a:r>
          </a:p>
        </p:txBody>
      </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5661714-DE99-884E-97ED-607405725624}"/>
              </a:ext>
            </a:extLst>
          </p:cNvPr>
          <p:cNvPicPr>
            <a:picLocks noChangeAspect="1"/>
          </p:cNvPicPr>
          <p:nvPr/>
        </p:nvPicPr>
        <p:blipFill rotWithShape="1">
          <a:blip r:embed="rId3">
            <a:duotone>
              <a:prstClr val="black"/>
              <a:schemeClr val="tx2">
                <a:tint val="45000"/>
                <a:satMod val="400000"/>
              </a:schemeClr>
            </a:duotone>
            <a:alphaModFix amt="35000"/>
          </a:blip>
          <a:srcRect t="3875"/>
          <a:stretch/>
        </p:blipFill>
        <p:spPr>
          <a:xfrm>
            <a:off x="-4" y="-6"/>
            <a:ext cx="12192000" cy="6855958"/>
          </a:xfrm>
          <a:prstGeom prst="rect">
            <a:avLst/>
          </a:prstGeom>
        </p:spPr>
      </p:pic>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4894729" y="940723"/>
            <a:ext cx="6713823" cy="1325563"/>
          </a:xfrm>
        </p:spPr>
        <p:txBody>
          <a:bodyPr>
            <a:normAutofit/>
          </a:bodyPr>
          <a:lstStyle/>
          <a:p>
            <a:r>
              <a:rPr lang="en-US"/>
              <a:t>Token Definition</a:t>
            </a:r>
          </a:p>
        </p:txBody>
      </p:sp>
      <p:sp>
        <p:nvSpPr>
          <p:cNvPr id="84" name="Freeform: Shape 83">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Shape 85">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Oval 87">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6302" y="2496668"/>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A7B51DFA-15F1-6B4F-B94C-676114EE9073}"/>
              </a:ext>
            </a:extLst>
          </p:cNvPr>
          <p:cNvPicPr>
            <a:picLocks noChangeAspect="1"/>
          </p:cNvPicPr>
          <p:nvPr/>
        </p:nvPicPr>
        <p:blipFill rotWithShape="1">
          <a:blip r:embed="rId4"/>
          <a:srcRect/>
          <a:stretch/>
        </p:blipFill>
        <p:spPr>
          <a:xfrm>
            <a:off x="3422790" y="2494611"/>
            <a:ext cx="3163824" cy="3103489"/>
          </a:xfrm>
          <a:custGeom>
            <a:avLst/>
            <a:gdLst>
              <a:gd name="connsiteX0" fmla="*/ 1440180 w 2880360"/>
              <a:gd name="connsiteY0" fmla="*/ 0 h 2880360"/>
              <a:gd name="connsiteX1" fmla="*/ 2880360 w 2880360"/>
              <a:gd name="connsiteY1" fmla="*/ 1440180 h 2880360"/>
              <a:gd name="connsiteX2" fmla="*/ 1440180 w 2880360"/>
              <a:gd name="connsiteY2" fmla="*/ 2880360 h 2880360"/>
              <a:gd name="connsiteX3" fmla="*/ 0 w 2880360"/>
              <a:gd name="connsiteY3" fmla="*/ 1440180 h 2880360"/>
              <a:gd name="connsiteX4" fmla="*/ 1440180 w 2880360"/>
              <a:gd name="connsiteY4" fmla="*/ 0 h 288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8" name="Picture 7" descr="A screenshot of a cell phone&#10;&#10;Description automatically generated">
            <a:extLst>
              <a:ext uri="{FF2B5EF4-FFF2-40B4-BE49-F238E27FC236}">
                <a16:creationId xmlns:a16="http://schemas.microsoft.com/office/drawing/2014/main" id="{7EFB31BC-4477-164D-B6E5-51DA63A2D940}"/>
              </a:ext>
            </a:extLst>
          </p:cNvPr>
          <p:cNvPicPr>
            <a:picLocks noChangeAspect="1"/>
          </p:cNvPicPr>
          <p:nvPr/>
        </p:nvPicPr>
        <p:blipFill rotWithShape="1">
          <a:blip r:embed="rId5"/>
          <a:srcRect l="29415" r="40965" b="-2"/>
          <a:stretch/>
        </p:blipFill>
        <p:spPr>
          <a:xfrm>
            <a:off x="20" y="10"/>
            <a:ext cx="3967953" cy="3383270"/>
          </a:xfrm>
          <a:custGeom>
            <a:avLst/>
            <a:gdLst>
              <a:gd name="connsiteX0" fmla="*/ 0 w 3967973"/>
              <a:gd name="connsiteY0" fmla="*/ 0 h 3383280"/>
              <a:gd name="connsiteX1" fmla="*/ 3605273 w 3967973"/>
              <a:gd name="connsiteY1" fmla="*/ 0 h 3383280"/>
              <a:gd name="connsiteX2" fmla="*/ 3704836 w 3967973"/>
              <a:gd name="connsiteY2" fmla="*/ 163887 h 3383280"/>
              <a:gd name="connsiteX3" fmla="*/ 3967973 w 3967973"/>
              <a:gd name="connsiteY3" fmla="*/ 1203093 h 3383280"/>
              <a:gd name="connsiteX4" fmla="*/ 1787786 w 3967973"/>
              <a:gd name="connsiteY4" fmla="*/ 3383280 h 3383280"/>
              <a:gd name="connsiteX5" fmla="*/ 105448 w 3967973"/>
              <a:gd name="connsiteY5" fmla="*/ 2589894 h 3383280"/>
              <a:gd name="connsiteX6" fmla="*/ 0 w 3967973"/>
              <a:gd name="connsiteY6" fmla="*/ 2448881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10" name="Picture 9" descr="A screenshot of a cell phone&#10;&#10;Description automatically generated">
            <a:extLst>
              <a:ext uri="{FF2B5EF4-FFF2-40B4-BE49-F238E27FC236}">
                <a16:creationId xmlns:a16="http://schemas.microsoft.com/office/drawing/2014/main" id="{5898EE13-65A3-7643-8340-D70DF126714F}"/>
              </a:ext>
            </a:extLst>
          </p:cNvPr>
          <p:cNvPicPr>
            <a:picLocks noChangeAspect="1"/>
          </p:cNvPicPr>
          <p:nvPr/>
        </p:nvPicPr>
        <p:blipFill rotWithShape="1">
          <a:blip r:embed="rId6"/>
          <a:srcRect l="28951" r="42549" b="-1"/>
          <a:stretch/>
        </p:blipFill>
        <p:spPr>
          <a:xfrm>
            <a:off x="4828" y="4007260"/>
            <a:ext cx="3155071" cy="2850749"/>
          </a:xfrm>
          <a:custGeom>
            <a:avLst/>
            <a:gdLst>
              <a:gd name="connsiteX0" fmla="*/ 1358746 w 3155071"/>
              <a:gd name="connsiteY0" fmla="*/ 0 h 2850749"/>
              <a:gd name="connsiteX1" fmla="*/ 3155071 w 3155071"/>
              <a:gd name="connsiteY1" fmla="*/ 1796325 h 2850749"/>
              <a:gd name="connsiteX2" fmla="*/ 2848287 w 3155071"/>
              <a:gd name="connsiteY2" fmla="*/ 2800668 h 2850749"/>
              <a:gd name="connsiteX3" fmla="*/ 2810837 w 3155071"/>
              <a:gd name="connsiteY3" fmla="*/ 2850749 h 2850749"/>
              <a:gd name="connsiteX4" fmla="*/ 0 w 3155071"/>
              <a:gd name="connsiteY4" fmla="*/ 2850749 h 2850749"/>
              <a:gd name="connsiteX5" fmla="*/ 0 w 3155071"/>
              <a:gd name="connsiteY5" fmla="*/ 623564 h 2850749"/>
              <a:gd name="connsiteX6" fmla="*/ 88552 w 3155071"/>
              <a:gd name="connsiteY6" fmla="*/ 526132 h 2850749"/>
              <a:gd name="connsiteX7" fmla="*/ 1358746 w 3155071"/>
              <a:gd name="connsiteY7" fmla="*/ 0 h 285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27" name="Content Placeholder 2">
            <a:extLst>
              <a:ext uri="{FF2B5EF4-FFF2-40B4-BE49-F238E27FC236}">
                <a16:creationId xmlns:a16="http://schemas.microsoft.com/office/drawing/2014/main" id="{9D6E4465-738E-9549-9BD4-1CAFFA10B3F5}"/>
              </a:ext>
            </a:extLst>
          </p:cNvPr>
          <p:cNvSpPr>
            <a:spLocks noGrp="1"/>
          </p:cNvSpPr>
          <p:nvPr>
            <p:ph idx="1"/>
          </p:nvPr>
        </p:nvSpPr>
        <p:spPr>
          <a:xfrm>
            <a:off x="7209446" y="2416416"/>
            <a:ext cx="4244122" cy="3181684"/>
          </a:xfrm>
        </p:spPr>
        <p:txBody>
          <a:bodyPr anchor="t">
            <a:normAutofit/>
          </a:bodyPr>
          <a:lstStyle/>
          <a:p>
            <a:pPr marL="0" indent="0">
              <a:buNone/>
            </a:pPr>
            <a:r>
              <a:rPr lang="en-US" sz="1800"/>
              <a:t>Clear and understood requirements:</a:t>
            </a:r>
          </a:p>
          <a:p>
            <a:r>
              <a:rPr lang="en-US" sz="1800"/>
              <a:t>implementation agnostic</a:t>
            </a:r>
          </a:p>
          <a:p>
            <a:r>
              <a:rPr lang="en-US" sz="1800"/>
              <a:t>requirements for developers</a:t>
            </a:r>
          </a:p>
          <a:p>
            <a:r>
              <a:rPr lang="en-US" sz="1800"/>
              <a:t>standards to validate</a:t>
            </a:r>
          </a:p>
        </p:txBody>
      </p:sp>
      <p:sp>
        <p:nvSpPr>
          <p:cNvPr id="3" name="Footer Placeholder 2">
            <a:extLst>
              <a:ext uri="{FF2B5EF4-FFF2-40B4-BE49-F238E27FC236}">
                <a16:creationId xmlns:a16="http://schemas.microsoft.com/office/drawing/2014/main" id="{A15BFF34-2657-A24C-B737-91ADA425372C}"/>
              </a:ext>
            </a:extLst>
          </p:cNvPr>
          <p:cNvSpPr>
            <a:spLocks noGrp="1"/>
          </p:cNvSpPr>
          <p:nvPr>
            <p:ph type="ftr" sz="quarter" idx="11"/>
          </p:nvPr>
        </p:nvSpPr>
        <p:spPr>
          <a:xfrm>
            <a:off x="5969276" y="6227064"/>
            <a:ext cx="4865708" cy="365125"/>
          </a:xfrm>
        </p:spPr>
        <p:txBody>
          <a:bodyPr>
            <a:normAutofit/>
          </a:bodyPr>
          <a:lstStyle/>
          <a:p>
            <a:pPr algn="r">
              <a:lnSpc>
                <a:spcPct val="90000"/>
              </a:lnSpc>
              <a:spcAft>
                <a:spcPts val="600"/>
              </a:spcAft>
            </a:pPr>
            <a:r>
              <a:rPr lang="en-US" sz="900">
                <a:solidFill>
                  <a:schemeClr val="tx1"/>
                </a:solidFill>
              </a:rPr>
              <a:t>©2019 Enterprise Ethereum Alliance Inc. (“EEA”).  All Rights Reserved. EEA Proprietary and Confidential. </a:t>
            </a:r>
          </a:p>
        </p:txBody>
      </p:sp>
    </p:spTree>
    <p:extLst>
      <p:ext uri="{BB962C8B-B14F-4D97-AF65-F5344CB8AC3E}">
        <p14:creationId xmlns:p14="http://schemas.microsoft.com/office/powerpoint/2010/main" val="37014584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E381EC-D41E-1647-89D9-339111E34368}"/>
              </a:ext>
            </a:extLst>
          </p:cNvPr>
          <p:cNvSpPr txBox="1">
            <a:spLocks/>
          </p:cNvSpPr>
          <p:nvPr/>
        </p:nvSpPr>
        <p:spPr>
          <a:xfrm>
            <a:off x="5202621" y="4665605"/>
            <a:ext cx="6638806" cy="1292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kern="1200">
                <a:solidFill>
                  <a:schemeClr val="tx1"/>
                </a:solidFill>
                <a:latin typeface="+mj-lt"/>
                <a:ea typeface="+mj-ea"/>
                <a:cs typeface="+mj-cs"/>
              </a:rPr>
              <a:t>Visualize and Design</a:t>
            </a:r>
          </a:p>
        </p:txBody>
      </p:sp>
      <p:pic>
        <p:nvPicPr>
          <p:cNvPr id="7" name="Picture 6" descr="A close up of a sign&#10;&#10;Description automatically generated">
            <a:extLst>
              <a:ext uri="{FF2B5EF4-FFF2-40B4-BE49-F238E27FC236}">
                <a16:creationId xmlns:a16="http://schemas.microsoft.com/office/drawing/2014/main" id="{B837C842-EDCB-8C4B-9249-29957BAC4BEB}"/>
              </a:ext>
            </a:extLst>
          </p:cNvPr>
          <p:cNvPicPr>
            <a:picLocks noChangeAspect="1"/>
          </p:cNvPicPr>
          <p:nvPr/>
        </p:nvPicPr>
        <p:blipFill rotWithShape="1">
          <a:blip r:embed="rId2"/>
          <a:srcRect l="33966" r="33781"/>
          <a:stretch/>
        </p:blipFill>
        <p:spPr>
          <a:xfrm>
            <a:off x="20" y="1"/>
            <a:ext cx="4848284" cy="4359438"/>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095F4AE-985E-EB4A-B456-AC667EC0041C}"/>
              </a:ext>
            </a:extLst>
          </p:cNvPr>
          <p:cNvPicPr>
            <a:picLocks noChangeAspect="1"/>
          </p:cNvPicPr>
          <p:nvPr/>
        </p:nvPicPr>
        <p:blipFill rotWithShape="1">
          <a:blip r:embed="rId3"/>
          <a:srcRect l="9855" r="9854" b="-2"/>
          <a:stretch/>
        </p:blipFill>
        <p:spPr>
          <a:xfrm>
            <a:off x="4972050" y="-1"/>
            <a:ext cx="7216902" cy="435944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F9C0C840-BDD5-0541-AE75-FE7C747614D3}"/>
              </a:ext>
            </a:extLst>
          </p:cNvPr>
          <p:cNvPicPr>
            <a:picLocks noChangeAspect="1"/>
          </p:cNvPicPr>
          <p:nvPr/>
        </p:nvPicPr>
        <p:blipFill rotWithShape="1">
          <a:blip r:embed="rId4"/>
          <a:srcRect r="3037"/>
          <a:stretch/>
        </p:blipFill>
        <p:spPr>
          <a:xfrm>
            <a:off x="20" y="4472610"/>
            <a:ext cx="4848284" cy="2385390"/>
          </a:xfrm>
          <a:prstGeom prst="rect">
            <a:avLst/>
          </a:prstGeom>
        </p:spPr>
      </p:pic>
      <p:sp>
        <p:nvSpPr>
          <p:cNvPr id="2" name="Footer Placeholder 1">
            <a:extLst>
              <a:ext uri="{FF2B5EF4-FFF2-40B4-BE49-F238E27FC236}">
                <a16:creationId xmlns:a16="http://schemas.microsoft.com/office/drawing/2014/main" id="{E08A2924-335A-3440-9476-A0EE35AADD8A}"/>
              </a:ext>
            </a:extLst>
          </p:cNvPr>
          <p:cNvSpPr>
            <a:spLocks noGrp="1"/>
          </p:cNvSpPr>
          <p:nvPr>
            <p:ph type="ftr" sz="quarter" idx="11"/>
          </p:nvPr>
        </p:nvSpPr>
        <p:spPr>
          <a:xfrm>
            <a:off x="5237182" y="6355080"/>
            <a:ext cx="5364541" cy="323850"/>
          </a:xfrm>
        </p:spPr>
        <p:txBody>
          <a:bodyPr vert="horz" lIns="91440" tIns="45720" rIns="91440" bIns="45720" rtlCol="0" anchor="ctr">
            <a:normAutofit/>
          </a:bodyPr>
          <a:lstStyle/>
          <a:p>
            <a:pPr algn="l">
              <a:lnSpc>
                <a:spcPct val="90000"/>
              </a:lnSpc>
              <a:spcAft>
                <a:spcPts val="600"/>
              </a:spcAft>
            </a:pPr>
            <a:r>
              <a:rPr lang="en-US" sz="900" kern="1200">
                <a:solidFill>
                  <a:schemeClr val="tx1">
                    <a:alpha val="80000"/>
                  </a:schemeClr>
                </a:solidFill>
                <a:latin typeface="+mn-lt"/>
                <a:ea typeface="+mn-ea"/>
                <a:cs typeface="+mn-cs"/>
              </a:rPr>
              <a:t>©2019 Enterprise Ethereum Alliance Inc. (“EEA”).  All Rights Reserved. EEA Proprietary and Confidential. </a:t>
            </a:r>
          </a:p>
        </p:txBody>
      </p:sp>
    </p:spTree>
    <p:extLst>
      <p:ext uri="{BB962C8B-B14F-4D97-AF65-F5344CB8AC3E}">
        <p14:creationId xmlns:p14="http://schemas.microsoft.com/office/powerpoint/2010/main" val="9210683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82A9B8-EE86-D04B-A1EB-9ED18710AFB5}"/>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kern="1200" dirty="0">
                <a:solidFill>
                  <a:schemeClr val="bg1"/>
                </a:solidFill>
                <a:latin typeface="+mj-lt"/>
                <a:ea typeface="+mj-ea"/>
                <a:cs typeface="+mj-cs"/>
              </a:rPr>
              <a:t>Seed for the Token Taxonomy Initiative</a:t>
            </a:r>
          </a:p>
        </p:txBody>
      </p:sp>
      <p:sp>
        <p:nvSpPr>
          <p:cNvPr id="11" name="Freeform: Shape 10">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Users">
            <a:extLst>
              <a:ext uri="{FF2B5EF4-FFF2-40B4-BE49-F238E27FC236}">
                <a16:creationId xmlns:a16="http://schemas.microsoft.com/office/drawing/2014/main" id="{CD190DBB-E3E1-4403-B74E-FE451C08E2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
        <p:nvSpPr>
          <p:cNvPr id="3" name="Footer Placeholder 2">
            <a:extLst>
              <a:ext uri="{FF2B5EF4-FFF2-40B4-BE49-F238E27FC236}">
                <a16:creationId xmlns:a16="http://schemas.microsoft.com/office/drawing/2014/main" id="{9FE18EC6-34DC-E249-93F7-0849F3A884FE}"/>
              </a:ext>
            </a:extLst>
          </p:cNvPr>
          <p:cNvSpPr>
            <a:spLocks noGrp="1"/>
          </p:cNvSpPr>
          <p:nvPr>
            <p:ph type="ftr" sz="quarter" idx="11"/>
          </p:nvPr>
        </p:nvSpPr>
        <p:spPr/>
        <p:txBody>
          <a:bodyPr/>
          <a:lstStyle/>
          <a:p>
            <a:r>
              <a:rPr lang="en-US"/>
              <a:t>©2019 Enterprise Ethereum Alliance Inc. (“EEA”).  All Rights Reserved. EEA Proprietary and Confidential. </a:t>
            </a:r>
          </a:p>
        </p:txBody>
      </p:sp>
    </p:spTree>
    <p:extLst>
      <p:ext uri="{BB962C8B-B14F-4D97-AF65-F5344CB8AC3E}">
        <p14:creationId xmlns:p14="http://schemas.microsoft.com/office/powerpoint/2010/main" val="40036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56F967-0B7C-1F48-AE40-DC32554FDC61}"/>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Token Taxonomy Initiative</a:t>
            </a:r>
          </a:p>
        </p:txBody>
      </p:sp>
      <p:graphicFrame>
        <p:nvGraphicFramePr>
          <p:cNvPr id="5" name="Content Placeholder 2">
            <a:extLst>
              <a:ext uri="{FF2B5EF4-FFF2-40B4-BE49-F238E27FC236}">
                <a16:creationId xmlns:a16="http://schemas.microsoft.com/office/drawing/2014/main" id="{0C2327DD-7C18-462F-86D1-C4115E9B5A5C}"/>
              </a:ext>
            </a:extLst>
          </p:cNvPr>
          <p:cNvGraphicFramePr>
            <a:graphicFrameLocks noGrp="1"/>
          </p:cNvGraphicFramePr>
          <p:nvPr>
            <p:ph idx="1"/>
            <p:extLst>
              <p:ext uri="{D42A27DB-BD31-4B8C-83A1-F6EECF244321}">
                <p14:modId xmlns:p14="http://schemas.microsoft.com/office/powerpoint/2010/main" val="67469242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62DE8374-D1F4-D64A-8527-791AE34D2634}"/>
              </a:ext>
            </a:extLst>
          </p:cNvPr>
          <p:cNvSpPr>
            <a:spLocks noGrp="1"/>
          </p:cNvSpPr>
          <p:nvPr>
            <p:ph type="ftr" sz="quarter" idx="11"/>
          </p:nvPr>
        </p:nvSpPr>
        <p:spPr/>
        <p:txBody>
          <a:bodyPr/>
          <a:lstStyle/>
          <a:p>
            <a:r>
              <a:rPr lang="en-US"/>
              <a:t>©2019 Enterprise Ethereum Alliance Inc. (“EEA”).  All Rights Reserved. EEA Proprietary and Confidential. </a:t>
            </a:r>
          </a:p>
        </p:txBody>
      </p:sp>
    </p:spTree>
    <p:extLst>
      <p:ext uri="{BB962C8B-B14F-4D97-AF65-F5344CB8AC3E}">
        <p14:creationId xmlns:p14="http://schemas.microsoft.com/office/powerpoint/2010/main" val="289946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3AD87-A12C-7A4C-B363-583D707B9D7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Initiative</a:t>
            </a:r>
            <a:br>
              <a:rPr lang="en-US" sz="2800" dirty="0">
                <a:solidFill>
                  <a:schemeClr val="bg1"/>
                </a:solidFill>
              </a:rPr>
            </a:br>
            <a:r>
              <a:rPr lang="en-US" sz="2800" dirty="0">
                <a:solidFill>
                  <a:schemeClr val="bg1"/>
                </a:solidFill>
              </a:rPr>
              <a:t>Process</a:t>
            </a:r>
          </a:p>
        </p:txBody>
      </p:sp>
      <p:sp>
        <p:nvSpPr>
          <p:cNvPr id="38" name="Content Placeholder 37">
            <a:extLst>
              <a:ext uri="{FF2B5EF4-FFF2-40B4-BE49-F238E27FC236}">
                <a16:creationId xmlns:a16="http://schemas.microsoft.com/office/drawing/2014/main" id="{8277D660-3E9D-FD43-A577-4318F56A42AD}"/>
              </a:ext>
            </a:extLst>
          </p:cNvPr>
          <p:cNvSpPr>
            <a:spLocks noGrp="1"/>
          </p:cNvSpPr>
          <p:nvPr>
            <p:ph idx="1"/>
          </p:nvPr>
        </p:nvSpPr>
        <p:spPr>
          <a:xfrm>
            <a:off x="643468" y="2638044"/>
            <a:ext cx="3363974" cy="3415622"/>
          </a:xfrm>
        </p:spPr>
        <p:txBody>
          <a:bodyPr>
            <a:normAutofit/>
          </a:bodyPr>
          <a:lstStyle/>
          <a:p>
            <a:pPr marL="514350" indent="-514350">
              <a:buFont typeface="+mj-lt"/>
              <a:buAutoNum type="arabicPeriod"/>
            </a:pPr>
            <a:r>
              <a:rPr lang="en-US" sz="2000" dirty="0">
                <a:solidFill>
                  <a:schemeClr val="bg1"/>
                </a:solidFill>
              </a:rPr>
              <a:t>Initiative Publishes the Framework</a:t>
            </a:r>
          </a:p>
          <a:p>
            <a:pPr marL="514350" indent="-514350">
              <a:buFont typeface="+mj-lt"/>
              <a:buAutoNum type="arabicPeriod"/>
            </a:pPr>
            <a:r>
              <a:rPr lang="en-US" sz="2000" dirty="0">
                <a:solidFill>
                  <a:schemeClr val="bg1"/>
                </a:solidFill>
              </a:rPr>
              <a:t>Vendors and SIG begin defining artifacts</a:t>
            </a:r>
          </a:p>
          <a:p>
            <a:pPr marL="514350" indent="-514350">
              <a:buFont typeface="+mj-lt"/>
              <a:buAutoNum type="arabicPeriod"/>
            </a:pPr>
            <a:r>
              <a:rPr lang="en-US" sz="2000" dirty="0">
                <a:solidFill>
                  <a:schemeClr val="bg1"/>
                </a:solidFill>
              </a:rPr>
              <a:t>New Token Definition, behaviors and groups submitted</a:t>
            </a:r>
          </a:p>
          <a:p>
            <a:endParaRPr lang="en-US" sz="2000" dirty="0">
              <a:solidFill>
                <a:schemeClr val="bg1"/>
              </a:solidFill>
            </a:endParaRPr>
          </a:p>
        </p:txBody>
      </p:sp>
      <p:pic>
        <p:nvPicPr>
          <p:cNvPr id="40" name="Picture 39">
            <a:extLst>
              <a:ext uri="{FF2B5EF4-FFF2-40B4-BE49-F238E27FC236}">
                <a16:creationId xmlns:a16="http://schemas.microsoft.com/office/drawing/2014/main" id="{B2072E14-AB33-C341-A405-6D5A81487F45}"/>
              </a:ext>
            </a:extLst>
          </p:cNvPr>
          <p:cNvPicPr>
            <a:picLocks noChangeAspect="1"/>
          </p:cNvPicPr>
          <p:nvPr/>
        </p:nvPicPr>
        <p:blipFill>
          <a:blip r:embed="rId2"/>
          <a:srcRect/>
          <a:stretch/>
        </p:blipFill>
        <p:spPr>
          <a:xfrm>
            <a:off x="2726443" y="642121"/>
            <a:ext cx="11513307" cy="4992611"/>
          </a:xfrm>
          <a:prstGeom prst="rect">
            <a:avLst/>
          </a:prstGeom>
        </p:spPr>
      </p:pic>
      <p:sp>
        <p:nvSpPr>
          <p:cNvPr id="3" name="Footer Placeholder 2">
            <a:extLst>
              <a:ext uri="{FF2B5EF4-FFF2-40B4-BE49-F238E27FC236}">
                <a16:creationId xmlns:a16="http://schemas.microsoft.com/office/drawing/2014/main" id="{AF696D17-6AFE-C44E-B808-9ED38600538F}"/>
              </a:ext>
            </a:extLst>
          </p:cNvPr>
          <p:cNvSpPr>
            <a:spLocks noGrp="1"/>
          </p:cNvSpPr>
          <p:nvPr>
            <p:ph type="ftr" sz="quarter" idx="11"/>
          </p:nvPr>
        </p:nvSpPr>
        <p:spPr/>
        <p:txBody>
          <a:bodyPr/>
          <a:lstStyle/>
          <a:p>
            <a:r>
              <a:rPr lang="en-US"/>
              <a:t>©2019 Enterprise Ethereum Alliance Inc. (“EEA”).  All Rights Reserved. EEA Proprietary and Confidential. </a:t>
            </a:r>
          </a:p>
        </p:txBody>
      </p:sp>
    </p:spTree>
    <p:extLst>
      <p:ext uri="{BB962C8B-B14F-4D97-AF65-F5344CB8AC3E}">
        <p14:creationId xmlns:p14="http://schemas.microsoft.com/office/powerpoint/2010/main" val="3691503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5" ma:contentTypeDescription="Create a new document." ma:contentTypeScope="" ma:versionID="b6717c27019841191da670e59e5b2108">
  <xsd:schema xmlns:xsd="http://www.w3.org/2001/XMLSchema" xmlns:xs="http://www.w3.org/2001/XMLSchema" xmlns:p="http://schemas.microsoft.com/office/2006/metadata/properties" xmlns:ns2="d0b048db-77dc-4b3e-bbad-b83c857b8f52" targetNamespace="http://schemas.microsoft.com/office/2006/metadata/properties" ma:root="true" ma:fieldsID="8024692aff57b51e72d1c6749c4af71d"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2.xml><?xml version="1.0" encoding="utf-8"?>
<ds:datastoreItem xmlns:ds="http://schemas.openxmlformats.org/officeDocument/2006/customXml" ds:itemID="{BC7EC15D-9D86-457F-843A-E148EB588346}">
  <ds:schemaRefs>
    <ds:schemaRef ds:uri="http://purl.org/dc/elements/1.1/"/>
    <ds:schemaRef ds:uri="http://schemas.microsoft.com/office/2006/documentManagement/types"/>
    <ds:schemaRef ds:uri="http://schemas.microsoft.com/office/2006/metadata/properties"/>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 ds:uri="d0b048db-77dc-4b3e-bbad-b83c857b8f52"/>
  </ds:schemaRefs>
</ds:datastoreItem>
</file>

<file path=customXml/itemProps3.xml><?xml version="1.0" encoding="utf-8"?>
<ds:datastoreItem xmlns:ds="http://schemas.openxmlformats.org/officeDocument/2006/customXml" ds:itemID="{960CB16A-B668-4E1F-9711-68887A9201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TotalTime>
  <Words>495</Words>
  <Application>Microsoft Macintosh PowerPoint</Application>
  <PresentationFormat>Widescreen</PresentationFormat>
  <Paragraphs>69</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Token Taxonomy Framework (TTF)</vt:lpstr>
      <vt:lpstr>What is it?</vt:lpstr>
      <vt:lpstr>Syntax, Definition &amp; Messages: Types, Properties &amp; Behaviors</vt:lpstr>
      <vt:lpstr>Token Definition</vt:lpstr>
      <vt:lpstr>PowerPoint Presentation</vt:lpstr>
      <vt:lpstr>Seed for the Token Taxonomy Initiative</vt:lpstr>
      <vt:lpstr>Token Taxonomy Initiative</vt:lpstr>
      <vt:lpstr>Initiative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8</cp:revision>
  <dcterms:created xsi:type="dcterms:W3CDTF">2019-04-15T18:13:57Z</dcterms:created>
  <dcterms:modified xsi:type="dcterms:W3CDTF">2019-04-15T18:23:20Z</dcterms:modified>
</cp:coreProperties>
</file>