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xml" ContentType="application/vnd.openxmlformats-officedocument.presentationml.notesSlide+xml"/>
  <Override PartName="/ppt/diagrams/data27.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9.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6.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60"/>
    <p:restoredTop sz="86395"/>
  </p:normalViewPr>
  <p:slideViewPr>
    <p:cSldViewPr snapToGrid="0">
      <p:cViewPr varScale="1">
        <p:scale>
          <a:sx n="152" d="100"/>
          <a:sy n="152" d="100"/>
        </p:scale>
        <p:origin x="129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1.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image" Target="../media/image162.png"/></Relationships>
</file>

<file path=ppt/diagrams/_rels/data2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image" Target="../media/image230.png"/><Relationship Id="rId5" Type="http://schemas.openxmlformats.org/officeDocument/2006/relationships/image" Target="../media/image270.png"/><Relationship Id="rId4" Type="http://schemas.openxmlformats.org/officeDocument/2006/relationships/image" Target="../media/image260.png"/></Relationships>
</file>

<file path=ppt/diagrams/_rels/data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png"/><Relationship Id="rId4" Type="http://schemas.openxmlformats.org/officeDocument/2006/relationships/image" Target="../media/image33.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0.pn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image" Target="../media/image47.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4" Type="http://schemas.openxmlformats.org/officeDocument/2006/relationships/image" Target="../media/image63.png"/></Relationships>
</file>

<file path=ppt/diagrams/_rels/data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sz="1400" dirty="0"/>
            <a:t>A Symbol -  should be a unique acronym</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B7CB8CC1-5C39-724D-A8EA-3A430B7A322D}">
      <dgm:prSet custT="1"/>
      <dgm:spPr/>
      <dgm:t>
        <a:bodyPr/>
        <a:lstStyle/>
        <a:p>
          <a:r>
            <a:rPr lang="en-US" sz="1400" dirty="0"/>
            <a:t>Some Symbols</a:t>
          </a:r>
        </a:p>
      </dgm:t>
    </dgm:pt>
    <dgm:pt modelId="{7B1CC69E-3C7C-2849-A457-6170A5ABFA39}" type="parTrans" cxnId="{A6628C0A-AFEC-2D47-B913-F415FF99EAB5}">
      <dgm:prSet/>
      <dgm:spPr/>
    </dgm:pt>
    <dgm:pt modelId="{359C2D72-456C-C241-B74C-C8ED71EF2CC3}" type="sibTrans" cxnId="{A6628C0A-AFEC-2D47-B913-F415FF99EAB5}">
      <dgm:prSet/>
      <dgm:spPr/>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A6628C0A-AFEC-2D47-B913-F415FF99EAB5}" srcId="{CC956882-9468-4AFF-B0C5-77723FB60F66}" destId="{B7CB8CC1-5C39-724D-A8EA-3A430B7A322D}" srcOrd="2" destOrd="0" parTransId="{7B1CC69E-3C7C-2849-A457-6170A5ABFA39}" sibTransId="{359C2D72-456C-C241-B74C-C8ED71EF2CC3}"/>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4"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E151761-04B6-A14A-84DC-B1AF2C48B854}" type="presOf" srcId="{B7CB8CC1-5C39-724D-A8EA-3A430B7A322D}" destId="{14687EEE-D35E-4B4A-91F8-4B4A5EAA10B8}" srcOrd="0" destOrd="3" presId="urn:microsoft.com/office/officeart/2005/8/layout/process1"/>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3"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More top-level branches can be added</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9091" b="-18182"/>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714" b="-17143"/>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dirty="0"/>
            <a:t>Behavior</a:t>
          </a:r>
          <a:r>
            <a:rPr lang="en-US" sz="1800" dirty="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100494"/>
          <a:ext cx="10515600" cy="9332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5559" y="146053"/>
        <a:ext cx="10424482" cy="842158"/>
      </dsp:txXfrm>
    </dsp:sp>
    <dsp:sp modelId="{726FD45F-6285-C544-96B4-A195F3E97B19}">
      <dsp:nvSpPr>
        <dsp:cNvPr id="0" name=""/>
        <dsp:cNvSpPr/>
      </dsp:nvSpPr>
      <dsp:spPr>
        <a:xfrm>
          <a:off x="0" y="1107897"/>
          <a:ext cx="10515600" cy="93327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More top-level branches can be added</a:t>
          </a:r>
        </a:p>
      </dsp:txBody>
      <dsp:txXfrm>
        <a:off x="45559" y="1153456"/>
        <a:ext cx="10424482" cy="842158"/>
      </dsp:txXfrm>
    </dsp:sp>
    <dsp:sp modelId="{A5C43F8F-D0F9-F140-A459-EC86E219E156}">
      <dsp:nvSpPr>
        <dsp:cNvPr id="0" name=""/>
        <dsp:cNvSpPr/>
      </dsp:nvSpPr>
      <dsp:spPr>
        <a:xfrm>
          <a:off x="0" y="2064967"/>
          <a:ext cx="10515600" cy="933276"/>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new branch is created from a parent branch when it is added but does not represent a complete token.  For example, non-transferable would represent a branch on non-fungible, but would not be a branch on fungible.</a:t>
          </a:r>
        </a:p>
      </dsp:txBody>
      <dsp:txXfrm>
        <a:off x="45559" y="2110526"/>
        <a:ext cx="10424482" cy="842158"/>
      </dsp:txXfrm>
    </dsp:sp>
    <dsp:sp modelId="{8250E9E3-A066-2F44-8D9C-3A85D0BEAFE7}">
      <dsp:nvSpPr>
        <dsp:cNvPr id="0" name=""/>
        <dsp:cNvSpPr/>
      </dsp:nvSpPr>
      <dsp:spPr>
        <a:xfrm>
          <a:off x="0" y="3047203"/>
          <a:ext cx="10515600" cy="93327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5559" y="3092762"/>
        <a:ext cx="10424482" cy="8421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dirty="0"/>
            <a:t>Behavior</a:t>
          </a:r>
          <a:r>
            <a:rPr lang="en-US" sz="1800" kern="1200" dirty="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a:t>
          </a:r>
        </a:p>
        <a:p>
          <a:pPr marL="114300" lvl="1" indent="-114300" algn="l" defTabSz="622300">
            <a:lnSpc>
              <a:spcPct val="90000"/>
            </a:lnSpc>
            <a:spcBef>
              <a:spcPct val="0"/>
            </a:spcBef>
            <a:spcAft>
              <a:spcPct val="15000"/>
            </a:spcAft>
            <a:buChar char="•"/>
          </a:pPr>
          <a:r>
            <a:rPr lang="en-US" sz="1400" kern="1200" dirty="0"/>
            <a:t>Some Symbols</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21.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16.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2.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diagramLayout" Target="../diagrams/layout16.xml"/><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diagramData" Target="../diagrams/data23.xml"/><Relationship Id="rId16" Type="http://schemas.openxmlformats.org/officeDocument/2006/relationships/image" Target="../media/image28.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3.png"/><Relationship Id="rId5" Type="http://schemas.openxmlformats.org/officeDocument/2006/relationships/diagramColors" Target="../diagrams/colors16.xml"/><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diagramQuickStyle" Target="../diagrams/quickStyle16.xml"/><Relationship Id="rId9" Type="http://schemas.openxmlformats.org/officeDocument/2006/relationships/image" Target="../media/image21.png"/><Relationship Id="rId14" Type="http://schemas.openxmlformats.org/officeDocument/2006/relationships/image" Target="../media/image26.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6.xml"/><Relationship Id="rId7" Type="http://schemas.microsoft.com/office/2007/relationships/diagramDrawing" Target="../diagrams/drawing1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4.xml"/><Relationship Id="rId21" Type="http://schemas.openxmlformats.org/officeDocument/2006/relationships/diagramData" Target="../diagrams/data31.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29.xml"/><Relationship Id="rId17" Type="http://schemas.openxmlformats.org/officeDocument/2006/relationships/diagramData" Target="../diagrams/data32.xml"/><Relationship Id="rId25" Type="http://schemas.microsoft.com/office/2007/relationships/diagramDrawing" Target="../diagrams/drawing22.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6.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3.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3.xml"/><Relationship Id="rId35" Type="http://schemas.openxmlformats.org/officeDocument/2006/relationships/diagramData" Target="../diagrams/data36.xml"/><Relationship Id="rId8" Type="http://schemas.openxmlformats.org/officeDocument/2006/relationships/diagramData" Target="../diagrams/data30.xml"/><Relationship Id="rId3" Type="http://schemas.openxmlformats.org/officeDocument/2006/relationships/diagramData" Target="../diagrams/data2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microsoft.com/office/2007/relationships/diagramDrawing" Target="../diagrams/drawing8.xml"/><Relationship Id="rId2" Type="http://schemas.openxmlformats.org/officeDocument/2006/relationships/notesSlide" Target="../notesSlides/notesSlide3.xml"/><Relationship Id="rId16" Type="http://schemas.openxmlformats.org/officeDocument/2006/relationships/diagramData" Target="../diagrams/data13.xml"/><Relationship Id="rId20" Type="http://schemas.openxmlformats.org/officeDocument/2006/relationships/diagramData" Target="../diagrams/data12.xml"/><Relationship Id="rId29" Type="http://schemas.openxmlformats.org/officeDocument/2006/relationships/diagramData" Target="../diagrams/data14.xml"/><Relationship Id="rId41"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QuickStyle" Target="../diagrams/quickStyle8.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QuickStyle" Target="../diagrams/quickStyle9.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Layout" Target="../diagrams/layout8.xml"/><Relationship Id="rId9" Type="http://schemas.openxmlformats.org/officeDocument/2006/relationships/diagramLayout" Target="../diagrams/layout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Data" Target="../diagrams/data11.xml"/><Relationship Id="rId3" Type="http://schemas.openxmlformats.org/officeDocument/2006/relationships/diagramData" Target="../diagrams/data10.xml"/><Relationship Id="rId12" Type="http://schemas.microsoft.com/office/2007/relationships/diagramDrawing" Target="../diagrams/drawing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6.xml"/><Relationship Id="rId46"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dirty="0"/>
              <a:t>Tokens are then classified using the taxonomy artifacts (base, artifacts and groups) that define a whole token.</a:t>
            </a:r>
          </a:p>
          <a:p>
            <a:r>
              <a:rPr lang="en-US" sz="1700" dirty="0"/>
              <a:t>Some behaviors only apply to a token's class, like </a:t>
            </a:r>
            <a:r>
              <a:rPr lang="en-US" sz="1700" b="1" dirty="0"/>
              <a:t>delegable</a:t>
            </a:r>
            <a:r>
              <a:rPr lang="en-US" sz="1700" dirty="0"/>
              <a:t> (</a:t>
            </a:r>
            <a:r>
              <a:rPr lang="en-US" sz="1700" i="1" dirty="0"/>
              <a:t>g</a:t>
            </a:r>
            <a:r>
              <a:rPr lang="en-US" sz="1700" dirty="0"/>
              <a:t>) and can influence behaviors added to the definition of the token like transfer and burn.</a:t>
            </a:r>
          </a:p>
          <a:p>
            <a:r>
              <a:rPr lang="en-US" sz="1700" dirty="0"/>
              <a:t>A Token is like an artifact group, except a Token is considered a complete template, ready to implement.</a:t>
            </a:r>
          </a:p>
          <a:p>
            <a:r>
              <a:rPr lang="en-US" sz="1700" dirty="0"/>
              <a:t>Token Templates can represent a branch on a tree and have the following properties:</a:t>
            </a:r>
          </a:p>
          <a:p>
            <a:pPr lvl="1"/>
            <a:r>
              <a:rPr lang="en-US" sz="1700" dirty="0"/>
              <a:t>Common name – a generic name that is easily understood and best if a real-world name is used.  I.e. Ticket, Receipt, Title, Coin, License, etc.</a:t>
            </a:r>
          </a:p>
          <a:p>
            <a:pPr lvl="1"/>
            <a:r>
              <a:rPr lang="en-US" sz="1700" dirty="0"/>
              <a:t>Compound formula of symbols for its base type, behaviors, behavior-groups and property-sets.</a:t>
            </a:r>
          </a:p>
          <a:p>
            <a:pPr lvl="1"/>
            <a:r>
              <a:rPr lang="en-US" sz="1700" dirty="0"/>
              <a:t>Descriptions, aliases, analogies, business use cases and interaction diagrams, etc.</a:t>
            </a:r>
          </a:p>
          <a:p>
            <a:pPr lvl="1"/>
            <a:r>
              <a:rPr lang="en-US" sz="1700" dirty="0"/>
              <a:t>Node or Leaves – a more specific, usually a vertical industry token definition of this type.  i.e. a Concert Ticket, Theme Park Ticket and Movie Ticket would be nodes on the same branch, but an airline ticket would be on a different one.</a:t>
            </a:r>
          </a:p>
          <a:p>
            <a:pPr lvl="1"/>
            <a:r>
              <a:rPr lang="en-US" sz="1700" dirty="0"/>
              <a:t>Nodes on the same branch differ primarily on the property-sets they add to the branch definition.</a:t>
            </a:r>
          </a:p>
          <a:p>
            <a:pPr lvl="1"/>
            <a:endParaRPr lang="en-US" sz="1700" dirty="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08217033"/>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2427833894"/>
              </p:ext>
            </p:extLst>
          </p:nvPr>
        </p:nvGraphicFramePr>
        <p:xfrm>
          <a:off x="8413716"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710323973"/>
              </p:ext>
            </p:extLst>
          </p:nvPr>
        </p:nvGraphicFramePr>
        <p:xfrm>
          <a:off x="8413716"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3174282613"/>
              </p:ext>
            </p:extLst>
          </p:nvPr>
        </p:nvGraphicFramePr>
        <p:xfrm>
          <a:off x="838199" y="52049"/>
          <a:ext cx="10670177" cy="2391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402</TotalTime>
  <Words>2828</Words>
  <Application>Microsoft Macintosh PowerPoint</Application>
  <PresentationFormat>Widescreen</PresentationFormat>
  <Paragraphs>392</Paragraphs>
  <Slides>23</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31</cp:revision>
  <dcterms:created xsi:type="dcterms:W3CDTF">2019-04-17T11:46:48Z</dcterms:created>
  <dcterms:modified xsi:type="dcterms:W3CDTF">2019-05-03T00:00:46Z</dcterms:modified>
</cp:coreProperties>
</file>