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8.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20.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9.xml" ContentType="application/vnd.openxmlformats-officedocument.drawingml.diagramData+xml"/>
  <Override PartName="/ppt/diagrams/data80.xml" ContentType="application/vnd.openxmlformats-officedocument.drawingml.diagramData+xml"/>
  <Override PartName="/ppt/diagrams/data110.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20.xml" ContentType="application/vnd.openxmlformats-officedocument.drawingml.diagramData+xml"/>
  <Override PartName="/ppt/diagrams/data30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37"/>
  </p:notesMasterIdLst>
  <p:sldIdLst>
    <p:sldId id="256" r:id="rId6"/>
    <p:sldId id="1570" r:id="rId7"/>
    <p:sldId id="266" r:id="rId8"/>
    <p:sldId id="267" r:id="rId9"/>
    <p:sldId id="268" r:id="rId10"/>
    <p:sldId id="269" r:id="rId11"/>
    <p:sldId id="270" r:id="rId12"/>
    <p:sldId id="271" r:id="rId13"/>
    <p:sldId id="272" r:id="rId14"/>
    <p:sldId id="276" r:id="rId15"/>
    <p:sldId id="1539" r:id="rId16"/>
    <p:sldId id="1559" r:id="rId17"/>
    <p:sldId id="1552" r:id="rId18"/>
    <p:sldId id="1553" r:id="rId19"/>
    <p:sldId id="258" r:id="rId20"/>
    <p:sldId id="1548" r:id="rId21"/>
    <p:sldId id="265" r:id="rId22"/>
    <p:sldId id="1568" r:id="rId23"/>
    <p:sldId id="1549" r:id="rId24"/>
    <p:sldId id="260" r:id="rId25"/>
    <p:sldId id="1554" r:id="rId26"/>
    <p:sldId id="1535" r:id="rId27"/>
    <p:sldId id="261" r:id="rId28"/>
    <p:sldId id="1557" r:id="rId29"/>
    <p:sldId id="1558" r:id="rId30"/>
    <p:sldId id="1564" r:id="rId31"/>
    <p:sldId id="259" r:id="rId32"/>
    <p:sldId id="1538" r:id="rId33"/>
    <p:sldId id="264" r:id="rId34"/>
    <p:sldId id="1567" r:id="rId35"/>
    <p:sldId id="155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53"/>
    <p:restoredTop sz="86369"/>
  </p:normalViewPr>
  <p:slideViewPr>
    <p:cSldViewPr snapToGrid="0">
      <p:cViewPr varScale="1">
        <p:scale>
          <a:sx n="128" d="100"/>
          <a:sy n="128" d="100"/>
        </p:scale>
        <p:origin x="704" y="176"/>
      </p:cViewPr>
      <p:guideLst/>
    </p:cSldViewPr>
  </p:slideViewPr>
  <p:outlineViewPr>
    <p:cViewPr>
      <p:scale>
        <a:sx n="33" d="100"/>
        <a:sy n="33" d="100"/>
      </p:scale>
      <p:origin x="0" y="-258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_rels/data110.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6.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1.png"/><Relationship Id="rId1" Type="http://schemas.openxmlformats.org/officeDocument/2006/relationships/image" Target="../media/image362.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38.png"/><Relationship Id="rId1" Type="http://schemas.openxmlformats.org/officeDocument/2006/relationships/image" Target="../media/image372.png"/><Relationship Id="rId6" Type="http://schemas.openxmlformats.org/officeDocument/2006/relationships/image" Target="../media/image43.png"/><Relationship Id="rId5" Type="http://schemas.openxmlformats.org/officeDocument/2006/relationships/image" Target="../media/image420.png"/><Relationship Id="rId4" Type="http://schemas.openxmlformats.org/officeDocument/2006/relationships/image" Target="../media/image4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xmlns="">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xmlns:a14="http://schemas.microsoft.com/office/drawing/2010/main">
      <mc:Choice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xmlns="">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xmlns:a14="http://schemas.microsoft.com/office/drawing/2010/main">
      <mc:Choice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xmlns="">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r>
                <a:rPr lang="en-US" dirty="0"/>
                <a:t> Unique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l-GR" b="0" i="0">
                  <a:latin typeface="Cambria Math" panose="02040503050406030204" pitchFamily="18" charset="0"/>
                  <a:ea typeface="Cambria Math" panose="02040503050406030204" pitchFamily="18" charset="0"/>
                </a:rPr>
                <a:t> </a:t>
              </a:r>
              <a:r>
                <a:rPr lang="en-US" b="0" i="0">
                  <a:latin typeface="Cambria Math" panose="02040503050406030204" pitchFamily="18" charset="0"/>
                  <a:ea typeface="Cambria Math" panose="02040503050406030204" pitchFamily="18" charset="0"/>
                </a:rPr>
                <a:t>)</a:t>
              </a:r>
              <a:r>
                <a:rPr lang="en-US" dirty="0"/>
                <a:t> Unique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dirty="0"/>
            <a:t>Behavior Property</a:t>
          </a:r>
          <a:r>
            <a:rPr lang="en-US" dirty="0"/>
            <a:t> – a property or data element that is required for a behavior.  I.e. Divisible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Divisible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i="0" dirty="0"/>
                <a:t>Indivisible</a:t>
              </a:r>
              <a:r>
                <a:rPr lang="en-US" sz="1600" i="1" dirty="0"/>
                <a:t>/</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Divisible or </a:t>
              </a:r>
              <a:r>
                <a:rPr lang="en-US" sz="1600" i="1" dirty="0"/>
                <a:t>~</a:t>
              </a:r>
              <a:r>
                <a:rPr lang="en-US" sz="1600" b="0" i="0">
                  <a:latin typeface="Cambria Math" panose="02040503050406030204" pitchFamily="18" charset="0"/>
                </a:rPr>
                <a:t>𝑑</a:t>
              </a:r>
              <a:r>
                <a:rPr lang="en-US" sz="1600" i="1" dirty="0"/>
                <a:t> – </a:t>
              </a:r>
              <a:r>
                <a:rPr lang="en-US" sz="1600" i="0" dirty="0"/>
                <a:t>Indivisible</a:t>
              </a:r>
              <a:r>
                <a:rPr lang="en-US" sz="1600" i="1" dirty="0"/>
                <a:t>/</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8000" b="-16000"/>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922"/>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7843"/>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7843"/>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5882" b="-15686"/>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26995" y="0"/>
          <a:ext cx="3152626"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26995" y="1470668"/>
        <a:ext cx="3152626" cy="2206002"/>
      </dsp:txXfrm>
    </dsp:sp>
    <dsp:sp modelId="{F5A8E73D-CCDE-864F-A956-D35E215F973B}">
      <dsp:nvSpPr>
        <dsp:cNvPr id="0" name=""/>
        <dsp:cNvSpPr/>
      </dsp:nvSpPr>
      <dsp:spPr>
        <a:xfrm>
          <a:off x="1221" y="303641"/>
          <a:ext cx="3404174"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221" y="303641"/>
        <a:ext cx="3404174" cy="839089"/>
      </dsp:txXfrm>
    </dsp:sp>
    <dsp:sp modelId="{697BFB2E-AD8D-EE49-A5E8-2647E13B17A3}">
      <dsp:nvSpPr>
        <dsp:cNvPr id="0" name=""/>
        <dsp:cNvSpPr/>
      </dsp:nvSpPr>
      <dsp:spPr>
        <a:xfrm>
          <a:off x="3807260" y="0"/>
          <a:ext cx="3152626"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807260" y="1470668"/>
        <a:ext cx="3152626" cy="2206002"/>
      </dsp:txXfrm>
    </dsp:sp>
    <dsp:sp modelId="{4759CB34-353D-DA4B-B976-AF36E9426670}">
      <dsp:nvSpPr>
        <dsp:cNvPr id="0" name=""/>
        <dsp:cNvSpPr/>
      </dsp:nvSpPr>
      <dsp:spPr>
        <a:xfrm>
          <a:off x="3657605" y="45781"/>
          <a:ext cx="3451936" cy="13791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r>
                    <m:rPr>
                      <m:sty m:val="p"/>
                    </m:rPr>
                    <a:rPr lang="el-GR" sz="2200" i="1" kern="1200" smtClean="0">
                      <a:latin typeface="Cambria Math" panose="02040503050406030204" pitchFamily="18" charset="0"/>
                      <a:ea typeface="Cambria Math" panose="02040503050406030204" pitchFamily="18" charset="0"/>
                    </a:rPr>
                    <m:t>Ν</m:t>
                  </m:r>
                </m:sub>
              </m:sSub>
            </m:oMath>
          </a14:m>
          <a:r>
            <a:rPr lang="en-US" sz="2200" kern="1200" dirty="0"/>
            <a:t> Non-fungible</a:t>
          </a:r>
        </a:p>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sSup>
                    <m:sSupPr>
                      <m:ctrlPr>
                        <a:rPr lang="en-US" sz="2200" i="1" kern="1200" smtClean="0">
                          <a:latin typeface="Cambria Math" panose="02040503050406030204" pitchFamily="18" charset="0"/>
                          <a:ea typeface="Cambria Math" panose="02040503050406030204" pitchFamily="18" charset="0"/>
                        </a:rPr>
                      </m:ctrlPr>
                    </m:sSupPr>
                    <m:e>
                      <m:r>
                        <m:rPr>
                          <m:sty m:val="p"/>
                        </m:rPr>
                        <a:rPr lang="el-GR" sz="2200" i="1" kern="1200" smtClean="0">
                          <a:latin typeface="Cambria Math" panose="02040503050406030204" pitchFamily="18" charset="0"/>
                          <a:ea typeface="Cambria Math" panose="02040503050406030204" pitchFamily="18" charset="0"/>
                        </a:rPr>
                        <m:t>Ν</m:t>
                      </m:r>
                    </m:e>
                    <m:sup>
                      <m:r>
                        <a:rPr lang="en-US" sz="2200" b="0" i="1" kern="1200" smtClean="0">
                          <a:latin typeface="Cambria Math" panose="02040503050406030204" pitchFamily="18" charset="0"/>
                          <a:ea typeface="Cambria Math" panose="02040503050406030204" pitchFamily="18" charset="0"/>
                        </a:rPr>
                        <m:t>′</m:t>
                      </m:r>
                    </m:sup>
                  </m:sSup>
                </m:sub>
              </m:sSub>
            </m:oMath>
          </a14:m>
          <a:r>
            <a:rPr lang="en-US" sz="2200" kern="1200" dirty="0"/>
            <a:t> Unique Non-fungible</a:t>
          </a:r>
        </a:p>
      </dsp:txBody>
      <dsp:txXfrm>
        <a:off x="3657605" y="45781"/>
        <a:ext cx="3451936" cy="1379104"/>
      </dsp:txXfrm>
    </dsp:sp>
    <dsp:sp modelId="{682F3279-FED3-6A41-A761-4E233B66EFCB}">
      <dsp:nvSpPr>
        <dsp:cNvPr id="0" name=""/>
        <dsp:cNvSpPr/>
      </dsp:nvSpPr>
      <dsp:spPr>
        <a:xfrm>
          <a:off x="7362973" y="0"/>
          <a:ext cx="3152626"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362973" y="1470668"/>
        <a:ext cx="3152626" cy="2206002"/>
      </dsp:txXfrm>
    </dsp:sp>
    <dsp:sp modelId="{07E383F6-F3BF-7742-8CDA-937392B66C68}">
      <dsp:nvSpPr>
        <dsp:cNvPr id="0" name=""/>
        <dsp:cNvSpPr/>
      </dsp:nvSpPr>
      <dsp:spPr>
        <a:xfrm>
          <a:off x="7361752" y="64003"/>
          <a:ext cx="3152626"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361752" y="64003"/>
        <a:ext cx="3152626" cy="13426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 Property</a:t>
          </a:r>
          <a:r>
            <a:rPr lang="en-US" sz="2200" kern="1200" dirty="0"/>
            <a:t> – a property or data element that is required for a behavior.  I.e. Divisible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Divisible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i="0" kern="1200" dirty="0"/>
            <a:t>Indivisible</a:t>
          </a:r>
          <a:r>
            <a:rPr lang="en-US" sz="1600" i="1" kern="1200" dirty="0"/>
            <a:t>/</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2/19/20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27</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29</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17</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20</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23</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25</a:t>
            </a:fld>
            <a:endParaRPr lang="en-US"/>
          </a:p>
        </p:txBody>
      </p:sp>
    </p:spTree>
    <p:extLst>
      <p:ext uri="{BB962C8B-B14F-4D97-AF65-F5344CB8AC3E}">
        <p14:creationId xmlns:p14="http://schemas.microsoft.com/office/powerpoint/2010/main" val="23232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2/19/20</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2/19/20</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2/19/20</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2/19/20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2/19/20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2/19/20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2/19/20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2/19/20</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2/19/20</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2/19/20</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2/19/20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2/19/20</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2/19/20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2/19/20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2/19/20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2/19/20</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2/19/20</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2/19/20</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2/19/20</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2/19/20</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2/19/20</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2/19/20</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2/19/20</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2/19/20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38.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0.xml"/><Relationship Id="rId34" Type="http://schemas.microsoft.com/office/2007/relationships/diagramDrawing" Target="../diagrams/drawing9.xml"/><Relationship Id="rId7" Type="http://schemas.microsoft.com/office/2007/relationships/diagramDrawing" Target="../diagrams/drawing6.xml"/><Relationship Id="rId12" Type="http://schemas.openxmlformats.org/officeDocument/2006/relationships/diagramData" Target="../diagrams/data8.xml"/><Relationship Id="rId17" Type="http://schemas.openxmlformats.org/officeDocument/2006/relationships/diagramData" Target="../diagrams/data110.xml"/><Relationship Id="rId25" Type="http://schemas.microsoft.com/office/2007/relationships/diagramDrawing" Target="../diagrams/drawing8.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7.xml"/><Relationship Id="rId16" Type="http://schemas.microsoft.com/office/2007/relationships/diagramDrawing" Target="../diagrams/drawing7.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1.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40.png"/></Relationships>
</file>

<file path=ppt/slides/_rels/slide25.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0.xml"/><Relationship Id="rId3" Type="http://schemas.openxmlformats.org/officeDocument/2006/relationships/image" Target="../media/image21.png"/><Relationship Id="rId7" Type="http://schemas.openxmlformats.org/officeDocument/2006/relationships/image" Target="../media/image321.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9.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1.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2.xml"/><Relationship Id="rId14" Type="http://schemas.openxmlformats.org/officeDocument/2006/relationships/diagramData" Target="../diagrams/data1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4.xml"/><Relationship Id="rId12" Type="http://schemas.openxmlformats.org/officeDocument/2006/relationships/diagramData" Target="../diagrams/data19.xml"/><Relationship Id="rId17" Type="http://schemas.openxmlformats.org/officeDocument/2006/relationships/image" Target="../media/image47.svg"/><Relationship Id="rId2" Type="http://schemas.openxmlformats.org/officeDocument/2006/relationships/image" Target="../media/image282.png"/><Relationship Id="rId16"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1.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58.png"/><Relationship Id="rId7" Type="http://schemas.openxmlformats.org/officeDocument/2006/relationships/diagramColors" Target="../diagrams/colors14.xml"/><Relationship Id="rId12" Type="http://schemas.openxmlformats.org/officeDocument/2006/relationships/diagramColors" Target="../diagrams/colors14.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QuickStyle" Target="../diagrams/quickStyle14.xml"/><Relationship Id="rId11" Type="http://schemas.openxmlformats.org/officeDocument/2006/relationships/diagramQuickStyle" Target="../diagrams/quickStyle14.xml"/><Relationship Id="rId5" Type="http://schemas.openxmlformats.org/officeDocument/2006/relationships/diagramLayout" Target="../diagrams/layout14.xml"/><Relationship Id="rId10" Type="http://schemas.openxmlformats.org/officeDocument/2006/relationships/diagramLayout" Target="../diagrams/layout14.xml"/><Relationship Id="rId4" Type="http://schemas.openxmlformats.org/officeDocument/2006/relationships/diagramData" Target="../diagrams/data16.xml"/><Relationship Id="rId9" Type="http://schemas.openxmlformats.org/officeDocument/2006/relationships/diagramData" Target="../diagrams/data2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18.xml"/><Relationship Id="rId7" Type="http://schemas.microsoft.com/office/2007/relationships/diagramDrawing" Target="../diagrams/drawing13.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5.xml"/><Relationship Id="rId11"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diagramLayout" Target="../diagrams/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dirty="0"/>
              <a:t>4 Kids Addition</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©2020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3939C0-8B22-A942-9A2D-97B96E172E52}"/>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65611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(artifacts)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554552" y="2020962"/>
            <a:ext cx="5667623"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648-241F-A44E-9231-A794509B3619}"/>
              </a:ext>
            </a:extLst>
          </p:cNvPr>
          <p:cNvSpPr>
            <a:spLocks noGrp="1"/>
          </p:cNvSpPr>
          <p:nvPr>
            <p:ph type="title"/>
          </p:nvPr>
        </p:nvSpPr>
        <p:spPr>
          <a:xfrm>
            <a:off x="1136428" y="627564"/>
            <a:ext cx="7474172" cy="1325563"/>
          </a:xfrm>
        </p:spPr>
        <p:txBody>
          <a:bodyPr>
            <a:normAutofit/>
          </a:bodyPr>
          <a:lstStyle/>
          <a:p>
            <a:r>
              <a:rPr lang="en-US" dirty="0"/>
              <a:t>Classification</a:t>
            </a:r>
          </a:p>
        </p:txBody>
      </p:sp>
      <p:sp>
        <p:nvSpPr>
          <p:cNvPr id="3" name="Content Placeholder 2">
            <a:extLst>
              <a:ext uri="{FF2B5EF4-FFF2-40B4-BE49-F238E27FC236}">
                <a16:creationId xmlns:a16="http://schemas.microsoft.com/office/drawing/2014/main" id="{FDA5A15E-F0CC-BD41-943C-6D1C1EF1B648}"/>
              </a:ext>
            </a:extLst>
          </p:cNvPr>
          <p:cNvSpPr>
            <a:spLocks noGrp="1"/>
          </p:cNvSpPr>
          <p:nvPr>
            <p:ph idx="1"/>
          </p:nvPr>
        </p:nvSpPr>
        <p:spPr>
          <a:xfrm>
            <a:off x="467140" y="1848679"/>
            <a:ext cx="8143460" cy="4283764"/>
          </a:xfrm>
        </p:spPr>
        <p:txBody>
          <a:bodyPr anchor="ctr">
            <a:normAutofit lnSpcReduction="10000"/>
          </a:bodyPr>
          <a:lstStyle/>
          <a:p>
            <a:pPr marL="0" indent="0">
              <a:buNone/>
            </a:pPr>
            <a:r>
              <a:rPr lang="en-US" dirty="0"/>
              <a:t>A Token Classification has 5 Variables:</a:t>
            </a:r>
          </a:p>
          <a:p>
            <a:pPr marL="971550" lvl="1" indent="-514350">
              <a:buFont typeface="+mj-lt"/>
              <a:buAutoNum type="arabicPeriod"/>
            </a:pPr>
            <a:r>
              <a:rPr lang="en-US" sz="2800" dirty="0"/>
              <a:t>Token Type: Fungible or Non-Fungible – the fundamental difference between token types.</a:t>
            </a:r>
          </a:p>
          <a:p>
            <a:pPr marL="971550" lvl="1" indent="-514350">
              <a:buFont typeface="+mj-lt"/>
              <a:buAutoNum type="arabicPeriod"/>
            </a:pPr>
            <a:r>
              <a:rPr lang="en-US" sz="2800" dirty="0"/>
              <a:t>Token Unit: Fractional, Whole or Singleton – Quantity and division restrictions.</a:t>
            </a:r>
          </a:p>
          <a:p>
            <a:pPr marL="971550" lvl="1" indent="-514350">
              <a:buFont typeface="+mj-lt"/>
              <a:buAutoNum type="arabicPeriod"/>
            </a:pPr>
            <a:r>
              <a:rPr lang="en-US" sz="2800" dirty="0"/>
              <a:t>Value Type: Intrinsic or Reference – the asset type the token represents.</a:t>
            </a:r>
          </a:p>
          <a:p>
            <a:pPr marL="971550" lvl="1" indent="-514350">
              <a:buFont typeface="+mj-lt"/>
              <a:buAutoNum type="arabicPeriod"/>
            </a:pPr>
            <a:r>
              <a:rPr lang="en-US" sz="2800" dirty="0"/>
              <a:t>Representation Type: Common or Unique – how balances and property value settings are stored.</a:t>
            </a:r>
          </a:p>
          <a:p>
            <a:pPr marL="971550" lvl="1" indent="-514350">
              <a:buFont typeface="+mj-lt"/>
              <a:buAutoNum type="arabicPeriod"/>
            </a:pPr>
            <a:r>
              <a:rPr lang="en-US" sz="2800" dirty="0"/>
              <a:t>Template Type: Single or Hybrid – does the token have any child tokens.</a:t>
            </a:r>
          </a:p>
        </p:txBody>
      </p:sp>
      <p:sp>
        <p:nvSpPr>
          <p:cNvPr id="4" name="Footer Placeholder 3">
            <a:extLst>
              <a:ext uri="{FF2B5EF4-FFF2-40B4-BE49-F238E27FC236}">
                <a16:creationId xmlns:a16="http://schemas.microsoft.com/office/drawing/2014/main" id="{3C81039E-2F7F-5146-8496-3DDBE1A29BE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©2019 Token Taxonomy Initiative Inc. (“TTI”).  All Rights Reserved.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DCDF36A-2D0E-4C92-93E8-23C6F370BC8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633990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73EE-5D4E-A842-ACB5-5D0E116054FE}"/>
              </a:ext>
            </a:extLst>
          </p:cNvPr>
          <p:cNvSpPr>
            <a:spLocks noGrp="1"/>
          </p:cNvSpPr>
          <p:nvPr>
            <p:ph type="title"/>
          </p:nvPr>
        </p:nvSpPr>
        <p:spPr/>
        <p:txBody>
          <a:bodyPr/>
          <a:lstStyle/>
          <a:p>
            <a:r>
              <a:rPr lang="en-US" dirty="0"/>
              <a:t>4-Kids Addition</a:t>
            </a:r>
          </a:p>
        </p:txBody>
      </p:sp>
      <p:sp>
        <p:nvSpPr>
          <p:cNvPr id="4" name="Footer Placeholder 3">
            <a:extLst>
              <a:ext uri="{FF2B5EF4-FFF2-40B4-BE49-F238E27FC236}">
                <a16:creationId xmlns:a16="http://schemas.microsoft.com/office/drawing/2014/main" id="{B4A51F85-6ED0-C641-8FCC-C3F71FEE97D2}"/>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19" name="Group 18">
            <a:extLst>
              <a:ext uri="{FF2B5EF4-FFF2-40B4-BE49-F238E27FC236}">
                <a16:creationId xmlns:a16="http://schemas.microsoft.com/office/drawing/2014/main" id="{83A7A3BB-035C-3E4C-AD8F-E1A53CC91952}"/>
              </a:ext>
            </a:extLst>
          </p:cNvPr>
          <p:cNvGrpSpPr/>
          <p:nvPr/>
        </p:nvGrpSpPr>
        <p:grpSpPr>
          <a:xfrm>
            <a:off x="4639037" y="3193764"/>
            <a:ext cx="3891505" cy="3345148"/>
            <a:chOff x="4639037" y="3193764"/>
            <a:chExt cx="3891505" cy="3345148"/>
          </a:xfrm>
        </p:grpSpPr>
        <p:pic>
          <p:nvPicPr>
            <p:cNvPr id="8" name="Graphic 7" descr="Picnic table">
              <a:extLst>
                <a:ext uri="{FF2B5EF4-FFF2-40B4-BE49-F238E27FC236}">
                  <a16:creationId xmlns:a16="http://schemas.microsoft.com/office/drawing/2014/main" id="{20940210-D1A8-7847-8A96-53495332CEA7}"/>
                </a:ext>
              </a:extLst>
            </p:cNvPr>
            <p:cNvPicPr>
              <a:picLocks noChangeAspect="1"/>
            </p:cNvPicPr>
            <p:nvPr/>
          </p:nvPicPr>
          <p:blipFill>
            <a:blip r:embed="rId2">
              <a:duotone>
                <a:schemeClr val="accent2">
                  <a:shade val="45000"/>
                  <a:satMod val="135000"/>
                </a:schemeClr>
                <a:prstClr val="white"/>
              </a:duotone>
              <a:extLst>
                <a:ext uri="{96DAC541-7B7A-43D3-8B79-37D633B846F1}">
                  <asvg:svgBlip xmlns:asvg="http://schemas.microsoft.com/office/drawing/2016/SVG/main" r:embed="rId3"/>
                </a:ext>
              </a:extLst>
            </a:blip>
            <a:stretch>
              <a:fillRect/>
            </a:stretch>
          </p:blipFill>
          <p:spPr>
            <a:xfrm>
              <a:off x="4639037" y="3624986"/>
              <a:ext cx="2913926" cy="2913926"/>
            </a:xfrm>
            <a:prstGeom prst="rect">
              <a:avLst/>
            </a:prstGeom>
          </p:spPr>
        </p:pic>
        <p:sp>
          <p:nvSpPr>
            <p:cNvPr id="9" name="Line Callout 1 8">
              <a:extLst>
                <a:ext uri="{FF2B5EF4-FFF2-40B4-BE49-F238E27FC236}">
                  <a16:creationId xmlns:a16="http://schemas.microsoft.com/office/drawing/2014/main" id="{A18115BF-8CF4-9149-911D-A64ABB9A4549}"/>
                </a:ext>
              </a:extLst>
            </p:cNvPr>
            <p:cNvSpPr/>
            <p:nvPr/>
          </p:nvSpPr>
          <p:spPr>
            <a:xfrm>
              <a:off x="6805914" y="3193764"/>
              <a:ext cx="1724628" cy="533284"/>
            </a:xfrm>
            <a:prstGeom prst="borderCallout1">
              <a:avLst>
                <a:gd name="adj1" fmla="val 103398"/>
                <a:gd name="adj2" fmla="val 46701"/>
                <a:gd name="adj3" fmla="val 189716"/>
                <a:gd name="adj4" fmla="val -250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Design Surface</a:t>
              </a:r>
            </a:p>
          </p:txBody>
        </p:sp>
      </p:grpSp>
      <p:grpSp>
        <p:nvGrpSpPr>
          <p:cNvPr id="20" name="Group 19">
            <a:extLst>
              <a:ext uri="{FF2B5EF4-FFF2-40B4-BE49-F238E27FC236}">
                <a16:creationId xmlns:a16="http://schemas.microsoft.com/office/drawing/2014/main" id="{D4A6F43E-5270-774B-B72C-EA4775582764}"/>
              </a:ext>
            </a:extLst>
          </p:cNvPr>
          <p:cNvGrpSpPr/>
          <p:nvPr/>
        </p:nvGrpSpPr>
        <p:grpSpPr>
          <a:xfrm>
            <a:off x="7786629" y="4269852"/>
            <a:ext cx="3766351" cy="2356094"/>
            <a:chOff x="7786629" y="4269852"/>
            <a:chExt cx="3766351" cy="2356094"/>
          </a:xfrm>
        </p:grpSpPr>
        <p:pic>
          <p:nvPicPr>
            <p:cNvPr id="14" name="Graphic 13" descr="Box">
              <a:extLst>
                <a:ext uri="{FF2B5EF4-FFF2-40B4-BE49-F238E27FC236}">
                  <a16:creationId xmlns:a16="http://schemas.microsoft.com/office/drawing/2014/main" id="{C568A6D0-724F-044E-BFFF-D45F0077E028}"/>
                </a:ext>
              </a:extLst>
            </p:cNvPr>
            <p:cNvPicPr>
              <a:picLocks noChangeAspect="1"/>
            </p:cNvPicPr>
            <p:nvPr/>
          </p:nvPicPr>
          <p:blipFill>
            <a:blip r:embed="rId4">
              <a:duotone>
                <a:schemeClr val="accent6">
                  <a:shade val="45000"/>
                  <a:satMod val="135000"/>
                </a:schemeClr>
                <a:prstClr val="white"/>
              </a:duotone>
              <a:extLst>
                <a:ext uri="{96DAC541-7B7A-43D3-8B79-37D633B846F1}">
                  <asvg:svgBlip xmlns:asvg="http://schemas.microsoft.com/office/drawing/2016/SVG/main" r:embed="rId5"/>
                </a:ext>
              </a:extLst>
            </a:blip>
            <a:stretch>
              <a:fillRect/>
            </a:stretch>
          </p:blipFill>
          <p:spPr>
            <a:xfrm>
              <a:off x="9587696" y="4660662"/>
              <a:ext cx="1965284" cy="1965284"/>
            </a:xfrm>
            <a:prstGeom prst="rect">
              <a:avLst/>
            </a:prstGeom>
          </p:spPr>
        </p:pic>
        <p:sp>
          <p:nvSpPr>
            <p:cNvPr id="15" name="Line Callout 1 14">
              <a:extLst>
                <a:ext uri="{FF2B5EF4-FFF2-40B4-BE49-F238E27FC236}">
                  <a16:creationId xmlns:a16="http://schemas.microsoft.com/office/drawing/2014/main" id="{394EC613-16CB-864E-B082-D1D502BD8CF3}"/>
                </a:ext>
              </a:extLst>
            </p:cNvPr>
            <p:cNvSpPr/>
            <p:nvPr/>
          </p:nvSpPr>
          <p:spPr>
            <a:xfrm>
              <a:off x="7786629" y="4269852"/>
              <a:ext cx="1724628" cy="533284"/>
            </a:xfrm>
            <a:prstGeom prst="borderCallout1">
              <a:avLst>
                <a:gd name="adj1" fmla="val 103398"/>
                <a:gd name="adj2" fmla="val 46701"/>
                <a:gd name="adj3" fmla="val 214511"/>
                <a:gd name="adj4" fmla="val 121398"/>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Token Bases</a:t>
              </a:r>
            </a:p>
          </p:txBody>
        </p:sp>
      </p:grpSp>
      <p:grpSp>
        <p:nvGrpSpPr>
          <p:cNvPr id="21" name="Group 20">
            <a:extLst>
              <a:ext uri="{FF2B5EF4-FFF2-40B4-BE49-F238E27FC236}">
                <a16:creationId xmlns:a16="http://schemas.microsoft.com/office/drawing/2014/main" id="{817660DE-A68C-FE43-8D7D-B3AE8E67A59E}"/>
              </a:ext>
            </a:extLst>
          </p:cNvPr>
          <p:cNvGrpSpPr/>
          <p:nvPr/>
        </p:nvGrpSpPr>
        <p:grpSpPr>
          <a:xfrm>
            <a:off x="9036693" y="1966850"/>
            <a:ext cx="2717880" cy="2569644"/>
            <a:chOff x="9036693" y="1966850"/>
            <a:chExt cx="2717880" cy="2569644"/>
          </a:xfrm>
        </p:grpSpPr>
        <p:pic>
          <p:nvPicPr>
            <p:cNvPr id="11" name="Graphic 10" descr="Box">
              <a:extLst>
                <a:ext uri="{FF2B5EF4-FFF2-40B4-BE49-F238E27FC236}">
                  <a16:creationId xmlns:a16="http://schemas.microsoft.com/office/drawing/2014/main" id="{1D244EF5-9977-3C40-9D97-307DFFA2324F}"/>
                </a:ext>
              </a:extLst>
            </p:cNvPr>
            <p:cNvPicPr>
              <a:picLocks noChangeAspect="1"/>
            </p:cNvPicPr>
            <p:nvPr/>
          </p:nvPicPr>
          <p:blipFill>
            <a:blip r:embed="rId4">
              <a:duotone>
                <a:schemeClr val="accent3">
                  <a:shade val="45000"/>
                  <a:satMod val="135000"/>
                </a:schemeClr>
                <a:prstClr val="white"/>
              </a:duotone>
              <a:extLst>
                <a:ext uri="{96DAC541-7B7A-43D3-8B79-37D633B846F1}">
                  <asvg:svgBlip xmlns:asvg="http://schemas.microsoft.com/office/drawing/2016/SVG/main" r:embed="rId5"/>
                </a:ext>
              </a:extLst>
            </a:blip>
            <a:stretch>
              <a:fillRect/>
            </a:stretch>
          </p:blipFill>
          <p:spPr>
            <a:xfrm>
              <a:off x="9969662" y="2751583"/>
              <a:ext cx="1784911" cy="1784911"/>
            </a:xfrm>
            <a:prstGeom prst="rect">
              <a:avLst/>
            </a:prstGeom>
          </p:spPr>
        </p:pic>
        <p:sp>
          <p:nvSpPr>
            <p:cNvPr id="16" name="Line Callout 1 15">
              <a:extLst>
                <a:ext uri="{FF2B5EF4-FFF2-40B4-BE49-F238E27FC236}">
                  <a16:creationId xmlns:a16="http://schemas.microsoft.com/office/drawing/2014/main" id="{02787897-D047-494F-BF16-3C7347268992}"/>
                </a:ext>
              </a:extLst>
            </p:cNvPr>
            <p:cNvSpPr/>
            <p:nvPr/>
          </p:nvSpPr>
          <p:spPr>
            <a:xfrm>
              <a:off x="9036693" y="1966850"/>
              <a:ext cx="1724628" cy="533284"/>
            </a:xfrm>
            <a:prstGeom prst="borderCallout1">
              <a:avLst>
                <a:gd name="adj1" fmla="val 103398"/>
                <a:gd name="adj2" fmla="val 46701"/>
                <a:gd name="adj3" fmla="val 225364"/>
                <a:gd name="adj4" fmla="val 8113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Property Sets</a:t>
              </a:r>
            </a:p>
          </p:txBody>
        </p:sp>
      </p:grpSp>
      <p:grpSp>
        <p:nvGrpSpPr>
          <p:cNvPr id="22" name="Group 21">
            <a:extLst>
              <a:ext uri="{FF2B5EF4-FFF2-40B4-BE49-F238E27FC236}">
                <a16:creationId xmlns:a16="http://schemas.microsoft.com/office/drawing/2014/main" id="{8D5A7144-6A5A-3049-AD42-DF816B2337ED}"/>
              </a:ext>
            </a:extLst>
          </p:cNvPr>
          <p:cNvGrpSpPr/>
          <p:nvPr/>
        </p:nvGrpSpPr>
        <p:grpSpPr>
          <a:xfrm>
            <a:off x="1076446" y="3490235"/>
            <a:ext cx="3542336" cy="3317418"/>
            <a:chOff x="1076446" y="3490235"/>
            <a:chExt cx="3542336" cy="3317418"/>
          </a:xfrm>
        </p:grpSpPr>
        <p:pic>
          <p:nvPicPr>
            <p:cNvPr id="13" name="Graphic 12" descr="Box">
              <a:extLst>
                <a:ext uri="{FF2B5EF4-FFF2-40B4-BE49-F238E27FC236}">
                  <a16:creationId xmlns:a16="http://schemas.microsoft.com/office/drawing/2014/main" id="{B55C819D-D52A-884B-A123-0E2F39DAC652}"/>
                </a:ext>
              </a:extLst>
            </p:cNvPr>
            <p:cNvPicPr>
              <a:picLocks noChangeAspect="1"/>
            </p:cNvPicPr>
            <p:nvPr/>
          </p:nvPicPr>
          <p:blipFill>
            <a:blip r:embed="rId4">
              <a:duotone>
                <a:schemeClr val="accent5">
                  <a:shade val="45000"/>
                  <a:satMod val="135000"/>
                </a:schemeClr>
                <a:prstClr val="white"/>
              </a:duotone>
              <a:extLst>
                <a:ext uri="{96DAC541-7B7A-43D3-8B79-37D633B846F1}">
                  <asvg:svgBlip xmlns:asvg="http://schemas.microsoft.com/office/drawing/2016/SVG/main" r:embed="rId5"/>
                </a:ext>
              </a:extLst>
            </a:blip>
            <a:stretch>
              <a:fillRect/>
            </a:stretch>
          </p:blipFill>
          <p:spPr>
            <a:xfrm>
              <a:off x="1076446" y="4627277"/>
              <a:ext cx="2180376" cy="2180376"/>
            </a:xfrm>
            <a:prstGeom prst="rect">
              <a:avLst/>
            </a:prstGeom>
          </p:spPr>
        </p:pic>
        <p:sp>
          <p:nvSpPr>
            <p:cNvPr id="17" name="Line Callout 1 16">
              <a:extLst>
                <a:ext uri="{FF2B5EF4-FFF2-40B4-BE49-F238E27FC236}">
                  <a16:creationId xmlns:a16="http://schemas.microsoft.com/office/drawing/2014/main" id="{1FE450E7-566C-D04E-AA01-3F34D0AD45B7}"/>
                </a:ext>
              </a:extLst>
            </p:cNvPr>
            <p:cNvSpPr/>
            <p:nvPr/>
          </p:nvSpPr>
          <p:spPr>
            <a:xfrm>
              <a:off x="2894154" y="3490235"/>
              <a:ext cx="1724628" cy="533284"/>
            </a:xfrm>
            <a:prstGeom prst="borderCallout1">
              <a:avLst>
                <a:gd name="adj1" fmla="val 103398"/>
                <a:gd name="adj2" fmla="val 46701"/>
                <a:gd name="adj3" fmla="val 283967"/>
                <a:gd name="adj4" fmla="val -1148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Behaviors</a:t>
              </a:r>
            </a:p>
          </p:txBody>
        </p:sp>
      </p:grpSp>
      <p:grpSp>
        <p:nvGrpSpPr>
          <p:cNvPr id="23" name="Group 22">
            <a:extLst>
              <a:ext uri="{FF2B5EF4-FFF2-40B4-BE49-F238E27FC236}">
                <a16:creationId xmlns:a16="http://schemas.microsoft.com/office/drawing/2014/main" id="{3C5204E6-9E6E-BA47-8692-C42334527B7E}"/>
              </a:ext>
            </a:extLst>
          </p:cNvPr>
          <p:cNvGrpSpPr/>
          <p:nvPr/>
        </p:nvGrpSpPr>
        <p:grpSpPr>
          <a:xfrm>
            <a:off x="1172900" y="1983615"/>
            <a:ext cx="2946236" cy="2543349"/>
            <a:chOff x="1172900" y="1983615"/>
            <a:chExt cx="2946236" cy="2543349"/>
          </a:xfrm>
        </p:grpSpPr>
        <p:pic>
          <p:nvPicPr>
            <p:cNvPr id="12" name="Graphic 11" descr="Box">
              <a:extLst>
                <a:ext uri="{FF2B5EF4-FFF2-40B4-BE49-F238E27FC236}">
                  <a16:creationId xmlns:a16="http://schemas.microsoft.com/office/drawing/2014/main" id="{0BA8F516-CE7A-CA4D-B19D-0370463B5E1E}"/>
                </a:ext>
              </a:extLst>
            </p:cNvPr>
            <p:cNvPicPr>
              <a:picLocks noChangeAspect="1"/>
            </p:cNvPicPr>
            <p:nvPr/>
          </p:nvPicPr>
          <p:blipFill>
            <a:blip r:embed="rId4">
              <a:duotone>
                <a:schemeClr val="accent4">
                  <a:shade val="45000"/>
                  <a:satMod val="135000"/>
                </a:schemeClr>
                <a:prstClr val="white"/>
              </a:duotone>
              <a:extLst>
                <a:ext uri="{96DAC541-7B7A-43D3-8B79-37D633B846F1}">
                  <asvg:svgBlip xmlns:asvg="http://schemas.microsoft.com/office/drawing/2016/SVG/main" r:embed="rId5"/>
                </a:ext>
              </a:extLst>
            </a:blip>
            <a:stretch>
              <a:fillRect/>
            </a:stretch>
          </p:blipFill>
          <p:spPr>
            <a:xfrm>
              <a:off x="1172900" y="3095560"/>
              <a:ext cx="1431404" cy="1431404"/>
            </a:xfrm>
            <a:prstGeom prst="rect">
              <a:avLst/>
            </a:prstGeom>
          </p:spPr>
        </p:pic>
        <p:sp>
          <p:nvSpPr>
            <p:cNvPr id="18" name="Line Callout 1 17">
              <a:extLst>
                <a:ext uri="{FF2B5EF4-FFF2-40B4-BE49-F238E27FC236}">
                  <a16:creationId xmlns:a16="http://schemas.microsoft.com/office/drawing/2014/main" id="{E45C41A3-312D-DA47-893A-9CC63CEDF95A}"/>
                </a:ext>
              </a:extLst>
            </p:cNvPr>
            <p:cNvSpPr/>
            <p:nvPr/>
          </p:nvSpPr>
          <p:spPr>
            <a:xfrm>
              <a:off x="2394508" y="1983615"/>
              <a:ext cx="1724628" cy="533284"/>
            </a:xfrm>
            <a:prstGeom prst="borderCallout1">
              <a:avLst>
                <a:gd name="adj1" fmla="val 103398"/>
                <a:gd name="adj2" fmla="val 46701"/>
                <a:gd name="adj3" fmla="val 266603"/>
                <a:gd name="adj4" fmla="val -477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Behavior Groups</a:t>
              </a:r>
            </a:p>
          </p:txBody>
        </p:sp>
      </p:grpSp>
      <p:grpSp>
        <p:nvGrpSpPr>
          <p:cNvPr id="27" name="Group 26">
            <a:extLst>
              <a:ext uri="{FF2B5EF4-FFF2-40B4-BE49-F238E27FC236}">
                <a16:creationId xmlns:a16="http://schemas.microsoft.com/office/drawing/2014/main" id="{97E4BA90-F462-CC49-A989-E1ED8F73EC27}"/>
              </a:ext>
            </a:extLst>
          </p:cNvPr>
          <p:cNvGrpSpPr/>
          <p:nvPr/>
        </p:nvGrpSpPr>
        <p:grpSpPr>
          <a:xfrm>
            <a:off x="5795812" y="564462"/>
            <a:ext cx="2734730" cy="1905843"/>
            <a:chOff x="5927327" y="594291"/>
            <a:chExt cx="2734730" cy="1905843"/>
          </a:xfrm>
        </p:grpSpPr>
        <p:pic>
          <p:nvPicPr>
            <p:cNvPr id="25" name="Graphic 24" descr="Puzzle">
              <a:extLst>
                <a:ext uri="{FF2B5EF4-FFF2-40B4-BE49-F238E27FC236}">
                  <a16:creationId xmlns:a16="http://schemas.microsoft.com/office/drawing/2014/main" id="{6951CA9E-E1C1-AA4A-BF11-8BEF7E622361}"/>
                </a:ext>
              </a:extLst>
            </p:cNvPr>
            <p:cNvPicPr>
              <a:picLocks noChangeAspect="1"/>
            </p:cNvPicPr>
            <p:nvPr/>
          </p:nvPicPr>
          <p:blipFill>
            <a:blip r:embed="rId6">
              <a:duotone>
                <a:schemeClr val="accent1">
                  <a:shade val="45000"/>
                  <a:satMod val="135000"/>
                </a:schemeClr>
                <a:prstClr val="white"/>
              </a:duotone>
              <a:extLst>
                <a:ext uri="{96DAC541-7B7A-43D3-8B79-37D633B846F1}">
                  <asvg:svgBlip xmlns:asvg="http://schemas.microsoft.com/office/drawing/2016/SVG/main" r:embed="rId7"/>
                </a:ext>
              </a:extLst>
            </a:blip>
            <a:stretch>
              <a:fillRect/>
            </a:stretch>
          </p:blipFill>
          <p:spPr>
            <a:xfrm>
              <a:off x="5927327" y="1506031"/>
              <a:ext cx="994103" cy="994103"/>
            </a:xfrm>
            <a:prstGeom prst="rect">
              <a:avLst/>
            </a:prstGeom>
          </p:spPr>
        </p:pic>
        <p:sp>
          <p:nvSpPr>
            <p:cNvPr id="26" name="Line Callout 1 25">
              <a:extLst>
                <a:ext uri="{FF2B5EF4-FFF2-40B4-BE49-F238E27FC236}">
                  <a16:creationId xmlns:a16="http://schemas.microsoft.com/office/drawing/2014/main" id="{D5382141-4AB2-6A48-AB45-2774A541163D}"/>
                </a:ext>
              </a:extLst>
            </p:cNvPr>
            <p:cNvSpPr/>
            <p:nvPr/>
          </p:nvSpPr>
          <p:spPr>
            <a:xfrm>
              <a:off x="6937429" y="594291"/>
              <a:ext cx="1724628" cy="533284"/>
            </a:xfrm>
            <a:prstGeom prst="borderCallout1">
              <a:avLst>
                <a:gd name="adj1" fmla="val 103398"/>
                <a:gd name="adj2" fmla="val 46701"/>
                <a:gd name="adj3" fmla="val 201962"/>
                <a:gd name="adj4" fmla="val -975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Artifact</a:t>
              </a:r>
            </a:p>
          </p:txBody>
        </p:sp>
      </p:grpSp>
      <p:grpSp>
        <p:nvGrpSpPr>
          <p:cNvPr id="31" name="Group 30">
            <a:extLst>
              <a:ext uri="{FF2B5EF4-FFF2-40B4-BE49-F238E27FC236}">
                <a16:creationId xmlns:a16="http://schemas.microsoft.com/office/drawing/2014/main" id="{E0DA533A-0FC3-614C-89AA-2A812998A92D}"/>
              </a:ext>
            </a:extLst>
          </p:cNvPr>
          <p:cNvGrpSpPr/>
          <p:nvPr/>
        </p:nvGrpSpPr>
        <p:grpSpPr>
          <a:xfrm>
            <a:off x="4314453" y="2425402"/>
            <a:ext cx="2622976" cy="1915285"/>
            <a:chOff x="4314453" y="2425402"/>
            <a:chExt cx="2622976" cy="1915285"/>
          </a:xfrm>
        </p:grpSpPr>
        <p:pic>
          <p:nvPicPr>
            <p:cNvPr id="29" name="Graphic 28" descr="Puzzle pieces">
              <a:extLst>
                <a:ext uri="{FF2B5EF4-FFF2-40B4-BE49-F238E27FC236}">
                  <a16:creationId xmlns:a16="http://schemas.microsoft.com/office/drawing/2014/main" id="{AC2F5778-0DA7-9047-8A32-4C5B5B29631B}"/>
                </a:ext>
              </a:extLst>
            </p:cNvPr>
            <p:cNvPicPr>
              <a:picLocks noChangeAspect="1"/>
            </p:cNvPicPr>
            <p:nvPr/>
          </p:nvPicPr>
          <p:blipFill>
            <a:blip r:embed="rId8">
              <a:duotone>
                <a:schemeClr val="bg2">
                  <a:shade val="45000"/>
                  <a:satMod val="135000"/>
                </a:schemeClr>
                <a:prstClr val="white"/>
              </a:duotone>
              <a:extLst>
                <a:ext uri="{96DAC541-7B7A-43D3-8B79-37D633B846F1}">
                  <asvg:svgBlip xmlns:asvg="http://schemas.microsoft.com/office/drawing/2016/SVG/main" r:embed="rId9"/>
                </a:ext>
              </a:extLst>
            </a:blip>
            <a:stretch>
              <a:fillRect/>
            </a:stretch>
          </p:blipFill>
          <p:spPr>
            <a:xfrm>
              <a:off x="5506026" y="2909284"/>
              <a:ext cx="1431403" cy="1431403"/>
            </a:xfrm>
            <a:prstGeom prst="rect">
              <a:avLst/>
            </a:prstGeom>
          </p:spPr>
        </p:pic>
        <p:sp>
          <p:nvSpPr>
            <p:cNvPr id="30" name="Line Callout 1 29">
              <a:extLst>
                <a:ext uri="{FF2B5EF4-FFF2-40B4-BE49-F238E27FC236}">
                  <a16:creationId xmlns:a16="http://schemas.microsoft.com/office/drawing/2014/main" id="{2D7C47A4-C76E-1E4E-9072-1FBFFB22CAFE}"/>
                </a:ext>
              </a:extLst>
            </p:cNvPr>
            <p:cNvSpPr/>
            <p:nvPr/>
          </p:nvSpPr>
          <p:spPr>
            <a:xfrm>
              <a:off x="4314453" y="2425402"/>
              <a:ext cx="1724628" cy="533284"/>
            </a:xfrm>
            <a:prstGeom prst="borderCallout1">
              <a:avLst>
                <a:gd name="adj1" fmla="val 103398"/>
                <a:gd name="adj2" fmla="val 46701"/>
                <a:gd name="adj3" fmla="val 162823"/>
                <a:gd name="adj4" fmla="val 79569"/>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Token Specification</a:t>
              </a:r>
            </a:p>
          </p:txBody>
        </p:sp>
      </p:grpSp>
    </p:spTree>
    <p:extLst>
      <p:ext uri="{BB962C8B-B14F-4D97-AF65-F5344CB8AC3E}">
        <p14:creationId xmlns:p14="http://schemas.microsoft.com/office/powerpoint/2010/main" val="148101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252178396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46437755"/>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46437755"/>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normAutofit/>
          </a:bodyPr>
          <a:lstStyle/>
          <a:p>
            <a:r>
              <a:rPr lang="en-US" sz="4800"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Branch 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a:solidFill>
                      <a:srgbClr val="FFFFFF"/>
                    </a:solidFill>
                  </a:rPr>
                  <a:t>Token Template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07E2A-6B73-934A-BB60-5AF5F81D46F3}"/>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864901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B17742-7F19-FE46-999F-619AD9909C77}"/>
              </a:ext>
            </a:extLst>
          </p:cNvPr>
          <p:cNvPicPr>
            <a:picLocks noChangeAspect="1"/>
          </p:cNvPicPr>
          <p:nvPr/>
        </p:nvPicPr>
        <p:blipFill>
          <a:blip r:embed="rId2"/>
          <a:srcRect/>
          <a:stretch/>
        </p:blipFill>
        <p:spPr>
          <a:xfrm>
            <a:off x="-156882" y="-33618"/>
            <a:ext cx="12192000" cy="6858000"/>
          </a:xfrm>
          <a:prstGeom prst="rect">
            <a:avLst/>
          </a:prstGeom>
        </p:spPr>
      </p:pic>
    </p:spTree>
    <p:extLst>
      <p:ext uri="{BB962C8B-B14F-4D97-AF65-F5344CB8AC3E}">
        <p14:creationId xmlns:p14="http://schemas.microsoft.com/office/powerpoint/2010/main" val="79262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FA1CD-B339-DA40-90F3-05A552D8C56B}"/>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0309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FF31B-18DC-BA41-93B3-5B78DDEC124E}"/>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206066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FC6E9CF-8D62-7446-A6EA-27D601692D0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0295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9D55E-8B8D-9A48-886A-9070962D4A5D}"/>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52225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187C8-35F7-0A44-8B3A-615EDACD5E0F}"/>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420808288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7EC15D-9D86-457F-843A-E148EB58834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0b048db-77dc-4b3e-bbad-b83c857b8f52"/>
    <ds:schemaRef ds:uri="http://www.w3.org/XML/1998/namespace"/>
    <ds:schemaRef ds:uri="http://purl.org/dc/dcmitype/"/>
  </ds:schemaRefs>
</ds:datastoreItem>
</file>

<file path=customXml/itemProps3.xml><?xml version="1.0" encoding="utf-8"?>
<ds:datastoreItem xmlns:ds="http://schemas.openxmlformats.org/officeDocument/2006/customXml" ds:itemID="{8300740F-8DFB-471C-9B1F-015DD4130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2125</TotalTime>
  <Words>2501</Words>
  <Application>Microsoft Macintosh PowerPoint</Application>
  <PresentationFormat>Widescreen</PresentationFormat>
  <Paragraphs>358</Paragraphs>
  <Slides>31</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Calibri Light</vt:lpstr>
      <vt:lpstr>Cambria Math</vt:lpstr>
      <vt:lpstr>1_Office Theme</vt:lpstr>
      <vt:lpstr>Office Theme</vt:lpstr>
      <vt:lpstr>Token Taxonomy Framework (TTF)</vt:lpstr>
      <vt:lpstr>4-Kids Addition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Base Token Types &amp; Symbols</vt:lpstr>
      <vt:lpstr>Classification</vt:lpstr>
      <vt:lpstr>Properties</vt:lpstr>
      <vt:lpstr>Behaviors</vt:lpstr>
      <vt:lpstr>Control Messages</vt:lpstr>
      <vt:lpstr>Common Behaviors</vt:lpstr>
      <vt:lpstr>Behavior Groups</vt:lpstr>
      <vt:lpstr>Template Formula Setting Context for Artifacts working together</vt:lpstr>
      <vt:lpstr>Template Definition Filling in the details…</vt:lpstr>
      <vt:lpstr>Token Specification</vt:lpstr>
      <vt:lpstr>Branch Classification</vt:lpstr>
      <vt:lpstr>Contract Interfaces</vt:lpstr>
      <vt:lpstr>Classification Hierarchy Example</vt:lpstr>
      <vt:lpstr>Where does the TTF end &amp; implementation begin?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28</cp:revision>
  <dcterms:created xsi:type="dcterms:W3CDTF">2019-09-25T14:55:39Z</dcterms:created>
  <dcterms:modified xsi:type="dcterms:W3CDTF">2020-02-19T14:27:16Z</dcterms:modified>
</cp:coreProperties>
</file>