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7"/>
  </p:notesMasterIdLst>
  <p:handoutMasterIdLst>
    <p:handoutMasterId r:id="rId8"/>
  </p:handout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4B530FE-14DA-4D7B-B34B-D6ABE60D9A37}">
          <p14:sldIdLst>
            <p14:sldId id="256"/>
            <p14:sldId id="282"/>
            <p14:sldId id="283"/>
            <p14:sldId id="284"/>
            <p14:sldId id="285"/>
          </p14:sldIdLst>
        </p14:section>
        <p14:section name="Section 2" id="{08B37D43-75B9-4FAB-9878-A3B8092C6BC7}">
          <p14:sldIdLst/>
        </p14:section>
        <p14:section name="Final Slide" id="{6656FF92-C187-4954-8C2D-4687E01F0FD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 Vilalta" initials="R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4E00"/>
    <a:srgbClr val="006600"/>
    <a:srgbClr val="008000"/>
    <a:srgbClr val="FF5050"/>
    <a:srgbClr val="FF9B9B"/>
    <a:srgbClr val="FF6699"/>
    <a:srgbClr val="FF7C80"/>
    <a:srgbClr val="B3B56A"/>
    <a:srgbClr val="EBE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10" autoAdjust="0"/>
    <p:restoredTop sz="96274" autoAdjust="0"/>
  </p:normalViewPr>
  <p:slideViewPr>
    <p:cSldViewPr snapToGrid="0">
      <p:cViewPr varScale="1">
        <p:scale>
          <a:sx n="108" d="100"/>
          <a:sy n="108" d="100"/>
        </p:scale>
        <p:origin x="1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73" d="100"/>
          <a:sy n="73" d="100"/>
        </p:scale>
        <p:origin x="2424" y="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384A07-C4A1-4C9D-A530-5721845CC291}" type="datetimeFigureOut">
              <a:rPr lang="es-ES"/>
              <a:pPr>
                <a:defRPr/>
              </a:pPr>
              <a:t>11/12/2017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7137" cy="51230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0507" y="9720674"/>
            <a:ext cx="3077137" cy="51230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043342-2E7B-44D9-9F0C-2353861019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45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2792"/>
            <a:ext cx="5680103" cy="46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4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4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78A602-2F2B-4BCE-88F0-1367A12655F8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3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0026"/>
            <a:ext cx="9144000" cy="924675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b">
            <a:normAutofit/>
          </a:bodyPr>
          <a:lstStyle>
            <a:lvl1pPr algn="ctr">
              <a:def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61065"/>
            <a:ext cx="9144000" cy="632148"/>
          </a:xfrm>
        </p:spPr>
        <p:txBody>
          <a:bodyPr>
            <a:normAutofit/>
          </a:bodyPr>
          <a:lstStyle>
            <a:lvl1pPr>
              <a:defRPr lang="en-US" sz="2400" noProof="0" dirty="0">
                <a:latin typeface="+mj-lt"/>
              </a:defRPr>
            </a:lvl1pPr>
          </a:lstStyle>
          <a:p>
            <a:pPr marL="0" lvl="0" indent="0" algn="ctr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185" y="6410890"/>
            <a:ext cx="877584" cy="320767"/>
          </a:xfrm>
        </p:spPr>
        <p:txBody>
          <a:bodyPr/>
          <a:lstStyle/>
          <a:p>
            <a:fld id="{A5A006F7-C77C-44C0-90AC-F74DA430CEFA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5818" y="6428086"/>
            <a:ext cx="9800690" cy="303572"/>
          </a:xfrm>
        </p:spPr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557" y="6410890"/>
            <a:ext cx="381000" cy="365125"/>
          </a:xfrm>
        </p:spPr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49969" y="5369657"/>
            <a:ext cx="793685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600" b="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METRO-HAUL: METRO High bandwidth, 5G Application-aware optical network, with edge storage, compute and low Latency</a:t>
            </a:r>
            <a:endParaRPr lang="en-US" sz="16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endParaRPr lang="en-US" sz="1050" b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H2020-ICT-2016-2 Metro-Haul Grant</a:t>
            </a:r>
            <a:r>
              <a:rPr lang="en-GB" sz="1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 No. </a:t>
            </a:r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charset="0"/>
              </a:rPr>
              <a:t>761727</a:t>
            </a:r>
            <a:endParaRPr lang="en-US" sz="16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811" y="5307699"/>
            <a:ext cx="1095007" cy="105329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85818" y="5982916"/>
            <a:ext cx="522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http://metro-haul.eu</a:t>
            </a:r>
          </a:p>
        </p:txBody>
      </p:sp>
    </p:spTree>
    <p:extLst>
      <p:ext uri="{BB962C8B-B14F-4D97-AF65-F5344CB8AC3E}">
        <p14:creationId xmlns:p14="http://schemas.microsoft.com/office/powerpoint/2010/main" val="238623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8C53-3943-44CC-83B4-124BB44A58A0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780835"/>
            <a:ext cx="10986728" cy="5396127"/>
          </a:xfrm>
          <a:prstGeom prst="rect">
            <a:avLst/>
          </a:prstGeom>
        </p:spPr>
        <p:txBody>
          <a:bodyPr/>
          <a:lstStyle/>
          <a:p>
            <a:pPr marL="360363" lvl="0" indent="-360363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mtClean="0"/>
              <a:t>Edit Master text styles</a:t>
            </a:r>
          </a:p>
          <a:p>
            <a:pPr marL="720000" lvl="1" indent="-352425">
              <a:lnSpc>
                <a:spcPct val="100000"/>
              </a:lnSpc>
              <a:spcBef>
                <a:spcPts val="80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smtClean="0"/>
              <a:t>Second level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0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366B-154A-4D24-8BD9-7F5E4657F7AF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9386-95AF-4C63-8E41-509A6FC3963E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0EEF-43E6-49BB-85F9-C7C1B5600363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E62-5245-4EED-8DCE-9907107FB5C1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4DC9-16C0-42D5-A89C-8BD69D1B3665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2EE9-EFDF-4E36-9484-172DA09F0E8E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0636" y="100039"/>
            <a:ext cx="11063953" cy="512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17845" y="6520542"/>
            <a:ext cx="1182711" cy="27859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CC84E0AA-6BEA-4880-AC65-F03DC88EB2C5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00555" y="6515799"/>
            <a:ext cx="9732832" cy="278595"/>
          </a:xfrm>
        </p:spPr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3354" y="6498213"/>
            <a:ext cx="581116" cy="323252"/>
          </a:xfrm>
        </p:spPr>
        <p:txBody>
          <a:bodyPr/>
          <a:lstStyle/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1093" y="0"/>
            <a:ext cx="10028434" cy="6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34" y="801383"/>
            <a:ext cx="11084294" cy="5375579"/>
          </a:xfrm>
          <a:prstGeom prst="rect">
            <a:avLst/>
          </a:prstGeom>
        </p:spPr>
        <p:txBody>
          <a:bodyPr/>
          <a:lstStyle/>
          <a:p>
            <a:pPr marL="360363" lvl="0" indent="-360363">
              <a:spcBef>
                <a:spcPts val="2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 smtClean="0"/>
              <a:t>Edit Master text styles</a:t>
            </a:r>
          </a:p>
          <a:p>
            <a:pPr marL="720000" lvl="1" indent="-352425">
              <a:lnSpc>
                <a:spcPct val="100000"/>
              </a:lnSpc>
              <a:spcBef>
                <a:spcPts val="80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dirty="0" smtClean="0"/>
              <a:t>Second level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0634" y="6356350"/>
            <a:ext cx="892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40EC-678C-437F-AD2E-2CB5F4461A60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0697" y="6356350"/>
            <a:ext cx="957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2372" y="6369098"/>
            <a:ext cx="422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76E0-00C6-4634-A5F7-D35E042FD6B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34" y="612787"/>
            <a:ext cx="111038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1093" y="6374675"/>
            <a:ext cx="111038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21" y="14552"/>
            <a:ext cx="1127986" cy="5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6" r:id="rId8"/>
    <p:sldLayoutId id="2147483991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rgbClr val="3333CC"/>
          </a:solidFill>
          <a:latin typeface="+mj-lt"/>
          <a:ea typeface="+mj-ea"/>
          <a:cs typeface="Calibri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noProof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noProof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noProof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noProof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OFC Demo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Joint Optimal Service Chaining allocation, VNF instantiation and Metro network resource allocation with OSM, Net2Plan and </a:t>
            </a:r>
            <a:r>
              <a:rPr lang="en-US" sz="2000" dirty="0" err="1" smtClean="0"/>
              <a:t>Netphony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 algn="ctr">
              <a:buNone/>
            </a:pPr>
            <a:r>
              <a:rPr lang="es-ES" sz="1400" dirty="0"/>
              <a:t>F.J. </a:t>
            </a:r>
            <a:r>
              <a:rPr lang="es-ES" sz="1400" dirty="0" smtClean="0"/>
              <a:t>Moreno-Muro, </a:t>
            </a:r>
            <a:r>
              <a:rPr lang="es-ES" sz="1400" dirty="0"/>
              <a:t>C. </a:t>
            </a:r>
            <a:r>
              <a:rPr lang="es-ES" sz="1400" dirty="0" smtClean="0"/>
              <a:t>San-</a:t>
            </a:r>
            <a:r>
              <a:rPr lang="es-ES" sz="1400" dirty="0" err="1" smtClean="0"/>
              <a:t>Nicolas</a:t>
            </a:r>
            <a:r>
              <a:rPr lang="es-ES" sz="1400" dirty="0" smtClean="0"/>
              <a:t>-</a:t>
            </a:r>
            <a:r>
              <a:rPr lang="es-ES" sz="1400" dirty="0" err="1" smtClean="0"/>
              <a:t>Martinez</a:t>
            </a:r>
            <a:r>
              <a:rPr lang="es-ES" sz="1400" dirty="0" smtClean="0"/>
              <a:t>, </a:t>
            </a:r>
            <a:r>
              <a:rPr lang="es-ES" sz="1400" dirty="0"/>
              <a:t>E. </a:t>
            </a:r>
            <a:r>
              <a:rPr lang="es-ES" sz="1400" dirty="0" smtClean="0"/>
              <a:t>Martin-</a:t>
            </a:r>
            <a:r>
              <a:rPr lang="es-ES" sz="1400" dirty="0" err="1" smtClean="0"/>
              <a:t>Seoane</a:t>
            </a:r>
            <a:r>
              <a:rPr lang="es-ES" sz="1400" dirty="0" smtClean="0"/>
              <a:t>, </a:t>
            </a:r>
            <a:r>
              <a:rPr lang="es-ES" sz="1400" dirty="0"/>
              <a:t>M. </a:t>
            </a:r>
            <a:r>
              <a:rPr lang="es-ES" sz="1400" dirty="0" err="1" smtClean="0"/>
              <a:t>Garrich</a:t>
            </a:r>
            <a:r>
              <a:rPr lang="es-ES" sz="1400" dirty="0" smtClean="0"/>
              <a:t>, </a:t>
            </a:r>
            <a:r>
              <a:rPr lang="es-ES" sz="1400" dirty="0"/>
              <a:t>P. </a:t>
            </a:r>
            <a:r>
              <a:rPr lang="es-ES" sz="1400" dirty="0" err="1" smtClean="0"/>
              <a:t>Pavon</a:t>
            </a:r>
            <a:r>
              <a:rPr lang="es-ES" sz="1400" dirty="0" smtClean="0"/>
              <a:t>-Marino, O</a:t>
            </a:r>
            <a:r>
              <a:rPr lang="es-ES" sz="1400" dirty="0"/>
              <a:t>. </a:t>
            </a:r>
            <a:r>
              <a:rPr lang="es-ES" sz="1400" dirty="0" err="1"/>
              <a:t>Gonzalez</a:t>
            </a:r>
            <a:r>
              <a:rPr lang="es-ES" sz="1400" dirty="0"/>
              <a:t> de </a:t>
            </a:r>
            <a:r>
              <a:rPr lang="es-ES" sz="1400" dirty="0" smtClean="0"/>
              <a:t>Dios, </a:t>
            </a:r>
            <a:r>
              <a:rPr lang="es-ES" sz="1400" dirty="0"/>
              <a:t>V. </a:t>
            </a:r>
            <a:r>
              <a:rPr lang="es-ES" sz="1400" dirty="0" smtClean="0"/>
              <a:t>López</a:t>
            </a:r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61" y="4341347"/>
            <a:ext cx="1689386" cy="5898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71" y="4303431"/>
            <a:ext cx="801689" cy="680121"/>
          </a:xfrm>
          <a:prstGeom prst="rect">
            <a:avLst/>
          </a:prstGeom>
        </p:spPr>
      </p:pic>
      <p:sp>
        <p:nvSpPr>
          <p:cNvPr id="6" name="TextBox 90"/>
          <p:cNvSpPr txBox="1"/>
          <p:nvPr/>
        </p:nvSpPr>
        <p:spPr>
          <a:xfrm>
            <a:off x="6757057" y="4414752"/>
            <a:ext cx="118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3333FF"/>
                </a:solidFill>
                <a:latin typeface="+mn-lt"/>
                <a:cs typeface="Arial" panose="020B0604020202020204" pitchFamily="34" charset="0"/>
              </a:rPr>
              <a:t>Netphony</a:t>
            </a:r>
            <a:endParaRPr lang="en-US" b="1" i="1" dirty="0" smtClean="0">
              <a:solidFill>
                <a:srgbClr val="3333FF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Scenario &amp; Goals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7861-9418-4459-B900-557A77165B64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6853" y="6071982"/>
            <a:ext cx="9571424" cy="365125"/>
          </a:xfrm>
        </p:spPr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80836"/>
            <a:ext cx="4753156" cy="5001306"/>
          </a:xfrm>
        </p:spPr>
        <p:txBody>
          <a:bodyPr/>
          <a:lstStyle/>
          <a:p>
            <a:r>
              <a:rPr lang="en-US" sz="1800" dirty="0" smtClean="0"/>
              <a:t>Metro-Haul Network:</a:t>
            </a:r>
          </a:p>
          <a:p>
            <a:pPr lvl="1"/>
            <a:r>
              <a:rPr lang="en-US" dirty="0" smtClean="0"/>
              <a:t>Interconnected Metro edge and Metro core nodes</a:t>
            </a:r>
          </a:p>
          <a:p>
            <a:pPr lvl="1"/>
            <a:r>
              <a:rPr lang="en-US" dirty="0" smtClean="0"/>
              <a:t>Edge DC and regional DC attached to edge &amp; core nodes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Proof of concept of the use of a specialized planning tool using </a:t>
            </a:r>
            <a:r>
              <a:rPr lang="en-US" dirty="0" smtClean="0"/>
              <a:t>service-chain-based </a:t>
            </a:r>
            <a:r>
              <a:rPr lang="en-US" dirty="0" smtClean="0"/>
              <a:t>algorithms to assist NFV-O and T-SDN in the optimal VNF placement and optimization of transport network</a:t>
            </a:r>
          </a:p>
          <a:p>
            <a:pPr lvl="1"/>
            <a:r>
              <a:rPr lang="en-US" dirty="0" smtClean="0"/>
              <a:t>Demonstrate the interaction of well-known ETSI OSM NFV orchestration suite and open-source Net2Plan planning tool.</a:t>
            </a:r>
          </a:p>
          <a:p>
            <a:pPr lvl="1"/>
            <a:r>
              <a:rPr lang="en-US" dirty="0"/>
              <a:t>Demonstrate the use of standard Topology interfaces to provide detailed multi-layer topological information the planning </a:t>
            </a:r>
            <a:r>
              <a:rPr lang="en-US" dirty="0" smtClean="0"/>
              <a:t>tool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9"/>
          <p:cNvSpPr/>
          <p:nvPr/>
        </p:nvSpPr>
        <p:spPr>
          <a:xfrm>
            <a:off x="6613065" y="4089523"/>
            <a:ext cx="1375994" cy="1610905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643195" y="4356538"/>
            <a:ext cx="100877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61"/>
          <p:cNvSpPr txBox="1"/>
          <p:nvPr/>
        </p:nvSpPr>
        <p:spPr>
          <a:xfrm>
            <a:off x="7028961" y="4374427"/>
            <a:ext cx="643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900" dirty="0">
                <a:latin typeface="+mn-lt"/>
              </a:rPr>
              <a:t>NFVI </a:t>
            </a:r>
          </a:p>
          <a:p>
            <a:pPr algn="ctr"/>
            <a:r>
              <a:rPr lang="en-US" sz="900" dirty="0">
                <a:latin typeface="+mn-lt"/>
              </a:rPr>
              <a:t>Compute </a:t>
            </a:r>
          </a:p>
          <a:p>
            <a:pPr algn="ctr"/>
            <a:r>
              <a:rPr lang="en-US" sz="900" dirty="0">
                <a:latin typeface="+mn-lt"/>
              </a:rPr>
              <a:t>Domain</a:t>
            </a:r>
          </a:p>
        </p:txBody>
      </p:sp>
      <p:sp>
        <p:nvSpPr>
          <p:cNvPr id="12" name="Rectangle 14"/>
          <p:cNvSpPr/>
          <p:nvPr/>
        </p:nvSpPr>
        <p:spPr>
          <a:xfrm>
            <a:off x="7059409" y="4994271"/>
            <a:ext cx="664160" cy="577080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64"/>
          <p:cNvSpPr txBox="1"/>
          <p:nvPr/>
        </p:nvSpPr>
        <p:spPr>
          <a:xfrm>
            <a:off x="6761184" y="5727268"/>
            <a:ext cx="122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050" b="1" dirty="0" smtClean="0">
                <a:latin typeface="+mn-lt"/>
              </a:rPr>
              <a:t>Metro Edge Node</a:t>
            </a:r>
            <a:endParaRPr lang="en-US" sz="1050" b="1" dirty="0">
              <a:latin typeface="+mn-lt"/>
            </a:endParaRPr>
          </a:p>
        </p:txBody>
      </p:sp>
      <p:sp>
        <p:nvSpPr>
          <p:cNvPr id="16" name="TextBox 67"/>
          <p:cNvSpPr txBox="1"/>
          <p:nvPr/>
        </p:nvSpPr>
        <p:spPr>
          <a:xfrm>
            <a:off x="7584615" y="422647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+mn-lt"/>
              </a:rPr>
              <a:t>EDGE </a:t>
            </a:r>
          </a:p>
          <a:p>
            <a:r>
              <a:rPr lang="en-US" sz="900" dirty="0">
                <a:latin typeface="+mn-lt"/>
              </a:rPr>
              <a:t>DC</a:t>
            </a:r>
          </a:p>
        </p:txBody>
      </p:sp>
      <p:cxnSp>
        <p:nvCxnSpPr>
          <p:cNvPr id="18" name="Straight Connector 20"/>
          <p:cNvCxnSpPr/>
          <p:nvPr/>
        </p:nvCxnSpPr>
        <p:spPr>
          <a:xfrm>
            <a:off x="6690674" y="3128045"/>
            <a:ext cx="782576" cy="187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57" y="4433001"/>
            <a:ext cx="308798" cy="376734"/>
          </a:xfrm>
          <a:prstGeom prst="rect">
            <a:avLst/>
          </a:prstGeom>
        </p:spPr>
      </p:pic>
      <p:pic>
        <p:nvPicPr>
          <p:cNvPr id="28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74" y="5126113"/>
            <a:ext cx="320103" cy="299451"/>
          </a:xfrm>
          <a:prstGeom prst="rect">
            <a:avLst/>
          </a:prstGeom>
        </p:spPr>
      </p:pic>
      <p:sp>
        <p:nvSpPr>
          <p:cNvPr id="40" name="Rectangle 9"/>
          <p:cNvSpPr/>
          <p:nvPr/>
        </p:nvSpPr>
        <p:spPr>
          <a:xfrm>
            <a:off x="5590332" y="1701572"/>
            <a:ext cx="1375994" cy="1610905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11"/>
          <p:cNvSpPr/>
          <p:nvPr/>
        </p:nvSpPr>
        <p:spPr>
          <a:xfrm>
            <a:off x="5639416" y="1816925"/>
            <a:ext cx="100877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TextBox 61"/>
          <p:cNvSpPr txBox="1"/>
          <p:nvPr/>
        </p:nvSpPr>
        <p:spPr>
          <a:xfrm>
            <a:off x="6025182" y="1834814"/>
            <a:ext cx="643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900" dirty="0">
                <a:latin typeface="+mn-lt"/>
              </a:rPr>
              <a:t>NFVI </a:t>
            </a:r>
          </a:p>
          <a:p>
            <a:pPr algn="ctr"/>
            <a:r>
              <a:rPr lang="en-US" sz="900" dirty="0">
                <a:latin typeface="+mn-lt"/>
              </a:rPr>
              <a:t>Compute </a:t>
            </a:r>
          </a:p>
          <a:p>
            <a:pPr algn="ctr"/>
            <a:r>
              <a:rPr lang="en-US" sz="900" dirty="0">
                <a:latin typeface="+mn-lt"/>
              </a:rPr>
              <a:t>Domain</a:t>
            </a:r>
          </a:p>
        </p:txBody>
      </p:sp>
      <p:sp>
        <p:nvSpPr>
          <p:cNvPr id="43" name="Rectangle 14"/>
          <p:cNvSpPr/>
          <p:nvPr/>
        </p:nvSpPr>
        <p:spPr>
          <a:xfrm>
            <a:off x="6036676" y="2606320"/>
            <a:ext cx="664160" cy="577080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TextBox 64"/>
          <p:cNvSpPr txBox="1"/>
          <p:nvPr/>
        </p:nvSpPr>
        <p:spPr>
          <a:xfrm>
            <a:off x="5738451" y="3339317"/>
            <a:ext cx="122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050" b="1" dirty="0" smtClean="0">
                <a:latin typeface="+mn-lt"/>
              </a:rPr>
              <a:t>Metro Edge Node</a:t>
            </a:r>
            <a:endParaRPr lang="en-US" sz="1050" b="1" dirty="0">
              <a:latin typeface="+mn-lt"/>
            </a:endParaRPr>
          </a:p>
        </p:txBody>
      </p:sp>
      <p:sp>
        <p:nvSpPr>
          <p:cNvPr id="45" name="TextBox 67"/>
          <p:cNvSpPr txBox="1"/>
          <p:nvPr/>
        </p:nvSpPr>
        <p:spPr>
          <a:xfrm>
            <a:off x="6580836" y="168686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+mn-lt"/>
              </a:rPr>
              <a:t>EDGE </a:t>
            </a:r>
          </a:p>
          <a:p>
            <a:r>
              <a:rPr lang="en-US" sz="900" dirty="0">
                <a:latin typeface="+mn-lt"/>
              </a:rPr>
              <a:t>DC</a:t>
            </a:r>
          </a:p>
        </p:txBody>
      </p:sp>
      <p:cxnSp>
        <p:nvCxnSpPr>
          <p:cNvPr id="46" name="Straight Connector 20"/>
          <p:cNvCxnSpPr/>
          <p:nvPr/>
        </p:nvCxnSpPr>
        <p:spPr>
          <a:xfrm>
            <a:off x="6450517" y="2324754"/>
            <a:ext cx="0" cy="288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78" y="1893388"/>
            <a:ext cx="308798" cy="376734"/>
          </a:xfrm>
          <a:prstGeom prst="rect">
            <a:avLst/>
          </a:prstGeom>
        </p:spPr>
      </p:pic>
      <p:pic>
        <p:nvPicPr>
          <p:cNvPr id="49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41" y="2738162"/>
            <a:ext cx="320103" cy="299451"/>
          </a:xfrm>
          <a:prstGeom prst="rect">
            <a:avLst/>
          </a:prstGeom>
        </p:spPr>
      </p:pic>
      <p:sp>
        <p:nvSpPr>
          <p:cNvPr id="50" name="Rectangle 9"/>
          <p:cNvSpPr/>
          <p:nvPr/>
        </p:nvSpPr>
        <p:spPr>
          <a:xfrm>
            <a:off x="8870100" y="1436899"/>
            <a:ext cx="1375994" cy="1610905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8919184" y="1552252"/>
            <a:ext cx="100877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61"/>
          <p:cNvSpPr txBox="1"/>
          <p:nvPr/>
        </p:nvSpPr>
        <p:spPr>
          <a:xfrm>
            <a:off x="9304950" y="1570141"/>
            <a:ext cx="643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900" dirty="0">
                <a:latin typeface="+mn-lt"/>
              </a:rPr>
              <a:t>NFVI </a:t>
            </a:r>
          </a:p>
          <a:p>
            <a:pPr algn="ctr"/>
            <a:r>
              <a:rPr lang="en-US" sz="900" dirty="0">
                <a:latin typeface="+mn-lt"/>
              </a:rPr>
              <a:t>Compute </a:t>
            </a:r>
          </a:p>
          <a:p>
            <a:pPr algn="ctr"/>
            <a:r>
              <a:rPr lang="en-US" sz="900" dirty="0">
                <a:latin typeface="+mn-lt"/>
              </a:rPr>
              <a:t>Domain</a:t>
            </a:r>
          </a:p>
        </p:txBody>
      </p:sp>
      <p:sp>
        <p:nvSpPr>
          <p:cNvPr id="53" name="Rectangle 14"/>
          <p:cNvSpPr/>
          <p:nvPr/>
        </p:nvSpPr>
        <p:spPr>
          <a:xfrm>
            <a:off x="9316444" y="2341647"/>
            <a:ext cx="664160" cy="577080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extBox 64"/>
          <p:cNvSpPr txBox="1"/>
          <p:nvPr/>
        </p:nvSpPr>
        <p:spPr>
          <a:xfrm>
            <a:off x="9018219" y="3074644"/>
            <a:ext cx="122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050" b="1" dirty="0" smtClean="0">
                <a:latin typeface="+mn-lt"/>
              </a:rPr>
              <a:t>Metro Edge Node</a:t>
            </a:r>
            <a:endParaRPr lang="en-US" sz="1050" b="1" dirty="0">
              <a:latin typeface="+mn-lt"/>
            </a:endParaRPr>
          </a:p>
        </p:txBody>
      </p:sp>
      <p:sp>
        <p:nvSpPr>
          <p:cNvPr id="55" name="TextBox 67"/>
          <p:cNvSpPr txBox="1"/>
          <p:nvPr/>
        </p:nvSpPr>
        <p:spPr>
          <a:xfrm>
            <a:off x="9860604" y="142218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+mn-lt"/>
              </a:rPr>
              <a:t>EDGE </a:t>
            </a:r>
          </a:p>
          <a:p>
            <a:r>
              <a:rPr lang="en-US" sz="900" dirty="0">
                <a:latin typeface="+mn-lt"/>
              </a:rPr>
              <a:t>DC</a:t>
            </a:r>
          </a:p>
        </p:txBody>
      </p:sp>
      <p:cxnSp>
        <p:nvCxnSpPr>
          <p:cNvPr id="56" name="Straight Connector 20"/>
          <p:cNvCxnSpPr/>
          <p:nvPr/>
        </p:nvCxnSpPr>
        <p:spPr>
          <a:xfrm>
            <a:off x="9730285" y="2060081"/>
            <a:ext cx="0" cy="288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8"/>
          <p:cNvCxnSpPr>
            <a:stCxn id="53" idx="1"/>
          </p:cNvCxnSpPr>
          <p:nvPr/>
        </p:nvCxnSpPr>
        <p:spPr>
          <a:xfrm flipH="1">
            <a:off x="6656427" y="2630187"/>
            <a:ext cx="2660017" cy="266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946" y="1628715"/>
            <a:ext cx="308798" cy="376734"/>
          </a:xfrm>
          <a:prstGeom prst="rect">
            <a:avLst/>
          </a:prstGeom>
        </p:spPr>
      </p:pic>
      <p:pic>
        <p:nvPicPr>
          <p:cNvPr id="59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109" y="2473489"/>
            <a:ext cx="320103" cy="299451"/>
          </a:xfrm>
          <a:prstGeom prst="rect">
            <a:avLst/>
          </a:prstGeom>
        </p:spPr>
      </p:pic>
      <p:sp>
        <p:nvSpPr>
          <p:cNvPr id="65" name="Rectangle 6"/>
          <p:cNvSpPr/>
          <p:nvPr/>
        </p:nvSpPr>
        <p:spPr>
          <a:xfrm>
            <a:off x="9085898" y="4069887"/>
            <a:ext cx="1710399" cy="1610905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TextBox 62"/>
          <p:cNvSpPr txBox="1"/>
          <p:nvPr/>
        </p:nvSpPr>
        <p:spPr>
          <a:xfrm>
            <a:off x="10166516" y="412303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+mn-lt"/>
              </a:rPr>
              <a:t>REGIONAL </a:t>
            </a:r>
          </a:p>
          <a:p>
            <a:r>
              <a:rPr lang="en-US" sz="900" dirty="0">
                <a:latin typeface="+mn-lt"/>
              </a:rPr>
              <a:t>DC</a:t>
            </a:r>
          </a:p>
        </p:txBody>
      </p:sp>
      <p:sp>
        <p:nvSpPr>
          <p:cNvPr id="67" name="Rectangle 16"/>
          <p:cNvSpPr/>
          <p:nvPr/>
        </p:nvSpPr>
        <p:spPr>
          <a:xfrm>
            <a:off x="9140184" y="4155848"/>
            <a:ext cx="106571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TextBox 66"/>
          <p:cNvSpPr txBox="1"/>
          <p:nvPr/>
        </p:nvSpPr>
        <p:spPr>
          <a:xfrm>
            <a:off x="9179747" y="4155847"/>
            <a:ext cx="643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+mn-lt"/>
              </a:rPr>
              <a:t>NFVI </a:t>
            </a:r>
          </a:p>
          <a:p>
            <a:r>
              <a:rPr lang="en-US" sz="900" dirty="0">
                <a:latin typeface="+mn-lt"/>
              </a:rPr>
              <a:t>Compute </a:t>
            </a:r>
          </a:p>
          <a:p>
            <a:r>
              <a:rPr lang="en-US" sz="900" dirty="0">
                <a:latin typeface="+mn-lt"/>
              </a:rPr>
              <a:t>Domain</a:t>
            </a:r>
          </a:p>
        </p:txBody>
      </p:sp>
      <p:cxnSp>
        <p:nvCxnSpPr>
          <p:cNvPr id="69" name="Straight Connector 21"/>
          <p:cNvCxnSpPr/>
          <p:nvPr/>
        </p:nvCxnSpPr>
        <p:spPr>
          <a:xfrm>
            <a:off x="9957439" y="4654763"/>
            <a:ext cx="0" cy="288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28"/>
          <p:cNvSpPr/>
          <p:nvPr/>
        </p:nvSpPr>
        <p:spPr>
          <a:xfrm>
            <a:off x="9459975" y="4924879"/>
            <a:ext cx="849649" cy="577080"/>
          </a:xfrm>
          <a:prstGeom prst="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TextBox 78"/>
          <p:cNvSpPr txBox="1"/>
          <p:nvPr/>
        </p:nvSpPr>
        <p:spPr>
          <a:xfrm>
            <a:off x="9277216" y="5047544"/>
            <a:ext cx="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900" dirty="0">
                <a:latin typeface="+mn-lt"/>
              </a:rPr>
              <a:t>Metro </a:t>
            </a:r>
          </a:p>
          <a:p>
            <a:pPr algn="ctr"/>
            <a:r>
              <a:rPr lang="en-US" sz="900" dirty="0">
                <a:latin typeface="+mn-lt"/>
              </a:rPr>
              <a:t>Node </a:t>
            </a:r>
          </a:p>
        </p:txBody>
      </p:sp>
      <p:pic>
        <p:nvPicPr>
          <p:cNvPr id="72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219" y="4178790"/>
            <a:ext cx="356881" cy="423278"/>
          </a:xfrm>
          <a:prstGeom prst="rect">
            <a:avLst/>
          </a:prstGeom>
        </p:spPr>
      </p:pic>
      <p:grpSp>
        <p:nvGrpSpPr>
          <p:cNvPr id="73" name="Grupo 228"/>
          <p:cNvGrpSpPr/>
          <p:nvPr/>
        </p:nvGrpSpPr>
        <p:grpSpPr>
          <a:xfrm>
            <a:off x="9883190" y="5079718"/>
            <a:ext cx="322509" cy="307244"/>
            <a:chOff x="2655140" y="4175813"/>
            <a:chExt cx="453180" cy="696655"/>
          </a:xfrm>
        </p:grpSpPr>
        <p:sp>
          <p:nvSpPr>
            <p:cNvPr id="74" name="Rectángulo 230"/>
            <p:cNvSpPr>
              <a:spLocks noChangeAspect="1"/>
            </p:cNvSpPr>
            <p:nvPr/>
          </p:nvSpPr>
          <p:spPr>
            <a:xfrm>
              <a:off x="2655140" y="4175813"/>
              <a:ext cx="453180" cy="6966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708649" y="4268934"/>
              <a:ext cx="339230" cy="509968"/>
            </a:xfrm>
            <a:custGeom>
              <a:avLst/>
              <a:gdLst>
                <a:gd name="T0" fmla="*/ 2147483647 w 996"/>
                <a:gd name="T1" fmla="*/ 0 h 901"/>
                <a:gd name="T2" fmla="*/ 2147483647 w 996"/>
                <a:gd name="T3" fmla="*/ 2147483647 h 901"/>
                <a:gd name="T4" fmla="*/ 2147483647 w 996"/>
                <a:gd name="T5" fmla="*/ 2147483647 h 901"/>
                <a:gd name="T6" fmla="*/ 2147483647 w 996"/>
                <a:gd name="T7" fmla="*/ 2147483647 h 901"/>
                <a:gd name="T8" fmla="*/ 2147483647 w 996"/>
                <a:gd name="T9" fmla="*/ 2147483647 h 901"/>
                <a:gd name="T10" fmla="*/ 2147483647 w 996"/>
                <a:gd name="T11" fmla="*/ 2147483647 h 901"/>
                <a:gd name="T12" fmla="*/ 2147483647 w 996"/>
                <a:gd name="T13" fmla="*/ 0 h 901"/>
                <a:gd name="T14" fmla="*/ 2147483647 w 996"/>
                <a:gd name="T15" fmla="*/ 2147483647 h 901"/>
                <a:gd name="T16" fmla="*/ 2147483647 w 996"/>
                <a:gd name="T17" fmla="*/ 2147483647 h 901"/>
                <a:gd name="T18" fmla="*/ 2147483647 w 996"/>
                <a:gd name="T19" fmla="*/ 2147483647 h 901"/>
                <a:gd name="T20" fmla="*/ 2147483647 w 996"/>
                <a:gd name="T21" fmla="*/ 2147483647 h 901"/>
                <a:gd name="T22" fmla="*/ 2147483647 w 996"/>
                <a:gd name="T23" fmla="*/ 2147483647 h 901"/>
                <a:gd name="T24" fmla="*/ 2147483647 w 996"/>
                <a:gd name="T25" fmla="*/ 2147483647 h 901"/>
                <a:gd name="T26" fmla="*/ 2147483647 w 996"/>
                <a:gd name="T27" fmla="*/ 2147483647 h 901"/>
                <a:gd name="T28" fmla="*/ 2147483647 w 996"/>
                <a:gd name="T29" fmla="*/ 2147483647 h 901"/>
                <a:gd name="T30" fmla="*/ 2147483647 w 996"/>
                <a:gd name="T31" fmla="*/ 2147483647 h 901"/>
                <a:gd name="T32" fmla="*/ 2147483647 w 996"/>
                <a:gd name="T33" fmla="*/ 2147483647 h 901"/>
                <a:gd name="T34" fmla="*/ 2147483647 w 996"/>
                <a:gd name="T35" fmla="*/ 2147483647 h 901"/>
                <a:gd name="T36" fmla="*/ 2147483647 w 996"/>
                <a:gd name="T37" fmla="*/ 2147483647 h 901"/>
                <a:gd name="T38" fmla="*/ 2147483647 w 996"/>
                <a:gd name="T39" fmla="*/ 2147483647 h 901"/>
                <a:gd name="T40" fmla="*/ 2147483647 w 996"/>
                <a:gd name="T41" fmla="*/ 2147483647 h 901"/>
                <a:gd name="T42" fmla="*/ 2147483647 w 996"/>
                <a:gd name="T43" fmla="*/ 2147483647 h 901"/>
                <a:gd name="T44" fmla="*/ 2147483647 w 996"/>
                <a:gd name="T45" fmla="*/ 2147483647 h 901"/>
                <a:gd name="T46" fmla="*/ 0 w 996"/>
                <a:gd name="T47" fmla="*/ 2147483647 h 901"/>
                <a:gd name="T48" fmla="*/ 2147483647 w 996"/>
                <a:gd name="T49" fmla="*/ 2147483647 h 901"/>
                <a:gd name="T50" fmla="*/ 2147483647 w 996"/>
                <a:gd name="T51" fmla="*/ 2147483647 h 901"/>
                <a:gd name="T52" fmla="*/ 2147483647 w 996"/>
                <a:gd name="T53" fmla="*/ 2147483647 h 901"/>
                <a:gd name="T54" fmla="*/ 2147483647 w 996"/>
                <a:gd name="T55" fmla="*/ 2147483647 h 901"/>
                <a:gd name="T56" fmla="*/ 2147483647 w 996"/>
                <a:gd name="T57" fmla="*/ 2147483647 h 901"/>
                <a:gd name="T58" fmla="*/ 2147483647 w 996"/>
                <a:gd name="T59" fmla="*/ 2147483647 h 901"/>
                <a:gd name="T60" fmla="*/ 2147483647 w 996"/>
                <a:gd name="T61" fmla="*/ 2147483647 h 901"/>
                <a:gd name="T62" fmla="*/ 0 w 996"/>
                <a:gd name="T63" fmla="*/ 2147483647 h 901"/>
                <a:gd name="T64" fmla="*/ 2147483647 w 996"/>
                <a:gd name="T65" fmla="*/ 0 h 9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6"/>
                <a:gd name="T100" fmla="*/ 0 h 901"/>
                <a:gd name="T101" fmla="*/ 996 w 996"/>
                <a:gd name="T102" fmla="*/ 901 h 9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6" h="901">
                  <a:moveTo>
                    <a:pt x="145" y="0"/>
                  </a:moveTo>
                  <a:lnTo>
                    <a:pt x="145" y="108"/>
                  </a:lnTo>
                  <a:lnTo>
                    <a:pt x="374" y="108"/>
                  </a:lnTo>
                  <a:lnTo>
                    <a:pt x="498" y="353"/>
                  </a:lnTo>
                  <a:lnTo>
                    <a:pt x="622" y="108"/>
                  </a:lnTo>
                  <a:lnTo>
                    <a:pt x="850" y="108"/>
                  </a:lnTo>
                  <a:lnTo>
                    <a:pt x="850" y="0"/>
                  </a:lnTo>
                  <a:lnTo>
                    <a:pt x="996" y="137"/>
                  </a:lnTo>
                  <a:lnTo>
                    <a:pt x="850" y="274"/>
                  </a:lnTo>
                  <a:lnTo>
                    <a:pt x="850" y="176"/>
                  </a:lnTo>
                  <a:lnTo>
                    <a:pt x="685" y="176"/>
                  </a:lnTo>
                  <a:lnTo>
                    <a:pt x="550" y="451"/>
                  </a:lnTo>
                  <a:lnTo>
                    <a:pt x="685" y="725"/>
                  </a:lnTo>
                  <a:lnTo>
                    <a:pt x="850" y="725"/>
                  </a:lnTo>
                  <a:lnTo>
                    <a:pt x="850" y="627"/>
                  </a:lnTo>
                  <a:lnTo>
                    <a:pt x="996" y="764"/>
                  </a:lnTo>
                  <a:lnTo>
                    <a:pt x="850" y="901"/>
                  </a:lnTo>
                  <a:lnTo>
                    <a:pt x="850" y="803"/>
                  </a:lnTo>
                  <a:lnTo>
                    <a:pt x="622" y="803"/>
                  </a:lnTo>
                  <a:lnTo>
                    <a:pt x="498" y="549"/>
                  </a:lnTo>
                  <a:lnTo>
                    <a:pt x="374" y="803"/>
                  </a:lnTo>
                  <a:lnTo>
                    <a:pt x="145" y="803"/>
                  </a:lnTo>
                  <a:lnTo>
                    <a:pt x="145" y="901"/>
                  </a:lnTo>
                  <a:lnTo>
                    <a:pt x="0" y="764"/>
                  </a:lnTo>
                  <a:lnTo>
                    <a:pt x="145" y="627"/>
                  </a:lnTo>
                  <a:lnTo>
                    <a:pt x="145" y="725"/>
                  </a:lnTo>
                  <a:lnTo>
                    <a:pt x="301" y="725"/>
                  </a:lnTo>
                  <a:lnTo>
                    <a:pt x="446" y="451"/>
                  </a:lnTo>
                  <a:lnTo>
                    <a:pt x="301" y="176"/>
                  </a:lnTo>
                  <a:lnTo>
                    <a:pt x="145" y="176"/>
                  </a:lnTo>
                  <a:lnTo>
                    <a:pt x="145" y="274"/>
                  </a:lnTo>
                  <a:lnTo>
                    <a:pt x="0" y="13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>
              <a:solidFill>
                <a:sysClr val="windowText" lastClr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b="1" kern="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76" name="TextBox 122"/>
          <p:cNvSpPr txBox="1"/>
          <p:nvPr/>
        </p:nvSpPr>
        <p:spPr>
          <a:xfrm>
            <a:off x="9328671" y="5751438"/>
            <a:ext cx="122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050" b="1" dirty="0" smtClean="0">
                <a:latin typeface="+mn-lt"/>
              </a:rPr>
              <a:t>Metro Node</a:t>
            </a:r>
            <a:endParaRPr lang="en-US" sz="1050" b="1" dirty="0">
              <a:latin typeface="+mn-lt"/>
            </a:endParaRPr>
          </a:p>
        </p:txBody>
      </p:sp>
      <p:cxnSp>
        <p:nvCxnSpPr>
          <p:cNvPr id="77" name="Straight Connector 20"/>
          <p:cNvCxnSpPr/>
          <p:nvPr/>
        </p:nvCxnSpPr>
        <p:spPr>
          <a:xfrm flipV="1">
            <a:off x="7733130" y="5251323"/>
            <a:ext cx="1686884" cy="18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0"/>
          <p:cNvCxnSpPr/>
          <p:nvPr/>
        </p:nvCxnSpPr>
        <p:spPr>
          <a:xfrm>
            <a:off x="9438968" y="2881593"/>
            <a:ext cx="94768" cy="2066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A3C1-B0EA-4E6D-89FD-B49116F7ABBE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392" y="6436001"/>
            <a:ext cx="9571424" cy="365125"/>
          </a:xfrm>
        </p:spPr>
        <p:txBody>
          <a:bodyPr/>
          <a:lstStyle/>
          <a:p>
            <a:r>
              <a:rPr lang="en-US" dirty="0" smtClean="0"/>
              <a:t>OFC Demo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740634" y="6356350"/>
            <a:ext cx="892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38BE8C53-3943-44CC-83B4-124BB44A58A0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1422372" y="6369098"/>
            <a:ext cx="422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9EC776E0-00C6-4634-A5F7-D35E042FD6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0" y="794265"/>
            <a:ext cx="6397027" cy="52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Involved in the demo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5DF-A0F2-48B2-B249-F2174BC95742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NFV-O </a:t>
            </a:r>
            <a:r>
              <a:rPr lang="mr-IN" dirty="0"/>
              <a:t>–</a:t>
            </a:r>
            <a:r>
              <a:rPr lang="es-ES_tradnl" dirty="0"/>
              <a:t> </a:t>
            </a:r>
            <a:r>
              <a:rPr lang="es-ES_tradnl" dirty="0" err="1"/>
              <a:t>Planning</a:t>
            </a:r>
            <a:r>
              <a:rPr lang="es-ES_tradnl" dirty="0"/>
              <a:t> </a:t>
            </a:r>
            <a:r>
              <a:rPr lang="es-ES_tradnl" dirty="0" err="1"/>
              <a:t>Tool</a:t>
            </a:r>
            <a:endParaRPr lang="es-ES_tradnl" dirty="0"/>
          </a:p>
          <a:p>
            <a:pPr lvl="1"/>
            <a:r>
              <a:rPr lang="es-ES_tradnl" dirty="0"/>
              <a:t>NFV-O -&gt; </a:t>
            </a:r>
            <a:r>
              <a:rPr lang="es-ES_tradnl" dirty="0" err="1"/>
              <a:t>Planning</a:t>
            </a:r>
            <a:r>
              <a:rPr lang="es-ES_tradnl" dirty="0"/>
              <a:t> </a:t>
            </a:r>
            <a:r>
              <a:rPr lang="es-ES_tradnl" dirty="0" err="1"/>
              <a:t>tool</a:t>
            </a:r>
            <a:r>
              <a:rPr lang="es-ES_tradnl" dirty="0"/>
              <a:t>: </a:t>
            </a:r>
            <a:r>
              <a:rPr lang="es-ES_tradnl" dirty="0" err="1"/>
              <a:t>Detailed</a:t>
            </a:r>
            <a:r>
              <a:rPr lang="es-ES_tradnl" dirty="0"/>
              <a:t> </a:t>
            </a:r>
            <a:r>
              <a:rPr lang="es-ES_tradnl" dirty="0" err="1"/>
              <a:t>info</a:t>
            </a:r>
            <a:r>
              <a:rPr lang="es-ES_tradnl" dirty="0"/>
              <a:t> of compute </a:t>
            </a:r>
            <a:r>
              <a:rPr lang="es-ES_tradnl" dirty="0" err="1"/>
              <a:t>nodes</a:t>
            </a:r>
            <a:r>
              <a:rPr lang="es-ES_tradnl" dirty="0"/>
              <a:t> and </a:t>
            </a:r>
            <a:r>
              <a:rPr lang="es-ES_tradnl" dirty="0" err="1"/>
              <a:t>usage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NFV-O -&gt; </a:t>
            </a:r>
            <a:r>
              <a:rPr lang="es-ES_tradnl" dirty="0" err="1"/>
              <a:t>Planning</a:t>
            </a:r>
            <a:r>
              <a:rPr lang="es-ES_tradnl" dirty="0"/>
              <a:t> </a:t>
            </a:r>
            <a:r>
              <a:rPr lang="es-ES_tradnl" dirty="0" err="1"/>
              <a:t>tool</a:t>
            </a:r>
            <a:r>
              <a:rPr lang="es-ES_tradnl" dirty="0"/>
              <a:t>: </a:t>
            </a:r>
            <a:r>
              <a:rPr lang="es-ES_tradnl" dirty="0" err="1"/>
              <a:t>connectivity</a:t>
            </a:r>
            <a:r>
              <a:rPr lang="es-ES_tradnl" dirty="0"/>
              <a:t> of Compute </a:t>
            </a:r>
            <a:r>
              <a:rPr lang="es-ES_tradnl" dirty="0" err="1"/>
              <a:t>intrastructure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transport</a:t>
            </a:r>
            <a:r>
              <a:rPr lang="es-ES_tradnl" dirty="0"/>
              <a:t> </a:t>
            </a:r>
            <a:r>
              <a:rPr lang="es-ES_tradnl" dirty="0" err="1"/>
              <a:t>network</a:t>
            </a:r>
            <a:endParaRPr lang="es-ES_tradnl" dirty="0"/>
          </a:p>
          <a:p>
            <a:pPr lvl="1"/>
            <a:r>
              <a:rPr lang="es-ES_tradnl" dirty="0"/>
              <a:t>NFV-O -&gt; </a:t>
            </a:r>
            <a:r>
              <a:rPr lang="es-ES_tradnl" dirty="0" err="1"/>
              <a:t>Planning</a:t>
            </a:r>
            <a:r>
              <a:rPr lang="es-ES_tradnl" dirty="0"/>
              <a:t> </a:t>
            </a:r>
            <a:r>
              <a:rPr lang="es-ES_tradnl" dirty="0" err="1"/>
              <a:t>tool</a:t>
            </a:r>
            <a:r>
              <a:rPr lang="es-ES_tradnl" dirty="0"/>
              <a:t>: </a:t>
            </a:r>
            <a:r>
              <a:rPr lang="es-ES_tradnl" dirty="0" err="1"/>
              <a:t>request</a:t>
            </a:r>
            <a:r>
              <a:rPr lang="es-ES_tradnl" dirty="0"/>
              <a:t> of VNF </a:t>
            </a:r>
            <a:r>
              <a:rPr lang="es-ES_tradnl" dirty="0" err="1"/>
              <a:t>placement</a:t>
            </a:r>
            <a:endParaRPr lang="es-ES_tradnl" dirty="0"/>
          </a:p>
          <a:p>
            <a:pPr lvl="1"/>
            <a:r>
              <a:rPr lang="es-ES_tradnl" dirty="0" err="1"/>
              <a:t>Planning</a:t>
            </a:r>
            <a:r>
              <a:rPr lang="es-ES_tradnl" dirty="0"/>
              <a:t> </a:t>
            </a:r>
            <a:r>
              <a:rPr lang="es-ES_tradnl" dirty="0" err="1"/>
              <a:t>tool</a:t>
            </a:r>
            <a:r>
              <a:rPr lang="es-ES_tradnl" dirty="0"/>
              <a:t> </a:t>
            </a:r>
            <a:r>
              <a:rPr lang="mr-IN" dirty="0"/>
              <a:t>–</a:t>
            </a:r>
            <a:r>
              <a:rPr lang="es-ES_tradnl" dirty="0"/>
              <a:t> NFV-O: VNF </a:t>
            </a:r>
            <a:r>
              <a:rPr lang="es-ES_tradnl" dirty="0" err="1"/>
              <a:t>placement</a:t>
            </a:r>
            <a:r>
              <a:rPr lang="es-ES_tradnl" dirty="0"/>
              <a:t> </a:t>
            </a:r>
            <a:r>
              <a:rPr lang="es-ES_tradnl" dirty="0" err="1"/>
              <a:t>info</a:t>
            </a:r>
            <a:r>
              <a:rPr lang="es-ES_tradnl" dirty="0" smtClean="0"/>
              <a:t>.</a:t>
            </a:r>
            <a:endParaRPr lang="en-US" dirty="0" smtClean="0"/>
          </a:p>
          <a:p>
            <a:r>
              <a:rPr lang="en-US" dirty="0" smtClean="0"/>
              <a:t>T-SDN (</a:t>
            </a:r>
            <a:r>
              <a:rPr lang="en-US" dirty="0" err="1" smtClean="0"/>
              <a:t>Nephony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Planning Tool (Net2Plan)</a:t>
            </a:r>
          </a:p>
          <a:p>
            <a:pPr lvl="1"/>
            <a:r>
              <a:rPr lang="en-US" dirty="0" smtClean="0"/>
              <a:t>Detailed Native topology from T-SDN to Planning Tool</a:t>
            </a:r>
          </a:p>
          <a:p>
            <a:pPr lvl="1"/>
            <a:r>
              <a:rPr lang="en-US" dirty="0" smtClean="0"/>
              <a:t>Suggestions of topology modifications from Planning Tool to T-SDN </a:t>
            </a:r>
            <a:r>
              <a:rPr lang="en-US" dirty="0" smtClean="0"/>
              <a:t>(</a:t>
            </a:r>
            <a:r>
              <a:rPr lang="es-ES" dirty="0" err="1" smtClean="0"/>
              <a:t>allocate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resources</a:t>
            </a:r>
            <a:r>
              <a:rPr lang="es-ES_tradnl" dirty="0" smtClean="0"/>
              <a:t>)</a:t>
            </a:r>
            <a:endParaRPr lang="es-ES_tradnl" dirty="0" smtClean="0"/>
          </a:p>
          <a:p>
            <a:pPr lvl="1"/>
            <a:r>
              <a:rPr lang="es-ES_tradnl" dirty="0" smtClean="0"/>
              <a:t>Performance data (</a:t>
            </a:r>
            <a:r>
              <a:rPr lang="es-ES_tradnl" dirty="0" err="1" smtClean="0"/>
              <a:t>e.g</a:t>
            </a:r>
            <a:r>
              <a:rPr lang="es-ES_tradnl" dirty="0" smtClean="0"/>
              <a:t>. </a:t>
            </a:r>
            <a:r>
              <a:rPr lang="es-ES_tradnl" dirty="0" err="1" smtClean="0"/>
              <a:t>Traffic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NVFO </a:t>
            </a:r>
            <a:r>
              <a:rPr lang="mr-IN" dirty="0" smtClean="0"/>
              <a:t>–</a:t>
            </a:r>
            <a:r>
              <a:rPr lang="es-ES_tradnl" dirty="0" smtClean="0"/>
              <a:t> T-SDN ?</a:t>
            </a:r>
          </a:p>
          <a:p>
            <a:pPr lvl="1"/>
            <a:r>
              <a:rPr lang="es-ES_tradnl" dirty="0" smtClean="0"/>
              <a:t>T-SDN -&gt; NFV-O : </a:t>
            </a:r>
            <a:r>
              <a:rPr lang="es-ES_tradnl" dirty="0" err="1" smtClean="0"/>
              <a:t>Abastracted</a:t>
            </a:r>
            <a:r>
              <a:rPr lang="es-ES_tradnl" dirty="0" smtClean="0"/>
              <a:t> </a:t>
            </a:r>
            <a:r>
              <a:rPr lang="es-ES_tradnl" dirty="0" err="1" smtClean="0"/>
              <a:t>Transport</a:t>
            </a:r>
            <a:r>
              <a:rPr lang="es-ES_tradnl" dirty="0" smtClean="0"/>
              <a:t> </a:t>
            </a:r>
            <a:r>
              <a:rPr lang="es-ES_tradnl" dirty="0" err="1" smtClean="0"/>
              <a:t>network</a:t>
            </a:r>
            <a:r>
              <a:rPr lang="es-ES_tradnl" dirty="0" smtClean="0"/>
              <a:t> </a:t>
            </a:r>
            <a:r>
              <a:rPr lang="es-ES_tradnl" dirty="0" err="1" smtClean="0"/>
              <a:t>topology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95DF-A0F2-48B2-B249-F2174BC95742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Metro-Haul WP4 Conf Call 20170929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76E0-00C6-4634-A5F7-D35E042FD6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TBD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23317</TotalTime>
  <Words>308</Words>
  <Application>Microsoft Office PowerPoint</Application>
  <PresentationFormat>Panorámica</PresentationFormat>
  <Paragraphs>68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Times New Roman</vt:lpstr>
      <vt:lpstr>Wingdings</vt:lpstr>
      <vt:lpstr>Custom Design</vt:lpstr>
      <vt:lpstr>OFC Demo Proposal</vt:lpstr>
      <vt:lpstr>Network Scenario &amp; Goals</vt:lpstr>
      <vt:lpstr>Demo setup</vt:lpstr>
      <vt:lpstr>Interfaces Involved in the demo</vt:lpstr>
      <vt:lpstr>Workflow</vt:lpstr>
    </vt:vector>
  </TitlesOfParts>
  <Company>IT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Metro-Haul</dc:title>
  <dc:creator>Ramon Casellas</dc:creator>
  <cp:lastModifiedBy>Javier Moreno</cp:lastModifiedBy>
  <cp:revision>1009</cp:revision>
  <cp:lastPrinted>1601-01-01T00:00:00Z</cp:lastPrinted>
  <dcterms:created xsi:type="dcterms:W3CDTF">2009-08-28T10:02:54Z</dcterms:created>
  <dcterms:modified xsi:type="dcterms:W3CDTF">2017-12-11T11:50:11Z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Tfs.LastKnownPath">
    <vt:lpwstr>\\hercules.cttc.es\Projects\METRO-HAUL_114600\Work Packages\WP4\MH-WP4_ConfCall_20170929.pptx</vt:lpwstr>
  </property>
</Properties>
</file>