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5"/>
  </p:notesMasterIdLst>
  <p:handoutMasterIdLst>
    <p:handoutMasterId r:id="rId6"/>
  </p:handoutMasterIdLst>
  <p:sldIdLst>
    <p:sldId id="256" r:id="rId2"/>
    <p:sldId id="286" r:id="rId3"/>
    <p:sldId id="289" r:id="rId4"/>
  </p:sldIdLst>
  <p:sldSz cx="12192000" cy="6858000"/>
  <p:notesSz cx="7099300" cy="10234613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4B530FE-14DA-4D7B-B34B-D6ABE60D9A37}">
          <p14:sldIdLst>
            <p14:sldId id="256"/>
            <p14:sldId id="286"/>
            <p14:sldId id="289"/>
          </p14:sldIdLst>
        </p14:section>
        <p14:section name="Section 2" id="{08B37D43-75B9-4FAB-9878-A3B8092C6BC7}">
          <p14:sldIdLst/>
        </p14:section>
        <p14:section name="Final Slide" id="{6656FF92-C187-4954-8C2D-4687E01F0FD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ard Vilalta" initials="RV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4E00"/>
    <a:srgbClr val="006600"/>
    <a:srgbClr val="008000"/>
    <a:srgbClr val="FF5050"/>
    <a:srgbClr val="FF9B9B"/>
    <a:srgbClr val="FF6699"/>
    <a:srgbClr val="FF7C80"/>
    <a:srgbClr val="B3B56A"/>
    <a:srgbClr val="EBE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10" autoAdjust="0"/>
    <p:restoredTop sz="96274" autoAdjust="0"/>
  </p:normalViewPr>
  <p:slideViewPr>
    <p:cSldViewPr snapToGrid="0">
      <p:cViewPr varScale="1">
        <p:scale>
          <a:sx n="108" d="100"/>
          <a:sy n="108" d="100"/>
        </p:scale>
        <p:origin x="14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40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92"/>
    </p:cViewPr>
  </p:sorterViewPr>
  <p:notesViewPr>
    <p:cSldViewPr snapToGrid="0">
      <p:cViewPr varScale="1">
        <p:scale>
          <a:sx n="73" d="100"/>
          <a:sy n="73" d="100"/>
        </p:scale>
        <p:origin x="2424" y="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304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0507" y="0"/>
            <a:ext cx="3077137" cy="512304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F384A07-C4A1-4C9D-A530-5721845CC291}" type="datetimeFigureOut">
              <a:rPr lang="es-ES"/>
              <a:pPr>
                <a:defRPr/>
              </a:pPr>
              <a:t>01/02/2018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0674"/>
            <a:ext cx="3077137" cy="512303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0507" y="9720674"/>
            <a:ext cx="3077137" cy="512303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4043342-2E7B-44D9-9F0C-2353861019E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245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0" tIns="47380" rIns="94760" bIns="4738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7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0" tIns="47380" rIns="94760" bIns="4738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00" y="4862792"/>
            <a:ext cx="5680103" cy="460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0" tIns="47380" rIns="94760" bIns="473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674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0" tIns="47380" rIns="94760" bIns="4738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7" y="9720674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0" tIns="47380" rIns="94760" bIns="4738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778A602-2F2B-4BCE-88F0-1367A12655F8}" type="slidenum">
              <a:rPr lang="it-IT"/>
              <a:pPr>
                <a:defRPr/>
              </a:pPr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933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00026"/>
            <a:ext cx="9144000" cy="924675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b">
            <a:normAutofit/>
          </a:bodyPr>
          <a:lstStyle>
            <a:lvl1pPr algn="ctr">
              <a:def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algn="ctr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61065"/>
            <a:ext cx="9144000" cy="632148"/>
          </a:xfrm>
        </p:spPr>
        <p:txBody>
          <a:bodyPr>
            <a:normAutofit/>
          </a:bodyPr>
          <a:lstStyle>
            <a:lvl1pPr>
              <a:defRPr lang="en-US" sz="2400" noProof="0" dirty="0">
                <a:latin typeface="+mj-lt"/>
              </a:defRPr>
            </a:lvl1pPr>
          </a:lstStyle>
          <a:p>
            <a:pPr marL="0" lvl="0" indent="0" algn="ctr">
              <a:spcBef>
                <a:spcPts val="2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185" y="6410890"/>
            <a:ext cx="877584" cy="320767"/>
          </a:xfrm>
        </p:spPr>
        <p:txBody>
          <a:bodyPr/>
          <a:lstStyle/>
          <a:p>
            <a:fld id="{A5A006F7-C77C-44C0-90AC-F74DA430CEFA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85818" y="6428086"/>
            <a:ext cx="9800690" cy="303572"/>
          </a:xfrm>
        </p:spPr>
        <p:txBody>
          <a:bodyPr/>
          <a:lstStyle/>
          <a:p>
            <a:r>
              <a:rPr lang="en-US" smtClean="0"/>
              <a:t>Metro-Haul WP4 Conf Call 20170929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69557" y="6410890"/>
            <a:ext cx="381000" cy="365125"/>
          </a:xfrm>
        </p:spPr>
        <p:txBody>
          <a:bodyPr/>
          <a:lstStyle/>
          <a:p>
            <a:fld id="{9EC776E0-00C6-4634-A5F7-D35E042FD6B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149969" y="5369657"/>
            <a:ext cx="7936855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600" b="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METRO-HAUL: METRO High bandwidth, 5G Application-aware optical network, with edge storage, compute and low Latency</a:t>
            </a:r>
            <a:endParaRPr lang="en-US" sz="1600" b="0" i="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endParaRPr lang="en-US" sz="1050" b="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en-GB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Arial" charset="0"/>
              </a:rPr>
              <a:t>H2020-ICT-2016-2 Metro-Haul Grant</a:t>
            </a:r>
            <a:r>
              <a:rPr lang="en-GB" sz="16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Arial" charset="0"/>
              </a:rPr>
              <a:t> No. </a:t>
            </a:r>
            <a:r>
              <a:rPr lang="en-GB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Arial" charset="0"/>
              </a:rPr>
              <a:t>761727</a:t>
            </a:r>
            <a:endParaRPr lang="en-US" sz="1600" b="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0811" y="5307699"/>
            <a:ext cx="1095007" cy="1053292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685818" y="5982916"/>
            <a:ext cx="522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n-lt"/>
              </a:rPr>
              <a:t>http://metro-haul.eu</a:t>
            </a:r>
          </a:p>
        </p:txBody>
      </p:sp>
    </p:spTree>
    <p:extLst>
      <p:ext uri="{BB962C8B-B14F-4D97-AF65-F5344CB8AC3E}">
        <p14:creationId xmlns:p14="http://schemas.microsoft.com/office/powerpoint/2010/main" val="2386230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8C53-3943-44CC-83B4-124BB44A58A0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Metro-Haul WP4 Conf Call 20170929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76E0-00C6-4634-A5F7-D35E042FD6B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8200" y="780835"/>
            <a:ext cx="10986728" cy="5396127"/>
          </a:xfrm>
          <a:prstGeom prst="rect">
            <a:avLst/>
          </a:prstGeom>
        </p:spPr>
        <p:txBody>
          <a:bodyPr/>
          <a:lstStyle/>
          <a:p>
            <a:pPr marL="360363" lvl="0" indent="-360363">
              <a:spcBef>
                <a:spcPts val="2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v"/>
            </a:pPr>
            <a:r>
              <a:rPr lang="en-US" smtClean="0"/>
              <a:t>Edit Master text styles</a:t>
            </a:r>
          </a:p>
          <a:p>
            <a:pPr marL="720000" lvl="1" indent="-352425">
              <a:lnSpc>
                <a:spcPct val="100000"/>
              </a:lnSpc>
              <a:spcBef>
                <a:spcPts val="800"/>
              </a:spcBef>
              <a:buSzPct val="90000"/>
              <a:buFont typeface="Wingdings" panose="05000000000000000000" pitchFamily="2" charset="2"/>
              <a:buChar char="q"/>
            </a:pPr>
            <a:r>
              <a:rPr lang="en-US" smtClean="0"/>
              <a:t>Second level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806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366B-154A-4D24-8BD9-7F5E4657F7AF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Metro-Haul WP4 Conf Call 20170929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76E0-00C6-4634-A5F7-D35E042FD6B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30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9386-95AF-4C63-8E41-509A6FC3963E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Metro-Haul WP4 Conf Call 20170929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76E0-00C6-4634-A5F7-D35E042FD6B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9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0EEF-43E6-49BB-85F9-C7C1B5600363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Metro-Haul WP4 Conf Call 20170929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76E0-00C6-4634-A5F7-D35E042FD6B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6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9E62-5245-4EED-8DCE-9907107FB5C1}" type="datetime1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Metro-Haul WP4 Conf Call 20170929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76E0-00C6-4634-A5F7-D35E042FD6B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72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14DC9-16C0-42D5-A89C-8BD69D1B3665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Metro-Haul WP4 Conf Call 20170929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76E0-00C6-4634-A5F7-D35E042FD6B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23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2EE9-EFDF-4E36-9484-172DA09F0E8E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Metro-Haul WP4 Conf Call 20170929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76E0-00C6-4634-A5F7-D35E042FD6B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52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40636" y="100039"/>
            <a:ext cx="11063953" cy="512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17845" y="6520542"/>
            <a:ext cx="1182711" cy="27859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CC84E0AA-6BEA-4880-AC65-F03DC88EB2C5}" type="datetime1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00555" y="6515799"/>
            <a:ext cx="9732832" cy="278595"/>
          </a:xfrm>
        </p:spPr>
        <p:txBody>
          <a:bodyPr/>
          <a:lstStyle/>
          <a:p>
            <a:r>
              <a:rPr lang="en-US" smtClean="0"/>
              <a:t>Metro-Haul WP4 Conf Call 20170929</a:t>
            </a:r>
            <a:endParaRPr lang="en-US" dirty="0" smtClean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63354" y="6498213"/>
            <a:ext cx="581116" cy="323252"/>
          </a:xfrm>
        </p:spPr>
        <p:txBody>
          <a:bodyPr/>
          <a:lstStyle/>
          <a:p>
            <a:fld id="{9EC776E0-00C6-4634-A5F7-D35E042FD6B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03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1093" y="0"/>
            <a:ext cx="10028434" cy="622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34" y="801383"/>
            <a:ext cx="11084294" cy="5375579"/>
          </a:xfrm>
          <a:prstGeom prst="rect">
            <a:avLst/>
          </a:prstGeom>
        </p:spPr>
        <p:txBody>
          <a:bodyPr/>
          <a:lstStyle/>
          <a:p>
            <a:pPr marL="360363" lvl="0" indent="-360363">
              <a:spcBef>
                <a:spcPts val="2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v"/>
            </a:pPr>
            <a:r>
              <a:rPr lang="en-US" dirty="0" smtClean="0"/>
              <a:t>Edit Master text styles</a:t>
            </a:r>
          </a:p>
          <a:p>
            <a:pPr marL="720000" lvl="1" indent="-352425">
              <a:lnSpc>
                <a:spcPct val="100000"/>
              </a:lnSpc>
              <a:spcBef>
                <a:spcPts val="800"/>
              </a:spcBef>
              <a:buSzPct val="90000"/>
              <a:buFont typeface="Wingdings" panose="05000000000000000000" pitchFamily="2" charset="2"/>
              <a:buChar char="q"/>
            </a:pPr>
            <a:r>
              <a:rPr lang="en-US" dirty="0" smtClean="0"/>
              <a:t>Second level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0634" y="6356350"/>
            <a:ext cx="892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A40EC-678C-437F-AD2E-2CB5F4461A60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0697" y="6356350"/>
            <a:ext cx="957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Metro-Haul WP4 Conf Call 20170929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2372" y="6369098"/>
            <a:ext cx="4220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76E0-00C6-4634-A5F7-D35E042FD6BB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40634" y="612787"/>
            <a:ext cx="1110383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721093" y="6374675"/>
            <a:ext cx="1110383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621" y="14552"/>
            <a:ext cx="1127986" cy="54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3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6" r:id="rId8"/>
    <p:sldLayoutId id="2147483991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600" b="1" kern="1200" dirty="0">
          <a:solidFill>
            <a:srgbClr val="3333CC"/>
          </a:solidFill>
          <a:latin typeface="+mj-lt"/>
          <a:ea typeface="+mj-ea"/>
          <a:cs typeface="Calibri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1600" kern="1200" noProof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 noProof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noProof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000" kern="1200" noProof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0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MetroHaul</a:t>
            </a:r>
            <a:r>
              <a:rPr lang="en-US" dirty="0" smtClean="0"/>
              <a:t> T4.3 – UPCT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0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OFC 2018 Demo </a:t>
            </a:r>
            <a:r>
              <a:rPr lang="es-ES" dirty="0" err="1" smtClean="0"/>
              <a:t>Schema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8C53-3943-44CC-83B4-124BB44A58A0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Demo OFC 2018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76E0-00C6-4634-A5F7-D35E042FD6B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121" y="791306"/>
            <a:ext cx="6478326" cy="5395913"/>
          </a:xfrm>
        </p:spPr>
      </p:pic>
      <p:sp>
        <p:nvSpPr>
          <p:cNvPr id="7" name="CuadroTexto 6"/>
          <p:cNvSpPr txBox="1"/>
          <p:nvPr/>
        </p:nvSpPr>
        <p:spPr>
          <a:xfrm>
            <a:off x="239697" y="909879"/>
            <a:ext cx="6187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400" dirty="0"/>
              <a:t>Joint Optimal Service Chaining allocation, VNF instantiation and Metro network resource allocation with OSM, Net2Plan and </a:t>
            </a:r>
            <a:r>
              <a:rPr lang="en-US" sz="1400" dirty="0" err="1"/>
              <a:t>Netphony</a:t>
            </a:r>
            <a:r>
              <a:rPr lang="en-US" sz="1400" dirty="0"/>
              <a:t>.</a:t>
            </a:r>
          </a:p>
          <a:p>
            <a:pPr marL="0" indent="0" algn="ctr">
              <a:buNone/>
            </a:pPr>
            <a:r>
              <a:rPr lang="es-ES" sz="1000" dirty="0"/>
              <a:t>F.J. Moreno-Muro, C. San-</a:t>
            </a:r>
            <a:r>
              <a:rPr lang="es-ES" sz="1000" dirty="0" err="1"/>
              <a:t>Nicolas</a:t>
            </a:r>
            <a:r>
              <a:rPr lang="es-ES" sz="1000" dirty="0"/>
              <a:t>-</a:t>
            </a:r>
            <a:r>
              <a:rPr lang="es-ES" sz="1000" dirty="0" err="1"/>
              <a:t>Martinez</a:t>
            </a:r>
            <a:r>
              <a:rPr lang="es-ES" sz="1000" dirty="0"/>
              <a:t>, E. Martin-</a:t>
            </a:r>
            <a:r>
              <a:rPr lang="es-ES" sz="1000" dirty="0" err="1"/>
              <a:t>Seoane</a:t>
            </a:r>
            <a:r>
              <a:rPr lang="es-ES" sz="1000" dirty="0"/>
              <a:t>, M. </a:t>
            </a:r>
            <a:r>
              <a:rPr lang="es-ES" sz="1000" dirty="0" err="1"/>
              <a:t>Garrich</a:t>
            </a:r>
            <a:r>
              <a:rPr lang="es-ES" sz="1000" dirty="0"/>
              <a:t>, P. </a:t>
            </a:r>
            <a:r>
              <a:rPr lang="es-ES" sz="1000" dirty="0" err="1"/>
              <a:t>Pavon</a:t>
            </a:r>
            <a:r>
              <a:rPr lang="es-ES" sz="1000" dirty="0"/>
              <a:t>-Marino, O. </a:t>
            </a:r>
            <a:r>
              <a:rPr lang="es-ES" sz="1000" dirty="0" err="1"/>
              <a:t>Gonzalez</a:t>
            </a:r>
            <a:r>
              <a:rPr lang="es-ES" sz="1000" dirty="0"/>
              <a:t> de Dios, V. López</a:t>
            </a:r>
            <a:endParaRPr lang="es-ES" sz="1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337351" y="1968185"/>
            <a:ext cx="496576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latin typeface="+mn-lt"/>
              </a:rPr>
              <a:t>In </a:t>
            </a:r>
            <a:r>
              <a:rPr lang="en-US" sz="1600" dirty="0">
                <a:latin typeface="+mn-lt"/>
              </a:rPr>
              <a:t>a metro network with VIMs orchestrated by an ETSI-OSM instance, and an optical transport controller, we demonstrate optimized service chain provisioning using the open-source Net2Plan tool with interfaces to OSM (new) and transport controller </a:t>
            </a:r>
            <a:endParaRPr lang="es-ES" sz="1600" dirty="0" smtClean="0">
              <a:latin typeface="+mn-lt"/>
              <a:cs typeface="Arial" panose="020B0604020202020204" pitchFamily="34" charset="0"/>
            </a:endParaRPr>
          </a:p>
          <a:p>
            <a:endParaRPr lang="en-US" sz="1600" dirty="0" smtClean="0">
              <a:latin typeface="+mn-lt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+mn-lt"/>
                <a:cs typeface="Arial" panose="020B0604020202020204" pitchFamily="34" charset="0"/>
              </a:rPr>
              <a:t>Achievements: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  <a:cs typeface="Arial" panose="020B0604020202020204" pitchFamily="34" charset="0"/>
              </a:rPr>
              <a:t>Net2Plan (N2P) is connected to OSM and OpenStack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Net2Plan provides optimal VNF placements, send the results to OSM which runs the network service instantiation </a:t>
            </a:r>
            <a:endParaRPr lang="en-US" sz="1600" dirty="0" smtClean="0">
              <a:latin typeface="+mn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  <a:cs typeface="Arial" panose="020B0604020202020204" pitchFamily="34" charset="0"/>
              </a:rPr>
              <a:t>N2P is aware of the VIMs state (internal networks)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  <a:cs typeface="Arial" panose="020B0604020202020204" pitchFamily="34" charset="0"/>
              </a:rPr>
              <a:t>Interface N2P-OSM: </a:t>
            </a:r>
            <a:r>
              <a:rPr lang="en-US" sz="1600" dirty="0" err="1" smtClean="0">
                <a:latin typeface="+mn-lt"/>
                <a:cs typeface="Arial" panose="020B0604020202020204" pitchFamily="34" charset="0"/>
              </a:rPr>
              <a:t>RestAPI</a:t>
            </a:r>
            <a:r>
              <a:rPr lang="en-US" sz="1600" dirty="0" smtClean="0">
                <a:latin typeface="+mn-lt"/>
                <a:cs typeface="Arial" panose="020B0604020202020204" pitchFamily="34" charset="0"/>
              </a:rPr>
              <a:t> (</a:t>
            </a:r>
            <a:r>
              <a:rPr lang="en-US" sz="1600" dirty="0" err="1" smtClean="0">
                <a:latin typeface="+mn-lt"/>
                <a:cs typeface="Arial" panose="020B0604020202020204" pitchFamily="34" charset="0"/>
              </a:rPr>
              <a:t>OSMClient</a:t>
            </a:r>
            <a:r>
              <a:rPr lang="en-US" sz="1600" dirty="0" smtClean="0">
                <a:latin typeface="+mn-lt"/>
                <a:cs typeface="Arial" panose="020B0604020202020204" pitchFamily="34" charset="0"/>
              </a:rPr>
              <a:t> in Java)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  <a:cs typeface="Arial" panose="020B0604020202020204" pitchFamily="34" charset="0"/>
              </a:rPr>
              <a:t>Interface N2P-OpenStack: </a:t>
            </a:r>
            <a:r>
              <a:rPr lang="en-US" sz="1600" dirty="0" err="1" smtClean="0">
                <a:latin typeface="+mn-lt"/>
                <a:cs typeface="Arial" panose="020B0604020202020204" pitchFamily="34" charset="0"/>
              </a:rPr>
              <a:t>RestAPI</a:t>
            </a:r>
            <a:r>
              <a:rPr lang="en-US" sz="1600" dirty="0" smtClean="0">
                <a:latin typeface="+mn-lt"/>
                <a:cs typeface="Arial" panose="020B0604020202020204" pitchFamily="34" charset="0"/>
              </a:rPr>
              <a:t> (Openstack4J Library)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Graphic</a:t>
            </a:r>
            <a:r>
              <a:rPr lang="es-ES" dirty="0" smtClean="0"/>
              <a:t> </a:t>
            </a:r>
            <a:r>
              <a:rPr lang="es-ES" dirty="0" err="1" smtClean="0"/>
              <a:t>User</a:t>
            </a:r>
            <a:r>
              <a:rPr lang="es-ES" dirty="0" smtClean="0"/>
              <a:t> </a:t>
            </a:r>
            <a:r>
              <a:rPr lang="es-ES" dirty="0" smtClean="0"/>
              <a:t>Interface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8C53-3943-44CC-83B4-124BB44A58A0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76E0-00C6-4634-A5F7-D35E042FD6B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CuadroTexto 8"/>
          <p:cNvSpPr txBox="1"/>
          <p:nvPr/>
        </p:nvSpPr>
        <p:spPr>
          <a:xfrm>
            <a:off x="142043" y="856596"/>
            <a:ext cx="463414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 smtClean="0">
                <a:latin typeface="+mn-lt"/>
                <a:cs typeface="Arial" panose="020B0604020202020204" pitchFamily="34" charset="0"/>
              </a:rPr>
              <a:t>Features</a:t>
            </a:r>
            <a:r>
              <a:rPr lang="es-ES" sz="1600" dirty="0" smtClean="0">
                <a:latin typeface="+mn-lt"/>
                <a:cs typeface="Arial" panose="020B0604020202020204" pitchFamily="34" charset="0"/>
              </a:rPr>
              <a:t>:</a:t>
            </a:r>
          </a:p>
          <a:p>
            <a:endParaRPr lang="es-ES" sz="1600" dirty="0">
              <a:latin typeface="+mn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 smtClean="0">
                <a:latin typeface="+mn-lt"/>
                <a:cs typeface="Arial" panose="020B0604020202020204" pitchFamily="34" charset="0"/>
              </a:rPr>
              <a:t>Service</a:t>
            </a:r>
            <a:r>
              <a:rPr lang="es-ES" sz="1600" dirty="0" smtClean="0">
                <a:latin typeface="+mn-lt"/>
                <a:cs typeface="Arial" panose="020B0604020202020204" pitchFamily="34" charset="0"/>
              </a:rPr>
              <a:t> </a:t>
            </a:r>
            <a:r>
              <a:rPr lang="es-ES" sz="1600" dirty="0" err="1" smtClean="0">
                <a:latin typeface="+mn-lt"/>
                <a:cs typeface="Arial" panose="020B0604020202020204" pitchFamily="34" charset="0"/>
              </a:rPr>
              <a:t>chain</a:t>
            </a:r>
            <a:r>
              <a:rPr lang="es-ES" sz="1600" dirty="0" smtClean="0">
                <a:latin typeface="+mn-lt"/>
                <a:cs typeface="Arial" panose="020B0604020202020204" pitchFamily="34" charset="0"/>
              </a:rPr>
              <a:t> </a:t>
            </a:r>
            <a:r>
              <a:rPr lang="es-ES" sz="1600" dirty="0" err="1" smtClean="0">
                <a:latin typeface="+mn-lt"/>
                <a:cs typeface="Arial" panose="020B0604020202020204" pitchFamily="34" charset="0"/>
              </a:rPr>
              <a:t>defined</a:t>
            </a:r>
            <a:r>
              <a:rPr lang="es-ES" sz="1600" dirty="0" smtClean="0">
                <a:latin typeface="+mn-lt"/>
                <a:cs typeface="Arial" panose="020B0604020202020204" pitchFamily="34" charset="0"/>
              </a:rPr>
              <a:t> </a:t>
            </a:r>
            <a:r>
              <a:rPr lang="es-ES" sz="1600" dirty="0" err="1" smtClean="0">
                <a:latin typeface="+mn-lt"/>
                <a:cs typeface="Arial" panose="020B0604020202020204" pitchFamily="34" charset="0"/>
              </a:rPr>
              <a:t>by</a:t>
            </a:r>
            <a:r>
              <a:rPr lang="es-ES" sz="1600" dirty="0" smtClean="0">
                <a:latin typeface="+mn-lt"/>
                <a:cs typeface="Arial" panose="020B0604020202020204" pitchFamily="34" charset="0"/>
              </a:rPr>
              <a:t> </a:t>
            </a:r>
            <a:r>
              <a:rPr lang="es-ES" sz="1600" dirty="0" err="1" smtClean="0">
                <a:latin typeface="+mn-lt"/>
                <a:cs typeface="Arial" panose="020B0604020202020204" pitchFamily="34" charset="0"/>
              </a:rPr>
              <a:t>user</a:t>
            </a:r>
            <a:endParaRPr lang="es-ES" sz="1600" dirty="0" smtClean="0">
              <a:latin typeface="+mn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 smtClean="0">
                <a:latin typeface="+mn-lt"/>
                <a:cs typeface="Arial" panose="020B0604020202020204" pitchFamily="34" charset="0"/>
              </a:rPr>
              <a:t>Overview</a:t>
            </a:r>
            <a:r>
              <a:rPr lang="es-ES" sz="1600" dirty="0" smtClean="0">
                <a:latin typeface="+mn-lt"/>
                <a:cs typeface="Arial" panose="020B0604020202020204" pitchFamily="34" charset="0"/>
              </a:rPr>
              <a:t> of </a:t>
            </a:r>
            <a:r>
              <a:rPr lang="es-ES" sz="1600" dirty="0" err="1" smtClean="0">
                <a:latin typeface="+mn-lt"/>
                <a:cs typeface="Arial" panose="020B0604020202020204" pitchFamily="34" charset="0"/>
              </a:rPr>
              <a:t>the</a:t>
            </a:r>
            <a:r>
              <a:rPr lang="es-ES" sz="1600" dirty="0" smtClean="0">
                <a:latin typeface="+mn-lt"/>
                <a:cs typeface="Arial" panose="020B0604020202020204" pitchFamily="34" charset="0"/>
              </a:rPr>
              <a:t> </a:t>
            </a:r>
            <a:r>
              <a:rPr lang="es-ES" sz="1600" dirty="0" err="1" smtClean="0">
                <a:latin typeface="+mn-lt"/>
                <a:cs typeface="Arial" panose="020B0604020202020204" pitchFamily="34" charset="0"/>
              </a:rPr>
              <a:t>network</a:t>
            </a:r>
            <a:r>
              <a:rPr lang="es-ES" sz="1600" dirty="0" smtClean="0">
                <a:latin typeface="+mn-lt"/>
                <a:cs typeface="Arial" panose="020B0604020202020204" pitchFamily="34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err="1" smtClean="0">
                <a:latin typeface="+mn-lt"/>
                <a:cs typeface="Arial" panose="020B0604020202020204" pitchFamily="34" charset="0"/>
              </a:rPr>
              <a:t>Nodes</a:t>
            </a:r>
            <a:r>
              <a:rPr lang="es-ES" sz="1600" dirty="0" smtClean="0">
                <a:latin typeface="+mn-lt"/>
                <a:cs typeface="Arial" panose="020B0604020202020204" pitchFamily="34" charset="0"/>
              </a:rPr>
              <a:t> (</a:t>
            </a:r>
            <a:r>
              <a:rPr lang="es-ES" sz="1600" dirty="0" err="1" smtClean="0">
                <a:latin typeface="+mn-lt"/>
                <a:cs typeface="Arial" panose="020B0604020202020204" pitchFamily="34" charset="0"/>
              </a:rPr>
              <a:t>VIMs</a:t>
            </a:r>
            <a:r>
              <a:rPr lang="es-ES" sz="1600" dirty="0" smtClean="0">
                <a:latin typeface="+mn-lt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+mn-lt"/>
                <a:cs typeface="Arial" panose="020B0604020202020204" pitchFamily="34" charset="0"/>
              </a:rPr>
              <a:t>Links (</a:t>
            </a:r>
            <a:r>
              <a:rPr lang="es-ES" sz="1600" dirty="0" err="1" smtClean="0">
                <a:latin typeface="+mn-lt"/>
                <a:cs typeface="Arial" panose="020B0604020202020204" pitchFamily="34" charset="0"/>
              </a:rPr>
              <a:t>VIMs</a:t>
            </a:r>
            <a:r>
              <a:rPr lang="es-ES" sz="1600" dirty="0" smtClean="0">
                <a:latin typeface="+mn-lt"/>
                <a:cs typeface="Arial" panose="020B0604020202020204" pitchFamily="34" charset="0"/>
              </a:rPr>
              <a:t> </a:t>
            </a:r>
            <a:r>
              <a:rPr lang="es-ES" sz="1600" dirty="0" err="1" smtClean="0">
                <a:latin typeface="+mn-lt"/>
                <a:cs typeface="Arial" panose="020B0604020202020204" pitchFamily="34" charset="0"/>
              </a:rPr>
              <a:t>connected</a:t>
            </a:r>
            <a:r>
              <a:rPr lang="es-ES" sz="1600" dirty="0" smtClean="0">
                <a:latin typeface="+mn-lt"/>
                <a:cs typeface="Arial" panose="020B0604020202020204" pitchFamily="34" charset="0"/>
              </a:rPr>
              <a:t> to a </a:t>
            </a:r>
            <a:r>
              <a:rPr lang="es-ES" sz="1600" dirty="0" err="1" smtClean="0">
                <a:latin typeface="+mn-lt"/>
                <a:cs typeface="Arial" panose="020B0604020202020204" pitchFamily="34" charset="0"/>
              </a:rPr>
              <a:t>switch</a:t>
            </a:r>
            <a:r>
              <a:rPr lang="es-ES" sz="1600" dirty="0" smtClean="0">
                <a:latin typeface="+mn-lt"/>
                <a:cs typeface="Arial" panose="020B0604020202020204" pitchFamily="34" charset="0"/>
              </a:rPr>
              <a:t> </a:t>
            </a:r>
            <a:r>
              <a:rPr lang="es-ES" sz="1600" dirty="0" err="1" smtClean="0">
                <a:latin typeface="+mn-lt"/>
                <a:cs typeface="Arial" panose="020B0604020202020204" pitchFamily="34" charset="0"/>
              </a:rPr>
              <a:t>by</a:t>
            </a:r>
            <a:r>
              <a:rPr lang="es-ES" sz="1600" dirty="0" smtClean="0">
                <a:latin typeface="+mn-lt"/>
                <a:cs typeface="Arial" panose="020B0604020202020204" pitchFamily="34" charset="0"/>
              </a:rPr>
              <a:t> </a:t>
            </a:r>
            <a:r>
              <a:rPr lang="es-ES" sz="1600" dirty="0" err="1" smtClean="0">
                <a:latin typeface="+mn-lt"/>
                <a:cs typeface="Arial" panose="020B0604020202020204" pitchFamily="34" charset="0"/>
              </a:rPr>
              <a:t>ethernet</a:t>
            </a:r>
            <a:r>
              <a:rPr lang="es-ES" sz="1600" dirty="0" smtClean="0">
                <a:latin typeface="+mn-lt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 smtClean="0">
                <a:latin typeface="+mn-lt"/>
                <a:cs typeface="Arial" panose="020B0604020202020204" pitchFamily="34" charset="0"/>
              </a:rPr>
              <a:t>Preview</a:t>
            </a:r>
            <a:r>
              <a:rPr lang="es-ES" sz="1600" dirty="0" smtClean="0">
                <a:latin typeface="+mn-lt"/>
                <a:cs typeface="Arial" panose="020B0604020202020204" pitchFamily="34" charset="0"/>
              </a:rPr>
              <a:t> of </a:t>
            </a:r>
            <a:r>
              <a:rPr lang="es-ES" sz="1600" dirty="0" err="1" smtClean="0">
                <a:latin typeface="+mn-lt"/>
                <a:cs typeface="Arial" panose="020B0604020202020204" pitchFamily="34" charset="0"/>
              </a:rPr>
              <a:t>the</a:t>
            </a:r>
            <a:r>
              <a:rPr lang="es-ES" sz="1600" dirty="0" smtClean="0">
                <a:latin typeface="+mn-lt"/>
                <a:cs typeface="Arial" panose="020B0604020202020204" pitchFamily="34" charset="0"/>
              </a:rPr>
              <a:t> </a:t>
            </a:r>
            <a:r>
              <a:rPr lang="es-ES" sz="1600" dirty="0" err="1" smtClean="0">
                <a:latin typeface="+mn-lt"/>
                <a:cs typeface="Arial" panose="020B0604020202020204" pitchFamily="34" charset="0"/>
              </a:rPr>
              <a:t>available</a:t>
            </a:r>
            <a:r>
              <a:rPr lang="es-ES" sz="1600" dirty="0" smtClean="0">
                <a:latin typeface="+mn-lt"/>
                <a:cs typeface="Arial" panose="020B0604020202020204" pitchFamily="34" charset="0"/>
              </a:rPr>
              <a:t> NS </a:t>
            </a:r>
            <a:r>
              <a:rPr lang="es-ES" sz="1600" dirty="0" err="1" smtClean="0">
                <a:latin typeface="+mn-lt"/>
                <a:cs typeface="Arial" panose="020B0604020202020204" pitchFamily="34" charset="0"/>
              </a:rPr>
              <a:t>with</a:t>
            </a:r>
            <a:r>
              <a:rPr lang="es-ES" sz="1600" dirty="0" smtClean="0">
                <a:latin typeface="+mn-lt"/>
                <a:cs typeface="Arial" panose="020B0604020202020204" pitchFamily="34" charset="0"/>
              </a:rPr>
              <a:t> </a:t>
            </a:r>
            <a:r>
              <a:rPr lang="es-ES" sz="1600" dirty="0" err="1" smtClean="0">
                <a:latin typeface="+mn-lt"/>
                <a:cs typeface="Arial" panose="020B0604020202020204" pitchFamily="34" charset="0"/>
              </a:rPr>
              <a:t>its</a:t>
            </a:r>
            <a:r>
              <a:rPr lang="es-ES" sz="1600" dirty="0" smtClean="0">
                <a:latin typeface="+mn-lt"/>
                <a:cs typeface="Arial" panose="020B0604020202020204" pitchFamily="34" charset="0"/>
              </a:rPr>
              <a:t> </a:t>
            </a:r>
            <a:r>
              <a:rPr lang="es-ES" sz="1600" dirty="0" err="1" smtClean="0">
                <a:latin typeface="+mn-lt"/>
                <a:cs typeface="Arial" panose="020B0604020202020204" pitchFamily="34" charset="0"/>
              </a:rPr>
              <a:t>flavors</a:t>
            </a:r>
            <a:r>
              <a:rPr lang="es-ES" sz="1600" dirty="0" smtClean="0">
                <a:latin typeface="+mn-lt"/>
                <a:cs typeface="Arial" panose="020B0604020202020204" pitchFamily="34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+mn-lt"/>
                <a:cs typeface="Arial" panose="020B0604020202020204" pitchFamily="34" charset="0"/>
              </a:rPr>
              <a:t>CPU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+mn-lt"/>
                <a:cs typeface="Arial" panose="020B0604020202020204" pitchFamily="34" charset="0"/>
              </a:rPr>
              <a:t>RAM</a:t>
            </a:r>
            <a:endParaRPr lang="es-ES" sz="1600" dirty="0">
              <a:latin typeface="+mn-lt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+mn-lt"/>
                <a:cs typeface="Arial" panose="020B0604020202020204" pitchFamily="34" charset="0"/>
              </a:rPr>
              <a:t>HD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 smtClean="0">
                <a:latin typeface="+mn-lt"/>
                <a:cs typeface="Arial" panose="020B0604020202020204" pitchFamily="34" charset="0"/>
              </a:rPr>
              <a:t>Overview</a:t>
            </a:r>
            <a:r>
              <a:rPr lang="es-ES" sz="1600" dirty="0" smtClean="0">
                <a:latin typeface="+mn-lt"/>
                <a:cs typeface="Arial" panose="020B0604020202020204" pitchFamily="34" charset="0"/>
              </a:rPr>
              <a:t> of </a:t>
            </a:r>
            <a:r>
              <a:rPr lang="es-ES" sz="1600" dirty="0" err="1" smtClean="0">
                <a:latin typeface="+mn-lt"/>
                <a:cs typeface="Arial" panose="020B0604020202020204" pitchFamily="34" charset="0"/>
              </a:rPr>
              <a:t>the</a:t>
            </a:r>
            <a:r>
              <a:rPr lang="es-ES" sz="1600" dirty="0" smtClean="0">
                <a:latin typeface="+mn-lt"/>
                <a:cs typeface="Arial" panose="020B0604020202020204" pitchFamily="34" charset="0"/>
              </a:rPr>
              <a:t> </a:t>
            </a:r>
            <a:r>
              <a:rPr lang="es-ES" sz="1600" dirty="0" err="1" smtClean="0">
                <a:latin typeface="+mn-lt"/>
                <a:cs typeface="Arial" panose="020B0604020202020204" pitchFamily="34" charset="0"/>
              </a:rPr>
              <a:t>internal</a:t>
            </a:r>
            <a:r>
              <a:rPr lang="es-ES" sz="1600" dirty="0" smtClean="0">
                <a:latin typeface="+mn-lt"/>
                <a:cs typeface="Arial" panose="020B0604020202020204" pitchFamily="34" charset="0"/>
              </a:rPr>
              <a:t> </a:t>
            </a:r>
            <a:r>
              <a:rPr lang="es-ES" sz="1600" dirty="0" err="1" smtClean="0">
                <a:latin typeface="+mn-lt"/>
                <a:cs typeface="Arial" panose="020B0604020202020204" pitchFamily="34" charset="0"/>
              </a:rPr>
              <a:t>structure</a:t>
            </a:r>
            <a:r>
              <a:rPr lang="es-ES" sz="1600" dirty="0" smtClean="0">
                <a:latin typeface="+mn-lt"/>
                <a:cs typeface="Arial" panose="020B0604020202020204" pitchFamily="34" charset="0"/>
              </a:rPr>
              <a:t> of </a:t>
            </a:r>
            <a:r>
              <a:rPr lang="es-ES" sz="1600" dirty="0" err="1" smtClean="0">
                <a:latin typeface="+mn-lt"/>
                <a:cs typeface="Arial" panose="020B0604020202020204" pitchFamily="34" charset="0"/>
              </a:rPr>
              <a:t>the</a:t>
            </a:r>
            <a:r>
              <a:rPr lang="es-ES" sz="1600" dirty="0" smtClean="0">
                <a:latin typeface="+mn-lt"/>
                <a:cs typeface="Arial" panose="020B0604020202020204" pitchFamily="34" charset="0"/>
              </a:rPr>
              <a:t> </a:t>
            </a:r>
            <a:r>
              <a:rPr lang="es-ES" sz="1600" dirty="0" err="1" smtClean="0">
                <a:latin typeface="+mn-lt"/>
                <a:cs typeface="Arial" panose="020B0604020202020204" pitchFamily="34" charset="0"/>
              </a:rPr>
              <a:t>VIMs</a:t>
            </a:r>
            <a:r>
              <a:rPr lang="es-ES" sz="1600" dirty="0" smtClean="0">
                <a:latin typeface="+mn-lt"/>
                <a:cs typeface="Arial" panose="020B0604020202020204" pitchFamily="34" charset="0"/>
              </a:rPr>
              <a:t> (</a:t>
            </a:r>
            <a:r>
              <a:rPr lang="es-ES" sz="1600" dirty="0" err="1" smtClean="0">
                <a:latin typeface="+mn-lt"/>
                <a:cs typeface="Arial" panose="020B0604020202020204" pitchFamily="34" charset="0"/>
              </a:rPr>
              <a:t>OpenStack</a:t>
            </a:r>
            <a:r>
              <a:rPr lang="es-ES" sz="1600" dirty="0" smtClean="0">
                <a:latin typeface="+mn-lt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 smtClean="0">
                <a:latin typeface="+mn-lt"/>
                <a:cs typeface="Arial" panose="020B0604020202020204" pitchFamily="34" charset="0"/>
              </a:rPr>
              <a:t>Workflow</a:t>
            </a:r>
            <a:r>
              <a:rPr lang="es-ES" sz="1600" dirty="0" smtClean="0">
                <a:latin typeface="+mn-lt"/>
                <a:cs typeface="Arial" panose="020B0604020202020204" pitchFamily="34" charset="0"/>
              </a:rPr>
              <a:t>:</a:t>
            </a:r>
            <a:endParaRPr lang="es-ES" sz="1600" dirty="0" smtClean="0">
              <a:latin typeface="+mn-lt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err="1" smtClean="0">
                <a:latin typeface="+mn-lt"/>
                <a:cs typeface="Arial" panose="020B0604020202020204" pitchFamily="34" charset="0"/>
              </a:rPr>
              <a:t>Read</a:t>
            </a:r>
            <a:r>
              <a:rPr lang="es-ES" sz="1600" dirty="0" smtClean="0">
                <a:latin typeface="+mn-lt"/>
                <a:cs typeface="Arial" panose="020B0604020202020204" pitchFamily="34" charset="0"/>
              </a:rPr>
              <a:t> </a:t>
            </a:r>
            <a:r>
              <a:rPr lang="es-ES" sz="1600" dirty="0" err="1" smtClean="0">
                <a:latin typeface="+mn-lt"/>
                <a:cs typeface="Arial" panose="020B0604020202020204" pitchFamily="34" charset="0"/>
              </a:rPr>
              <a:t>topology</a:t>
            </a:r>
            <a:endParaRPr lang="es-ES" sz="1600" dirty="0" smtClean="0">
              <a:latin typeface="+mn-lt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err="1" smtClean="0">
                <a:latin typeface="+mn-lt"/>
                <a:cs typeface="Arial" panose="020B0604020202020204" pitchFamily="34" charset="0"/>
              </a:rPr>
              <a:t>Optimization</a:t>
            </a:r>
            <a:endParaRPr lang="es-ES" sz="1600" dirty="0" smtClean="0">
              <a:latin typeface="+mn-lt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+mn-lt"/>
                <a:cs typeface="Arial" panose="020B0604020202020204" pitchFamily="34" charset="0"/>
              </a:rPr>
              <a:t>OSM Network </a:t>
            </a:r>
            <a:r>
              <a:rPr lang="es-ES" sz="1600" dirty="0" err="1" smtClean="0">
                <a:latin typeface="+mn-lt"/>
                <a:cs typeface="Arial" panose="020B0604020202020204" pitchFamily="34" charset="0"/>
              </a:rPr>
              <a:t>Service</a:t>
            </a:r>
            <a:endParaRPr lang="es-ES" sz="1600" dirty="0" smtClean="0">
              <a:latin typeface="+mn-lt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err="1" smtClean="0">
                <a:latin typeface="+mn-lt"/>
                <a:cs typeface="Arial" panose="020B0604020202020204" pitchFamily="34" charset="0"/>
              </a:rPr>
              <a:t>Instantiation</a:t>
            </a:r>
            <a:r>
              <a:rPr lang="es-ES" sz="1600" dirty="0" smtClean="0">
                <a:latin typeface="+mn-lt"/>
                <a:cs typeface="Arial" panose="020B0604020202020204" pitchFamily="34" charset="0"/>
              </a:rPr>
              <a:t> of </a:t>
            </a:r>
            <a:r>
              <a:rPr lang="es-ES" sz="1600" dirty="0" err="1" smtClean="0">
                <a:latin typeface="+mn-lt"/>
                <a:cs typeface="Arial" panose="020B0604020202020204" pitchFamily="34" charset="0"/>
              </a:rPr>
              <a:t>the</a:t>
            </a:r>
            <a:r>
              <a:rPr lang="es-ES" sz="1600" dirty="0" smtClean="0">
                <a:latin typeface="+mn-lt"/>
                <a:cs typeface="Arial" panose="020B0604020202020204" pitchFamily="34" charset="0"/>
              </a:rPr>
              <a:t> VM in </a:t>
            </a:r>
            <a:r>
              <a:rPr lang="es-ES" sz="1600" dirty="0" err="1" smtClean="0">
                <a:latin typeface="+mn-lt"/>
                <a:cs typeface="Arial" panose="020B0604020202020204" pitchFamily="34" charset="0"/>
              </a:rPr>
              <a:t>VIMs</a:t>
            </a:r>
            <a:r>
              <a:rPr lang="es-ES" sz="1600" dirty="0" smtClean="0">
                <a:latin typeface="+mn-lt"/>
                <a:cs typeface="Arial" panose="020B0604020202020204" pitchFamily="34" charset="0"/>
              </a:rPr>
              <a:t> (</a:t>
            </a:r>
            <a:r>
              <a:rPr lang="es-ES" sz="1600" dirty="0" err="1" smtClean="0">
                <a:latin typeface="+mn-lt"/>
                <a:cs typeface="Arial" panose="020B0604020202020204" pitchFamily="34" charset="0"/>
              </a:rPr>
              <a:t>OpenStack</a:t>
            </a:r>
            <a:r>
              <a:rPr lang="es-ES" sz="1600" dirty="0" smtClean="0">
                <a:latin typeface="+mn-lt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err="1" smtClean="0">
                <a:latin typeface="+mn-lt"/>
                <a:cs typeface="Arial" panose="020B0604020202020204" pitchFamily="34" charset="0"/>
              </a:rPr>
              <a:t>Connection</a:t>
            </a:r>
            <a:r>
              <a:rPr lang="es-ES" sz="1600" dirty="0" smtClean="0">
                <a:latin typeface="+mn-lt"/>
                <a:cs typeface="Arial" panose="020B0604020202020204" pitchFamily="34" charset="0"/>
              </a:rPr>
              <a:t> </a:t>
            </a:r>
            <a:r>
              <a:rPr lang="es-ES" sz="1600" dirty="0" err="1" smtClean="0">
                <a:latin typeface="+mn-lt"/>
                <a:cs typeface="Arial" panose="020B0604020202020204" pitchFamily="34" charset="0"/>
              </a:rPr>
              <a:t>Satisfied</a:t>
            </a:r>
            <a:endParaRPr lang="es-ES" sz="1600" dirty="0" smtClean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186" y="1251751"/>
            <a:ext cx="7166919" cy="387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76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1600" dirty="0" smtClean="0">
            <a:latin typeface="+mn-lt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23544</TotalTime>
  <Words>232</Words>
  <Application>Microsoft Office PowerPoint</Application>
  <PresentationFormat>Panorámica</PresentationFormat>
  <Paragraphs>35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Custom Design</vt:lpstr>
      <vt:lpstr>MetroHaul T4.3 – UPCT Status</vt:lpstr>
      <vt:lpstr>OFC 2018 Demo Schema</vt:lpstr>
      <vt:lpstr>Graphic User Interface</vt:lpstr>
    </vt:vector>
  </TitlesOfParts>
  <Company>IT Telecom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Metro-Haul</dc:title>
  <dc:creator>Ramon Casellas</dc:creator>
  <cp:lastModifiedBy>Javier Moreno</cp:lastModifiedBy>
  <cp:revision>1017</cp:revision>
  <cp:lastPrinted>1601-01-01T00:00:00Z</cp:lastPrinted>
  <dcterms:created xsi:type="dcterms:W3CDTF">2009-08-28T10:02:54Z</dcterms:created>
  <dcterms:modified xsi:type="dcterms:W3CDTF">2018-02-01T11:59:17Z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Tfs.IsStoryboard">
    <vt:bool>true</vt:bool>
  </property>
  <property fmtid="{D5CDD505-2E9C-101B-9397-08002B2CF9AE}" pid="4" name="Tfs.LastKnownPath">
    <vt:lpwstr>\\hercules.cttc.es\Projects\METRO-HAUL_114600\Work Packages\WP4\MH-WP4_ConfCall_20170929.pptx</vt:lpwstr>
  </property>
</Properties>
</file>