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908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59" y="325118"/>
            <a:ext cx="6583680" cy="1154176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64" y="1568668"/>
            <a:ext cx="5606415" cy="52019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5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12" y="6879352"/>
            <a:ext cx="4931921" cy="2467849"/>
          </a:xfrm>
        </p:spPr>
        <p:txBody>
          <a:bodyPr>
            <a:normAutofit/>
          </a:bodyPr>
          <a:lstStyle>
            <a:lvl1pPr marL="0" indent="0" algn="ctr">
              <a:spcBef>
                <a:spcPts val="750"/>
              </a:spcBef>
              <a:buNone/>
              <a:defRPr sz="1350">
                <a:solidFill>
                  <a:schemeClr val="accent1"/>
                </a:solidFill>
              </a:defRPr>
            </a:lvl1pPr>
            <a:lvl2pPr marL="257175" indent="0" algn="ctr">
              <a:buNone/>
              <a:defRPr sz="1350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112997" y="6637867"/>
            <a:ext cx="46291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3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354667"/>
            <a:ext cx="1307306" cy="96181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1354667"/>
            <a:ext cx="4179094" cy="9618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5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75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3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64" y="2086356"/>
            <a:ext cx="5606415" cy="52019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45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34" y="7385813"/>
            <a:ext cx="4932617" cy="2424544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114425" y="7147392"/>
            <a:ext cx="46291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3657598"/>
            <a:ext cx="2674620" cy="715264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532" y="3657600"/>
            <a:ext cx="2674620" cy="715264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94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3558242"/>
            <a:ext cx="2674620" cy="13817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38" y="4838192"/>
            <a:ext cx="2674620" cy="601472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6410" y="3553835"/>
            <a:ext cx="2674620" cy="13817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6410" y="4834350"/>
            <a:ext cx="2674620" cy="601472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6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4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950720"/>
            <a:ext cx="2125980" cy="30886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985" y="1950720"/>
            <a:ext cx="3112229" cy="829056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5039360"/>
            <a:ext cx="2125980" cy="520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0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950720"/>
            <a:ext cx="2125980" cy="30886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4331" y="1901951"/>
            <a:ext cx="3193277" cy="82580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575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5039360"/>
            <a:ext cx="2125980" cy="5120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03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" y="325120"/>
            <a:ext cx="6583680" cy="11541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8" y="1083733"/>
            <a:ext cx="5554980" cy="2411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3657600"/>
            <a:ext cx="5553490" cy="717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35" y="11064586"/>
            <a:ext cx="13101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fld id="{EF1E2821-637F-43E3-8237-97C1B0F93EFF}" type="datetimeFigureOut">
              <a:rPr lang="es-PE" smtClean="0"/>
              <a:t>8/08/2024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1396" y="11064586"/>
            <a:ext cx="26537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7862" y="11064586"/>
            <a:ext cx="9597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</a:defRPr>
            </a:lvl1pPr>
          </a:lstStyle>
          <a:p>
            <a:fld id="{9562A62E-8B0E-4319-A805-B93477FB4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7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8" indent="-102870" algn="l" defTabSz="51435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5717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1148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6578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9009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2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554D2-D3D2-2FF3-819B-A009CCF3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IMPORTANCIA DE UNA ALIMENTACION BALANCEADA </a:t>
            </a:r>
          </a:p>
        </p:txBody>
      </p:sp>
      <p:pic>
        <p:nvPicPr>
          <p:cNvPr id="1026" name="Picture 2" descr="Alimentación equilibrada: ¿por qué es importante para la salud? - Contenidos">
            <a:extLst>
              <a:ext uri="{FF2B5EF4-FFF2-40B4-BE49-F238E27FC236}">
                <a16:creationId xmlns:a16="http://schemas.microsoft.com/office/drawing/2014/main" id="{835A85B0-F2E0-EFF8-8E6D-DB6569EC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" y="3379384"/>
            <a:ext cx="5692950" cy="40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eta equilibrada y su importancia para una vida saludable">
            <a:extLst>
              <a:ext uri="{FF2B5EF4-FFF2-40B4-BE49-F238E27FC236}">
                <a16:creationId xmlns:a16="http://schemas.microsoft.com/office/drawing/2014/main" id="{89F1EE4B-5726-05F3-DB24-EE3859B7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" y="7778466"/>
            <a:ext cx="5692950" cy="33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9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DF80574-C827-752E-9B6C-ED21D1E49E95}"/>
              </a:ext>
            </a:extLst>
          </p:cNvPr>
          <p:cNvGrpSpPr/>
          <p:nvPr/>
        </p:nvGrpSpPr>
        <p:grpSpPr>
          <a:xfrm>
            <a:off x="0" y="0"/>
            <a:ext cx="6858000" cy="12192000"/>
            <a:chOff x="0" y="0"/>
            <a:chExt cx="6858000" cy="12192000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8594C90-D812-4A0B-9A80-3A29C60DAEFA}"/>
                </a:ext>
              </a:extLst>
            </p:cNvPr>
            <p:cNvSpPr/>
            <p:nvPr/>
          </p:nvSpPr>
          <p:spPr>
            <a:xfrm>
              <a:off x="0" y="0"/>
              <a:ext cx="6858000" cy="60960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A29BC2C-6E25-E731-12A5-E291C4EFCA83}"/>
                </a:ext>
              </a:extLst>
            </p:cNvPr>
            <p:cNvSpPr/>
            <p:nvPr/>
          </p:nvSpPr>
          <p:spPr>
            <a:xfrm>
              <a:off x="0" y="6096000"/>
              <a:ext cx="6858000" cy="60960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5B677E-5DF8-B13C-110E-DE2A692AD3E0}"/>
              </a:ext>
            </a:extLst>
          </p:cNvPr>
          <p:cNvCxnSpPr>
            <a:stCxn id="4" idx="4"/>
          </p:cNvCxnSpPr>
          <p:nvPr/>
        </p:nvCxnSpPr>
        <p:spPr>
          <a:xfrm>
            <a:off x="1524000" y="1"/>
            <a:ext cx="3774141" cy="609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2E4ADB-BB9A-9112-4A78-8DA700F5EC3C}"/>
              </a:ext>
            </a:extLst>
          </p:cNvPr>
          <p:cNvCxnSpPr>
            <a:cxnSpLocks/>
            <a:endCxn id="5" idx="4"/>
          </p:cNvCxnSpPr>
          <p:nvPr/>
        </p:nvCxnSpPr>
        <p:spPr>
          <a:xfrm flipH="1">
            <a:off x="1524000" y="0"/>
            <a:ext cx="3774141" cy="609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5313D87-D75E-470C-94BC-0059FEE5CB36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 flipH="1">
            <a:off x="0" y="30480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8211216-CD27-D8F9-C1E2-4104D8166F71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V="1">
            <a:off x="1524000" y="6095999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4D015EE-ABC9-0F90-D77F-35CBC02F0900}"/>
              </a:ext>
            </a:extLst>
          </p:cNvPr>
          <p:cNvCxnSpPr>
            <a:cxnSpLocks/>
          </p:cNvCxnSpPr>
          <p:nvPr/>
        </p:nvCxnSpPr>
        <p:spPr>
          <a:xfrm flipH="1">
            <a:off x="1488141" y="6095998"/>
            <a:ext cx="3774141" cy="609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721B997-DE7C-0D16-551F-EDC2FA85D4D9}"/>
              </a:ext>
            </a:extLst>
          </p:cNvPr>
          <p:cNvCxnSpPr>
            <a:cxnSpLocks/>
            <a:stCxn id="5" idx="4"/>
            <a:endCxn id="5" idx="1"/>
          </p:cNvCxnSpPr>
          <p:nvPr/>
        </p:nvCxnSpPr>
        <p:spPr>
          <a:xfrm>
            <a:off x="1524000" y="6096001"/>
            <a:ext cx="3810000" cy="609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8F887E2-259F-4125-87A6-6BF361FAFCB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-35859" y="9143998"/>
            <a:ext cx="68938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DA4D07-EFA5-32D8-A519-4BFDA87EF82C}"/>
              </a:ext>
            </a:extLst>
          </p:cNvPr>
          <p:cNvSpPr txBox="1"/>
          <p:nvPr/>
        </p:nvSpPr>
        <p:spPr>
          <a:xfrm>
            <a:off x="2147115" y="205894"/>
            <a:ext cx="2563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rgbClr val="00B050"/>
                </a:solidFill>
                <a:effectLst/>
                <a:latin typeface="+mj-lt"/>
              </a:rPr>
              <a:t> Fundamental para mantener un estado óptimo de salud y prevenir diversas enfermedades.</a:t>
            </a:r>
            <a:endParaRPr lang="es-PE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5D965E-79EC-250F-C37B-E1D837CF55B5}"/>
              </a:ext>
            </a:extLst>
          </p:cNvPr>
          <p:cNvSpPr txBox="1"/>
          <p:nvPr/>
        </p:nvSpPr>
        <p:spPr>
          <a:xfrm>
            <a:off x="766683" y="1719279"/>
            <a:ext cx="2085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latin typeface="+mj-lt"/>
              </a:rPr>
              <a:t>A</a:t>
            </a:r>
            <a:r>
              <a:rPr lang="es-ES" b="1" i="0" dirty="0">
                <a:solidFill>
                  <a:srgbClr val="00B050"/>
                </a:solidFill>
                <a:effectLst/>
                <a:latin typeface="+mj-lt"/>
              </a:rPr>
              <a:t>yuda a prevenir enfermedades no transmisibles</a:t>
            </a:r>
            <a:endParaRPr lang="es-PE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2994CA-6F21-05AD-E868-1612B00D629C}"/>
              </a:ext>
            </a:extLst>
          </p:cNvPr>
          <p:cNvSpPr txBox="1"/>
          <p:nvPr/>
        </p:nvSpPr>
        <p:spPr>
          <a:xfrm>
            <a:off x="4699246" y="1683222"/>
            <a:ext cx="2194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00B050"/>
                </a:solidFill>
                <a:effectLst/>
                <a:latin typeface="+mj-lt"/>
              </a:rPr>
              <a:t>Influye en la memoria y el aprendizaje</a:t>
            </a:r>
            <a:endParaRPr lang="es-PE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4128BB2-B9CA-C541-1EBE-DA92E4A805AD}"/>
              </a:ext>
            </a:extLst>
          </p:cNvPr>
          <p:cNvSpPr txBox="1"/>
          <p:nvPr/>
        </p:nvSpPr>
        <p:spPr>
          <a:xfrm>
            <a:off x="846162" y="3371669"/>
            <a:ext cx="2006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latin typeface="+mj-lt"/>
              </a:rPr>
              <a:t>A</a:t>
            </a:r>
            <a:r>
              <a:rPr lang="es-ES" b="1" i="0" dirty="0">
                <a:solidFill>
                  <a:srgbClr val="00B050"/>
                </a:solidFill>
                <a:effectLst/>
                <a:latin typeface="+mj-lt"/>
              </a:rPr>
              <a:t>yuda a controlar el peso corporal y prevenir la obesidad</a:t>
            </a:r>
            <a:endParaRPr lang="es-PE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04EF84D-1F71-07F8-63BF-2F6C8B144B0A}"/>
              </a:ext>
            </a:extLst>
          </p:cNvPr>
          <p:cNvSpPr txBox="1"/>
          <p:nvPr/>
        </p:nvSpPr>
        <p:spPr>
          <a:xfrm>
            <a:off x="4013580" y="3096858"/>
            <a:ext cx="264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rgbClr val="00B050"/>
                </a:solidFill>
                <a:effectLst/>
                <a:latin typeface="+mj-lt"/>
              </a:rPr>
              <a:t>Las personas que consumen alimentos poco saludables tienen un 50% más de probabilidades de padecer depresión</a:t>
            </a:r>
            <a:endParaRPr lang="es-PE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D51035C-60F0-DA3B-1821-DA14307B6B5F}"/>
              </a:ext>
            </a:extLst>
          </p:cNvPr>
          <p:cNvSpPr txBox="1"/>
          <p:nvPr/>
        </p:nvSpPr>
        <p:spPr>
          <a:xfrm>
            <a:off x="2197089" y="4666522"/>
            <a:ext cx="2356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rgbClr val="FFFF00"/>
                </a:solidFill>
                <a:effectLst/>
                <a:latin typeface="+mj-lt"/>
              </a:rPr>
              <a:t>Se recomienda consumir al menos 400 gramos de fruta o verduras</a:t>
            </a:r>
            <a:endParaRPr lang="es-PE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6ABCA9-5910-69CD-E5EB-C50E8C46216D}"/>
              </a:ext>
            </a:extLst>
          </p:cNvPr>
          <p:cNvSpPr txBox="1"/>
          <p:nvPr/>
        </p:nvSpPr>
        <p:spPr>
          <a:xfrm>
            <a:off x="2246879" y="6141662"/>
            <a:ext cx="2364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rgbClr val="FFFF00"/>
                </a:solidFill>
                <a:effectLst/>
                <a:latin typeface="+mj-lt"/>
              </a:rPr>
              <a:t>Limitar el consumo de grasas a menos del 30% de la ingesta calórica diaria y reducir los azúcares libres a menos del 10% </a:t>
            </a:r>
            <a:endParaRPr lang="es-PE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64F1EEB-47F2-A07C-139C-7DF874784F1D}"/>
              </a:ext>
            </a:extLst>
          </p:cNvPr>
          <p:cNvSpPr txBox="1"/>
          <p:nvPr/>
        </p:nvSpPr>
        <p:spPr>
          <a:xfrm>
            <a:off x="2190466" y="10392854"/>
            <a:ext cx="25087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s-ES" b="1" i="0" dirty="0">
                <a:solidFill>
                  <a:srgbClr val="FF0000"/>
                </a:solidFill>
                <a:effectLst/>
                <a:latin typeface="+mj-lt"/>
              </a:rPr>
              <a:t>eñala que una alimentación adecuada puede proteger contra la malnutrición y reducir el riesgo de enfermedades crónicas</a:t>
            </a:r>
            <a:endParaRPr lang="es-PE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C1868CE-E0AA-B333-1E2F-41FF72112D31}"/>
              </a:ext>
            </a:extLst>
          </p:cNvPr>
          <p:cNvSpPr txBox="1"/>
          <p:nvPr/>
        </p:nvSpPr>
        <p:spPr>
          <a:xfrm>
            <a:off x="666466" y="9272392"/>
            <a:ext cx="2305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FF0000"/>
                </a:solidFill>
                <a:effectLst/>
                <a:latin typeface="+mj-lt"/>
              </a:rPr>
              <a:t> Dieta saludable puede mejorar la atención y el estado de ánimo</a:t>
            </a:r>
            <a:endParaRPr lang="es-PE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F2B4A50-A494-4F53-C29B-7898FFC13E0A}"/>
              </a:ext>
            </a:extLst>
          </p:cNvPr>
          <p:cNvSpPr txBox="1"/>
          <p:nvPr/>
        </p:nvSpPr>
        <p:spPr>
          <a:xfrm>
            <a:off x="4184748" y="7881154"/>
            <a:ext cx="2305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FF0000"/>
                </a:solidFill>
                <a:effectLst/>
                <a:latin typeface="+mj-lt"/>
              </a:rPr>
              <a:t>Estados Unidos, donde casi el 40% de los adultos son obesos.</a:t>
            </a:r>
            <a:endParaRPr lang="es-PE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84C1C9D-201D-10BF-08CF-54831D98E6F8}"/>
              </a:ext>
            </a:extLst>
          </p:cNvPr>
          <p:cNvSpPr txBox="1"/>
          <p:nvPr/>
        </p:nvSpPr>
        <p:spPr>
          <a:xfrm>
            <a:off x="627913" y="7895144"/>
            <a:ext cx="2515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s-ES" b="1" i="0" dirty="0">
                <a:solidFill>
                  <a:srgbClr val="FF0000"/>
                </a:solidFill>
                <a:effectLst/>
                <a:latin typeface="+mj-lt"/>
              </a:rPr>
              <a:t>ala alimentación puede aumentar el riesgo de depresión.</a:t>
            </a:r>
            <a:endParaRPr lang="es-PE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C97F63E-0F1A-9263-95ED-C407F3A95E89}"/>
              </a:ext>
            </a:extLst>
          </p:cNvPr>
          <p:cNvSpPr txBox="1"/>
          <p:nvPr/>
        </p:nvSpPr>
        <p:spPr>
          <a:xfrm>
            <a:off x="4282899" y="9192524"/>
            <a:ext cx="2224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s-ES" b="1" i="0" dirty="0">
                <a:solidFill>
                  <a:srgbClr val="FF0000"/>
                </a:solidFill>
                <a:effectLst/>
                <a:latin typeface="+mj-lt"/>
              </a:rPr>
              <a:t>sencial tener una dieta variada que incluya todos los grupos alimenticios</a:t>
            </a:r>
            <a:endParaRPr lang="es-PE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10991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A6B7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383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33</TotalTime>
  <Words>158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Algerian</vt:lpstr>
      <vt:lpstr>Arial</vt:lpstr>
      <vt:lpstr>Corbel</vt:lpstr>
      <vt:lpstr>Base</vt:lpstr>
      <vt:lpstr>IMPORTANCIA DE UNA ALIMENTACION BALANCEADA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LABSDBU35</dc:creator>
  <cp:lastModifiedBy>LABSDBU35</cp:lastModifiedBy>
  <cp:revision>1</cp:revision>
  <dcterms:created xsi:type="dcterms:W3CDTF">2024-08-08T14:45:08Z</dcterms:created>
  <dcterms:modified xsi:type="dcterms:W3CDTF">2024-08-08T15:18:47Z</dcterms:modified>
</cp:coreProperties>
</file>