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6" r:id="rId3"/>
    <p:sldId id="257" r:id="rId4"/>
    <p:sldId id="258" r:id="rId5"/>
    <p:sldId id="259" r:id="rId6"/>
    <p:sldId id="260" r:id="rId7"/>
    <p:sldId id="261" r:id="rId8"/>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46" d="100"/>
          <a:sy n="46" d="100"/>
        </p:scale>
        <p:origin x="2346"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849" y="3660466"/>
            <a:ext cx="6860063" cy="325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05739" y="3851317"/>
            <a:ext cx="6452756" cy="3092172"/>
          </a:xfrm>
        </p:spPr>
        <p:txBody>
          <a:bodyPr tIns="45720" bIns="45720" anchor="ctr">
            <a:normAutofit/>
          </a:bodyPr>
          <a:lstStyle>
            <a:lvl1pPr algn="ctr">
              <a:lnSpc>
                <a:spcPct val="80000"/>
              </a:lnSpc>
              <a:defRPr sz="4500" spc="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7058339"/>
            <a:ext cx="5143500" cy="2327564"/>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16BA25-B57A-4C38-AFFE-15026DF8110B}" type="datetimeFigureOut">
              <a:rPr lang="es-PE" smtClean="0"/>
              <a:t>3/10/2024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395768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16BA25-B57A-4C38-AFFE-15026DF8110B}" type="datetimeFigureOut">
              <a:rPr lang="es-PE" smtClean="0"/>
              <a:t>3/10/2024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264244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5073363" y="0"/>
            <a:ext cx="1543050" cy="121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152851" y="1083734"/>
            <a:ext cx="1351339" cy="1002453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1083734"/>
            <a:ext cx="4484976" cy="100245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471488" y="11418410"/>
            <a:ext cx="1543048" cy="649111"/>
          </a:xfrm>
        </p:spPr>
        <p:txBody>
          <a:bodyPr/>
          <a:lstStyle/>
          <a:p>
            <a:fld id="{ED16BA25-B57A-4C38-AFFE-15026DF8110B}" type="datetimeFigureOut">
              <a:rPr lang="es-PE" smtClean="0"/>
              <a:t>3/10/2024</a:t>
            </a:fld>
            <a:endParaRPr lang="es-PE"/>
          </a:p>
        </p:txBody>
      </p:sp>
      <p:sp>
        <p:nvSpPr>
          <p:cNvPr id="5" name="Footer Placeholder 4"/>
          <p:cNvSpPr>
            <a:spLocks noGrp="1"/>
          </p:cNvSpPr>
          <p:nvPr>
            <p:ph type="ftr" sz="quarter" idx="11"/>
          </p:nvPr>
        </p:nvSpPr>
        <p:spPr>
          <a:xfrm>
            <a:off x="2124077" y="11418410"/>
            <a:ext cx="2407314" cy="649111"/>
          </a:xfrm>
        </p:spPr>
        <p:txBody>
          <a:bodyPr/>
          <a:lstStyle/>
          <a:p>
            <a:endParaRPr lang="es-PE"/>
          </a:p>
        </p:txBody>
      </p:sp>
      <p:sp>
        <p:nvSpPr>
          <p:cNvPr id="6" name="Slide Number Placeholder 5"/>
          <p:cNvSpPr>
            <a:spLocks noGrp="1"/>
          </p:cNvSpPr>
          <p:nvPr>
            <p:ph type="sldNum" sz="quarter" idx="12"/>
          </p:nvPr>
        </p:nvSpPr>
        <p:spPr>
          <a:xfrm>
            <a:off x="4541091" y="11418410"/>
            <a:ext cx="494864" cy="649111"/>
          </a:xfrm>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167409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16BA25-B57A-4C38-AFFE-15026DF8110B}" type="datetimeFigureOut">
              <a:rPr lang="es-PE" smtClean="0"/>
              <a:t>3/10/2024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105032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3849" y="3660466"/>
            <a:ext cx="6860063"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68670" y="3926896"/>
            <a:ext cx="5915025" cy="2980267"/>
          </a:xfrm>
        </p:spPr>
        <p:txBody>
          <a:bodyPr anchor="ctr">
            <a:noAutofit/>
          </a:bodyPr>
          <a:lstStyle>
            <a:lvl1pPr algn="ctr">
              <a:lnSpc>
                <a:spcPct val="80000"/>
              </a:lnSpc>
              <a:defRPr sz="4500" b="0" spc="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8670" y="7083379"/>
            <a:ext cx="5915025" cy="2088247"/>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ED16BA25-B57A-4C38-AFFE-15026DF8110B}" type="datetimeFigureOut">
              <a:rPr lang="es-PE" smtClean="0"/>
              <a:t>3/10/2024</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5B4E57C-402F-47A9-81D0-831B81BCA323}" type="slidenum">
              <a:rPr lang="es-PE" smtClean="0"/>
              <a:t>‹Nº›</a:t>
            </a:fld>
            <a:endParaRPr lang="es-PE"/>
          </a:p>
        </p:txBody>
      </p:sp>
    </p:spTree>
    <p:extLst>
      <p:ext uri="{BB962C8B-B14F-4D97-AF65-F5344CB8AC3E}">
        <p14:creationId xmlns:p14="http://schemas.microsoft.com/office/powerpoint/2010/main" val="42085834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4348" y="3576320"/>
            <a:ext cx="2743200" cy="74777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600450" y="3576320"/>
            <a:ext cx="2743200" cy="74777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16BA25-B57A-4C38-AFFE-15026DF8110B}" type="datetimeFigureOut">
              <a:rPr lang="es-PE" smtClean="0"/>
              <a:t>3/10/2024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172520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4350" y="3401724"/>
            <a:ext cx="2743200" cy="1321056"/>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4350" y="4722784"/>
            <a:ext cx="2743200" cy="63398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600321" y="3401724"/>
            <a:ext cx="2743200" cy="1321056"/>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600321" y="4722780"/>
            <a:ext cx="2743200" cy="63398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16BA25-B57A-4C38-AFFE-15026DF8110B}" type="datetimeFigureOut">
              <a:rPr lang="es-PE" smtClean="0"/>
              <a:t>3/10/2024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20378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16BA25-B57A-4C38-AFFE-15026DF8110B}" type="datetimeFigureOut">
              <a:rPr lang="es-PE" smtClean="0"/>
              <a:t>3/10/2024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25902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6BA25-B57A-4C38-AFFE-15026DF8110B}" type="datetimeFigureOut">
              <a:rPr lang="es-PE" smtClean="0"/>
              <a:t>3/10/2024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359852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14350" y="3820160"/>
            <a:ext cx="3429000" cy="682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419426" y="3817756"/>
            <a:ext cx="1920240" cy="6101900"/>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16BA25-B57A-4C38-AFFE-15026DF8110B}" type="datetimeFigureOut">
              <a:rPr lang="es-PE" smtClean="0"/>
              <a:t>3/10/2024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114607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4350" y="3931545"/>
            <a:ext cx="3566160" cy="68275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14013" y="3823326"/>
            <a:ext cx="1920240" cy="6096000"/>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16BA25-B57A-4C38-AFFE-15026DF8110B}" type="datetimeFigureOut">
              <a:rPr lang="es-PE" smtClean="0"/>
              <a:t>3/10/2024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5B4E57C-402F-47A9-81D0-831B81BCA323}" type="slidenum">
              <a:rPr lang="es-PE" smtClean="0"/>
              <a:t>‹Nº›</a:t>
            </a:fld>
            <a:endParaRPr lang="es-PE"/>
          </a:p>
        </p:txBody>
      </p:sp>
    </p:spTree>
    <p:extLst>
      <p:ext uri="{BB962C8B-B14F-4D97-AF65-F5344CB8AC3E}">
        <p14:creationId xmlns:p14="http://schemas.microsoft.com/office/powerpoint/2010/main" val="393993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71" y="313084"/>
            <a:ext cx="6856286" cy="2926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13764" y="505202"/>
            <a:ext cx="5829300" cy="268224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764" y="3576320"/>
            <a:ext cx="5829300" cy="747776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11168" y="11418410"/>
            <a:ext cx="1946282" cy="649111"/>
          </a:xfrm>
          <a:prstGeom prst="rect">
            <a:avLst/>
          </a:prstGeom>
        </p:spPr>
        <p:txBody>
          <a:bodyPr vert="horz" lIns="91440" tIns="45720" rIns="45720" bIns="45720" rtlCol="0" anchor="ctr"/>
          <a:lstStyle>
            <a:lvl1pPr algn="l">
              <a:defRPr sz="788">
                <a:solidFill>
                  <a:schemeClr val="tx1"/>
                </a:solidFill>
              </a:defRPr>
            </a:lvl1pPr>
          </a:lstStyle>
          <a:p>
            <a:fld id="{ED16BA25-B57A-4C38-AFFE-15026DF8110B}" type="datetimeFigureOut">
              <a:rPr lang="es-PE" smtClean="0"/>
              <a:t>3/10/2024</a:t>
            </a:fld>
            <a:endParaRPr lang="es-PE"/>
          </a:p>
        </p:txBody>
      </p:sp>
      <p:sp>
        <p:nvSpPr>
          <p:cNvPr id="5" name="Footer Placeholder 4"/>
          <p:cNvSpPr>
            <a:spLocks noGrp="1"/>
          </p:cNvSpPr>
          <p:nvPr>
            <p:ph type="ftr" sz="quarter" idx="3"/>
          </p:nvPr>
        </p:nvSpPr>
        <p:spPr>
          <a:xfrm>
            <a:off x="3143251" y="11418410"/>
            <a:ext cx="3045470" cy="649111"/>
          </a:xfrm>
          <a:prstGeom prst="rect">
            <a:avLst/>
          </a:prstGeom>
        </p:spPr>
        <p:txBody>
          <a:bodyPr vert="horz" lIns="91440" tIns="45720" rIns="91440" bIns="45720" rtlCol="0" anchor="ctr"/>
          <a:lstStyle>
            <a:lvl1pPr algn="r">
              <a:defRPr sz="788">
                <a:solidFill>
                  <a:schemeClr val="tx1"/>
                </a:solidFill>
              </a:defRPr>
            </a:lvl1pPr>
          </a:lstStyle>
          <a:p>
            <a:endParaRPr lang="es-PE"/>
          </a:p>
        </p:txBody>
      </p:sp>
      <p:sp>
        <p:nvSpPr>
          <p:cNvPr id="6" name="Slide Number Placeholder 5"/>
          <p:cNvSpPr>
            <a:spLocks noGrp="1"/>
          </p:cNvSpPr>
          <p:nvPr>
            <p:ph type="sldNum" sz="quarter" idx="4"/>
          </p:nvPr>
        </p:nvSpPr>
        <p:spPr>
          <a:xfrm>
            <a:off x="6198854" y="11418410"/>
            <a:ext cx="532274" cy="649111"/>
          </a:xfrm>
          <a:prstGeom prst="rect">
            <a:avLst/>
          </a:prstGeom>
        </p:spPr>
        <p:txBody>
          <a:bodyPr vert="horz" lIns="45720" tIns="45720" rIns="91440" bIns="45720" rtlCol="0" anchor="ctr"/>
          <a:lstStyle>
            <a:lvl1pPr algn="l">
              <a:defRPr sz="900" b="0">
                <a:solidFill>
                  <a:schemeClr val="tx1"/>
                </a:solidFill>
              </a:defRPr>
            </a:lvl1pPr>
          </a:lstStyle>
          <a:p>
            <a:fld id="{15B4E57C-402F-47A9-81D0-831B81BCA323}" type="slidenum">
              <a:rPr lang="es-PE" smtClean="0"/>
              <a:t>‹Nº›</a:t>
            </a:fld>
            <a:endParaRPr lang="es-PE"/>
          </a:p>
        </p:txBody>
      </p:sp>
    </p:spTree>
    <p:extLst>
      <p:ext uri="{BB962C8B-B14F-4D97-AF65-F5344CB8AC3E}">
        <p14:creationId xmlns:p14="http://schemas.microsoft.com/office/powerpoint/2010/main" val="14984396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slide" Target="slide7.xml"/><Relationship Id="rId4" Type="http://schemas.openxmlformats.org/officeDocument/2006/relationships/slide" Target="slide4.xm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04F100-FE5B-E0BD-698E-C1104DE069D0}"/>
              </a:ext>
            </a:extLst>
          </p:cNvPr>
          <p:cNvSpPr>
            <a:spLocks noGrp="1"/>
          </p:cNvSpPr>
          <p:nvPr>
            <p:ph type="ctrTitle"/>
          </p:nvPr>
        </p:nvSpPr>
        <p:spPr/>
        <p:txBody>
          <a:bodyPr/>
          <a:lstStyle/>
          <a:p>
            <a:r>
              <a:rPr lang="es-ES" b="1" i="0" u="sng" dirty="0">
                <a:effectLst/>
              </a:rPr>
              <a:t>Cuidado y almacenamiento de la harina de menestra</a:t>
            </a:r>
            <a:br>
              <a:rPr lang="es-ES" b="1" i="0" u="sng" dirty="0">
                <a:effectLst/>
              </a:rPr>
            </a:br>
            <a:r>
              <a:rPr lang="es-ES" sz="1800" i="0" dirty="0">
                <a:effectLst/>
              </a:rPr>
              <a:t>(Infografía interactiva)</a:t>
            </a:r>
            <a:endParaRPr lang="es-PE" b="1" u="sng" dirty="0"/>
          </a:p>
        </p:txBody>
      </p:sp>
      <p:sp>
        <p:nvSpPr>
          <p:cNvPr id="3" name="Subtítulo 2">
            <a:extLst>
              <a:ext uri="{FF2B5EF4-FFF2-40B4-BE49-F238E27FC236}">
                <a16:creationId xmlns:a16="http://schemas.microsoft.com/office/drawing/2014/main" id="{8824B565-DE09-55B7-30F3-16A933C8D68B}"/>
              </a:ext>
            </a:extLst>
          </p:cNvPr>
          <p:cNvSpPr>
            <a:spLocks noGrp="1"/>
          </p:cNvSpPr>
          <p:nvPr>
            <p:ph type="subTitle" idx="1"/>
          </p:nvPr>
        </p:nvSpPr>
        <p:spPr>
          <a:xfrm>
            <a:off x="898814" y="8367593"/>
            <a:ext cx="5143500" cy="2327564"/>
          </a:xfrm>
        </p:spPr>
        <p:txBody>
          <a:bodyPr>
            <a:normAutofit lnSpcReduction="10000"/>
          </a:bodyPr>
          <a:lstStyle/>
          <a:p>
            <a:r>
              <a:rPr lang="es-ES" sz="3200" dirty="0"/>
              <a:t>Alumno: Milton Daniel Cruz Zúñiga</a:t>
            </a:r>
          </a:p>
          <a:p>
            <a:r>
              <a:rPr lang="es-ES" sz="3200" dirty="0"/>
              <a:t>Aula: 2°B (Secundaria)</a:t>
            </a:r>
            <a:br>
              <a:rPr lang="es-ES" sz="3200" dirty="0"/>
            </a:br>
            <a:r>
              <a:rPr lang="es-ES" sz="3200" dirty="0"/>
              <a:t>Área: Educación para el trabajo</a:t>
            </a:r>
          </a:p>
          <a:p>
            <a:endParaRPr lang="es-PE" dirty="0"/>
          </a:p>
        </p:txBody>
      </p:sp>
    </p:spTree>
    <p:extLst>
      <p:ext uri="{BB962C8B-B14F-4D97-AF65-F5344CB8AC3E}">
        <p14:creationId xmlns:p14="http://schemas.microsoft.com/office/powerpoint/2010/main" val="18808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EA5B4A7-7CD6-4001-23DC-8BD2A0986BC8}"/>
              </a:ext>
            </a:extLst>
          </p:cNvPr>
          <p:cNvSpPr/>
          <p:nvPr/>
        </p:nvSpPr>
        <p:spPr>
          <a:xfrm>
            <a:off x="396240" y="426720"/>
            <a:ext cx="6035040" cy="1615440"/>
          </a:xfrm>
          <a:prstGeom prst="rect">
            <a:avLst/>
          </a:prstGeom>
          <a:solidFill>
            <a:schemeClr val="bg2">
              <a:lumMod val="60000"/>
              <a:lumOff val="40000"/>
            </a:schemeClr>
          </a:solid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b="1" i="0" u="sng" dirty="0">
                <a:solidFill>
                  <a:schemeClr val="tx1"/>
                </a:solidFill>
                <a:latin typeface="Arial Rounded MT Bold" panose="020F0704030504030204" pitchFamily="34" charset="0"/>
              </a:rPr>
              <a:t>Cuidado y almacenamiento de la harina de menestra</a:t>
            </a:r>
            <a:br>
              <a:rPr lang="es-ES" sz="2000" b="1" i="0" u="sng" dirty="0">
                <a:solidFill>
                  <a:schemeClr val="tx1"/>
                </a:solidFill>
                <a:latin typeface="Arial Rounded MT Bold" panose="020F0704030504030204" pitchFamily="34" charset="0"/>
              </a:rPr>
            </a:br>
            <a:r>
              <a:rPr lang="es-ES" sz="1600" i="0" dirty="0">
                <a:solidFill>
                  <a:schemeClr val="tx1"/>
                </a:solidFill>
                <a:latin typeface="Arial Rounded MT Bold" panose="020F0704030504030204" pitchFamily="34" charset="0"/>
              </a:rPr>
              <a:t>(Garbanzo, Frijol, Garbanzo + Arveja)</a:t>
            </a:r>
            <a:endParaRPr lang="es-PE" sz="2000" b="1" u="sng" dirty="0">
              <a:solidFill>
                <a:schemeClr val="tx1"/>
              </a:solidFill>
              <a:latin typeface="Arial Rounded MT Bold" panose="020F0704030504030204" pitchFamily="34" charset="0"/>
            </a:endParaRPr>
          </a:p>
        </p:txBody>
      </p:sp>
      <p:sp>
        <p:nvSpPr>
          <p:cNvPr id="5" name="Rectángulo 4">
            <a:extLst>
              <a:ext uri="{FF2B5EF4-FFF2-40B4-BE49-F238E27FC236}">
                <a16:creationId xmlns:a16="http://schemas.microsoft.com/office/drawing/2014/main" id="{08E07F60-3BEE-E20D-1815-D02CA6A8D68B}"/>
              </a:ext>
            </a:extLst>
          </p:cNvPr>
          <p:cNvSpPr/>
          <p:nvPr/>
        </p:nvSpPr>
        <p:spPr>
          <a:xfrm>
            <a:off x="392654" y="2316480"/>
            <a:ext cx="4023360" cy="1615440"/>
          </a:xfrm>
          <a:prstGeom prst="rect">
            <a:avLst/>
          </a:prstGeom>
          <a:solidFill>
            <a:schemeClr val="accent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600" dirty="0">
                <a:latin typeface="Arial Rounded MT Bold" panose="020F0704030504030204" pitchFamily="34" charset="0"/>
              </a:rPr>
              <a:t>1) </a:t>
            </a:r>
            <a:r>
              <a:rPr lang="es-ES" sz="1600" b="1" dirty="0">
                <a:latin typeface="Arial Rounded MT Bold" panose="020F0704030504030204" pitchFamily="34" charset="0"/>
              </a:rPr>
              <a:t>Condiciones de almacenamiento</a:t>
            </a:r>
            <a:r>
              <a:rPr lang="es-ES" sz="1600" dirty="0">
                <a:latin typeface="Arial Rounded MT Bold" panose="020F0704030504030204" pitchFamily="34" charset="0"/>
              </a:rPr>
              <a:t>:</a:t>
            </a:r>
            <a:br>
              <a:rPr lang="es-ES" sz="1600" dirty="0">
                <a:latin typeface="Arial Rounded MT Bold" panose="020F0704030504030204" pitchFamily="34" charset="0"/>
              </a:rPr>
            </a:br>
            <a:r>
              <a:rPr lang="es-ES" sz="1600" dirty="0">
                <a:latin typeface="Arial Rounded MT Bold" panose="020F0704030504030204" pitchFamily="34" charset="0"/>
              </a:rPr>
              <a:t>La harina de menestra debe guardarse en lugares fríos y secos (15°C – 20°C), y la humedad debe ser baja para evitar que la harina se aglutine o se contamine. </a:t>
            </a:r>
            <a:endParaRPr lang="es-PE" sz="1600" dirty="0">
              <a:latin typeface="Arial Rounded MT Bold" panose="020F0704030504030204" pitchFamily="34" charset="0"/>
            </a:endParaRPr>
          </a:p>
        </p:txBody>
      </p:sp>
      <p:sp>
        <p:nvSpPr>
          <p:cNvPr id="6" name="Rectángulo 5">
            <a:extLst>
              <a:ext uri="{FF2B5EF4-FFF2-40B4-BE49-F238E27FC236}">
                <a16:creationId xmlns:a16="http://schemas.microsoft.com/office/drawing/2014/main" id="{29E9CBAC-1181-D2D7-50FC-31EC240BE055}"/>
              </a:ext>
            </a:extLst>
          </p:cNvPr>
          <p:cNvSpPr>
            <a:spLocks/>
          </p:cNvSpPr>
          <p:nvPr/>
        </p:nvSpPr>
        <p:spPr>
          <a:xfrm>
            <a:off x="2464654" y="4158023"/>
            <a:ext cx="4023360" cy="1769248"/>
          </a:xfrm>
          <a:prstGeom prst="rect">
            <a:avLst/>
          </a:prstGeom>
          <a:solidFill>
            <a:srgbClr val="FFFF00"/>
          </a:solidFill>
          <a:ln w="762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s-ES" sz="1400" b="1" dirty="0">
                <a:solidFill>
                  <a:schemeClr val="bg1"/>
                </a:solidFill>
                <a:latin typeface="Arial Rounded MT Bold" panose="020F0704030504030204" pitchFamily="34" charset="0"/>
              </a:rPr>
              <a:t>2) Envases adecuados</a:t>
            </a:r>
            <a:r>
              <a:rPr lang="es-ES" sz="1400" dirty="0">
                <a:solidFill>
                  <a:schemeClr val="bg1"/>
                </a:solidFill>
                <a:latin typeface="Arial Rounded MT Bold" panose="020F0704030504030204" pitchFamily="34" charset="0"/>
              </a:rPr>
              <a:t>:</a:t>
            </a:r>
            <a:br>
              <a:rPr lang="es-ES" sz="1400" dirty="0">
                <a:solidFill>
                  <a:schemeClr val="bg1"/>
                </a:solidFill>
                <a:latin typeface="Arial Rounded MT Bold" panose="020F0704030504030204" pitchFamily="34" charset="0"/>
              </a:rPr>
            </a:br>
            <a:r>
              <a:rPr lang="es-ES" sz="1400" dirty="0">
                <a:solidFill>
                  <a:schemeClr val="bg1"/>
                </a:solidFill>
                <a:latin typeface="Arial Rounded MT Bold" panose="020F0704030504030204" pitchFamily="34" charset="0"/>
              </a:rPr>
              <a:t>Es importante emplear envases herméticos para almacenar la harina. Frascos de vidrio o bolsas cerradas son las mas recomendadas. Esto no solo previene la entrada de aire y humedad, sino que también protege contra plagas como insectos</a:t>
            </a:r>
            <a:endParaRPr lang="es-PE" sz="1400" dirty="0">
              <a:solidFill>
                <a:schemeClr val="bg1"/>
              </a:solidFill>
              <a:latin typeface="Arial Rounded MT Bold" panose="020F0704030504030204" pitchFamily="34" charset="0"/>
            </a:endParaRPr>
          </a:p>
        </p:txBody>
      </p:sp>
      <p:pic>
        <p:nvPicPr>
          <p:cNvPr id="1026" name="Picture 2" descr="Qué es eso de «lugar fresco y seco»? | ÁLVARO VARGAS">
            <a:hlinkClick r:id="rId2" action="ppaction://hlinksldjump"/>
            <a:extLst>
              <a:ext uri="{FF2B5EF4-FFF2-40B4-BE49-F238E27FC236}">
                <a16:creationId xmlns:a16="http://schemas.microsoft.com/office/drawing/2014/main" id="{B7C29F21-529F-9751-E48B-84BC114A4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970" y="2315937"/>
            <a:ext cx="1796143" cy="1651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Set de 8 Frascos Herméticos para Cocina y Alacena - Bienvenido a Real Plaza  | Malls, servicios y compra online">
            <a:hlinkClick r:id="rId4" action="ppaction://hlinksldjump"/>
            <a:extLst>
              <a:ext uri="{FF2B5EF4-FFF2-40B4-BE49-F238E27FC236}">
                <a16:creationId xmlns:a16="http://schemas.microsoft.com/office/drawing/2014/main" id="{2E513C3D-595A-D872-BD44-5D5B3E23C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57" y="4152900"/>
            <a:ext cx="1975757" cy="1807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DE7CC46D-4936-3CD8-566B-EE6F3ABB9F38}"/>
              </a:ext>
            </a:extLst>
          </p:cNvPr>
          <p:cNvSpPr/>
          <p:nvPr/>
        </p:nvSpPr>
        <p:spPr>
          <a:xfrm>
            <a:off x="386572" y="6128404"/>
            <a:ext cx="4023360" cy="1627668"/>
          </a:xfrm>
          <a:prstGeom prst="rect">
            <a:avLst/>
          </a:prstGeom>
          <a:solidFill>
            <a:srgbClr val="FF0000"/>
          </a:solid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400" b="1" dirty="0">
                <a:latin typeface="Arial Rounded MT Bold" panose="020F0704030504030204" pitchFamily="34" charset="0"/>
              </a:rPr>
              <a:t>3) Vida útil:</a:t>
            </a:r>
            <a:br>
              <a:rPr lang="es-ES" sz="1400" dirty="0">
                <a:latin typeface="Arial Rounded MT Bold" panose="020F0704030504030204" pitchFamily="34" charset="0"/>
              </a:rPr>
            </a:br>
            <a:r>
              <a:rPr lang="es-ES" sz="1400" dirty="0">
                <a:latin typeface="Arial Rounded MT Bold" panose="020F0704030504030204" pitchFamily="34" charset="0"/>
              </a:rPr>
              <a:t>Se puede resumir con el verificar correctamente la vida útil de las harinas presentadas ósea, de garbanzo, frijoles y garbanzo más arveja, tienen una duración de 6  - 12 meses si se almacena de forma adecuada</a:t>
            </a:r>
            <a:endParaRPr lang="es-PE" sz="1400" dirty="0">
              <a:latin typeface="Arial Rounded MT Bold" panose="020F0704030504030204" pitchFamily="34" charset="0"/>
            </a:endParaRPr>
          </a:p>
        </p:txBody>
      </p:sp>
      <p:pic>
        <p:nvPicPr>
          <p:cNvPr id="1030" name="Picture 6" descr="Harina de arvejas - Vironu | Venta de Granos y Menestras en Lima - Perú">
            <a:hlinkClick r:id="rId6" action="ppaction://hlinksldjump"/>
            <a:extLst>
              <a:ext uri="{FF2B5EF4-FFF2-40B4-BE49-F238E27FC236}">
                <a16:creationId xmlns:a16="http://schemas.microsoft.com/office/drawing/2014/main" id="{604C2511-C01D-765A-B646-522BFB119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3014" y="6096001"/>
            <a:ext cx="2026067" cy="17134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53159053-E01E-D10C-92B6-3AEF4082B312}"/>
              </a:ext>
            </a:extLst>
          </p:cNvPr>
          <p:cNvSpPr>
            <a:spLocks/>
          </p:cNvSpPr>
          <p:nvPr/>
        </p:nvSpPr>
        <p:spPr>
          <a:xfrm>
            <a:off x="2468257" y="7953618"/>
            <a:ext cx="4023360" cy="1701826"/>
          </a:xfrm>
          <a:prstGeom prst="rect">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s-ES" sz="1600" b="1" dirty="0">
                <a:latin typeface="Arial Rounded MT Bold" panose="020F0704030504030204" pitchFamily="34" charset="0"/>
              </a:rPr>
              <a:t>4) Prevención de plagas</a:t>
            </a:r>
            <a:r>
              <a:rPr lang="es-ES" sz="1600" dirty="0">
                <a:latin typeface="Arial Rounded MT Bold" panose="020F0704030504030204" pitchFamily="34" charset="0"/>
              </a:rPr>
              <a:t>:</a:t>
            </a:r>
            <a:br>
              <a:rPr lang="es-ES" sz="1600" dirty="0">
                <a:latin typeface="Arial Rounded MT Bold" panose="020F0704030504030204" pitchFamily="34" charset="0"/>
              </a:rPr>
            </a:br>
            <a:r>
              <a:rPr lang="es-ES" sz="1600" dirty="0">
                <a:latin typeface="Arial Rounded MT Bold" panose="020F0704030504030204" pitchFamily="34" charset="0"/>
              </a:rPr>
              <a:t>Para evitar estas plagas es necesario congelar la harina 24 horas antes de su uso, además de limpiar correctamente los envasen en donde se irá a conservar</a:t>
            </a:r>
            <a:r>
              <a:rPr lang="es-ES" sz="1600" dirty="0"/>
              <a:t>. </a:t>
            </a:r>
            <a:endParaRPr lang="es-PE" sz="1600" dirty="0"/>
          </a:p>
        </p:txBody>
      </p:sp>
      <p:sp>
        <p:nvSpPr>
          <p:cNvPr id="9" name="Rectángulo 8">
            <a:extLst>
              <a:ext uri="{FF2B5EF4-FFF2-40B4-BE49-F238E27FC236}">
                <a16:creationId xmlns:a16="http://schemas.microsoft.com/office/drawing/2014/main" id="{B5CAD757-9A0B-2785-9367-F87ED8547AA2}"/>
              </a:ext>
            </a:extLst>
          </p:cNvPr>
          <p:cNvSpPr>
            <a:spLocks/>
          </p:cNvSpPr>
          <p:nvPr/>
        </p:nvSpPr>
        <p:spPr>
          <a:xfrm>
            <a:off x="350033" y="9857406"/>
            <a:ext cx="4023360" cy="1615440"/>
          </a:xfrm>
          <a:prstGeom prst="rect">
            <a:avLst/>
          </a:prstGeom>
          <a:solidFill>
            <a:srgbClr val="7030A0"/>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400" b="1" dirty="0">
                <a:latin typeface="Arial Rounded MT Bold" panose="020F0704030504030204" pitchFamily="34" charset="0"/>
              </a:rPr>
              <a:t>5) Manejo y uso</a:t>
            </a:r>
            <a:r>
              <a:rPr lang="es-ES" sz="1400" dirty="0">
                <a:latin typeface="Arial Rounded MT Bold" panose="020F0704030504030204" pitchFamily="34" charset="0"/>
              </a:rPr>
              <a:t>:</a:t>
            </a:r>
            <a:br>
              <a:rPr lang="es-ES" sz="1400" dirty="0">
                <a:latin typeface="Arial Rounded MT Bold" panose="020F0704030504030204" pitchFamily="34" charset="0"/>
              </a:rPr>
            </a:br>
            <a:r>
              <a:rPr lang="es-ES" sz="1400" dirty="0">
                <a:latin typeface="Arial Rounded MT Bold" panose="020F0704030504030204" pitchFamily="34" charset="0"/>
              </a:rPr>
              <a:t>Se basa en evitar el implemento de herramientas contaminadas para evitar su posterior contaminación cruzada. Por eso se recomienda trabajar con herramientas limpias y seguras</a:t>
            </a:r>
            <a:endParaRPr lang="es-PE" sz="1400" dirty="0">
              <a:latin typeface="Arial Rounded MT Bold" panose="020F0704030504030204" pitchFamily="34" charset="0"/>
            </a:endParaRPr>
          </a:p>
        </p:txBody>
      </p:sp>
      <p:pic>
        <p:nvPicPr>
          <p:cNvPr id="1032" name="Picture 8" descr="Refrigeradora Elegance 331L Top Freezer Inox FDV">
            <a:hlinkClick r:id="rId8" action="ppaction://hlinksldjump"/>
            <a:extLst>
              <a:ext uri="{FF2B5EF4-FFF2-40B4-BE49-F238E27FC236}">
                <a16:creationId xmlns:a16="http://schemas.microsoft.com/office/drawing/2014/main" id="{6A754F95-BB2A-4408-3A3E-D95F9CE5FD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722" y="7932411"/>
            <a:ext cx="1992592" cy="17341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Guía para limpiar los utensilios de madera correctamente | Gastronomía |  Escaparate | EL PAÍS">
            <a:hlinkClick r:id="rId10" action="ppaction://hlinksldjump"/>
            <a:extLst>
              <a:ext uri="{FF2B5EF4-FFF2-40B4-BE49-F238E27FC236}">
                <a16:creationId xmlns:a16="http://schemas.microsoft.com/office/drawing/2014/main" id="{11B2589B-2E84-3FC3-035F-AC19DAF0C1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3772" y="9847945"/>
            <a:ext cx="1910938" cy="16875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76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1D294-0037-E5F4-0540-4C531409E951}"/>
              </a:ext>
            </a:extLst>
          </p:cNvPr>
          <p:cNvSpPr>
            <a:spLocks noGrp="1"/>
          </p:cNvSpPr>
          <p:nvPr>
            <p:ph type="title"/>
          </p:nvPr>
        </p:nvSpPr>
        <p:spPr/>
        <p:txBody>
          <a:bodyPr>
            <a:normAutofit/>
          </a:bodyPr>
          <a:lstStyle/>
          <a:p>
            <a:r>
              <a:rPr lang="es-ES" sz="4800" b="1" u="sng" dirty="0"/>
              <a:t>Condiciones de almacenamiento</a:t>
            </a:r>
            <a:endParaRPr lang="es-PE" sz="4800" b="1" u="sng" dirty="0"/>
          </a:p>
        </p:txBody>
      </p:sp>
      <p:sp>
        <p:nvSpPr>
          <p:cNvPr id="3" name="Marcador de contenido 2">
            <a:extLst>
              <a:ext uri="{FF2B5EF4-FFF2-40B4-BE49-F238E27FC236}">
                <a16:creationId xmlns:a16="http://schemas.microsoft.com/office/drawing/2014/main" id="{3BCB025D-D11A-3156-4E44-DF7E5213DD5D}"/>
              </a:ext>
            </a:extLst>
          </p:cNvPr>
          <p:cNvSpPr>
            <a:spLocks noGrp="1"/>
          </p:cNvSpPr>
          <p:nvPr>
            <p:ph idx="1"/>
          </p:nvPr>
        </p:nvSpPr>
        <p:spPr/>
        <p:txBody>
          <a:bodyPr/>
          <a:lstStyle/>
          <a:p>
            <a:pPr algn="just"/>
            <a:r>
              <a:rPr lang="es-ES" sz="2400" dirty="0"/>
              <a:t>La harina debe conservarse en un lugar fresco y seco, preferiblemente entre 15 y 20°C. Esto previene el crecimiento de moho y bacterias, que pueden afectar la calidad. También es importante proteger la harina de la luz solar, ya que esto puede reducir su valor nutricional. Mantenga la humedad baja para evitar que se apelmace y utilice recipientes herméticos para una mejor protección. La verificación periódica de las condiciones de almacenamiento ayudará a mantener la frescura.</a:t>
            </a:r>
          </a:p>
          <a:p>
            <a:endParaRPr lang="es-PE" dirty="0"/>
          </a:p>
        </p:txBody>
      </p:sp>
      <p:pic>
        <p:nvPicPr>
          <p:cNvPr id="4" name="Picture 2" descr="Qué es eso de «lugar fresco y seco»? | ÁLVARO VARGAS">
            <a:extLst>
              <a:ext uri="{FF2B5EF4-FFF2-40B4-BE49-F238E27FC236}">
                <a16:creationId xmlns:a16="http://schemas.microsoft.com/office/drawing/2014/main" id="{CADD87DB-75C1-9AAE-868F-AA63B6764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52" y="8155627"/>
            <a:ext cx="3628064" cy="3336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riángulo isósceles 4">
            <a:hlinkClick r:id="rId3" action="ppaction://hlinksldjump"/>
            <a:extLst>
              <a:ext uri="{FF2B5EF4-FFF2-40B4-BE49-F238E27FC236}">
                <a16:creationId xmlns:a16="http://schemas.microsoft.com/office/drawing/2014/main" id="{C4EF3276-5A6F-8B18-7B99-FEB4D62EA93E}"/>
              </a:ext>
            </a:extLst>
          </p:cNvPr>
          <p:cNvSpPr/>
          <p:nvPr/>
        </p:nvSpPr>
        <p:spPr>
          <a:xfrm rot="16200000">
            <a:off x="5611090" y="10993582"/>
            <a:ext cx="1060704" cy="914400"/>
          </a:xfrm>
          <a:prstGeom prst="triangle">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371070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0437A-1F95-19DB-EA53-D0A8FC8166F7}"/>
              </a:ext>
            </a:extLst>
          </p:cNvPr>
          <p:cNvSpPr>
            <a:spLocks noGrp="1"/>
          </p:cNvSpPr>
          <p:nvPr>
            <p:ph type="title"/>
          </p:nvPr>
        </p:nvSpPr>
        <p:spPr/>
        <p:txBody>
          <a:bodyPr>
            <a:normAutofit/>
          </a:bodyPr>
          <a:lstStyle/>
          <a:p>
            <a:r>
              <a:rPr lang="es-ES" sz="5400" b="1" u="sng" dirty="0"/>
              <a:t>Envases adecuados </a:t>
            </a:r>
            <a:endParaRPr lang="es-PE" sz="5400" b="1" u="sng" dirty="0"/>
          </a:p>
        </p:txBody>
      </p:sp>
      <p:sp>
        <p:nvSpPr>
          <p:cNvPr id="3" name="Marcador de contenido 2">
            <a:extLst>
              <a:ext uri="{FF2B5EF4-FFF2-40B4-BE49-F238E27FC236}">
                <a16:creationId xmlns:a16="http://schemas.microsoft.com/office/drawing/2014/main" id="{B81DBA84-0ECC-F7B1-D218-49BE42A49D25}"/>
              </a:ext>
            </a:extLst>
          </p:cNvPr>
          <p:cNvSpPr>
            <a:spLocks noGrp="1"/>
          </p:cNvSpPr>
          <p:nvPr>
            <p:ph idx="1"/>
          </p:nvPr>
        </p:nvSpPr>
        <p:spPr/>
        <p:txBody>
          <a:bodyPr>
            <a:normAutofit/>
          </a:bodyPr>
          <a:lstStyle/>
          <a:p>
            <a:pPr algn="just"/>
            <a:r>
              <a:rPr lang="es-ES" sz="2800" dirty="0"/>
              <a:t>Es esencial usar envases herméticos para almacenar la harina de menestra, como frascos de vidrio o recipientes de plástico, que protegen contra aire y humedad. Esto previene la oxidación y el crecimiento de moho. Además, un buen sellado ayuda a mantener alejadas a las plagas, como insectos. Etiquetar los envases con la fecha de compra es útil para controlar la frescura y asegurarte de usar la harina más reciente.</a:t>
            </a:r>
            <a:endParaRPr lang="es-PE" sz="2800" dirty="0"/>
          </a:p>
        </p:txBody>
      </p:sp>
      <p:pic>
        <p:nvPicPr>
          <p:cNvPr id="4" name="Picture 4" descr="Set de 8 Frascos Herméticos para Cocina y Alacena - Bienvenido a Real Plaza  | Malls, servicios y compra online">
            <a:extLst>
              <a:ext uri="{FF2B5EF4-FFF2-40B4-BE49-F238E27FC236}">
                <a16:creationId xmlns:a16="http://schemas.microsoft.com/office/drawing/2014/main" id="{A0C2FA75-7857-C233-0288-8BE82BC6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12" y="8741866"/>
            <a:ext cx="3418024" cy="28751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riángulo isósceles 4">
            <a:hlinkClick r:id="rId3" action="ppaction://hlinksldjump"/>
            <a:extLst>
              <a:ext uri="{FF2B5EF4-FFF2-40B4-BE49-F238E27FC236}">
                <a16:creationId xmlns:a16="http://schemas.microsoft.com/office/drawing/2014/main" id="{3C125764-8713-C991-9925-00C1EE533780}"/>
              </a:ext>
            </a:extLst>
          </p:cNvPr>
          <p:cNvSpPr/>
          <p:nvPr/>
        </p:nvSpPr>
        <p:spPr>
          <a:xfrm rot="16200000">
            <a:off x="5611090" y="10993582"/>
            <a:ext cx="1060704" cy="914400"/>
          </a:xfrm>
          <a:prstGeom prst="triangle">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32471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A5C9-3328-3F9E-8E25-72FD6B2EF8F5}"/>
              </a:ext>
            </a:extLst>
          </p:cNvPr>
          <p:cNvSpPr>
            <a:spLocks noGrp="1"/>
          </p:cNvSpPr>
          <p:nvPr>
            <p:ph type="title"/>
          </p:nvPr>
        </p:nvSpPr>
        <p:spPr/>
        <p:txBody>
          <a:bodyPr>
            <a:normAutofit/>
          </a:bodyPr>
          <a:lstStyle/>
          <a:p>
            <a:r>
              <a:rPr lang="es-ES" sz="6000" b="1" u="sng" dirty="0"/>
              <a:t>Vida útil</a:t>
            </a:r>
            <a:endParaRPr lang="es-PE" sz="5400" u="sng" dirty="0"/>
          </a:p>
        </p:txBody>
      </p:sp>
      <p:sp>
        <p:nvSpPr>
          <p:cNvPr id="3" name="Marcador de contenido 2">
            <a:extLst>
              <a:ext uri="{FF2B5EF4-FFF2-40B4-BE49-F238E27FC236}">
                <a16:creationId xmlns:a16="http://schemas.microsoft.com/office/drawing/2014/main" id="{DC5B4410-10DF-BECB-38F4-B0012CA60C12}"/>
              </a:ext>
            </a:extLst>
          </p:cNvPr>
          <p:cNvSpPr>
            <a:spLocks noGrp="1"/>
          </p:cNvSpPr>
          <p:nvPr>
            <p:ph idx="1"/>
          </p:nvPr>
        </p:nvSpPr>
        <p:spPr>
          <a:xfrm>
            <a:off x="513764" y="3576320"/>
            <a:ext cx="5829300" cy="6710680"/>
          </a:xfrm>
        </p:spPr>
        <p:txBody>
          <a:bodyPr>
            <a:normAutofit/>
          </a:bodyPr>
          <a:lstStyle/>
          <a:p>
            <a:pPr algn="just"/>
            <a:r>
              <a:rPr lang="es-ES" sz="2400" dirty="0"/>
              <a:t>La vida útil de la harina de menestra varía según el tipo y las condiciones de almacenamiento. Por lo general, la harina de garbanzo y de frijol puede durar entre 6 y 12 meses si se conserva en un lugar fresco y seco, alejada de la luz directa y en envases herméticos que impidan la entrada de aire y humedad. La mezcla de garbanzo con arveja tiene una duración similar. Es fundamental realizar inspecciones periódicas antes de utilizar la harina; si notas un olor rancio o un cambio en la textura, como grumos o un tacto húmedo, es mejor desecharla.</a:t>
            </a:r>
            <a:endParaRPr lang="es-PE" sz="2400" dirty="0"/>
          </a:p>
        </p:txBody>
      </p:sp>
      <p:pic>
        <p:nvPicPr>
          <p:cNvPr id="4" name="Picture 6" descr="Harina de arvejas - Vironu | Venta de Granos y Menestras en Lima - Perú">
            <a:extLst>
              <a:ext uri="{FF2B5EF4-FFF2-40B4-BE49-F238E27FC236}">
                <a16:creationId xmlns:a16="http://schemas.microsoft.com/office/drawing/2014/main" id="{067EC817-8D95-40C8-C399-CC102C4A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8518434"/>
            <a:ext cx="3990109" cy="33744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riángulo isósceles 4">
            <a:hlinkClick r:id="rId3" action="ppaction://hlinksldjump"/>
            <a:extLst>
              <a:ext uri="{FF2B5EF4-FFF2-40B4-BE49-F238E27FC236}">
                <a16:creationId xmlns:a16="http://schemas.microsoft.com/office/drawing/2014/main" id="{A89C7073-63A0-147E-7A7C-123986017E61}"/>
              </a:ext>
            </a:extLst>
          </p:cNvPr>
          <p:cNvSpPr/>
          <p:nvPr/>
        </p:nvSpPr>
        <p:spPr>
          <a:xfrm rot="16200000">
            <a:off x="5611090" y="10993582"/>
            <a:ext cx="1060704" cy="914400"/>
          </a:xfrm>
          <a:prstGeom prst="triangle">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139965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BDB23-81ED-9867-D020-9E762EF5184A}"/>
              </a:ext>
            </a:extLst>
          </p:cNvPr>
          <p:cNvSpPr>
            <a:spLocks noGrp="1"/>
          </p:cNvSpPr>
          <p:nvPr>
            <p:ph type="title"/>
          </p:nvPr>
        </p:nvSpPr>
        <p:spPr/>
        <p:txBody>
          <a:bodyPr>
            <a:normAutofit/>
          </a:bodyPr>
          <a:lstStyle/>
          <a:p>
            <a:r>
              <a:rPr lang="es-ES" sz="4800" b="1" u="sng" dirty="0"/>
              <a:t>Prevención de plagas</a:t>
            </a:r>
            <a:endParaRPr lang="es-PE" sz="4800" b="1" u="sng" dirty="0"/>
          </a:p>
        </p:txBody>
      </p:sp>
      <p:sp>
        <p:nvSpPr>
          <p:cNvPr id="3" name="Marcador de contenido 2">
            <a:extLst>
              <a:ext uri="{FF2B5EF4-FFF2-40B4-BE49-F238E27FC236}">
                <a16:creationId xmlns:a16="http://schemas.microsoft.com/office/drawing/2014/main" id="{F38DDC4B-20C1-41D2-8969-03ADD6ABD3FA}"/>
              </a:ext>
            </a:extLst>
          </p:cNvPr>
          <p:cNvSpPr>
            <a:spLocks noGrp="1"/>
          </p:cNvSpPr>
          <p:nvPr>
            <p:ph idx="1"/>
          </p:nvPr>
        </p:nvSpPr>
        <p:spPr/>
        <p:txBody>
          <a:bodyPr>
            <a:normAutofit/>
          </a:bodyPr>
          <a:lstStyle/>
          <a:p>
            <a:pPr algn="just"/>
            <a:r>
              <a:rPr lang="es-ES" sz="2800" dirty="0"/>
              <a:t>Para prevenir infestaciones en la harina de menestra, se recomienda congelarla durante 24 horas antes de almacenarla. Este proceso ayuda a eliminar cualquier huevo o larva de insectos que pudiera estar presente. Una vez descongelada, guarda la harina en envases herméticos, lo que no solo protege contra plagas, sino que también mantiene la frescura. Además, es crucial limpiar y organizar el área de almacenamiento, asegurando que esté libre de restos de alimentos que puedan atraer insectos.</a:t>
            </a:r>
            <a:endParaRPr lang="es-PE" sz="2800" dirty="0"/>
          </a:p>
        </p:txBody>
      </p:sp>
      <p:pic>
        <p:nvPicPr>
          <p:cNvPr id="4" name="Picture 8" descr="Refrigeradora Elegance 331L Top Freezer Inox FDV">
            <a:extLst>
              <a:ext uri="{FF2B5EF4-FFF2-40B4-BE49-F238E27FC236}">
                <a16:creationId xmlns:a16="http://schemas.microsoft.com/office/drawing/2014/main" id="{B87FC417-41EE-FCB6-D980-165660FBE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76" y="9491048"/>
            <a:ext cx="2904024" cy="25272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riángulo isósceles 4">
            <a:hlinkClick r:id="rId3" action="ppaction://hlinksldjump"/>
            <a:extLst>
              <a:ext uri="{FF2B5EF4-FFF2-40B4-BE49-F238E27FC236}">
                <a16:creationId xmlns:a16="http://schemas.microsoft.com/office/drawing/2014/main" id="{679A67A6-F80B-C6E6-E839-96FC910FF6EC}"/>
              </a:ext>
            </a:extLst>
          </p:cNvPr>
          <p:cNvSpPr/>
          <p:nvPr/>
        </p:nvSpPr>
        <p:spPr>
          <a:xfrm rot="16200000">
            <a:off x="5611090" y="10993582"/>
            <a:ext cx="1060704" cy="914400"/>
          </a:xfrm>
          <a:prstGeom prst="triangle">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885555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FC688-DBF8-1A69-B1A1-7E9846B2C4A6}"/>
              </a:ext>
            </a:extLst>
          </p:cNvPr>
          <p:cNvSpPr>
            <a:spLocks noGrp="1"/>
          </p:cNvSpPr>
          <p:nvPr>
            <p:ph type="title"/>
          </p:nvPr>
        </p:nvSpPr>
        <p:spPr/>
        <p:txBody>
          <a:bodyPr>
            <a:normAutofit/>
          </a:bodyPr>
          <a:lstStyle/>
          <a:p>
            <a:r>
              <a:rPr lang="es-ES" sz="5400" b="1" u="sng" dirty="0"/>
              <a:t>Manejo y uso</a:t>
            </a:r>
            <a:endParaRPr lang="es-PE" sz="5400" b="1" u="sng" dirty="0"/>
          </a:p>
        </p:txBody>
      </p:sp>
      <p:sp>
        <p:nvSpPr>
          <p:cNvPr id="3" name="Marcador de contenido 2">
            <a:extLst>
              <a:ext uri="{FF2B5EF4-FFF2-40B4-BE49-F238E27FC236}">
                <a16:creationId xmlns:a16="http://schemas.microsoft.com/office/drawing/2014/main" id="{2A0E70C8-638B-C150-5551-C5FEEF881514}"/>
              </a:ext>
            </a:extLst>
          </p:cNvPr>
          <p:cNvSpPr>
            <a:spLocks noGrp="1"/>
          </p:cNvSpPr>
          <p:nvPr>
            <p:ph idx="1"/>
          </p:nvPr>
        </p:nvSpPr>
        <p:spPr/>
        <p:txBody>
          <a:bodyPr>
            <a:normAutofit/>
          </a:bodyPr>
          <a:lstStyle/>
          <a:p>
            <a:pPr algn="just"/>
            <a:r>
              <a:rPr lang="es-ES" sz="2400" dirty="0"/>
              <a:t>Al utilizar la harina de menestra, es fundamental asegurarse de que todos los utensilios y superficies estén limpios para evitar la contaminación cruzada. Si necesitas sacar harina del envase, utiliza cucharas limpias y secas para mantener su calidad. Además, es importante sellar bien el envase después de cada uso, ya que esto ayuda a conservar la frescura y a evitar la entrada de aire y humedad, que pueden deteriorar la harina. Estas prácticas no solo prolongan la vida útil del producto, sino que también garantizan que puedas disfrutar de sus beneficios nutricionales sin riesgos.</a:t>
            </a:r>
            <a:endParaRPr lang="es-PE" sz="2400" dirty="0"/>
          </a:p>
        </p:txBody>
      </p:sp>
      <p:pic>
        <p:nvPicPr>
          <p:cNvPr id="4" name="Picture 10" descr="Guía para limpiar los utensilios de madera correctamente | Gastronomía |  Escaparate | EL PAÍS">
            <a:extLst>
              <a:ext uri="{FF2B5EF4-FFF2-40B4-BE49-F238E27FC236}">
                <a16:creationId xmlns:a16="http://schemas.microsoft.com/office/drawing/2014/main" id="{F1A9299F-70FC-5B55-328B-AF28327BF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53" y="8517909"/>
            <a:ext cx="3485811" cy="3078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riángulo isósceles 4">
            <a:hlinkClick r:id="rId3" action="ppaction://hlinksldjump"/>
            <a:extLst>
              <a:ext uri="{FF2B5EF4-FFF2-40B4-BE49-F238E27FC236}">
                <a16:creationId xmlns:a16="http://schemas.microsoft.com/office/drawing/2014/main" id="{67CADDC0-9FE4-B7E2-F1FF-885A81F30ADA}"/>
              </a:ext>
            </a:extLst>
          </p:cNvPr>
          <p:cNvSpPr/>
          <p:nvPr/>
        </p:nvSpPr>
        <p:spPr>
          <a:xfrm rot="16200000">
            <a:off x="5611090" y="10993582"/>
            <a:ext cx="1060704" cy="914400"/>
          </a:xfrm>
          <a:prstGeom prst="triangle">
            <a:avLst/>
          </a:prstGeom>
          <a:solidFill>
            <a:srgbClr val="00B0F0"/>
          </a:solid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1710428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71</TotalTime>
  <Words>731</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Rounded MT Bold</vt:lpstr>
      <vt:lpstr>Corbel</vt:lpstr>
      <vt:lpstr>Wingdings</vt:lpstr>
      <vt:lpstr>Con bandas</vt:lpstr>
      <vt:lpstr>Cuidado y almacenamiento de la harina de menestra (Infografía interactiva)</vt:lpstr>
      <vt:lpstr>Presentación de PowerPoint</vt:lpstr>
      <vt:lpstr>Condiciones de almacenamiento</vt:lpstr>
      <vt:lpstr>Envases adecuados </vt:lpstr>
      <vt:lpstr>Vida útil</vt:lpstr>
      <vt:lpstr>Prevención de plagas</vt:lpstr>
      <vt:lpstr>Manejo y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LABSDBU35</dc:creator>
  <cp:lastModifiedBy>LABSDBU35</cp:lastModifiedBy>
  <cp:revision>2</cp:revision>
  <dcterms:created xsi:type="dcterms:W3CDTF">2024-10-03T14:20:20Z</dcterms:created>
  <dcterms:modified xsi:type="dcterms:W3CDTF">2024-10-03T15:31:29Z</dcterms:modified>
</cp:coreProperties>
</file>