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5"/>
  </p:notesMasterIdLst>
  <p:handoutMasterIdLst>
    <p:handoutMasterId r:id="rId16"/>
  </p:handoutMasterIdLst>
  <p:sldIdLst>
    <p:sldId id="496" r:id="rId5"/>
    <p:sldId id="498" r:id="rId6"/>
    <p:sldId id="497" r:id="rId7"/>
    <p:sldId id="503" r:id="rId8"/>
    <p:sldId id="507" r:id="rId9"/>
    <p:sldId id="508" r:id="rId10"/>
    <p:sldId id="510" r:id="rId11"/>
    <p:sldId id="511" r:id="rId12"/>
    <p:sldId id="512" r:id="rId13"/>
    <p:sldId id="506" r:id="rId1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varScale="1">
        <p:scale>
          <a:sx n="60" d="100"/>
          <a:sy n="60" d="100"/>
        </p:scale>
        <p:origin x="1140" y="-12"/>
      </p:cViewPr>
      <p:guideLst>
        <p:guide orient="horz" pos="1968"/>
        <p:guide pos="3840"/>
      </p:guideLst>
    </p:cSldViewPr>
  </p:slideViewPr>
  <p:notesTextViewPr>
    <p:cViewPr>
      <p:scale>
        <a:sx n="1" d="1"/>
        <a:sy n="1" d="1"/>
      </p:scale>
      <p:origin x="0" y="0"/>
    </p:cViewPr>
  </p:notesText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5E8980-A26A-4AE7-8CE0-7DEBCC377576}" type="datetime1">
              <a:rPr lang="es-ES" smtClean="0"/>
              <a:t>15/08/2024</a:t>
            </a:fld>
            <a:endParaRPr lang="es-ES" dirty="0"/>
          </a:p>
        </p:txBody>
      </p:sp>
      <p:sp>
        <p:nvSpPr>
          <p:cNvPr id="4" name="Marcador de pie de página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BEDFD5B-C328-43D8-A4C7-929BECA315CE}" type="slidenum">
              <a:rPr lang="es-ES" smtClean="0"/>
              <a:t>‹Nº›</a:t>
            </a:fld>
            <a:endParaRPr lang="es-ES"/>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5EE25-7993-44C5-BD56-2951F95BE13A}" type="datetime1">
              <a:rPr lang="es-ES" smtClean="0"/>
              <a:pPr/>
              <a:t>15/08/2024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F8D0E63-0F6A-47B0-8BD1-6E95B004C872}" type="slidenum">
              <a:rPr lang="es-ES" noProof="0" smtClean="0"/>
              <a:t>‹Nº›</a:t>
            </a:fld>
            <a:endParaRPr lang="es-ES" noProof="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FF8D0E63-0F6A-47B0-8BD1-6E95B004C872}" type="slidenum">
              <a:rPr lang="es-ES" smtClean="0"/>
              <a:t>1</a:t>
            </a:fld>
            <a:endParaRPr lang="es-ES"/>
          </a:p>
        </p:txBody>
      </p:sp>
    </p:spTree>
    <p:extLst>
      <p:ext uri="{BB962C8B-B14F-4D97-AF65-F5344CB8AC3E}">
        <p14:creationId xmlns:p14="http://schemas.microsoft.com/office/powerpoint/2010/main" val="3710522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FF8D0E63-0F6A-47B0-8BD1-6E95B004C872}" type="slidenum">
              <a:rPr lang="es-ES" smtClean="0"/>
              <a:t>10</a:t>
            </a:fld>
            <a:endParaRPr lang="es-ES"/>
          </a:p>
        </p:txBody>
      </p:sp>
    </p:spTree>
    <p:extLst>
      <p:ext uri="{BB962C8B-B14F-4D97-AF65-F5344CB8AC3E}">
        <p14:creationId xmlns:p14="http://schemas.microsoft.com/office/powerpoint/2010/main" val="532800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FF8D0E63-0F6A-47B0-8BD1-6E95B004C872}" type="slidenum">
              <a:rPr lang="es-ES" smtClean="0"/>
              <a:t>2</a:t>
            </a:fld>
            <a:endParaRPr lang="es-ES"/>
          </a:p>
        </p:txBody>
      </p:sp>
    </p:spTree>
    <p:extLst>
      <p:ext uri="{BB962C8B-B14F-4D97-AF65-F5344CB8AC3E}">
        <p14:creationId xmlns:p14="http://schemas.microsoft.com/office/powerpoint/2010/main" val="1603096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FF8D0E63-0F6A-47B0-8BD1-6E95B004C872}" type="slidenum">
              <a:rPr lang="es-ES" smtClean="0"/>
              <a:t>3</a:t>
            </a:fld>
            <a:endParaRPr lang="es-ES"/>
          </a:p>
        </p:txBody>
      </p:sp>
    </p:spTree>
    <p:extLst>
      <p:ext uri="{BB962C8B-B14F-4D97-AF65-F5344CB8AC3E}">
        <p14:creationId xmlns:p14="http://schemas.microsoft.com/office/powerpoint/2010/main" val="1781613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FF8D0E63-0F6A-47B0-8BD1-6E95B004C872}" type="slidenum">
              <a:rPr lang="es-ES" smtClean="0"/>
              <a:t>4</a:t>
            </a:fld>
            <a:endParaRPr lang="es-ES"/>
          </a:p>
        </p:txBody>
      </p:sp>
    </p:spTree>
    <p:extLst>
      <p:ext uri="{BB962C8B-B14F-4D97-AF65-F5344CB8AC3E}">
        <p14:creationId xmlns:p14="http://schemas.microsoft.com/office/powerpoint/2010/main" val="307042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FF8D0E63-0F6A-47B0-8BD1-6E95B004C872}" type="slidenum">
              <a:rPr lang="es-ES" smtClean="0"/>
              <a:t>5</a:t>
            </a:fld>
            <a:endParaRPr lang="es-ES"/>
          </a:p>
        </p:txBody>
      </p:sp>
    </p:spTree>
    <p:extLst>
      <p:ext uri="{BB962C8B-B14F-4D97-AF65-F5344CB8AC3E}">
        <p14:creationId xmlns:p14="http://schemas.microsoft.com/office/powerpoint/2010/main" val="1908392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FF8D0E63-0F6A-47B0-8BD1-6E95B004C872}" type="slidenum">
              <a:rPr lang="es-ES" smtClean="0"/>
              <a:t>6</a:t>
            </a:fld>
            <a:endParaRPr lang="es-ES"/>
          </a:p>
        </p:txBody>
      </p:sp>
    </p:spTree>
    <p:extLst>
      <p:ext uri="{BB962C8B-B14F-4D97-AF65-F5344CB8AC3E}">
        <p14:creationId xmlns:p14="http://schemas.microsoft.com/office/powerpoint/2010/main" val="1808862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FF8D0E63-0F6A-47B0-8BD1-6E95B004C872}" type="slidenum">
              <a:rPr lang="es-ES" smtClean="0"/>
              <a:t>7</a:t>
            </a:fld>
            <a:endParaRPr lang="es-ES"/>
          </a:p>
        </p:txBody>
      </p:sp>
    </p:spTree>
    <p:extLst>
      <p:ext uri="{BB962C8B-B14F-4D97-AF65-F5344CB8AC3E}">
        <p14:creationId xmlns:p14="http://schemas.microsoft.com/office/powerpoint/2010/main" val="3809088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FF8D0E63-0F6A-47B0-8BD1-6E95B004C872}" type="slidenum">
              <a:rPr lang="es-ES" smtClean="0"/>
              <a:t>8</a:t>
            </a:fld>
            <a:endParaRPr lang="es-ES"/>
          </a:p>
        </p:txBody>
      </p:sp>
    </p:spTree>
    <p:extLst>
      <p:ext uri="{BB962C8B-B14F-4D97-AF65-F5344CB8AC3E}">
        <p14:creationId xmlns:p14="http://schemas.microsoft.com/office/powerpoint/2010/main" val="1668762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FF8D0E63-0F6A-47B0-8BD1-6E95B004C872}" type="slidenum">
              <a:rPr lang="es-ES" smtClean="0"/>
              <a:t>9</a:t>
            </a:fld>
            <a:endParaRPr lang="es-ES"/>
          </a:p>
        </p:txBody>
      </p:sp>
    </p:spTree>
    <p:extLst>
      <p:ext uri="{BB962C8B-B14F-4D97-AF65-F5344CB8AC3E}">
        <p14:creationId xmlns:p14="http://schemas.microsoft.com/office/powerpoint/2010/main" val="3283679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Gráfico 33" descr="Etiqueta = Color de énfasis&#10;Tipo = Claro&#10;Objetivo = Relleno">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rtlCol="0" anchor="b">
            <a:noAutofit/>
          </a:bodyPr>
          <a:lstStyle>
            <a:lvl1pPr algn="ctr">
              <a:defRPr sz="88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rtlCol="0">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11" name="Rectángulo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rtlCol="0"/>
          <a:lstStyle>
            <a:lvl1pPr algn="ctr">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rtlCol="0"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rtlCol="0"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4C9407CC-270D-4C98-B95C-7AE67D2E1913}"/>
              </a:ext>
            </a:extLst>
          </p:cNvPr>
          <p:cNvSpPr>
            <a:spLocks noGrp="1"/>
          </p:cNvSpPr>
          <p:nvPr>
            <p:ph type="dt" sz="half" idx="10"/>
          </p:nvPr>
        </p:nvSpPr>
        <p:spPr/>
        <p:txBody>
          <a:bodyPr rtlCol="0"/>
          <a:lstStyle/>
          <a:p>
            <a:pPr rtl="0"/>
            <a:r>
              <a:rPr lang="es-ES" noProof="0"/>
              <a:t>3/9/20XX</a:t>
            </a:r>
          </a:p>
        </p:txBody>
      </p:sp>
      <p:sp>
        <p:nvSpPr>
          <p:cNvPr id="8" name="Marcador de pie de página 7">
            <a:extLst>
              <a:ext uri="{FF2B5EF4-FFF2-40B4-BE49-F238E27FC236}">
                <a16:creationId xmlns:a16="http://schemas.microsoft.com/office/drawing/2014/main" id="{454070D5-9B7B-47FC-9F75-F6AD9607452E}"/>
              </a:ext>
            </a:extLst>
          </p:cNvPr>
          <p:cNvSpPr>
            <a:spLocks noGrp="1"/>
          </p:cNvSpPr>
          <p:nvPr>
            <p:ph type="ftr" sz="quarter" idx="11"/>
          </p:nvPr>
        </p:nvSpPr>
        <p:spPr/>
        <p:txBody>
          <a:bodyPr rtlCol="0"/>
          <a:lstStyle/>
          <a:p>
            <a:pPr rtl="0"/>
            <a:r>
              <a:rPr lang="es-ES" noProof="0"/>
              <a:t>Título de la presentación</a:t>
            </a:r>
          </a:p>
        </p:txBody>
      </p:sp>
      <p:sp>
        <p:nvSpPr>
          <p:cNvPr id="9" name="Marcador de número de diapositiva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10" name="Rectángulo 9" descr="Etiqueta = Color de énfasis&#10;Tipo = Claro&#10;Objetivo = Relleno y líneas">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rtlCol="0"/>
          <a:lstStyle>
            <a:lvl1pPr algn="ctr">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Subtítulo</a:t>
            </a:r>
          </a:p>
        </p:txBody>
      </p:sp>
      <p:sp>
        <p:nvSpPr>
          <p:cNvPr id="4" name="Marcador de contenido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Subtítulo</a:t>
            </a:r>
          </a:p>
        </p:txBody>
      </p:sp>
      <p:sp>
        <p:nvSpPr>
          <p:cNvPr id="6" name="Marcador de posición de contenido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4C9407CC-270D-4C98-B95C-7AE67D2E1913}"/>
              </a:ext>
            </a:extLst>
          </p:cNvPr>
          <p:cNvSpPr>
            <a:spLocks noGrp="1"/>
          </p:cNvSpPr>
          <p:nvPr>
            <p:ph type="dt" sz="half" idx="10"/>
          </p:nvPr>
        </p:nvSpPr>
        <p:spPr/>
        <p:txBody>
          <a:bodyPr rtlCol="0"/>
          <a:lstStyle/>
          <a:p>
            <a:pPr rtl="0"/>
            <a:r>
              <a:rPr lang="es-ES" noProof="0"/>
              <a:t>3/9/20XX</a:t>
            </a:r>
          </a:p>
        </p:txBody>
      </p:sp>
      <p:sp>
        <p:nvSpPr>
          <p:cNvPr id="8" name="Marcador de pie de página 7">
            <a:extLst>
              <a:ext uri="{FF2B5EF4-FFF2-40B4-BE49-F238E27FC236}">
                <a16:creationId xmlns:a16="http://schemas.microsoft.com/office/drawing/2014/main" id="{454070D5-9B7B-47FC-9F75-F6AD9607452E}"/>
              </a:ext>
            </a:extLst>
          </p:cNvPr>
          <p:cNvSpPr>
            <a:spLocks noGrp="1"/>
          </p:cNvSpPr>
          <p:nvPr>
            <p:ph type="ftr" sz="quarter" idx="11"/>
          </p:nvPr>
        </p:nvSpPr>
        <p:spPr/>
        <p:txBody>
          <a:bodyPr rtlCol="0"/>
          <a:lstStyle/>
          <a:p>
            <a:pPr rtl="0"/>
            <a:r>
              <a:rPr lang="es-ES" noProof="0"/>
              <a:t>Título de la presentación</a:t>
            </a:r>
          </a:p>
        </p:txBody>
      </p:sp>
      <p:sp>
        <p:nvSpPr>
          <p:cNvPr id="9" name="Marcador de número de diapositiva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10" name="Rectángulo 9" descr="Etiqueta = Color de énfasis&#10;Tipo = Claro&#10;Objetivo = Relleno y líneas">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texto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Subtítulo</a:t>
            </a:r>
          </a:p>
        </p:txBody>
      </p:sp>
      <p:sp>
        <p:nvSpPr>
          <p:cNvPr id="12" name="Marcador de posición de contenido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ítulo y contenido con 4 imágenes">
    <p:spTree>
      <p:nvGrpSpPr>
        <p:cNvPr id="1" name=""/>
        <p:cNvGrpSpPr/>
        <p:nvPr/>
      </p:nvGrpSpPr>
      <p:grpSpPr>
        <a:xfrm>
          <a:off x="0" y="0"/>
          <a:ext cx="0" cy="0"/>
          <a:chOff x="0" y="0"/>
          <a:chExt cx="0" cy="0"/>
        </a:xfrm>
      </p:grpSpPr>
      <p:sp>
        <p:nvSpPr>
          <p:cNvPr id="26" name="Marcador de posición de imagen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5" name="Marcador de posición de imagen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4" name="Marcador de posición de imagen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3" name="Marcador de posición de imagen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rtlCol="0" anchor="b"/>
          <a:lstStyle>
            <a:lvl1pPr>
              <a:defRPr sz="5400"/>
            </a:lvl1pPr>
          </a:lstStyle>
          <a:p>
            <a:pPr rtl="0"/>
            <a:r>
              <a:rPr lang="es-ES" noProof="0"/>
              <a:t>Título</a:t>
            </a:r>
          </a:p>
        </p:txBody>
      </p:sp>
      <p:sp>
        <p:nvSpPr>
          <p:cNvPr id="3" name="Marcador de contenido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rtlCol="0">
            <a:normAutofit/>
          </a:bodyPr>
          <a:lstStyle>
            <a:lvl1pPr marL="0" indent="0">
              <a:buNone/>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Rectángulo 6" descr="Etiqueta = Color de énfasis&#10;Tipo = Claro&#10;Objetivo = Relleno y líneas">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9" name="Forma libre: Forma 8" descr="Etiqueta = Color de énfasis&#10;Tipo = Claro&#10;Objetivo = Relleno">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rtlCol="0"/>
          <a:lstStyle>
            <a:lvl1pPr algn="ctr">
              <a:defRPr sz="7200">
                <a:solidFill>
                  <a:schemeClr val="bg1"/>
                </a:solidFill>
              </a:defRPr>
            </a:lvl1pPr>
          </a:lstStyle>
          <a:p>
            <a:pPr rtl="0"/>
            <a:r>
              <a:rPr lang="es-ES" noProof="0"/>
              <a:t>Haga clic para modificar el estilo de título del patrón</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es-ES" noProof="0" smtClean="0"/>
              <a:pPr rtl="0"/>
              <a:t>‹Nº›</a:t>
            </a:fld>
            <a:endParaRPr lang="es-ES" noProof="0"/>
          </a:p>
        </p:txBody>
      </p:sp>
      <p:sp>
        <p:nvSpPr>
          <p:cNvPr id="10" name="Marcador de posición de imagen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rtlCol="0" anchor="ctr">
            <a:noAutofit/>
          </a:bodyPr>
          <a:lstStyle>
            <a:lvl1pPr marL="0" indent="0" algn="ctr">
              <a:lnSpc>
                <a:spcPct val="100000"/>
              </a:lnSpc>
              <a:spcBef>
                <a:spcPts val="0"/>
              </a:spcBef>
              <a:buNone/>
              <a:defRPr sz="2000"/>
            </a:lvl1pPr>
          </a:lstStyle>
          <a:p>
            <a:pPr rtl="0"/>
            <a:r>
              <a:rPr lang="es-ES" noProof="0"/>
              <a:t>Haga clic en el icono para agregar una imagen</a:t>
            </a:r>
          </a:p>
        </p:txBody>
      </p:sp>
      <p:sp>
        <p:nvSpPr>
          <p:cNvPr id="11" name="Marcador de posición de imagen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rtlCol="0" anchor="ctr">
            <a:noAutofit/>
          </a:bodyPr>
          <a:lstStyle>
            <a:lvl1pPr marL="0" indent="0" algn="ctr">
              <a:lnSpc>
                <a:spcPct val="100000"/>
              </a:lnSpc>
              <a:spcBef>
                <a:spcPts val="0"/>
              </a:spcBef>
              <a:buNone/>
              <a:defRPr sz="2000"/>
            </a:lvl1pPr>
          </a:lstStyle>
          <a:p>
            <a:pPr rtl="0"/>
            <a:r>
              <a:rPr lang="es-ES" noProof="0"/>
              <a:t>Haga clic en el icono para agregar una imagen</a:t>
            </a:r>
          </a:p>
        </p:txBody>
      </p:sp>
      <p:sp>
        <p:nvSpPr>
          <p:cNvPr id="12" name="Marcador de posición de imagen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rtlCol="0" anchor="ctr">
            <a:noAutofit/>
          </a:bodyPr>
          <a:lstStyle>
            <a:lvl1pPr algn="ctr">
              <a:buNone/>
              <a:defRPr sz="2000"/>
            </a:lvl1pPr>
          </a:lstStyle>
          <a:p>
            <a:pPr rtl="0"/>
            <a:r>
              <a:rPr lang="es-ES" noProof="0"/>
              <a:t>Haga clic en el icono para agregar una imagen</a:t>
            </a:r>
          </a:p>
        </p:txBody>
      </p:sp>
      <p:sp>
        <p:nvSpPr>
          <p:cNvPr id="13" name="Marcador de texto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es-ES" noProof="0"/>
              <a:t>Nombre del moderador</a:t>
            </a:r>
          </a:p>
        </p:txBody>
      </p:sp>
      <p:sp>
        <p:nvSpPr>
          <p:cNvPr id="14" name="Marcador de texto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es-ES" noProof="0"/>
              <a:t>Correo electrónico</a:t>
            </a:r>
          </a:p>
        </p:txBody>
      </p:sp>
      <p:sp>
        <p:nvSpPr>
          <p:cNvPr id="15" name="Marcador de texto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es-ES" noProof="0"/>
              <a:t>Sitio web</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72816A0-77C4-4A3F-87BD-A7321E3C84D2}"/>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A5FC3464-F026-4C77-9441-55ECA5054D50}"/>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Tree>
    <p:extLst>
      <p:ext uri="{BB962C8B-B14F-4D97-AF65-F5344CB8AC3E}">
        <p14:creationId xmlns:p14="http://schemas.microsoft.com/office/powerpoint/2010/main" val="96418607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rtlCol="0" anchor="b">
            <a:normAutofit/>
          </a:bodyPr>
          <a:lstStyle>
            <a:lvl1pPr>
              <a:defRPr sz="6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rtlCol="0"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rtlCol="0">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2584C988-A6DB-469A-B8AA-31866F36E83D}"/>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02BC39C3-81EB-4828-9AD3-2F1FAC521E63}"/>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8" name="Rectángulo 6" descr="Etiqueta = Color de énfasis&#10;Tipo = Claro&#10;Objetivo = Relleno y líneas">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rtlCol="0" anchor="b">
            <a:normAutofit/>
          </a:bodyPr>
          <a:lstStyle>
            <a:lvl1pPr>
              <a:defRPr sz="60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rtlCol="0">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F62C2F5B-DDDD-4E64-94A9-99E46F4B06A0}"/>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D4FA8D36-8865-48E7-8249-ED729A5F709D}"/>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8" name="Rectángulo 6" descr="Etiqueta = Color de énfasis&#10;Tipo = Claro&#10;Objetivo = Relleno y líneas">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orma libre: Forma 6" descr="Etiqueta = Color de énfasis&#10;Tipo = Claro&#10;Objetivo = Relleno">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pPr rtl="0"/>
            <a:endParaRPr lang="es-ES" noProof="0"/>
          </a:p>
        </p:txBody>
      </p:sp>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rtlCol="0">
            <a:noAutofit/>
          </a:bodyPr>
          <a:lstStyle>
            <a:lvl1pPr>
              <a:defRPr sz="7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rtlCol="0"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rtlCol="0"/>
          <a:lstStyle>
            <a:lvl1pPr>
              <a:defRPr>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rtlCol="0"/>
          <a:lstStyle>
            <a:lvl1pPr algn="l">
              <a:defRPr>
                <a:solidFill>
                  <a:schemeClr val="bg1"/>
                </a:solidFill>
              </a:defRPr>
            </a:lvl1pPr>
          </a:lstStyle>
          <a:p>
            <a:pPr rtl="0"/>
            <a:r>
              <a:rPr lang="es-ES" noProof="0">
                <a:solidFill>
                  <a:schemeClr val="bg1"/>
                </a:solidFill>
              </a:rPr>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rtlCol="0"/>
          <a:lstStyle>
            <a:lvl1pPr>
              <a:defRPr>
                <a:solidFill>
                  <a:schemeClr val="bg1"/>
                </a:solidFill>
              </a:defRPr>
            </a:lvl1pPr>
          </a:lstStyle>
          <a:p>
            <a:pPr rtl="0"/>
            <a:fld id="{2C18C1E5-FB55-42F5-BD6D-9CC153FCDBE6}" type="slidenum">
              <a:rPr lang="es-ES" noProof="0" smtClean="0"/>
              <a:pPr rtl="0"/>
              <a:t>‹Nº›</a:t>
            </a:fld>
            <a:endParaRPr lang="es-ES" noProof="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16" name="Marcador de posición de imagen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rtlCol="0" anchor="b"/>
          <a:lstStyle>
            <a:lvl1pPr>
              <a:defRPr sz="7200"/>
            </a:lvl1pPr>
          </a:lstStyle>
          <a:p>
            <a:pPr rtl="0"/>
            <a:r>
              <a:rPr lang="es-ES" noProof="0"/>
              <a:t>título</a:t>
            </a:r>
          </a:p>
        </p:txBody>
      </p:sp>
      <p:sp>
        <p:nvSpPr>
          <p:cNvPr id="3" name="Marcador de contenido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rtlCol="0">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rtlCol="0"/>
          <a:lstStyle>
            <a:lvl1pPr>
              <a:defRPr>
                <a:solidFill>
                  <a:schemeClr val="tx1"/>
                </a:solidFill>
              </a:defRPr>
            </a:lvl1pPr>
          </a:lstStyle>
          <a:p>
            <a:pPr rtl="0"/>
            <a:fld id="{2C18C1E5-FB55-42F5-BD6D-9CC153FCDBE6}" type="slidenum">
              <a:rPr lang="es-ES" noProof="0" smtClean="0"/>
              <a:pPr rtl="0"/>
              <a:t>‹Nº›</a:t>
            </a:fld>
            <a:endParaRPr lang="es-ES" noProof="0"/>
          </a:p>
        </p:txBody>
      </p:sp>
      <p:sp>
        <p:nvSpPr>
          <p:cNvPr id="7" name="Rectángulo 6" descr="Etiqueta = Color de énfasis&#10;Tipo = Claro&#10;Objetivo = Relleno y líneas">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Forma libre: Forma 6" descr="Etiqueta = Color de énfasis&#10;Tipo = Claro&#10;Objetivo = Relleno">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rtlCol="0" anchor="b"/>
          <a:lstStyle>
            <a:lvl1pPr algn="ctr">
              <a:defRPr sz="8000">
                <a:solidFill>
                  <a:schemeClr val="bg1"/>
                </a:solidFill>
              </a:defRPr>
            </a:lvl1pPr>
          </a:lstStyle>
          <a:p>
            <a:pPr rtl="0"/>
            <a:r>
              <a:rPr lang="es-ES" noProof="0"/>
              <a:t>Título</a:t>
            </a:r>
          </a:p>
        </p:txBody>
      </p:sp>
      <p:sp>
        <p:nvSpPr>
          <p:cNvPr id="11" name="Rectángulo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texto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rtlCol="0"/>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Subtítulo</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rtlCol="0"/>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rtlCol="0">
            <a:normAutofit/>
          </a:bodyPr>
          <a:lstStyle>
            <a:lvl1pPr>
              <a:defRPr sz="2800"/>
            </a:lvl1pPr>
            <a:lvl2pPr>
              <a:defRPr sz="2400"/>
            </a:lvl2pPr>
            <a:lvl3pPr>
              <a:defRPr sz="20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8" name="Rectángulo 7" descr="Etiqueta = Color de énfasis&#10;Tipo = Claro&#10;Objetivo = Relleno y líneas">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7" name="Forma libre: Forma 6" descr="Etiqueta = Color de énfasis&#10;Tipo = Claro&#10;Objetivo = Relleno">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rtlCol="0" anchor="b"/>
          <a:lstStyle>
            <a:lvl1pPr algn="ctr">
              <a:defRPr sz="6000">
                <a:solidFill>
                  <a:schemeClr val="bg1"/>
                </a:solidFill>
              </a:defRPr>
            </a:lvl1pPr>
          </a:lstStyle>
          <a:p>
            <a:pPr rtl="0"/>
            <a:r>
              <a:rPr lang="es-ES" noProof="0"/>
              <a:t>Haga clic para modificar el estilo de título del patrón</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es-ES" noProof="0" smtClean="0"/>
              <a:pPr rtl="0"/>
              <a:t>‹Nº›</a:t>
            </a:fld>
            <a:endParaRPr lang="es-ES" noProof="0"/>
          </a:p>
        </p:txBody>
      </p:sp>
      <p:sp>
        <p:nvSpPr>
          <p:cNvPr id="12" name="Rectángulo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texto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rtlCol="0"/>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Subtítulo</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1" name="Marcador de posición de imagen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30" name="Marcador de posición de imagen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28" name="Marcador de posición de imagen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27" name="Marcador de posición de imagen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26" name="Marcador de posición de imagen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rtlCol="0"/>
          <a:lstStyle>
            <a:lvl1pPr algn="ctr">
              <a:defRPr sz="7200"/>
            </a:lvl1pPr>
          </a:lstStyle>
          <a:p>
            <a:pPr rtl="0"/>
            <a:r>
              <a:rPr lang="es-ES" noProof="0"/>
              <a:t>Haga clic para modificar el estilo de título del patrón</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19" name="Rectángulo 18" descr="Etiqueta = Color de énfasis&#10;Tipo = Claro&#10;Objetivo = Relleno y líneas">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Marcador de texto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
        <p:nvSpPr>
          <p:cNvPr id="34" name="Marcador de texto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
        <p:nvSpPr>
          <p:cNvPr id="35" name="Marcador de texto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
        <p:nvSpPr>
          <p:cNvPr id="36" name="Marcador de texto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
        <p:nvSpPr>
          <p:cNvPr id="37" name="Marcador de texto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ítulo y título del centro de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rtlCol="0"/>
          <a:lstStyle>
            <a:lvl1pPr algn="ctr">
              <a:defRPr sz="7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es-ES" noProof="0" smtClean="0"/>
              <a:pPr rtl="0"/>
              <a:t>‹Nº›</a:t>
            </a:fld>
            <a:endParaRPr lang="es-ES" noProof="0"/>
          </a:p>
        </p:txBody>
      </p:sp>
      <p:sp>
        <p:nvSpPr>
          <p:cNvPr id="7" name="Rectángulo 6" descr="Etiqueta = Color de énfasis&#10;Tipo = Claro&#10;Objetivo = Relleno y líneas">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DE264-531D-49C1-A8AF-2B4C1D218FAB}"/>
              </a:ext>
            </a:extLst>
          </p:cNvPr>
          <p:cNvSpPr>
            <a:spLocks noGrp="1"/>
          </p:cNvSpPr>
          <p:nvPr>
            <p:ph type="title"/>
          </p:nvPr>
        </p:nvSpPr>
        <p:spPr/>
        <p:txBody>
          <a:bodyPr rtlCol="0"/>
          <a:lstStyle>
            <a:lvl1pPr algn="ctr">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E9032FCA-14C6-4497-9C27-3F58062442CE}"/>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961E5057-693B-4E10-958E-0ABE79FEC705}"/>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8" name="Rectángulo 7" descr="Etiqueta = Color de énfasis&#10;Tipo = Claro&#10;Objetivo = Relleno y líneas">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pPr rtl="0"/>
            <a:r>
              <a:rPr lang="es-ES" noProof="0">
                <a:solidFill>
                  <a:schemeClr val="tx1"/>
                </a:solidFill>
              </a:rPr>
              <a:t>Título de la presentación</a:t>
            </a:r>
          </a:p>
        </p:txBody>
      </p:sp>
      <p:sp>
        <p:nvSpPr>
          <p:cNvPr id="6" name="Marcador de número de diapositiva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pPr rtl="0"/>
            <a:fld id="{2C18C1E5-FB55-42F5-BD6D-9CC153FCDBE6}" type="slidenum">
              <a:rPr lang="es-ES" noProof="0" smtClean="0"/>
              <a:pPr rtl="0"/>
              <a:t>‹Nº›</a:t>
            </a:fld>
            <a:endParaRPr lang="es-ES" noProof="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1B3DD-35BD-42F7-9AD7-7F3402B2623E}"/>
              </a:ext>
            </a:extLst>
          </p:cNvPr>
          <p:cNvSpPr>
            <a:spLocks noGrp="1"/>
          </p:cNvSpPr>
          <p:nvPr>
            <p:ph type="ctrTitle"/>
          </p:nvPr>
        </p:nvSpPr>
        <p:spPr>
          <a:xfrm>
            <a:off x="1342804" y="1380744"/>
            <a:ext cx="9506391" cy="2898648"/>
          </a:xfrm>
        </p:spPr>
        <p:txBody>
          <a:bodyPr rtlCol="0"/>
          <a:lstStyle/>
          <a:p>
            <a:pPr rtl="0"/>
            <a:r>
              <a:rPr lang="es-ES" sz="8000" dirty="0">
                <a:solidFill>
                  <a:schemeClr val="bg1"/>
                </a:solidFill>
              </a:rPr>
              <a:t>Nutrientes Esenciales en las Menestras de Perú</a:t>
            </a:r>
            <a:endParaRPr lang="es-ES" sz="8000" dirty="0"/>
          </a:p>
        </p:txBody>
      </p:sp>
      <p:sp>
        <p:nvSpPr>
          <p:cNvPr id="3" name="Subtítulo 2">
            <a:extLst>
              <a:ext uri="{FF2B5EF4-FFF2-40B4-BE49-F238E27FC236}">
                <a16:creationId xmlns:a16="http://schemas.microsoft.com/office/drawing/2014/main" id="{AF5A2D86-784C-417D-9AD4-AF18311FBC6D}"/>
              </a:ext>
            </a:extLst>
          </p:cNvPr>
          <p:cNvSpPr>
            <a:spLocks noGrp="1"/>
          </p:cNvSpPr>
          <p:nvPr>
            <p:ph type="subTitle" idx="1"/>
          </p:nvPr>
        </p:nvSpPr>
        <p:spPr/>
        <p:txBody>
          <a:bodyPr rtlCol="0"/>
          <a:lstStyle/>
          <a:p>
            <a:pPr rtl="0"/>
            <a:r>
              <a:rPr lang="es-ES" sz="3200" b="1" dirty="0">
                <a:solidFill>
                  <a:schemeClr val="bg1"/>
                </a:solidFill>
              </a:rPr>
              <a:t>Por: Luis Fabiano López Granja</a:t>
            </a:r>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5BB92-813C-4042-B316-05BBE4D46BC7}"/>
              </a:ext>
            </a:extLst>
          </p:cNvPr>
          <p:cNvSpPr>
            <a:spLocks noGrp="1"/>
          </p:cNvSpPr>
          <p:nvPr>
            <p:ph type="title"/>
          </p:nvPr>
        </p:nvSpPr>
        <p:spPr>
          <a:xfrm>
            <a:off x="712911" y="2756916"/>
            <a:ext cx="10515600" cy="1344168"/>
          </a:xfrm>
        </p:spPr>
        <p:txBody>
          <a:bodyPr rtlCol="0">
            <a:noAutofit/>
          </a:bodyPr>
          <a:lstStyle/>
          <a:p>
            <a:pPr rtl="0"/>
            <a:r>
              <a:rPr lang="es-ES" sz="21700" dirty="0">
                <a:solidFill>
                  <a:schemeClr val="tx1"/>
                </a:solidFill>
              </a:rPr>
              <a:t>Gracias</a:t>
            </a:r>
          </a:p>
        </p:txBody>
      </p:sp>
    </p:spTree>
    <p:extLst>
      <p:ext uri="{BB962C8B-B14F-4D97-AF65-F5344CB8AC3E}">
        <p14:creationId xmlns:p14="http://schemas.microsoft.com/office/powerpoint/2010/main" val="215194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58C0DDC-D116-43DA-B0B5-A6A82668AD5D}"/>
              </a:ext>
            </a:extLst>
          </p:cNvPr>
          <p:cNvSpPr>
            <a:spLocks noGrp="1"/>
          </p:cNvSpPr>
          <p:nvPr>
            <p:ph type="title"/>
          </p:nvPr>
        </p:nvSpPr>
        <p:spPr/>
        <p:txBody>
          <a:bodyPr rtlCol="0"/>
          <a:lstStyle/>
          <a:p>
            <a:pPr rtl="0"/>
            <a:r>
              <a:rPr lang="es-ES" sz="7200"/>
              <a:t>Introducción</a:t>
            </a:r>
            <a:endParaRPr lang="es-ES"/>
          </a:p>
        </p:txBody>
      </p:sp>
      <p:pic>
        <p:nvPicPr>
          <p:cNvPr id="8" name="Marcador de posición de imagen 7" descr="grupo de personas que chocan los cinco&#10;">
            <a:extLst>
              <a:ext uri="{FF2B5EF4-FFF2-40B4-BE49-F238E27FC236}">
                <a16:creationId xmlns:a16="http://schemas.microsoft.com/office/drawing/2014/main" id="{F602090C-4003-4A9A-8F17-0FDDFD83F825}"/>
              </a:ext>
            </a:extLst>
          </p:cNvPr>
          <p:cNvPicPr>
            <a:picLocks noGrp="1" noChangeAspect="1"/>
          </p:cNvPicPr>
          <p:nvPr>
            <p:ph type="pic" sz="quarter" idx="13"/>
          </p:nvPr>
        </p:nvPicPr>
        <p:blipFill rotWithShape="1">
          <a:blip r:embed="rId3"/>
          <a:srcRect/>
          <a:stretch/>
        </p:blipFill>
        <p:spPr/>
      </p:pic>
      <p:pic>
        <p:nvPicPr>
          <p:cNvPr id="10" name="Marcador de posición de imagen 9" descr="manos que atan un zapato">
            <a:extLst>
              <a:ext uri="{FF2B5EF4-FFF2-40B4-BE49-F238E27FC236}">
                <a16:creationId xmlns:a16="http://schemas.microsoft.com/office/drawing/2014/main" id="{BD99CA7F-8B87-4431-852C-815754D1C5A7}"/>
              </a:ext>
            </a:extLst>
          </p:cNvPr>
          <p:cNvPicPr>
            <a:picLocks noGrp="1" noChangeAspect="1"/>
          </p:cNvPicPr>
          <p:nvPr>
            <p:ph type="pic" sz="quarter" idx="14"/>
          </p:nvPr>
        </p:nvPicPr>
        <p:blipFill rotWithShape="1">
          <a:blip r:embed="rId4"/>
          <a:srcRect l="234" r="234"/>
          <a:stretch/>
        </p:blipFill>
        <p:spPr/>
      </p:pic>
      <p:sp>
        <p:nvSpPr>
          <p:cNvPr id="5" name="Marcador de contenido 4">
            <a:extLst>
              <a:ext uri="{FF2B5EF4-FFF2-40B4-BE49-F238E27FC236}">
                <a16:creationId xmlns:a16="http://schemas.microsoft.com/office/drawing/2014/main" id="{5B430F02-9645-4F56-99F7-1DC2F76FFFE5}"/>
              </a:ext>
            </a:extLst>
          </p:cNvPr>
          <p:cNvSpPr>
            <a:spLocks noGrp="1"/>
          </p:cNvSpPr>
          <p:nvPr>
            <p:ph idx="1"/>
          </p:nvPr>
        </p:nvSpPr>
        <p:spPr/>
        <p:txBody>
          <a:bodyPr rtlCol="0">
            <a:normAutofit/>
          </a:bodyPr>
          <a:lstStyle/>
          <a:p>
            <a:pPr rtl="0"/>
            <a:r>
              <a:rPr lang="es-ES" sz="4000" dirty="0"/>
              <a:t>Las menestras, que son una parte fundamental de la dieta peruana, no solo son ricas en nutrientes esenciales, sino que también incluyen diversas variedades que aportan beneficios específicos que desempeñan funciones clave en el cuerpo.</a:t>
            </a:r>
          </a:p>
        </p:txBody>
      </p:sp>
      <p:sp>
        <p:nvSpPr>
          <p:cNvPr id="6" name="Marcador de número de diapositiva 5">
            <a:extLst>
              <a:ext uri="{FF2B5EF4-FFF2-40B4-BE49-F238E27FC236}">
                <a16:creationId xmlns:a16="http://schemas.microsoft.com/office/drawing/2014/main" id="{D9E1B180-F4BB-46B9-937E-3469FC6819B6}"/>
              </a:ext>
            </a:extLst>
          </p:cNvPr>
          <p:cNvSpPr>
            <a:spLocks noGrp="1"/>
          </p:cNvSpPr>
          <p:nvPr>
            <p:ph type="sldNum" sz="quarter" idx="12"/>
          </p:nvPr>
        </p:nvSpPr>
        <p:spPr/>
        <p:txBody>
          <a:bodyPr rtlCol="0"/>
          <a:lstStyle/>
          <a:p>
            <a:pPr rtl="0"/>
            <a:fld id="{2C18C1E5-FB55-42F5-BD6D-9CC153FCDBE6}" type="slidenum">
              <a:rPr lang="es-ES" smtClean="0"/>
              <a:pPr rtl="0"/>
              <a:t>2</a:t>
            </a:fld>
            <a:endParaRPr lang="es-ES"/>
          </a:p>
        </p:txBody>
      </p:sp>
    </p:spTree>
    <p:extLst>
      <p:ext uri="{BB962C8B-B14F-4D97-AF65-F5344CB8AC3E}">
        <p14:creationId xmlns:p14="http://schemas.microsoft.com/office/powerpoint/2010/main" val="1795373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ángulo 29">
            <a:extLst>
              <a:ext uri="{FF2B5EF4-FFF2-40B4-BE49-F238E27FC236}">
                <a16:creationId xmlns:a16="http://schemas.microsoft.com/office/drawing/2014/main" id="{DD38D182-F367-3E16-AB12-842632981E04}"/>
              </a:ext>
            </a:extLst>
          </p:cNvPr>
          <p:cNvSpPr/>
          <p:nvPr/>
        </p:nvSpPr>
        <p:spPr>
          <a:xfrm>
            <a:off x="0" y="0"/>
            <a:ext cx="4725518"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Hexágono 8">
            <a:extLst>
              <a:ext uri="{FF2B5EF4-FFF2-40B4-BE49-F238E27FC236}">
                <a16:creationId xmlns:a16="http://schemas.microsoft.com/office/drawing/2014/main" id="{42CDB648-86B9-DB7A-2EAB-4527A01BBFCC}"/>
              </a:ext>
            </a:extLst>
          </p:cNvPr>
          <p:cNvSpPr/>
          <p:nvPr/>
        </p:nvSpPr>
        <p:spPr>
          <a:xfrm>
            <a:off x="3813368" y="0"/>
            <a:ext cx="4565264" cy="3465095"/>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cxnSp>
        <p:nvCxnSpPr>
          <p:cNvPr id="13" name="Conector recto 12">
            <a:extLst>
              <a:ext uri="{FF2B5EF4-FFF2-40B4-BE49-F238E27FC236}">
                <a16:creationId xmlns:a16="http://schemas.microsoft.com/office/drawing/2014/main" id="{72755979-24F8-3229-028F-9FBC5E5FDE63}"/>
              </a:ext>
            </a:extLst>
          </p:cNvPr>
          <p:cNvCxnSpPr>
            <a:cxnSpLocks/>
            <a:stCxn id="9" idx="4"/>
          </p:cNvCxnSpPr>
          <p:nvPr/>
        </p:nvCxnSpPr>
        <p:spPr>
          <a:xfrm>
            <a:off x="4679642" y="1"/>
            <a:ext cx="2832716" cy="3465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31671C27-0C8E-1B33-FAA9-28044FD39071}"/>
              </a:ext>
            </a:extLst>
          </p:cNvPr>
          <p:cNvCxnSpPr>
            <a:cxnSpLocks/>
            <a:stCxn id="9" idx="5"/>
          </p:cNvCxnSpPr>
          <p:nvPr/>
        </p:nvCxnSpPr>
        <p:spPr>
          <a:xfrm flipH="1">
            <a:off x="4679642" y="1"/>
            <a:ext cx="2832716" cy="3465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85F8D342-2406-A5C2-D26B-7FA967CF7108}"/>
              </a:ext>
            </a:extLst>
          </p:cNvPr>
          <p:cNvCxnSpPr>
            <a:stCxn id="9" idx="3"/>
            <a:endCxn id="9" idx="0"/>
          </p:cNvCxnSpPr>
          <p:nvPr/>
        </p:nvCxnSpPr>
        <p:spPr>
          <a:xfrm>
            <a:off x="3813368" y="1732548"/>
            <a:ext cx="4565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7AC401E3-59FD-CC84-C7F1-20DD63458028}"/>
              </a:ext>
            </a:extLst>
          </p:cNvPr>
          <p:cNvCxnSpPr>
            <a:cxnSpLocks/>
          </p:cNvCxnSpPr>
          <p:nvPr/>
        </p:nvCxnSpPr>
        <p:spPr>
          <a:xfrm>
            <a:off x="6096000" y="0"/>
            <a:ext cx="0" cy="1732547"/>
          </a:xfrm>
          <a:prstGeom prst="line">
            <a:avLst/>
          </a:prstGeom>
        </p:spPr>
        <p:style>
          <a:lnRef idx="1">
            <a:schemeClr val="accent1"/>
          </a:lnRef>
          <a:fillRef idx="0">
            <a:schemeClr val="accent1"/>
          </a:fillRef>
          <a:effectRef idx="0">
            <a:schemeClr val="accent1"/>
          </a:effectRef>
          <a:fontRef idx="minor">
            <a:schemeClr val="tx1"/>
          </a:fontRef>
        </p:style>
      </p:cxnSp>
      <p:sp>
        <p:nvSpPr>
          <p:cNvPr id="22" name="Hexágono 21">
            <a:extLst>
              <a:ext uri="{FF2B5EF4-FFF2-40B4-BE49-F238E27FC236}">
                <a16:creationId xmlns:a16="http://schemas.microsoft.com/office/drawing/2014/main" id="{C52875C3-598A-CAED-C708-E992D40EE0C5}"/>
              </a:ext>
            </a:extLst>
          </p:cNvPr>
          <p:cNvSpPr/>
          <p:nvPr/>
        </p:nvSpPr>
        <p:spPr>
          <a:xfrm>
            <a:off x="3813368" y="3465095"/>
            <a:ext cx="4565264" cy="3465095"/>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23" name="Conector recto 22">
            <a:extLst>
              <a:ext uri="{FF2B5EF4-FFF2-40B4-BE49-F238E27FC236}">
                <a16:creationId xmlns:a16="http://schemas.microsoft.com/office/drawing/2014/main" id="{44B74CA2-5DC4-52E2-B08D-FAE948CEF20F}"/>
              </a:ext>
            </a:extLst>
          </p:cNvPr>
          <p:cNvCxnSpPr>
            <a:cxnSpLocks/>
            <a:stCxn id="22" idx="4"/>
          </p:cNvCxnSpPr>
          <p:nvPr/>
        </p:nvCxnSpPr>
        <p:spPr>
          <a:xfrm>
            <a:off x="4679642" y="3465096"/>
            <a:ext cx="2832716" cy="3465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C2C353A3-0EFA-51F4-F7AC-F6A6F54C039E}"/>
              </a:ext>
            </a:extLst>
          </p:cNvPr>
          <p:cNvCxnSpPr>
            <a:cxnSpLocks/>
            <a:stCxn id="22" idx="5"/>
          </p:cNvCxnSpPr>
          <p:nvPr/>
        </p:nvCxnSpPr>
        <p:spPr>
          <a:xfrm flipH="1">
            <a:off x="4679642" y="3465096"/>
            <a:ext cx="2832716" cy="3465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CB0ADB36-A535-0D6C-4A80-0F34BAF96886}"/>
              </a:ext>
            </a:extLst>
          </p:cNvPr>
          <p:cNvCxnSpPr>
            <a:stCxn id="22" idx="3"/>
            <a:endCxn id="22" idx="0"/>
          </p:cNvCxnSpPr>
          <p:nvPr/>
        </p:nvCxnSpPr>
        <p:spPr>
          <a:xfrm>
            <a:off x="3813368" y="5197643"/>
            <a:ext cx="4565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B6ED508E-8E02-6759-6BAB-2F8B67D6D636}"/>
              </a:ext>
            </a:extLst>
          </p:cNvPr>
          <p:cNvCxnSpPr>
            <a:cxnSpLocks/>
          </p:cNvCxnSpPr>
          <p:nvPr/>
        </p:nvCxnSpPr>
        <p:spPr>
          <a:xfrm>
            <a:off x="6096000" y="5197642"/>
            <a:ext cx="0" cy="1732548"/>
          </a:xfrm>
          <a:prstGeom prst="line">
            <a:avLst/>
          </a:prstGeom>
        </p:spPr>
        <p:style>
          <a:lnRef idx="1">
            <a:schemeClr val="accent1"/>
          </a:lnRef>
          <a:fillRef idx="0">
            <a:schemeClr val="accent1"/>
          </a:fillRef>
          <a:effectRef idx="0">
            <a:schemeClr val="accent1"/>
          </a:effectRef>
          <a:fontRef idx="minor">
            <a:schemeClr val="tx1"/>
          </a:fontRef>
        </p:style>
      </p:cxnSp>
      <p:sp>
        <p:nvSpPr>
          <p:cNvPr id="5" name="Marcador de pie de página 4">
            <a:extLst>
              <a:ext uri="{FF2B5EF4-FFF2-40B4-BE49-F238E27FC236}">
                <a16:creationId xmlns:a16="http://schemas.microsoft.com/office/drawing/2014/main" id="{13E18432-CFA9-4F2E-902D-95B380693D0C}"/>
              </a:ext>
            </a:extLst>
          </p:cNvPr>
          <p:cNvSpPr>
            <a:spLocks noGrp="1"/>
          </p:cNvSpPr>
          <p:nvPr>
            <p:ph type="ftr" sz="quarter" idx="11"/>
          </p:nvPr>
        </p:nvSpPr>
        <p:spPr>
          <a:xfrm rot="3077355">
            <a:off x="4915534" y="614365"/>
            <a:ext cx="1526017" cy="494899"/>
          </a:xfrm>
        </p:spPr>
        <p:txBody>
          <a:bodyPr rtlCol="0"/>
          <a:lstStyle/>
          <a:p>
            <a:pPr rtl="0"/>
            <a:r>
              <a:rPr lang="es-ES" sz="4400" dirty="0">
                <a:solidFill>
                  <a:schemeClr val="tx1"/>
                </a:solidFill>
              </a:rPr>
              <a:t>Proteínas</a:t>
            </a:r>
          </a:p>
        </p:txBody>
      </p:sp>
      <p:sp>
        <p:nvSpPr>
          <p:cNvPr id="31" name="Marcador de pie de página 4">
            <a:extLst>
              <a:ext uri="{FF2B5EF4-FFF2-40B4-BE49-F238E27FC236}">
                <a16:creationId xmlns:a16="http://schemas.microsoft.com/office/drawing/2014/main" id="{6360E406-7F32-FD4B-A34D-B53A97AE12D8}"/>
              </a:ext>
            </a:extLst>
          </p:cNvPr>
          <p:cNvSpPr txBox="1">
            <a:spLocks/>
          </p:cNvSpPr>
          <p:nvPr/>
        </p:nvSpPr>
        <p:spPr>
          <a:xfrm>
            <a:off x="4347520" y="850872"/>
            <a:ext cx="1526017" cy="494899"/>
          </a:xfrm>
          <a:prstGeom prst="rect">
            <a:avLst/>
          </a:prstGeom>
        </p:spPr>
        <p:txBody>
          <a:bodyPr vert="horz" lIns="91440" tIns="45720" rIns="91440" bIns="45720" rtlCol="0" anchor="ctr"/>
          <a:lstStyle>
            <a:defPPr rtl="0">
              <a:defRPr lang="es-e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400" dirty="0">
                <a:solidFill>
                  <a:schemeClr val="tx1"/>
                </a:solidFill>
              </a:rPr>
              <a:t>Fibra dietética</a:t>
            </a:r>
          </a:p>
        </p:txBody>
      </p:sp>
      <p:sp>
        <p:nvSpPr>
          <p:cNvPr id="32" name="Marcador de pie de página 4">
            <a:extLst>
              <a:ext uri="{FF2B5EF4-FFF2-40B4-BE49-F238E27FC236}">
                <a16:creationId xmlns:a16="http://schemas.microsoft.com/office/drawing/2014/main" id="{7427A7FB-B1D2-172F-A431-329A961EC738}"/>
              </a:ext>
            </a:extLst>
          </p:cNvPr>
          <p:cNvSpPr txBox="1">
            <a:spLocks/>
          </p:cNvSpPr>
          <p:nvPr/>
        </p:nvSpPr>
        <p:spPr>
          <a:xfrm>
            <a:off x="4142116" y="1966119"/>
            <a:ext cx="1526017" cy="494899"/>
          </a:xfrm>
          <a:prstGeom prst="rect">
            <a:avLst/>
          </a:prstGeom>
        </p:spPr>
        <p:txBody>
          <a:bodyPr vert="horz" lIns="91440" tIns="45720" rIns="91440" bIns="45720" rtlCol="0" anchor="ctr"/>
          <a:lstStyle>
            <a:defPPr rtl="0">
              <a:defRPr lang="es-e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dirty="0">
                <a:solidFill>
                  <a:schemeClr val="tx1"/>
                </a:solidFill>
              </a:rPr>
              <a:t>Carbohidratos complejos</a:t>
            </a:r>
          </a:p>
        </p:txBody>
      </p:sp>
      <p:sp>
        <p:nvSpPr>
          <p:cNvPr id="33" name="Marcador de pie de página 4">
            <a:extLst>
              <a:ext uri="{FF2B5EF4-FFF2-40B4-BE49-F238E27FC236}">
                <a16:creationId xmlns:a16="http://schemas.microsoft.com/office/drawing/2014/main" id="{9D739273-5E72-D373-1AA1-804A0A9CF0A7}"/>
              </a:ext>
            </a:extLst>
          </p:cNvPr>
          <p:cNvSpPr txBox="1">
            <a:spLocks/>
          </p:cNvSpPr>
          <p:nvPr/>
        </p:nvSpPr>
        <p:spPr>
          <a:xfrm rot="18401389">
            <a:off x="6094765" y="436723"/>
            <a:ext cx="870515" cy="494899"/>
          </a:xfrm>
          <a:prstGeom prst="rect">
            <a:avLst/>
          </a:prstGeom>
        </p:spPr>
        <p:txBody>
          <a:bodyPr vert="horz" lIns="91440" tIns="45720" rIns="91440" bIns="45720" rtlCol="0" anchor="ctr"/>
          <a:lstStyle>
            <a:defPPr rtl="0">
              <a:defRPr lang="es-e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5400" dirty="0">
                <a:solidFill>
                  <a:schemeClr val="tx1"/>
                </a:solidFill>
              </a:rPr>
              <a:t>Zinc</a:t>
            </a:r>
            <a:endParaRPr lang="es-ES" sz="4400" dirty="0">
              <a:solidFill>
                <a:schemeClr val="tx1"/>
              </a:solidFill>
            </a:endParaRPr>
          </a:p>
        </p:txBody>
      </p:sp>
      <p:sp>
        <p:nvSpPr>
          <p:cNvPr id="34" name="Marcador de pie de página 4">
            <a:extLst>
              <a:ext uri="{FF2B5EF4-FFF2-40B4-BE49-F238E27FC236}">
                <a16:creationId xmlns:a16="http://schemas.microsoft.com/office/drawing/2014/main" id="{FC0A76A5-77CC-D742-46AC-087586DC0CF2}"/>
              </a:ext>
            </a:extLst>
          </p:cNvPr>
          <p:cNvSpPr txBox="1">
            <a:spLocks/>
          </p:cNvSpPr>
          <p:nvPr/>
        </p:nvSpPr>
        <p:spPr>
          <a:xfrm>
            <a:off x="6749349" y="961963"/>
            <a:ext cx="1526017" cy="494899"/>
          </a:xfrm>
          <a:prstGeom prst="rect">
            <a:avLst/>
          </a:prstGeom>
        </p:spPr>
        <p:txBody>
          <a:bodyPr vert="horz" lIns="91440" tIns="45720" rIns="91440" bIns="45720" rtlCol="0" anchor="ctr"/>
          <a:lstStyle>
            <a:defPPr rtl="0">
              <a:defRPr lang="es-e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400" dirty="0">
                <a:solidFill>
                  <a:schemeClr val="tx1"/>
                </a:solidFill>
              </a:rPr>
              <a:t>Folato</a:t>
            </a:r>
          </a:p>
        </p:txBody>
      </p:sp>
      <p:sp>
        <p:nvSpPr>
          <p:cNvPr id="35" name="Marcador de pie de página 4">
            <a:extLst>
              <a:ext uri="{FF2B5EF4-FFF2-40B4-BE49-F238E27FC236}">
                <a16:creationId xmlns:a16="http://schemas.microsoft.com/office/drawing/2014/main" id="{DC7158F6-5C27-F6E7-9303-4D68C3A7674E}"/>
              </a:ext>
            </a:extLst>
          </p:cNvPr>
          <p:cNvSpPr txBox="1">
            <a:spLocks/>
          </p:cNvSpPr>
          <p:nvPr/>
        </p:nvSpPr>
        <p:spPr>
          <a:xfrm>
            <a:off x="6749348" y="1984075"/>
            <a:ext cx="1526017" cy="494899"/>
          </a:xfrm>
          <a:prstGeom prst="rect">
            <a:avLst/>
          </a:prstGeom>
        </p:spPr>
        <p:txBody>
          <a:bodyPr vert="horz" lIns="91440" tIns="45720" rIns="91440" bIns="45720" rtlCol="0" anchor="ctr"/>
          <a:lstStyle>
            <a:defPPr rtl="0">
              <a:defRPr lang="es-e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5400" dirty="0">
                <a:solidFill>
                  <a:schemeClr val="tx1"/>
                </a:solidFill>
              </a:rPr>
              <a:t>Hierro</a:t>
            </a:r>
          </a:p>
        </p:txBody>
      </p:sp>
      <p:pic>
        <p:nvPicPr>
          <p:cNvPr id="1028" name="Picture 4" descr="Minsa recomienda consumo de menestras de dos a tres veces ...">
            <a:extLst>
              <a:ext uri="{FF2B5EF4-FFF2-40B4-BE49-F238E27FC236}">
                <a16:creationId xmlns:a16="http://schemas.microsoft.com/office/drawing/2014/main" id="{CC9D8B09-ECA3-42D3-9A87-0E4C43E8A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044" y="2887336"/>
            <a:ext cx="1837870" cy="1226053"/>
          </a:xfrm>
          <a:prstGeom prst="rect">
            <a:avLst/>
          </a:prstGeom>
          <a:noFill/>
          <a:extLst>
            <a:ext uri="{909E8E84-426E-40DD-AFC4-6F175D3DCCD1}">
              <a14:hiddenFill xmlns:a14="http://schemas.microsoft.com/office/drawing/2010/main">
                <a:solidFill>
                  <a:srgbClr val="FFFFFF"/>
                </a:solidFill>
              </a14:hiddenFill>
            </a:ext>
          </a:extLst>
        </p:spPr>
      </p:pic>
      <p:sp>
        <p:nvSpPr>
          <p:cNvPr id="41" name="Marcador de pie de página 4">
            <a:extLst>
              <a:ext uri="{FF2B5EF4-FFF2-40B4-BE49-F238E27FC236}">
                <a16:creationId xmlns:a16="http://schemas.microsoft.com/office/drawing/2014/main" id="{9244C2D3-06A9-9799-4B9F-9535A01D03F0}"/>
              </a:ext>
            </a:extLst>
          </p:cNvPr>
          <p:cNvSpPr txBox="1">
            <a:spLocks/>
          </p:cNvSpPr>
          <p:nvPr/>
        </p:nvSpPr>
        <p:spPr>
          <a:xfrm>
            <a:off x="4231273" y="4372432"/>
            <a:ext cx="1526017" cy="494899"/>
          </a:xfrm>
          <a:prstGeom prst="rect">
            <a:avLst/>
          </a:prstGeom>
        </p:spPr>
        <p:txBody>
          <a:bodyPr vert="horz" lIns="91440" tIns="45720" rIns="91440" bIns="45720" rtlCol="0" anchor="ctr"/>
          <a:lstStyle>
            <a:defPPr rtl="0">
              <a:defRPr lang="es-e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400" dirty="0">
                <a:solidFill>
                  <a:schemeClr val="tx1"/>
                </a:solidFill>
              </a:rPr>
              <a:t>Impacto de las Menestras en la Salud Pública</a:t>
            </a:r>
            <a:endParaRPr lang="es-ES" sz="2800" dirty="0">
              <a:solidFill>
                <a:schemeClr val="tx1"/>
              </a:solidFill>
            </a:endParaRPr>
          </a:p>
        </p:txBody>
      </p:sp>
      <p:sp>
        <p:nvSpPr>
          <p:cNvPr id="43" name="Marcador de pie de página 4">
            <a:extLst>
              <a:ext uri="{FF2B5EF4-FFF2-40B4-BE49-F238E27FC236}">
                <a16:creationId xmlns:a16="http://schemas.microsoft.com/office/drawing/2014/main" id="{81BB96E8-6000-FB1F-7E56-A827E1105503}"/>
              </a:ext>
            </a:extLst>
          </p:cNvPr>
          <p:cNvSpPr txBox="1">
            <a:spLocks/>
          </p:cNvSpPr>
          <p:nvPr/>
        </p:nvSpPr>
        <p:spPr>
          <a:xfrm>
            <a:off x="4240115" y="5603510"/>
            <a:ext cx="1428020" cy="494899"/>
          </a:xfrm>
          <a:prstGeom prst="rect">
            <a:avLst/>
          </a:prstGeom>
        </p:spPr>
        <p:txBody>
          <a:bodyPr vert="horz" lIns="91440" tIns="45720" rIns="91440" bIns="45720" rtlCol="0" anchor="ctr"/>
          <a:lstStyle>
            <a:defPPr rtl="0">
              <a:defRPr lang="es-e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a:solidFill>
                  <a:schemeClr val="tx1"/>
                </a:solidFill>
              </a:rPr>
              <a:t>Cultivo y Producción de Menestras en Perú</a:t>
            </a:r>
            <a:endParaRPr lang="es-ES" sz="2400" dirty="0">
              <a:solidFill>
                <a:schemeClr val="tx1"/>
              </a:solidFill>
            </a:endParaRPr>
          </a:p>
        </p:txBody>
      </p:sp>
      <p:sp>
        <p:nvSpPr>
          <p:cNvPr id="44" name="Marcador de pie de página 4">
            <a:extLst>
              <a:ext uri="{FF2B5EF4-FFF2-40B4-BE49-F238E27FC236}">
                <a16:creationId xmlns:a16="http://schemas.microsoft.com/office/drawing/2014/main" id="{3A35F7B4-2928-4E81-B79D-0967C0695B7C}"/>
              </a:ext>
            </a:extLst>
          </p:cNvPr>
          <p:cNvSpPr txBox="1">
            <a:spLocks/>
          </p:cNvSpPr>
          <p:nvPr/>
        </p:nvSpPr>
        <p:spPr>
          <a:xfrm>
            <a:off x="6694519" y="5426738"/>
            <a:ext cx="1526017" cy="494899"/>
          </a:xfrm>
          <a:prstGeom prst="rect">
            <a:avLst/>
          </a:prstGeom>
        </p:spPr>
        <p:txBody>
          <a:bodyPr vert="horz" lIns="91440" tIns="45720" rIns="91440" bIns="45720" rtlCol="0" anchor="ctr"/>
          <a:lstStyle>
            <a:defPPr rtl="0">
              <a:defRPr lang="es-e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400" dirty="0">
                <a:solidFill>
                  <a:schemeClr val="tx1"/>
                </a:solidFill>
              </a:rPr>
              <a:t>Menestras en la Cocina Peruana</a:t>
            </a:r>
            <a:endParaRPr lang="es-ES" sz="2800" dirty="0">
              <a:solidFill>
                <a:schemeClr val="tx1"/>
              </a:solidFill>
            </a:endParaRPr>
          </a:p>
        </p:txBody>
      </p:sp>
      <p:sp>
        <p:nvSpPr>
          <p:cNvPr id="45" name="Marcador de pie de página 4">
            <a:extLst>
              <a:ext uri="{FF2B5EF4-FFF2-40B4-BE49-F238E27FC236}">
                <a16:creationId xmlns:a16="http://schemas.microsoft.com/office/drawing/2014/main" id="{AB5D26B8-CDA6-1F5C-46C9-C421C21C62BA}"/>
              </a:ext>
            </a:extLst>
          </p:cNvPr>
          <p:cNvSpPr txBox="1">
            <a:spLocks/>
          </p:cNvSpPr>
          <p:nvPr/>
        </p:nvSpPr>
        <p:spPr>
          <a:xfrm>
            <a:off x="6437495" y="4646339"/>
            <a:ext cx="1837870" cy="494899"/>
          </a:xfrm>
          <a:prstGeom prst="rect">
            <a:avLst/>
          </a:prstGeom>
        </p:spPr>
        <p:txBody>
          <a:bodyPr vert="horz" lIns="91440" tIns="45720" rIns="91440" bIns="45720" rtlCol="0" anchor="ctr"/>
          <a:lstStyle>
            <a:defPPr rtl="0">
              <a:defRPr lang="es-e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a:solidFill>
                  <a:schemeClr val="tx1"/>
                </a:solidFill>
              </a:rPr>
              <a:t>Aspectos Económicos de la Producción de Menestras</a:t>
            </a:r>
            <a:endParaRPr lang="es-ES" sz="2400" dirty="0">
              <a:solidFill>
                <a:schemeClr val="tx1"/>
              </a:solidFill>
            </a:endParaRPr>
          </a:p>
        </p:txBody>
      </p:sp>
      <p:sp>
        <p:nvSpPr>
          <p:cNvPr id="46" name="Marcador de pie de página 4">
            <a:extLst>
              <a:ext uri="{FF2B5EF4-FFF2-40B4-BE49-F238E27FC236}">
                <a16:creationId xmlns:a16="http://schemas.microsoft.com/office/drawing/2014/main" id="{FC7F66F0-BCA1-930D-2D16-30BD50C946C3}"/>
              </a:ext>
            </a:extLst>
          </p:cNvPr>
          <p:cNvSpPr txBox="1">
            <a:spLocks/>
          </p:cNvSpPr>
          <p:nvPr/>
        </p:nvSpPr>
        <p:spPr>
          <a:xfrm>
            <a:off x="5022493" y="6240688"/>
            <a:ext cx="1526017" cy="494899"/>
          </a:xfrm>
          <a:prstGeom prst="rect">
            <a:avLst/>
          </a:prstGeom>
        </p:spPr>
        <p:txBody>
          <a:bodyPr vert="horz" lIns="91440" tIns="45720" rIns="91440" bIns="45720" rtlCol="0" anchor="ctr"/>
          <a:lstStyle>
            <a:defPPr rtl="0">
              <a:defRPr lang="es-e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a:solidFill>
                  <a:schemeClr val="tx1"/>
                </a:solidFill>
              </a:rPr>
              <a:t>Investigación Científica sobre Menestras</a:t>
            </a:r>
            <a:endParaRPr lang="es-ES" sz="2400" dirty="0">
              <a:solidFill>
                <a:schemeClr val="tx1"/>
              </a:solidFill>
            </a:endParaRPr>
          </a:p>
        </p:txBody>
      </p:sp>
      <p:sp>
        <p:nvSpPr>
          <p:cNvPr id="47" name="Marcador de pie de página 4">
            <a:extLst>
              <a:ext uri="{FF2B5EF4-FFF2-40B4-BE49-F238E27FC236}">
                <a16:creationId xmlns:a16="http://schemas.microsoft.com/office/drawing/2014/main" id="{A2190756-B6A5-17B7-73E8-26CB077CAC49}"/>
              </a:ext>
            </a:extLst>
          </p:cNvPr>
          <p:cNvSpPr txBox="1">
            <a:spLocks/>
          </p:cNvSpPr>
          <p:nvPr/>
        </p:nvSpPr>
        <p:spPr>
          <a:xfrm>
            <a:off x="6047612" y="6145315"/>
            <a:ext cx="1367172" cy="494899"/>
          </a:xfrm>
          <a:prstGeom prst="rect">
            <a:avLst/>
          </a:prstGeom>
        </p:spPr>
        <p:txBody>
          <a:bodyPr vert="horz" lIns="91440" tIns="45720" rIns="91440" bIns="45720" rtlCol="0" anchor="ctr"/>
          <a:lstStyle>
            <a:defPPr rtl="0">
              <a:defRPr lang="es-e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000" dirty="0">
                <a:solidFill>
                  <a:schemeClr val="tx1"/>
                </a:solidFill>
              </a:rPr>
              <a:t>Educación Nutricional y Consumo de Menestras</a:t>
            </a:r>
            <a:endParaRPr lang="es-ES" sz="2400" dirty="0">
              <a:solidFill>
                <a:schemeClr val="tx1"/>
              </a:solidFill>
            </a:endParaRPr>
          </a:p>
        </p:txBody>
      </p:sp>
    </p:spTree>
    <p:extLst>
      <p:ext uri="{BB962C8B-B14F-4D97-AF65-F5344CB8AC3E}">
        <p14:creationId xmlns:p14="http://schemas.microsoft.com/office/powerpoint/2010/main" val="244284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D6002-E7C9-43AE-8B63-5ABE487D94F9}"/>
              </a:ext>
            </a:extLst>
          </p:cNvPr>
          <p:cNvSpPr>
            <a:spLocks noGrp="1"/>
          </p:cNvSpPr>
          <p:nvPr>
            <p:ph type="title"/>
          </p:nvPr>
        </p:nvSpPr>
        <p:spPr/>
        <p:txBody>
          <a:bodyPr rtlCol="0"/>
          <a:lstStyle/>
          <a:p>
            <a:pPr rtl="0"/>
            <a:r>
              <a:rPr lang="es-ES" dirty="0"/>
              <a:t>Proteínas</a:t>
            </a:r>
          </a:p>
        </p:txBody>
      </p:sp>
      <p:sp>
        <p:nvSpPr>
          <p:cNvPr id="15" name="Marcador de contenido 14">
            <a:extLst>
              <a:ext uri="{FF2B5EF4-FFF2-40B4-BE49-F238E27FC236}">
                <a16:creationId xmlns:a16="http://schemas.microsoft.com/office/drawing/2014/main" id="{91B932A8-2C41-4CC8-B93B-6E5AD145A60B}"/>
              </a:ext>
            </a:extLst>
          </p:cNvPr>
          <p:cNvSpPr>
            <a:spLocks noGrp="1"/>
          </p:cNvSpPr>
          <p:nvPr>
            <p:ph sz="half" idx="2"/>
          </p:nvPr>
        </p:nvSpPr>
        <p:spPr>
          <a:xfrm>
            <a:off x="470820" y="2737196"/>
            <a:ext cx="5157787" cy="2572645"/>
          </a:xfrm>
        </p:spPr>
        <p:txBody>
          <a:bodyPr rtlCol="0">
            <a:normAutofit fontScale="92500" lnSpcReduction="20000"/>
          </a:bodyPr>
          <a:lstStyle/>
          <a:p>
            <a:pPr marL="0" indent="0" rtl="0">
              <a:buNone/>
            </a:pPr>
            <a:r>
              <a:rPr lang="es-ES" sz="3600" dirty="0"/>
              <a:t>Las menestras son una excelente fuente de proteínas vegetales. Las proteínas son fundamentales para el crecimiento y reparación de tejidos, así como para el funcionamiento adecuado del sistema inmunológico.</a:t>
            </a:r>
          </a:p>
        </p:txBody>
      </p:sp>
      <p:sp>
        <p:nvSpPr>
          <p:cNvPr id="17" name="Marcador de contenido 16">
            <a:extLst>
              <a:ext uri="{FF2B5EF4-FFF2-40B4-BE49-F238E27FC236}">
                <a16:creationId xmlns:a16="http://schemas.microsoft.com/office/drawing/2014/main" id="{373034D9-ED6D-4A5A-A8F5-A417D26C5A0F}"/>
              </a:ext>
            </a:extLst>
          </p:cNvPr>
          <p:cNvSpPr>
            <a:spLocks noGrp="1"/>
          </p:cNvSpPr>
          <p:nvPr>
            <p:ph sz="quarter" idx="4"/>
          </p:nvPr>
        </p:nvSpPr>
        <p:spPr>
          <a:xfrm>
            <a:off x="6096000" y="2737195"/>
            <a:ext cx="5183188" cy="2572645"/>
          </a:xfrm>
        </p:spPr>
        <p:txBody>
          <a:bodyPr rtlCol="0">
            <a:noAutofit/>
          </a:bodyPr>
          <a:lstStyle/>
          <a:p>
            <a:pPr marL="0" lvl="0" indent="0" rtl="0">
              <a:buNone/>
            </a:pPr>
            <a:r>
              <a:rPr lang="es-ES" sz="2800" b="0" i="0" u="none" dirty="0"/>
              <a:t>Ejemplo: Frijoles (frijoles negros, frijoles canarios)</a:t>
            </a:r>
          </a:p>
          <a:p>
            <a:pPr marL="0" lvl="0" indent="0" rtl="0">
              <a:buNone/>
            </a:pPr>
            <a:r>
              <a:rPr lang="es-ES" sz="2800" b="0" i="0" u="none" dirty="0"/>
              <a:t>Los frijoles son una fuente rica en proteínas vegetales, esenciales para el crecimiento y reparación de tejidos. En Perú, se utilizan en platos como el "tacu </a:t>
            </a:r>
            <a:r>
              <a:rPr lang="es-ES" sz="2800" b="0" i="0" u="none" dirty="0" err="1"/>
              <a:t>tacu</a:t>
            </a:r>
            <a:r>
              <a:rPr lang="es-ES" sz="2800" b="0" i="0" u="none" dirty="0"/>
              <a:t>" y la "sopa de frijoles".</a:t>
            </a:r>
          </a:p>
        </p:txBody>
      </p:sp>
      <p:sp>
        <p:nvSpPr>
          <p:cNvPr id="9" name="Marcador de número de diapositiva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rtlCol="0"/>
          <a:lstStyle/>
          <a:p>
            <a:pPr rtl="0"/>
            <a:fld id="{2C18C1E5-FB55-42F5-BD6D-9CC153FCDBE6}" type="slidenum">
              <a:rPr lang="es-ES" smtClean="0"/>
              <a:pPr rtl="0"/>
              <a:t>4</a:t>
            </a:fld>
            <a:endParaRPr lang="es-ES"/>
          </a:p>
        </p:txBody>
      </p:sp>
    </p:spTree>
    <p:extLst>
      <p:ext uri="{BB962C8B-B14F-4D97-AF65-F5344CB8AC3E}">
        <p14:creationId xmlns:p14="http://schemas.microsoft.com/office/powerpoint/2010/main" val="382836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D6002-E7C9-43AE-8B63-5ABE487D94F9}"/>
              </a:ext>
            </a:extLst>
          </p:cNvPr>
          <p:cNvSpPr>
            <a:spLocks noGrp="1"/>
          </p:cNvSpPr>
          <p:nvPr>
            <p:ph type="title"/>
          </p:nvPr>
        </p:nvSpPr>
        <p:spPr/>
        <p:txBody>
          <a:bodyPr rtlCol="0"/>
          <a:lstStyle/>
          <a:p>
            <a:pPr rtl="0"/>
            <a:r>
              <a:rPr lang="es-ES" dirty="0"/>
              <a:t>Fibra dietética</a:t>
            </a:r>
          </a:p>
        </p:txBody>
      </p:sp>
      <p:sp>
        <p:nvSpPr>
          <p:cNvPr id="15" name="Marcador de contenido 14">
            <a:extLst>
              <a:ext uri="{FF2B5EF4-FFF2-40B4-BE49-F238E27FC236}">
                <a16:creationId xmlns:a16="http://schemas.microsoft.com/office/drawing/2014/main" id="{91B932A8-2C41-4CC8-B93B-6E5AD145A60B}"/>
              </a:ext>
            </a:extLst>
          </p:cNvPr>
          <p:cNvSpPr>
            <a:spLocks noGrp="1"/>
          </p:cNvSpPr>
          <p:nvPr>
            <p:ph sz="half" idx="2"/>
          </p:nvPr>
        </p:nvSpPr>
        <p:spPr>
          <a:xfrm>
            <a:off x="470820" y="2737196"/>
            <a:ext cx="5157787" cy="2572645"/>
          </a:xfrm>
        </p:spPr>
        <p:txBody>
          <a:bodyPr rtlCol="0">
            <a:noAutofit/>
          </a:bodyPr>
          <a:lstStyle/>
          <a:p>
            <a:pPr marL="0" indent="0" rtl="0">
              <a:buNone/>
            </a:pPr>
            <a:r>
              <a:rPr lang="es-ES" sz="3200" dirty="0"/>
              <a:t>Las menestras son ricas en fibra soluble e insoluble. La fibra ayuda a regular el tránsito intestinal, promueve la salud digestiva y puede ayudar a controlar los niveles de colesterol y azúcar en sangre.</a:t>
            </a:r>
          </a:p>
          <a:p>
            <a:pPr marL="0" indent="0" rtl="0">
              <a:buNone/>
            </a:pPr>
            <a:br>
              <a:rPr lang="es-ES" sz="2800" dirty="0"/>
            </a:br>
            <a:endParaRPr lang="es-ES" sz="3600" dirty="0"/>
          </a:p>
        </p:txBody>
      </p:sp>
      <p:sp>
        <p:nvSpPr>
          <p:cNvPr id="17" name="Marcador de contenido 16">
            <a:extLst>
              <a:ext uri="{FF2B5EF4-FFF2-40B4-BE49-F238E27FC236}">
                <a16:creationId xmlns:a16="http://schemas.microsoft.com/office/drawing/2014/main" id="{373034D9-ED6D-4A5A-A8F5-A417D26C5A0F}"/>
              </a:ext>
            </a:extLst>
          </p:cNvPr>
          <p:cNvSpPr>
            <a:spLocks noGrp="1"/>
          </p:cNvSpPr>
          <p:nvPr>
            <p:ph sz="quarter" idx="4"/>
          </p:nvPr>
        </p:nvSpPr>
        <p:spPr>
          <a:xfrm>
            <a:off x="6096000" y="2737195"/>
            <a:ext cx="5183188" cy="2572645"/>
          </a:xfrm>
        </p:spPr>
        <p:txBody>
          <a:bodyPr rtlCol="0">
            <a:noAutofit/>
          </a:bodyPr>
          <a:lstStyle/>
          <a:p>
            <a:pPr marL="0" lvl="0" indent="0" rtl="0">
              <a:buNone/>
            </a:pPr>
            <a:r>
              <a:rPr lang="es-ES" sz="2800" b="0" i="0" u="none" dirty="0"/>
              <a:t>Ejemplo: Lentejas</a:t>
            </a:r>
          </a:p>
          <a:p>
            <a:pPr marL="0" lvl="0" indent="0" rtl="0">
              <a:buNone/>
            </a:pPr>
            <a:r>
              <a:rPr lang="es-ES" sz="2800" b="0" i="0" u="none" dirty="0"/>
              <a:t>Las lentejas son especialmente ricas en fibra, lo que ayuda a la salud digestiva. Se pueden preparar en guisos o ensaladas, como la popular "ensalada de lentejas".</a:t>
            </a:r>
          </a:p>
        </p:txBody>
      </p:sp>
      <p:sp>
        <p:nvSpPr>
          <p:cNvPr id="9" name="Marcador de número de diapositiva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rtlCol="0"/>
          <a:lstStyle/>
          <a:p>
            <a:pPr rtl="0"/>
            <a:fld id="{2C18C1E5-FB55-42F5-BD6D-9CC153FCDBE6}" type="slidenum">
              <a:rPr lang="es-ES" smtClean="0"/>
              <a:pPr rtl="0"/>
              <a:t>5</a:t>
            </a:fld>
            <a:endParaRPr lang="es-ES"/>
          </a:p>
        </p:txBody>
      </p:sp>
    </p:spTree>
    <p:extLst>
      <p:ext uri="{BB962C8B-B14F-4D97-AF65-F5344CB8AC3E}">
        <p14:creationId xmlns:p14="http://schemas.microsoft.com/office/powerpoint/2010/main" val="29193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D6002-E7C9-43AE-8B63-5ABE487D94F9}"/>
              </a:ext>
            </a:extLst>
          </p:cNvPr>
          <p:cNvSpPr>
            <a:spLocks noGrp="1"/>
          </p:cNvSpPr>
          <p:nvPr>
            <p:ph type="title"/>
          </p:nvPr>
        </p:nvSpPr>
        <p:spPr/>
        <p:txBody>
          <a:bodyPr rtlCol="0"/>
          <a:lstStyle/>
          <a:p>
            <a:pPr rtl="0"/>
            <a:r>
              <a:rPr lang="es-ES" dirty="0"/>
              <a:t>Carbohidratos complejos</a:t>
            </a:r>
          </a:p>
        </p:txBody>
      </p:sp>
      <p:sp>
        <p:nvSpPr>
          <p:cNvPr id="15" name="Marcador de contenido 14">
            <a:extLst>
              <a:ext uri="{FF2B5EF4-FFF2-40B4-BE49-F238E27FC236}">
                <a16:creationId xmlns:a16="http://schemas.microsoft.com/office/drawing/2014/main" id="{91B932A8-2C41-4CC8-B93B-6E5AD145A60B}"/>
              </a:ext>
            </a:extLst>
          </p:cNvPr>
          <p:cNvSpPr>
            <a:spLocks noGrp="1"/>
          </p:cNvSpPr>
          <p:nvPr>
            <p:ph sz="half" idx="2"/>
          </p:nvPr>
        </p:nvSpPr>
        <p:spPr>
          <a:xfrm>
            <a:off x="567073" y="2715148"/>
            <a:ext cx="5157787" cy="2572645"/>
          </a:xfrm>
        </p:spPr>
        <p:txBody>
          <a:bodyPr rtlCol="0">
            <a:noAutofit/>
          </a:bodyPr>
          <a:lstStyle/>
          <a:p>
            <a:pPr marL="0" indent="0" rtl="0">
              <a:buNone/>
            </a:pPr>
            <a:r>
              <a:rPr lang="es-ES" sz="3600" dirty="0"/>
              <a:t>Las menestras contienen carbohidratos complejos que proporcionan energía sostenida. A diferencia de los carbohidratos refinados, los carbohidratos complejos de las menestras se digieren más lentamente y no causan picos repentinos de azúcar en sangre.</a:t>
            </a:r>
          </a:p>
        </p:txBody>
      </p:sp>
      <p:sp>
        <p:nvSpPr>
          <p:cNvPr id="17" name="Marcador de contenido 16">
            <a:extLst>
              <a:ext uri="{FF2B5EF4-FFF2-40B4-BE49-F238E27FC236}">
                <a16:creationId xmlns:a16="http://schemas.microsoft.com/office/drawing/2014/main" id="{373034D9-ED6D-4A5A-A8F5-A417D26C5A0F}"/>
              </a:ext>
            </a:extLst>
          </p:cNvPr>
          <p:cNvSpPr>
            <a:spLocks noGrp="1"/>
          </p:cNvSpPr>
          <p:nvPr>
            <p:ph sz="quarter" idx="4"/>
          </p:nvPr>
        </p:nvSpPr>
        <p:spPr>
          <a:xfrm>
            <a:off x="6096000" y="2737195"/>
            <a:ext cx="5183188" cy="2572645"/>
          </a:xfrm>
        </p:spPr>
        <p:txBody>
          <a:bodyPr rtlCol="0">
            <a:noAutofit/>
          </a:bodyPr>
          <a:lstStyle/>
          <a:p>
            <a:pPr marL="0" lvl="0" indent="0" rtl="0">
              <a:buNone/>
            </a:pPr>
            <a:r>
              <a:rPr lang="es-ES" sz="2800" b="0" i="0" u="none" dirty="0"/>
              <a:t>Ejemplo: Garbanzos</a:t>
            </a:r>
          </a:p>
          <a:p>
            <a:pPr marL="0" lvl="0" indent="0" rtl="0">
              <a:buNone/>
            </a:pPr>
            <a:r>
              <a:rPr lang="es-ES" sz="2800" b="0" i="0" u="none" dirty="0"/>
              <a:t>Los garbanzos son una excelente fuente de carbohidratos complejos. Se utilizan en platos como el "humus" y el "tallarín con garbanzos", proporcionando energía sostenida.</a:t>
            </a:r>
          </a:p>
        </p:txBody>
      </p:sp>
      <p:sp>
        <p:nvSpPr>
          <p:cNvPr id="9" name="Marcador de número de diapositiva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rtlCol="0"/>
          <a:lstStyle/>
          <a:p>
            <a:pPr rtl="0"/>
            <a:fld id="{2C18C1E5-FB55-42F5-BD6D-9CC153FCDBE6}" type="slidenum">
              <a:rPr lang="es-ES" smtClean="0"/>
              <a:pPr rtl="0"/>
              <a:t>6</a:t>
            </a:fld>
            <a:endParaRPr lang="es-ES"/>
          </a:p>
        </p:txBody>
      </p:sp>
    </p:spTree>
    <p:extLst>
      <p:ext uri="{BB962C8B-B14F-4D97-AF65-F5344CB8AC3E}">
        <p14:creationId xmlns:p14="http://schemas.microsoft.com/office/powerpoint/2010/main" val="185146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D6002-E7C9-43AE-8B63-5ABE487D94F9}"/>
              </a:ext>
            </a:extLst>
          </p:cNvPr>
          <p:cNvSpPr>
            <a:spLocks noGrp="1"/>
          </p:cNvSpPr>
          <p:nvPr>
            <p:ph type="title"/>
          </p:nvPr>
        </p:nvSpPr>
        <p:spPr/>
        <p:txBody>
          <a:bodyPr rtlCol="0"/>
          <a:lstStyle/>
          <a:p>
            <a:pPr rtl="0"/>
            <a:r>
              <a:rPr lang="es-ES" dirty="0"/>
              <a:t>Folato</a:t>
            </a:r>
          </a:p>
        </p:txBody>
      </p:sp>
      <p:sp>
        <p:nvSpPr>
          <p:cNvPr id="15" name="Marcador de contenido 14">
            <a:extLst>
              <a:ext uri="{FF2B5EF4-FFF2-40B4-BE49-F238E27FC236}">
                <a16:creationId xmlns:a16="http://schemas.microsoft.com/office/drawing/2014/main" id="{91B932A8-2C41-4CC8-B93B-6E5AD145A60B}"/>
              </a:ext>
            </a:extLst>
          </p:cNvPr>
          <p:cNvSpPr>
            <a:spLocks noGrp="1"/>
          </p:cNvSpPr>
          <p:nvPr>
            <p:ph sz="half" idx="2"/>
          </p:nvPr>
        </p:nvSpPr>
        <p:spPr>
          <a:xfrm>
            <a:off x="567073" y="2715148"/>
            <a:ext cx="5157787" cy="2572645"/>
          </a:xfrm>
        </p:spPr>
        <p:txBody>
          <a:bodyPr rtlCol="0">
            <a:noAutofit/>
          </a:bodyPr>
          <a:lstStyle/>
          <a:p>
            <a:pPr marL="0" indent="0" rtl="0">
              <a:buNone/>
            </a:pPr>
            <a:r>
              <a:rPr lang="es-ES" sz="3600" dirty="0"/>
              <a:t>Las menestras son una excelente fuente de folato (vitamina B9). El folato es crucial para la formación de glóbulos rojos y blancos, y es especialmente importante durante el embarazo para prevenir defectos del tubo neural.</a:t>
            </a:r>
          </a:p>
        </p:txBody>
      </p:sp>
      <p:sp>
        <p:nvSpPr>
          <p:cNvPr id="17" name="Marcador de contenido 16">
            <a:extLst>
              <a:ext uri="{FF2B5EF4-FFF2-40B4-BE49-F238E27FC236}">
                <a16:creationId xmlns:a16="http://schemas.microsoft.com/office/drawing/2014/main" id="{373034D9-ED6D-4A5A-A8F5-A417D26C5A0F}"/>
              </a:ext>
            </a:extLst>
          </p:cNvPr>
          <p:cNvSpPr>
            <a:spLocks noGrp="1"/>
          </p:cNvSpPr>
          <p:nvPr>
            <p:ph sz="quarter" idx="4"/>
          </p:nvPr>
        </p:nvSpPr>
        <p:spPr>
          <a:xfrm>
            <a:off x="6096000" y="2737195"/>
            <a:ext cx="5183188" cy="2572645"/>
          </a:xfrm>
        </p:spPr>
        <p:txBody>
          <a:bodyPr rtlCol="0">
            <a:noAutofit/>
          </a:bodyPr>
          <a:lstStyle/>
          <a:p>
            <a:pPr marL="0" lvl="0" indent="0" rtl="0">
              <a:buNone/>
            </a:pPr>
            <a:r>
              <a:rPr lang="es-ES" sz="2800" b="0" i="0" u="none" dirty="0"/>
              <a:t>Ejemplo: Alverjas (guisantes)</a:t>
            </a:r>
          </a:p>
          <a:p>
            <a:pPr marL="0" lvl="0" indent="0" rtl="0">
              <a:buNone/>
            </a:pPr>
            <a:r>
              <a:rPr lang="es-ES" sz="2800" b="0" i="0" u="none" dirty="0"/>
              <a:t>Las alverjas son ricas en folato, importante para la formación de glóbulos rojos. Se consumen en platos como el "arroz con alverjas" o como guarnición.</a:t>
            </a:r>
          </a:p>
        </p:txBody>
      </p:sp>
      <p:sp>
        <p:nvSpPr>
          <p:cNvPr id="9" name="Marcador de número de diapositiva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rtlCol="0"/>
          <a:lstStyle/>
          <a:p>
            <a:pPr rtl="0"/>
            <a:fld id="{2C18C1E5-FB55-42F5-BD6D-9CC153FCDBE6}" type="slidenum">
              <a:rPr lang="es-ES" smtClean="0"/>
              <a:pPr rtl="0"/>
              <a:t>7</a:t>
            </a:fld>
            <a:endParaRPr lang="es-ES"/>
          </a:p>
        </p:txBody>
      </p:sp>
    </p:spTree>
    <p:extLst>
      <p:ext uri="{BB962C8B-B14F-4D97-AF65-F5344CB8AC3E}">
        <p14:creationId xmlns:p14="http://schemas.microsoft.com/office/powerpoint/2010/main" val="178652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D6002-E7C9-43AE-8B63-5ABE487D94F9}"/>
              </a:ext>
            </a:extLst>
          </p:cNvPr>
          <p:cNvSpPr>
            <a:spLocks noGrp="1"/>
          </p:cNvSpPr>
          <p:nvPr>
            <p:ph type="title"/>
          </p:nvPr>
        </p:nvSpPr>
        <p:spPr/>
        <p:txBody>
          <a:bodyPr rtlCol="0"/>
          <a:lstStyle/>
          <a:p>
            <a:pPr rtl="0"/>
            <a:r>
              <a:rPr lang="es-ES" dirty="0"/>
              <a:t>Hierro</a:t>
            </a:r>
          </a:p>
        </p:txBody>
      </p:sp>
      <p:sp>
        <p:nvSpPr>
          <p:cNvPr id="15" name="Marcador de contenido 14">
            <a:extLst>
              <a:ext uri="{FF2B5EF4-FFF2-40B4-BE49-F238E27FC236}">
                <a16:creationId xmlns:a16="http://schemas.microsoft.com/office/drawing/2014/main" id="{91B932A8-2C41-4CC8-B93B-6E5AD145A60B}"/>
              </a:ext>
            </a:extLst>
          </p:cNvPr>
          <p:cNvSpPr>
            <a:spLocks noGrp="1"/>
          </p:cNvSpPr>
          <p:nvPr>
            <p:ph sz="half" idx="2"/>
          </p:nvPr>
        </p:nvSpPr>
        <p:spPr>
          <a:xfrm>
            <a:off x="567073" y="2737194"/>
            <a:ext cx="5528927" cy="2572645"/>
          </a:xfrm>
        </p:spPr>
        <p:txBody>
          <a:bodyPr rtlCol="0">
            <a:noAutofit/>
          </a:bodyPr>
          <a:lstStyle/>
          <a:p>
            <a:pPr marL="0" indent="0" rtl="0">
              <a:buNone/>
            </a:pPr>
            <a:r>
              <a:rPr lang="es-ES" sz="3600" dirty="0"/>
              <a:t>Las menestras son ricas en hierro, un mineral esencial para la formación de glóbulos rojos y la prevención de la anemia. El hierro de las menestras se absorbe mejor cuando se consume junto con alimentos ricos en vitamina C.</a:t>
            </a:r>
          </a:p>
        </p:txBody>
      </p:sp>
      <p:sp>
        <p:nvSpPr>
          <p:cNvPr id="17" name="Marcador de contenido 16">
            <a:extLst>
              <a:ext uri="{FF2B5EF4-FFF2-40B4-BE49-F238E27FC236}">
                <a16:creationId xmlns:a16="http://schemas.microsoft.com/office/drawing/2014/main" id="{373034D9-ED6D-4A5A-A8F5-A417D26C5A0F}"/>
              </a:ext>
            </a:extLst>
          </p:cNvPr>
          <p:cNvSpPr>
            <a:spLocks noGrp="1"/>
          </p:cNvSpPr>
          <p:nvPr>
            <p:ph sz="quarter" idx="4"/>
          </p:nvPr>
        </p:nvSpPr>
        <p:spPr>
          <a:xfrm>
            <a:off x="6096000" y="2737195"/>
            <a:ext cx="5183188" cy="2572645"/>
          </a:xfrm>
        </p:spPr>
        <p:txBody>
          <a:bodyPr rtlCol="0">
            <a:noAutofit/>
          </a:bodyPr>
          <a:lstStyle/>
          <a:p>
            <a:pPr marL="0" lvl="0" indent="0" rtl="0">
              <a:buNone/>
            </a:pPr>
            <a:r>
              <a:rPr lang="es-ES" sz="2800" b="0" i="0" u="none" dirty="0"/>
              <a:t>Ejemplo: Frijoles rojos</a:t>
            </a:r>
          </a:p>
          <a:p>
            <a:pPr marL="0" lvl="0" indent="0" rtl="0">
              <a:buNone/>
            </a:pPr>
            <a:r>
              <a:rPr lang="es-ES" sz="2800" b="0" i="0" u="none" dirty="0"/>
              <a:t>Los frijoles rojos son una buena fuente de hierro, esencial para prevenir la anemia. Se utilizan en sopas y guisos, como el "ajiaco de frijoles".</a:t>
            </a:r>
          </a:p>
        </p:txBody>
      </p:sp>
      <p:sp>
        <p:nvSpPr>
          <p:cNvPr id="9" name="Marcador de número de diapositiva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rtlCol="0"/>
          <a:lstStyle/>
          <a:p>
            <a:pPr rtl="0"/>
            <a:fld id="{2C18C1E5-FB55-42F5-BD6D-9CC153FCDBE6}" type="slidenum">
              <a:rPr lang="es-ES" smtClean="0"/>
              <a:pPr rtl="0"/>
              <a:t>8</a:t>
            </a:fld>
            <a:endParaRPr lang="es-ES"/>
          </a:p>
        </p:txBody>
      </p:sp>
    </p:spTree>
    <p:extLst>
      <p:ext uri="{BB962C8B-B14F-4D97-AF65-F5344CB8AC3E}">
        <p14:creationId xmlns:p14="http://schemas.microsoft.com/office/powerpoint/2010/main" val="219725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D6002-E7C9-43AE-8B63-5ABE487D94F9}"/>
              </a:ext>
            </a:extLst>
          </p:cNvPr>
          <p:cNvSpPr>
            <a:spLocks noGrp="1"/>
          </p:cNvSpPr>
          <p:nvPr>
            <p:ph type="title"/>
          </p:nvPr>
        </p:nvSpPr>
        <p:spPr/>
        <p:txBody>
          <a:bodyPr rtlCol="0"/>
          <a:lstStyle/>
          <a:p>
            <a:pPr rtl="0"/>
            <a:r>
              <a:rPr lang="es-ES" dirty="0"/>
              <a:t>Zinc</a:t>
            </a:r>
          </a:p>
        </p:txBody>
      </p:sp>
      <p:sp>
        <p:nvSpPr>
          <p:cNvPr id="15" name="Marcador de contenido 14">
            <a:extLst>
              <a:ext uri="{FF2B5EF4-FFF2-40B4-BE49-F238E27FC236}">
                <a16:creationId xmlns:a16="http://schemas.microsoft.com/office/drawing/2014/main" id="{91B932A8-2C41-4CC8-B93B-6E5AD145A60B}"/>
              </a:ext>
            </a:extLst>
          </p:cNvPr>
          <p:cNvSpPr>
            <a:spLocks noGrp="1"/>
          </p:cNvSpPr>
          <p:nvPr>
            <p:ph sz="half" idx="2"/>
          </p:nvPr>
        </p:nvSpPr>
        <p:spPr>
          <a:xfrm>
            <a:off x="567073" y="2715148"/>
            <a:ext cx="5157787" cy="2572645"/>
          </a:xfrm>
        </p:spPr>
        <p:txBody>
          <a:bodyPr rtlCol="0">
            <a:noAutofit/>
          </a:bodyPr>
          <a:lstStyle/>
          <a:p>
            <a:pPr marL="0" indent="0" rtl="0">
              <a:buNone/>
            </a:pPr>
            <a:r>
              <a:rPr lang="es-ES" sz="3600" dirty="0"/>
              <a:t>El zinc es un mineral importante para el sistema inmunológico, la cicatrización de heridas y el metabolismo. Las menestras son una buena fuente de zinc.</a:t>
            </a:r>
          </a:p>
        </p:txBody>
      </p:sp>
      <p:sp>
        <p:nvSpPr>
          <p:cNvPr id="17" name="Marcador de contenido 16">
            <a:extLst>
              <a:ext uri="{FF2B5EF4-FFF2-40B4-BE49-F238E27FC236}">
                <a16:creationId xmlns:a16="http://schemas.microsoft.com/office/drawing/2014/main" id="{373034D9-ED6D-4A5A-A8F5-A417D26C5A0F}"/>
              </a:ext>
            </a:extLst>
          </p:cNvPr>
          <p:cNvSpPr>
            <a:spLocks noGrp="1"/>
          </p:cNvSpPr>
          <p:nvPr>
            <p:ph sz="quarter" idx="4"/>
          </p:nvPr>
        </p:nvSpPr>
        <p:spPr>
          <a:xfrm>
            <a:off x="6096000" y="2737195"/>
            <a:ext cx="5183188" cy="2572645"/>
          </a:xfrm>
        </p:spPr>
        <p:txBody>
          <a:bodyPr rtlCol="0">
            <a:noAutofit/>
          </a:bodyPr>
          <a:lstStyle/>
          <a:p>
            <a:pPr marL="0" lvl="0" indent="0" rtl="0">
              <a:buNone/>
            </a:pPr>
            <a:r>
              <a:rPr lang="es-ES" sz="2800" b="0" i="0" u="none" dirty="0"/>
              <a:t>Ejemplo: Lentejas</a:t>
            </a:r>
          </a:p>
          <a:p>
            <a:pPr marL="0" lvl="0" indent="0" rtl="0">
              <a:buNone/>
            </a:pPr>
            <a:r>
              <a:rPr lang="es-ES" sz="2800" b="0" i="0" u="none" dirty="0"/>
              <a:t>Además de ser ricas en fibra, las lentejas también aportan zinc, que es importante para el sistema inmunológico. Se pueden incluir en diversas recetas, desde guisos hasta hamburguesas vegetarianas.</a:t>
            </a:r>
          </a:p>
        </p:txBody>
      </p:sp>
      <p:sp>
        <p:nvSpPr>
          <p:cNvPr id="9" name="Marcador de número de diapositiva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rtlCol="0"/>
          <a:lstStyle/>
          <a:p>
            <a:pPr rtl="0"/>
            <a:fld id="{2C18C1E5-FB55-42F5-BD6D-9CC153FCDBE6}" type="slidenum">
              <a:rPr lang="es-ES" smtClean="0"/>
              <a:pPr rtl="0"/>
              <a:t>9</a:t>
            </a:fld>
            <a:endParaRPr lang="es-ES"/>
          </a:p>
        </p:txBody>
      </p:sp>
    </p:spTree>
    <p:extLst>
      <p:ext uri="{BB962C8B-B14F-4D97-AF65-F5344CB8AC3E}">
        <p14:creationId xmlns:p14="http://schemas.microsoft.com/office/powerpoint/2010/main" val="2062395041"/>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64_TF00621257_Win32" id="{72EBBD69-4A80-4F80-AA73-6F04D6744F4B}" vid="{0D78695E-8B1C-4E4A-BB91-827FED10E22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2.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esbozo</Template>
  <TotalTime>45</TotalTime>
  <Words>564</Words>
  <Application>Microsoft Office PowerPoint</Application>
  <PresentationFormat>Panorámica</PresentationFormat>
  <Paragraphs>59</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The Hand Black</vt:lpstr>
      <vt:lpstr>The Serif Hand Black</vt:lpstr>
      <vt:lpstr>SketchyVTI</vt:lpstr>
      <vt:lpstr>Nutrientes Esenciales en las Menestras de Perú</vt:lpstr>
      <vt:lpstr>Introducción</vt:lpstr>
      <vt:lpstr>Presentación de PowerPoint</vt:lpstr>
      <vt:lpstr>Proteínas</vt:lpstr>
      <vt:lpstr>Fibra dietética</vt:lpstr>
      <vt:lpstr>Carbohidratos complejos</vt:lpstr>
      <vt:lpstr>Folato</vt:lpstr>
      <vt:lpstr>Hierro</vt:lpstr>
      <vt:lpstr>Zinc</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LABSDBU35</dc:creator>
  <cp:lastModifiedBy>LABSDBU35</cp:lastModifiedBy>
  <cp:revision>1</cp:revision>
  <dcterms:created xsi:type="dcterms:W3CDTF">2024-08-15T15:19:31Z</dcterms:created>
  <dcterms:modified xsi:type="dcterms:W3CDTF">2024-08-15T16:04:49Z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