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8" r:id="rId4"/>
    <p:sldId id="260" r:id="rId5"/>
    <p:sldId id="262" r:id="rId6"/>
    <p:sldId id="265" r:id="rId7"/>
    <p:sldId id="266" r:id="rId8"/>
    <p:sldId id="267" r:id="rId9"/>
    <p:sldId id="268" r:id="rId10"/>
    <p:sldId id="25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56"/>
    <p:restoredTop sz="95915"/>
  </p:normalViewPr>
  <p:slideViewPr>
    <p:cSldViewPr snapToGrid="0" snapToObjects="1">
      <p:cViewPr varScale="1">
        <p:scale>
          <a:sx n="85" d="100"/>
          <a:sy n="85" d="100"/>
        </p:scale>
        <p:origin x="200" y="8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3/25/21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3/25/21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3/25/21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ensus.gov/data/tables/time-series/demo/popest/2010s-counties-detail.html" TargetMode="External"/><Relationship Id="rId2" Type="http://schemas.openxmlformats.org/officeDocument/2006/relationships/hyperlink" Target="https://data.cdc.gov/NCHS/Provisional-COVID-19-Death-Counts-by-County-and-Ra/k8wy-p9cg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ers.usda.gov/data-products/county-level-data-sets/download-data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E0C64-231A-5F48-99D5-6CFB2231F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4164" y="1618938"/>
            <a:ext cx="7999839" cy="2431898"/>
          </a:xfrm>
        </p:spPr>
        <p:txBody>
          <a:bodyPr/>
          <a:lstStyle/>
          <a:p>
            <a:r>
              <a:rPr lang="en-US" dirty="0"/>
              <a:t>Effects of Race and Income on COVID-19 Death Rates in the US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6E1109-A860-014E-8F16-E3A83A1559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Collin Fabian</a:t>
            </a:r>
          </a:p>
          <a:p>
            <a:r>
              <a:rPr lang="en-US" dirty="0"/>
              <a:t>Analytics Without Borders Conference</a:t>
            </a:r>
          </a:p>
        </p:txBody>
      </p:sp>
    </p:spTree>
    <p:extLst>
      <p:ext uri="{BB962C8B-B14F-4D97-AF65-F5344CB8AC3E}">
        <p14:creationId xmlns:p14="http://schemas.microsoft.com/office/powerpoint/2010/main" val="24959819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F068A-34CC-BA44-867C-678B876AB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76432"/>
          </a:xfrm>
        </p:spPr>
        <p:txBody>
          <a:bodyPr/>
          <a:lstStyle/>
          <a:p>
            <a:r>
              <a:rPr lang="en-US" dirty="0"/>
              <a:t>Data: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831EE-6908-F646-93FA-6292D3DE6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589" y="1486032"/>
            <a:ext cx="8596668" cy="4659935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dirty="0"/>
              <a:t>CDC, </a:t>
            </a:r>
            <a:r>
              <a:rPr lang="en-US" i="1" dirty="0"/>
              <a:t>“Provisional COVID-19 Death Counts by County and Race”</a:t>
            </a:r>
            <a:r>
              <a:rPr lang="en-US" dirty="0"/>
              <a:t>, 2021, National Center for Health Statistics, </a:t>
            </a:r>
            <a:r>
              <a:rPr lang="en-US" u="sng" dirty="0">
                <a:hlinkClick r:id="rId2"/>
              </a:rPr>
              <a:t>https://data.cdc.gov/NCHS/Provisional-COVID-19-Death-Counts-by-County-and-Ra/k8wy-p9cg</a:t>
            </a:r>
            <a:r>
              <a:rPr lang="en-US" dirty="0"/>
              <a:t> .</a:t>
            </a:r>
          </a:p>
          <a:p>
            <a:pPr>
              <a:buFont typeface="+mj-lt"/>
              <a:buAutoNum type="arabicPeriod"/>
            </a:pPr>
            <a:r>
              <a:rPr lang="en-US" dirty="0"/>
              <a:t>US Census Bureau, </a:t>
            </a:r>
            <a:r>
              <a:rPr lang="en-US" i="1" dirty="0"/>
              <a:t>“Annual County Resident Population Estimates by Age, Sex, Race, and Hispanic Origin: April 1, 2010 to July 1, 2019”</a:t>
            </a:r>
            <a:r>
              <a:rPr lang="en-US" dirty="0"/>
              <a:t>, 2010, US Census Bureau, </a:t>
            </a:r>
            <a:r>
              <a:rPr lang="en-US" u="sng" dirty="0">
                <a:hlinkClick r:id="rId3"/>
              </a:rPr>
              <a:t>https://www.census.gov/data/tables/time-series/demo/popest/2010s-counties-detail.html</a:t>
            </a:r>
            <a:r>
              <a:rPr lang="en-US" dirty="0"/>
              <a:t> .</a:t>
            </a:r>
          </a:p>
          <a:p>
            <a:pPr>
              <a:buFont typeface="+mj-lt"/>
              <a:buAutoNum type="arabicPeriod"/>
            </a:pPr>
            <a:r>
              <a:rPr lang="en-US" dirty="0"/>
              <a:t>Economic Research Service, </a:t>
            </a:r>
            <a:r>
              <a:rPr lang="en-US" i="1" dirty="0"/>
              <a:t>“Unemployment and median household income for the U.S., States, and counties, 2000-2019”</a:t>
            </a:r>
            <a:r>
              <a:rPr lang="en-US" dirty="0"/>
              <a:t>, 2000, US Department of Agriculture, </a:t>
            </a:r>
            <a:r>
              <a:rPr lang="en-US" u="sng" dirty="0">
                <a:hlinkClick r:id="rId4"/>
              </a:rPr>
              <a:t>https://www.ers.usda.gov/data-products/county-level-data-sets/download-data/</a:t>
            </a:r>
            <a:r>
              <a:rPr lang="en-US" dirty="0"/>
              <a:t> </a:t>
            </a:r>
            <a:endParaRPr lang="en-US" i="1" dirty="0"/>
          </a:p>
          <a:p>
            <a:pPr>
              <a:buFont typeface="+mj-lt"/>
              <a:buAutoNum type="arabicPeriod"/>
            </a:pPr>
            <a:endParaRPr lang="en-US" i="1" dirty="0"/>
          </a:p>
          <a:p>
            <a:pPr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13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31146-003E-3F40-AC98-0B8C2D05F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81364"/>
          </a:xfrm>
        </p:spPr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21184C-2ED7-6842-8297-840D7A2CC2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1891" y="1590964"/>
            <a:ext cx="8596668" cy="4405102"/>
          </a:xfrm>
        </p:spPr>
        <p:txBody>
          <a:bodyPr>
            <a:normAutofit/>
          </a:bodyPr>
          <a:lstStyle/>
          <a:p>
            <a:r>
              <a:rPr lang="en-US" b="1" dirty="0"/>
              <a:t>RESEARCH QUESTIONS: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Does a County’s racial makeup and/or median income effect the total number of COVID-19 deaths over the past year?  (MAIN EFFECTS?)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Do these factors interact to further effect the total number of COVID-19 deaths over the past year? (INTERACTION EFFECTS?)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Which treatment combinations provide the greatest effect on the average number of COVID-19 deaths per given county? </a:t>
            </a:r>
          </a:p>
          <a:p>
            <a:r>
              <a:rPr lang="en-US" b="1" dirty="0"/>
              <a:t>NOTE: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Model assumptions of ANOVA have been tested and are satisfied.</a:t>
            </a:r>
          </a:p>
          <a:p>
            <a:r>
              <a:rPr lang="en-US" b="1" dirty="0"/>
              <a:t>ASSUMPTIONS:</a:t>
            </a:r>
            <a:endParaRPr lang="en-US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Population and income statistics from 2019 reflect those of 2021.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P-values less than 0.05 are considered statistically significant.</a:t>
            </a:r>
          </a:p>
          <a:p>
            <a:pPr marL="400050"/>
            <a:endParaRPr lang="en-US" dirty="0"/>
          </a:p>
          <a:p>
            <a:pPr marL="400050"/>
            <a:endParaRPr lang="en-US" dirty="0"/>
          </a:p>
          <a:p>
            <a:pPr marL="800100" lvl="1" indent="-342900">
              <a:buFont typeface="+mj-lt"/>
              <a:buAutoNum type="arabicPeriod"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108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D57C8-2500-044D-95DD-41214B12D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9515"/>
          </a:xfrm>
        </p:spPr>
        <p:txBody>
          <a:bodyPr/>
          <a:lstStyle/>
          <a:p>
            <a:r>
              <a:rPr lang="en-US" dirty="0"/>
              <a:t>Data: Cleansing/Overview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E4894CB-9788-6544-B114-BF89B0219E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684" y="1888761"/>
            <a:ext cx="11142689" cy="2937551"/>
          </a:xfrm>
          <a:prstGeom prst="rect">
            <a:avLst/>
          </a:prstGeom>
          <a:ln w="127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730150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0996F-8E0F-8740-8B9F-BC5132671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9A6326A-5B5F-CB4B-A158-BF437D56CA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639" y="1310024"/>
            <a:ext cx="7883866" cy="4536599"/>
          </a:xfrm>
          <a:ln w="12700">
            <a:solidFill>
              <a:schemeClr val="accent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E3D1F94-0AFD-8948-BFA6-536E1DF254F5}"/>
              </a:ext>
            </a:extLst>
          </p:cNvPr>
          <p:cNvSpPr txBox="1"/>
          <p:nvPr/>
        </p:nvSpPr>
        <p:spPr>
          <a:xfrm>
            <a:off x="8096505" y="1310024"/>
            <a:ext cx="3977390" cy="3693319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Highest Median Death Values (in order):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White: </a:t>
            </a:r>
            <a:r>
              <a:rPr lang="en-US" dirty="0">
                <a:solidFill>
                  <a:srgbClr val="FF0000"/>
                </a:solidFill>
              </a:rPr>
              <a:t>Low 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pPr marL="342900" indent="-342900">
              <a:buFont typeface="+mj-lt"/>
              <a:buAutoNum type="arabicPeriod" startAt="2"/>
            </a:pPr>
            <a:r>
              <a:rPr lang="en-US" dirty="0"/>
              <a:t>Other: </a:t>
            </a:r>
            <a:r>
              <a:rPr lang="en-US" dirty="0">
                <a:solidFill>
                  <a:srgbClr val="FF0000"/>
                </a:solidFill>
              </a:rPr>
              <a:t>Low</a:t>
            </a:r>
          </a:p>
          <a:p>
            <a:pPr marL="342900" indent="-342900">
              <a:buFont typeface="+mj-lt"/>
              <a:buAutoNum type="arabicPeriod" startAt="2"/>
            </a:pPr>
            <a:endParaRPr lang="en-US" dirty="0">
              <a:solidFill>
                <a:srgbClr val="FF0000"/>
              </a:solidFill>
            </a:endParaRPr>
          </a:p>
          <a:p>
            <a:pPr marL="342900" indent="-342900">
              <a:buAutoNum type="arabicPeriod" startAt="2"/>
            </a:pPr>
            <a:r>
              <a:rPr lang="en-US" dirty="0"/>
              <a:t>AmericanIndian/NativeAmerican: </a:t>
            </a:r>
            <a:r>
              <a:rPr lang="en-US" dirty="0">
                <a:solidFill>
                  <a:srgbClr val="FF0000"/>
                </a:solidFill>
              </a:rPr>
              <a:t>Low</a:t>
            </a:r>
          </a:p>
          <a:p>
            <a:pPr marL="342900" indent="-342900">
              <a:buAutoNum type="arabicPeriod" startAt="2"/>
            </a:pPr>
            <a:endParaRPr lang="en-US" dirty="0">
              <a:solidFill>
                <a:srgbClr val="FF0000"/>
              </a:solidFill>
            </a:endParaRPr>
          </a:p>
          <a:p>
            <a:pPr marL="342900" indent="-342900">
              <a:buAutoNum type="arabicPeriod" startAt="2"/>
            </a:pPr>
            <a:r>
              <a:rPr lang="en-US" dirty="0"/>
              <a:t>Black: </a:t>
            </a:r>
            <a:r>
              <a:rPr lang="en-US" dirty="0">
                <a:solidFill>
                  <a:srgbClr val="FF0000"/>
                </a:solidFill>
              </a:rPr>
              <a:t>Low</a:t>
            </a:r>
          </a:p>
          <a:p>
            <a:pPr marL="342900" indent="-342900">
              <a:buAutoNum type="arabicPeriod" startAt="2"/>
            </a:pPr>
            <a:endParaRPr lang="en-US" dirty="0">
              <a:solidFill>
                <a:srgbClr val="FF0000"/>
              </a:solidFill>
            </a:endParaRPr>
          </a:p>
          <a:p>
            <a:pPr marL="342900" indent="-342900">
              <a:buAutoNum type="arabicPeriod" startAt="2"/>
            </a:pPr>
            <a:r>
              <a:rPr lang="en-US" dirty="0"/>
              <a:t>White: </a:t>
            </a:r>
            <a:r>
              <a:rPr lang="en-US" dirty="0">
                <a:solidFill>
                  <a:srgbClr val="FF0000"/>
                </a:solidFill>
              </a:rPr>
              <a:t>MidLow</a:t>
            </a:r>
          </a:p>
        </p:txBody>
      </p:sp>
    </p:spTree>
    <p:extLst>
      <p:ext uri="{BB962C8B-B14F-4D97-AF65-F5344CB8AC3E}">
        <p14:creationId xmlns:p14="http://schemas.microsoft.com/office/powerpoint/2010/main" val="3666374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E7849-2C3F-4044-9A98-038FADB6E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44446"/>
          </a:xfrm>
        </p:spPr>
        <p:txBody>
          <a:bodyPr>
            <a:normAutofit/>
          </a:bodyPr>
          <a:lstStyle/>
          <a:p>
            <a:r>
              <a:rPr lang="en-US" dirty="0"/>
              <a:t>Main Effects: Model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EBA9B7-CE4D-3849-88FF-A9B4B0785E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813809"/>
            <a:ext cx="10674039" cy="2809720"/>
          </a:xfrm>
          <a:prstGeom prst="rect">
            <a:avLst/>
          </a:prstGeom>
          <a:ln w="12700">
            <a:solidFill>
              <a:schemeClr val="accent1"/>
            </a:solidFill>
          </a:ln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D837B01-1917-6540-A53B-90AEF61C5C9B}"/>
              </a:ext>
            </a:extLst>
          </p:cNvPr>
          <p:cNvCxnSpPr>
            <a:cxnSpLocks/>
          </p:cNvCxnSpPr>
          <p:nvPr/>
        </p:nvCxnSpPr>
        <p:spPr>
          <a:xfrm>
            <a:off x="6805534" y="824459"/>
            <a:ext cx="0" cy="12441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EF65F87-6235-934D-9B93-C2D10C5C4F1B}"/>
              </a:ext>
            </a:extLst>
          </p:cNvPr>
          <p:cNvSpPr txBox="1"/>
          <p:nvPr/>
        </p:nvSpPr>
        <p:spPr>
          <a:xfrm>
            <a:off x="677334" y="4903304"/>
            <a:ext cx="9659362" cy="923330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CONCLUSION: Both treatments ‘Racial Majority’ and ‘Median Income Quartile’ independently work to effect a county’s average number of total COVID-19 deaths per 100,000 residents.</a:t>
            </a:r>
          </a:p>
        </p:txBody>
      </p:sp>
    </p:spTree>
    <p:extLst>
      <p:ext uri="{BB962C8B-B14F-4D97-AF65-F5344CB8AC3E}">
        <p14:creationId xmlns:p14="http://schemas.microsoft.com/office/powerpoint/2010/main" val="2026519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8321A-37CD-2E46-A293-C6BF8541D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Interaction Effects: Model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37F5708-A280-DE40-A558-4E34CFFEF2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996660"/>
            <a:ext cx="9659362" cy="2697427"/>
          </a:xfrm>
          <a:ln w="12700">
            <a:solidFill>
              <a:schemeClr val="accent1"/>
            </a:solidFill>
          </a:ln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2622CC2-AF96-EF4F-B683-B7D1201F2F68}"/>
              </a:ext>
            </a:extLst>
          </p:cNvPr>
          <p:cNvCxnSpPr>
            <a:cxnSpLocks/>
          </p:cNvCxnSpPr>
          <p:nvPr/>
        </p:nvCxnSpPr>
        <p:spPr>
          <a:xfrm>
            <a:off x="6089917" y="1391478"/>
            <a:ext cx="0" cy="81721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BBC11B0-D0C9-6946-B22F-1EA41D392481}"/>
              </a:ext>
            </a:extLst>
          </p:cNvPr>
          <p:cNvSpPr txBox="1"/>
          <p:nvPr/>
        </p:nvSpPr>
        <p:spPr>
          <a:xfrm>
            <a:off x="677334" y="4903304"/>
            <a:ext cx="9659362" cy="646331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CONCLUSION: Treatments ‘Racial Majority’ and ‘Median Income Quartile’ interact to effect a county’s average number of total COVID-19 deaths per 100,000 residents.</a:t>
            </a:r>
          </a:p>
        </p:txBody>
      </p:sp>
    </p:spTree>
    <p:extLst>
      <p:ext uri="{BB962C8B-B14F-4D97-AF65-F5344CB8AC3E}">
        <p14:creationId xmlns:p14="http://schemas.microsoft.com/office/powerpoint/2010/main" val="3432874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4F69F-126D-F546-9537-EC2B0C295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070" y="442016"/>
            <a:ext cx="8596668" cy="1320800"/>
          </a:xfrm>
        </p:spPr>
        <p:txBody>
          <a:bodyPr/>
          <a:lstStyle/>
          <a:p>
            <a:r>
              <a:rPr lang="en-US" dirty="0"/>
              <a:t>Post-hoc Analysis: Estimated Marginal Means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763D8C-ABF9-9C47-A8B5-D233A61A89E5}"/>
              </a:ext>
            </a:extLst>
          </p:cNvPr>
          <p:cNvSpPr txBox="1"/>
          <p:nvPr/>
        </p:nvSpPr>
        <p:spPr>
          <a:xfrm>
            <a:off x="7382188" y="1762816"/>
            <a:ext cx="3977390" cy="4524315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Highest Marginal Mean Values (in order):</a:t>
            </a:r>
          </a:p>
          <a:p>
            <a:r>
              <a:rPr lang="en-US" i="1" dirty="0"/>
              <a:t>County_majority</a:t>
            </a:r>
          </a:p>
          <a:p>
            <a:pPr marL="342900" indent="-342900">
              <a:buAutoNum type="arabicPeriod"/>
            </a:pPr>
            <a:r>
              <a:rPr lang="en-US" dirty="0"/>
              <a:t>Other</a:t>
            </a:r>
            <a:endParaRPr lang="en-US" dirty="0">
              <a:solidFill>
                <a:srgbClr val="FF0000"/>
              </a:solidFill>
            </a:endParaRPr>
          </a:p>
          <a:p>
            <a:pPr marL="342900" indent="-342900">
              <a:buFont typeface="+mj-lt"/>
              <a:buAutoNum type="arabicPeriod" startAt="2"/>
            </a:pPr>
            <a:r>
              <a:rPr lang="en-US" dirty="0"/>
              <a:t>AmericanIndian/NativeIslander</a:t>
            </a:r>
          </a:p>
          <a:p>
            <a:pPr marL="342900" indent="-342900">
              <a:buAutoNum type="arabicPeriod" startAt="2"/>
            </a:pPr>
            <a:r>
              <a:rPr lang="en-US" dirty="0"/>
              <a:t>White</a:t>
            </a:r>
          </a:p>
          <a:p>
            <a:pPr marL="342900" indent="-342900">
              <a:buAutoNum type="arabicPeriod" startAt="2"/>
            </a:pPr>
            <a:r>
              <a:rPr lang="en-US" dirty="0"/>
              <a:t>Black</a:t>
            </a:r>
          </a:p>
          <a:p>
            <a:pPr marL="342900" indent="-342900">
              <a:buAutoNum type="arabicPeriod" startAt="2"/>
            </a:pPr>
            <a:r>
              <a:rPr lang="en-US" dirty="0"/>
              <a:t>Hispanic</a:t>
            </a:r>
          </a:p>
          <a:p>
            <a:pPr marL="342900" indent="-342900">
              <a:buAutoNum type="arabicPeriod" startAt="2"/>
            </a:pPr>
            <a:r>
              <a:rPr lang="en-US" dirty="0"/>
              <a:t>NativeHawaiian/PacificIslander</a:t>
            </a:r>
          </a:p>
          <a:p>
            <a:pPr marL="342900" indent="-342900">
              <a:buAutoNum type="arabicPeriod" startAt="2"/>
            </a:pPr>
            <a:r>
              <a:rPr lang="en-US" dirty="0"/>
              <a:t>Asian</a:t>
            </a:r>
          </a:p>
          <a:p>
            <a:endParaRPr lang="en-US" dirty="0"/>
          </a:p>
          <a:p>
            <a:r>
              <a:rPr lang="en-US" i="1" dirty="0"/>
              <a:t>Median_income_quartile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Low</a:t>
            </a:r>
          </a:p>
          <a:p>
            <a:pPr marL="342900" indent="-342900">
              <a:buAutoNum type="arabicPeriod"/>
            </a:pPr>
            <a:r>
              <a:rPr lang="en-US" dirty="0"/>
              <a:t>MidLow</a:t>
            </a:r>
          </a:p>
          <a:p>
            <a:pPr marL="342900" indent="-342900">
              <a:buAutoNum type="arabicPeriod"/>
            </a:pPr>
            <a:r>
              <a:rPr lang="en-US" dirty="0"/>
              <a:t>MidHigh</a:t>
            </a:r>
          </a:p>
          <a:p>
            <a:pPr marL="342900" indent="-342900">
              <a:buAutoNum type="arabicPeriod"/>
            </a:pPr>
            <a:r>
              <a:rPr lang="en-US" dirty="0"/>
              <a:t>High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7A99E97-7DFD-D946-BB3A-F6BB5F1E0F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399" y="1762816"/>
            <a:ext cx="6997700" cy="473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251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7BA3DD6-122A-AA4A-8206-537C4D0C88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9367" y="-503098"/>
            <a:ext cx="6198566" cy="372337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C99566D-7678-5444-A6DF-DA70080F45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367" y="3199083"/>
            <a:ext cx="6293311" cy="214154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7638F5A-CE41-754B-BECC-6DD19CABA3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9367" y="5340627"/>
            <a:ext cx="6198566" cy="1355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216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F414E-7B7C-E94B-957D-0B4241B94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5387" y="490330"/>
            <a:ext cx="8596668" cy="649357"/>
          </a:xfrm>
        </p:spPr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D3944E-A894-DC48-BAC1-91381003807B}"/>
              </a:ext>
            </a:extLst>
          </p:cNvPr>
          <p:cNvSpPr txBox="1"/>
          <p:nvPr/>
        </p:nvSpPr>
        <p:spPr>
          <a:xfrm>
            <a:off x="995387" y="1351720"/>
            <a:ext cx="741974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Both main treatment effects, racial majority and median income, both independently effect the average number of COVID-19 deaths for a given county.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Our main treatment effects, racial majority and median income, interact to effect the number of COVID-19 deaths for a given county.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We do not have statistically significant evidence to show that any one specific treatment combination has the highest average number of COVID-19 deaths.</a:t>
            </a:r>
          </a:p>
          <a:p>
            <a:pPr marL="800100" lvl="1" indent="-342900">
              <a:buFont typeface="Wingdings" pitchFamily="2" charset="2"/>
              <a:buChar char="§"/>
            </a:pPr>
            <a:r>
              <a:rPr lang="en-US" dirty="0"/>
              <a:t>However, we have statistically significant evidence to show that: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56AEDA-712C-3E4E-B708-B669D6CF666C}"/>
              </a:ext>
            </a:extLst>
          </p:cNvPr>
          <p:cNvSpPr txBox="1"/>
          <p:nvPr/>
        </p:nvSpPr>
        <p:spPr>
          <a:xfrm>
            <a:off x="636104" y="5045039"/>
            <a:ext cx="3962400" cy="923330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Other: </a:t>
            </a:r>
            <a:r>
              <a:rPr lang="en-US" dirty="0">
                <a:solidFill>
                  <a:srgbClr val="FF0000"/>
                </a:solidFill>
              </a:rPr>
              <a:t>Low</a:t>
            </a:r>
          </a:p>
          <a:p>
            <a:r>
              <a:rPr lang="en-US" dirty="0"/>
              <a:t>AmericanIndian/NativeIslander: </a:t>
            </a:r>
            <a:r>
              <a:rPr lang="en-US" dirty="0">
                <a:solidFill>
                  <a:srgbClr val="FF0000"/>
                </a:solidFill>
              </a:rPr>
              <a:t>Low</a:t>
            </a:r>
          </a:p>
          <a:p>
            <a:r>
              <a:rPr lang="en-US" dirty="0"/>
              <a:t>White: </a:t>
            </a:r>
            <a:r>
              <a:rPr lang="en-US" dirty="0">
                <a:solidFill>
                  <a:srgbClr val="FF0000"/>
                </a:solidFill>
              </a:rPr>
              <a:t>Low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EB20CE-1023-ED4C-A2F6-36C2FA668B05}"/>
              </a:ext>
            </a:extLst>
          </p:cNvPr>
          <p:cNvSpPr txBox="1"/>
          <p:nvPr/>
        </p:nvSpPr>
        <p:spPr>
          <a:xfrm>
            <a:off x="4598504" y="5045039"/>
            <a:ext cx="5963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&gt;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378D88-4882-5A48-8BAB-ED8EDD1B1FFA}"/>
              </a:ext>
            </a:extLst>
          </p:cNvPr>
          <p:cNvSpPr txBox="1"/>
          <p:nvPr/>
        </p:nvSpPr>
        <p:spPr>
          <a:xfrm>
            <a:off x="5194851" y="5045039"/>
            <a:ext cx="4956313" cy="1477328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Hispanic: </a:t>
            </a:r>
            <a:r>
              <a:rPr lang="en-US" dirty="0">
                <a:solidFill>
                  <a:srgbClr val="0070C0"/>
                </a:solidFill>
              </a:rPr>
              <a:t>High</a:t>
            </a:r>
          </a:p>
          <a:p>
            <a:r>
              <a:rPr lang="en-US" dirty="0"/>
              <a:t>Asian: </a:t>
            </a:r>
            <a:r>
              <a:rPr lang="en-US" dirty="0">
                <a:solidFill>
                  <a:srgbClr val="FFC000"/>
                </a:solidFill>
              </a:rPr>
              <a:t>MidLow</a:t>
            </a:r>
          </a:p>
          <a:p>
            <a:r>
              <a:rPr lang="en-US" dirty="0"/>
              <a:t>NativeHawaiian/PacificIslander: </a:t>
            </a:r>
            <a:r>
              <a:rPr lang="en-US" dirty="0">
                <a:solidFill>
                  <a:srgbClr val="0070C0"/>
                </a:solidFill>
              </a:rPr>
              <a:t>High</a:t>
            </a:r>
          </a:p>
          <a:p>
            <a:r>
              <a:rPr lang="en-US" dirty="0"/>
              <a:t>Asian: </a:t>
            </a:r>
            <a:r>
              <a:rPr lang="en-US" dirty="0">
                <a:solidFill>
                  <a:srgbClr val="0070C0"/>
                </a:solidFill>
              </a:rPr>
              <a:t>High</a:t>
            </a:r>
          </a:p>
          <a:p>
            <a:r>
              <a:rPr lang="en-US" dirty="0"/>
              <a:t>Asian: </a:t>
            </a:r>
            <a:r>
              <a:rPr lang="en-US" dirty="0">
                <a:solidFill>
                  <a:srgbClr val="0070C0"/>
                </a:solidFill>
              </a:rPr>
              <a:t>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90013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413</TotalTime>
  <Words>517</Words>
  <Application>Microsoft Macintosh PowerPoint</Application>
  <PresentationFormat>Widescreen</PresentationFormat>
  <Paragraphs>69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Trebuchet MS</vt:lpstr>
      <vt:lpstr>Wingdings</vt:lpstr>
      <vt:lpstr>Wingdings 3</vt:lpstr>
      <vt:lpstr>Facet</vt:lpstr>
      <vt:lpstr>Effects of Race and Income on COVID-19 Death Rates in the US</vt:lpstr>
      <vt:lpstr>Overview</vt:lpstr>
      <vt:lpstr>Data: Cleansing/Overview</vt:lpstr>
      <vt:lpstr>Exploratory Data Analysis</vt:lpstr>
      <vt:lpstr>Main Effects: Model</vt:lpstr>
      <vt:lpstr>Interaction Effects: Model</vt:lpstr>
      <vt:lpstr>Post-hoc Analysis: Estimated Marginal Means</vt:lpstr>
      <vt:lpstr>PowerPoint Presentation</vt:lpstr>
      <vt:lpstr>Conclusions</vt:lpstr>
      <vt:lpstr>Data: Sources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Effects of Race and Income on COVID-19 Death Rates in the US</dc:title>
  <dc:creator>Fabian, Collin</dc:creator>
  <cp:lastModifiedBy>Fabian, Collin</cp:lastModifiedBy>
  <cp:revision>29</cp:revision>
  <dcterms:created xsi:type="dcterms:W3CDTF">2021-03-25T18:03:34Z</dcterms:created>
  <dcterms:modified xsi:type="dcterms:W3CDTF">2021-03-26T01:09:05Z</dcterms:modified>
</cp:coreProperties>
</file>