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6858000" cy="9906000" type="A4"/>
  <p:notesSz cx="68580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4F0D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1472" autoAdjust="0"/>
    <p:restoredTop sz="85525" autoAdjust="0"/>
  </p:normalViewPr>
  <p:slideViewPr>
    <p:cSldViewPr showGuides="1">
      <p:cViewPr>
        <p:scale>
          <a:sx n="75" d="100"/>
          <a:sy n="75" d="100"/>
        </p:scale>
        <p:origin x="-4038" y="-240"/>
      </p:cViewPr>
      <p:guideLst>
        <p:guide orient="horz" pos="6239"/>
        <p:guide orient="horz" pos="3120"/>
        <p:guide orient="horz" pos="5252"/>
        <p:guide pos="4247"/>
        <p:guide pos="17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905-00AF-4B92-976E-ECCF88229D5A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22500" y="696913"/>
            <a:ext cx="24130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1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581BE-3A2C-4D36-9E80-009A7B807F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581BE-3A2C-4D36-9E80-009A7B807F3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580986" y="788930"/>
            <a:ext cx="5842080" cy="84710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B310-E5A2-4CDF-AE4A-203675686748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220F-698F-42D9-8D4E-8247B25EBA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962084" y="9298048"/>
            <a:ext cx="4856229" cy="547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C:\Users\Lucio\Documents\EMMN - Estação Multi-Misão de Natal\EMMN - Desenhos\EMMN - Logomarca\EMMN - Logomarca - com sombra - transparen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5110" y="9371073"/>
            <a:ext cx="1536977" cy="438156"/>
          </a:xfrm>
          <a:prstGeom prst="rect">
            <a:avLst/>
          </a:prstGeom>
          <a:noFill/>
        </p:spPr>
      </p:pic>
      <p:cxnSp>
        <p:nvCxnSpPr>
          <p:cNvPr id="21" name="Conector reto 20"/>
          <p:cNvCxnSpPr/>
          <p:nvPr/>
        </p:nvCxnSpPr>
        <p:spPr>
          <a:xfrm rot="5400000">
            <a:off x="3368629" y="9571100"/>
            <a:ext cx="54769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rot="5400000">
            <a:off x="5448281" y="9571100"/>
            <a:ext cx="54769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0800000">
            <a:off x="3650313" y="9661588"/>
            <a:ext cx="3168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41682" y="9264710"/>
            <a:ext cx="2087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smtClean="0"/>
              <a:t>Displays de Ângulos de AZ e EL  Tabela de Cabeação</a:t>
            </a:r>
            <a:endParaRPr lang="pt-BR" sz="1100"/>
          </a:p>
        </p:txBody>
      </p:sp>
      <p:cxnSp>
        <p:nvCxnSpPr>
          <p:cNvPr id="26" name="Conector reto 25"/>
          <p:cNvCxnSpPr/>
          <p:nvPr/>
        </p:nvCxnSpPr>
        <p:spPr>
          <a:xfrm rot="10800000">
            <a:off x="5720313" y="9472633"/>
            <a:ext cx="1098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641682" y="9626664"/>
            <a:ext cx="21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Número: EMMN-DT-030-V01</a:t>
            </a:r>
            <a:endParaRPr lang="pt-BR" sz="1000"/>
          </a:p>
        </p:txBody>
      </p:sp>
      <p:sp>
        <p:nvSpPr>
          <p:cNvPr id="28" name="CaixaDeTexto 27"/>
          <p:cNvSpPr txBox="1"/>
          <p:nvPr/>
        </p:nvSpPr>
        <p:spPr>
          <a:xfrm>
            <a:off x="5686409" y="9261534"/>
            <a:ext cx="1131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Projeto: CONASAT</a:t>
            </a:r>
            <a:endParaRPr lang="pt-BR" sz="1000"/>
          </a:p>
        </p:txBody>
      </p:sp>
      <p:sp>
        <p:nvSpPr>
          <p:cNvPr id="29" name="CaixaDeTexto 28"/>
          <p:cNvSpPr txBox="1"/>
          <p:nvPr/>
        </p:nvSpPr>
        <p:spPr>
          <a:xfrm>
            <a:off x="5686409" y="9444099"/>
            <a:ext cx="1131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Desenho: LJotha</a:t>
            </a:r>
            <a:endParaRPr lang="pt-BR" sz="1000"/>
          </a:p>
        </p:txBody>
      </p:sp>
      <p:sp>
        <p:nvSpPr>
          <p:cNvPr id="30" name="CaixaDeTexto 29"/>
          <p:cNvSpPr txBox="1"/>
          <p:nvPr/>
        </p:nvSpPr>
        <p:spPr>
          <a:xfrm>
            <a:off x="5686409" y="9632812"/>
            <a:ext cx="1131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Data: 05/08/2016</a:t>
            </a:r>
            <a:endParaRPr lang="pt-BR" sz="1000"/>
          </a:p>
        </p:txBody>
      </p:sp>
      <p:sp>
        <p:nvSpPr>
          <p:cNvPr id="1141" name="Retângulo 1140"/>
          <p:cNvSpPr/>
          <p:nvPr/>
        </p:nvSpPr>
        <p:spPr>
          <a:xfrm>
            <a:off x="215856" y="37110"/>
            <a:ext cx="6602579" cy="98086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96" name="Tabela 195"/>
          <p:cNvGraphicFramePr>
            <a:graphicFrameLocks noGrp="1"/>
          </p:cNvGraphicFramePr>
          <p:nvPr/>
        </p:nvGraphicFramePr>
        <p:xfrm>
          <a:off x="549275" y="1915233"/>
          <a:ext cx="5996341" cy="530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919"/>
                <a:gridCol w="474669"/>
                <a:gridCol w="1935189"/>
                <a:gridCol w="487680"/>
                <a:gridCol w="1760218"/>
                <a:gridCol w="722666"/>
              </a:tblGrid>
              <a:tr h="20593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CONJUNTO DE DISPLAYS</a:t>
                      </a: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CABO FLAT DISPLAY / ARDUINO</a:t>
                      </a: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ARDUINO</a:t>
                      </a: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DISPLAY</a:t>
                      </a:r>
                      <a:endParaRPr lang="pt-BR" sz="900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PINO</a:t>
                      </a: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OBSERVAÇÕES</a:t>
                      </a: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FIO</a:t>
                      </a: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SINAL</a:t>
                      </a: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smtClean="0"/>
                        <a:t>PINO</a:t>
                      </a:r>
                      <a:endParaRPr lang="pt-BR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7881"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900" b="0" smtClean="0"/>
                        <a:t>TODOS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pt-BR" sz="900" b="0" smtClean="0"/>
                        <a:t>1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ALIMENTAÇÃO +5V DE TODOS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1</a:t>
                      </a:r>
                      <a:endParaRPr lang="pt-BR" sz="900" b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ALIMENTAÇÃO +5V</a:t>
                      </a:r>
                      <a:endParaRPr lang="pt-BR" sz="900" b="0"/>
                    </a:p>
                  </a:txBody>
                  <a:tcPr marL="108000" marR="9000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+5V (EXT.)</a:t>
                      </a:r>
                      <a:endParaRPr lang="pt-BR" sz="900" b="0"/>
                    </a:p>
                  </a:txBody>
                  <a:tcPr/>
                </a:tc>
              </a:tr>
              <a:tr h="207881"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900" b="0" smtClean="0"/>
                        <a:t>CAZ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HABILITAÇÃO DO DISPLAY  CAZ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2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LECAZ – CENTENA DE AZIMUTE</a:t>
                      </a:r>
                      <a:endParaRPr lang="pt-BR" sz="900" b="0"/>
                    </a:p>
                  </a:txBody>
                  <a:tcPr marL="108000" marR="90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52</a:t>
                      </a:r>
                      <a:endParaRPr lang="pt-BR" sz="900" b="0"/>
                    </a:p>
                  </a:txBody>
                  <a:tcPr/>
                </a:tc>
              </a:tr>
              <a:tr h="207881"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900" b="0" smtClean="0"/>
                        <a:t>TODOS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2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BIT B (VALOR 2) DE TODOS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3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BIT B</a:t>
                      </a:r>
                      <a:endParaRPr lang="pt-BR" sz="900" b="0"/>
                    </a:p>
                  </a:txBody>
                  <a:tcPr marL="108000" marR="90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50</a:t>
                      </a:r>
                      <a:endParaRPr lang="pt-BR" sz="900" b="0"/>
                    </a:p>
                  </a:txBody>
                  <a:tcPr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CEL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HABILITAÇÃO DO DISPLAY CEL 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4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LECEL – CENTENA DE ELEVAÇÃO</a:t>
                      </a:r>
                      <a:endParaRPr lang="pt-BR" sz="900" b="0"/>
                    </a:p>
                  </a:txBody>
                  <a:tcPr marL="108000" marR="90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48</a:t>
                      </a:r>
                      <a:endParaRPr lang="pt-BR" sz="900" b="0"/>
                    </a:p>
                  </a:txBody>
                  <a:tcPr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3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BIT C (VALOR 4) DE 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5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BIT C</a:t>
                      </a:r>
                      <a:endParaRPr lang="pt-BR" sz="900" b="0"/>
                    </a:p>
                  </a:txBody>
                  <a:tcPr marL="108000" marR="90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46</a:t>
                      </a:r>
                      <a:endParaRPr lang="pt-BR" sz="900" b="0"/>
                    </a:p>
                  </a:txBody>
                  <a:tcPr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DAZ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HABILITAÇÃO DO DISPLAY DAZ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LEDAZ – DEZENA DE AZIMUTE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44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4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TESTE DE TODOS OS SEGMENTOS (1)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7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LT – LAMP TEST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42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DEL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HABILITAÇÃO DO DISPLAY DEL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8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LEDEL – DEZENA DE ELEVAÇÃO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40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TODOS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5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APAGAMENTO DOS SEGMENTOS (2)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9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 - BLANKING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UAZ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HABILITAÇÃO DO DISPLAY UAZ  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10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LEUAZ – UNIDADE DE AZIMUTE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38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HABILITAÇÃO DE ESCRITA (3)</a:t>
                      </a:r>
                      <a:endParaRPr lang="pt-BR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11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LE – LATCH ENABLE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UEL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HABILITAÇÃO DO DISPLAY UEL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12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LEUEL – UNIDADE DE ELEVAÇÃO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36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POSIÇÃO SEM PINO NO CONECTOR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(13)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----------------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FAZ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HABILITAÇÃO DO DISPLAY  FAZ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14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LEFAZ – FRAÇÃO DE AZIMUTE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34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7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BIT D (VALOR 8) DE 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15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BIT D (MSB)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32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FEL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6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HABILITAÇÃO DO DISPLAY FEL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16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LEFEL – FRAÇÃO DE ELEVAÇÃO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30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8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BIT A (VALOR 1) DE 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17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BIT A (LSB)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28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VAGO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(18)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----------------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9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ALIMENTAÇÃO (-) DE TODOS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19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ALIMENTAÇÃO (-) GND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GND (EXT.)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VAGO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(20)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----------------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</a:tr>
              <a:tr h="207881"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UAZ/UEL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10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smtClean="0"/>
                        <a:t>PONTO DECIMAL (4)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mtClean="0"/>
                        <a:t>----------------</a:t>
                      </a:r>
                      <a:endParaRPr lang="pt-BR" sz="900" b="0"/>
                    </a:p>
                  </a:txBody>
                  <a:tcPr marL="108000" marR="90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smtClean="0"/>
                        <a:t>---</a:t>
                      </a:r>
                      <a:endParaRPr lang="pt-BR" sz="900" b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7" name="Conector reto 196"/>
          <p:cNvCxnSpPr/>
          <p:nvPr/>
        </p:nvCxnSpPr>
        <p:spPr>
          <a:xfrm>
            <a:off x="4165563" y="3808395"/>
            <a:ext cx="10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to 200"/>
          <p:cNvCxnSpPr/>
          <p:nvPr/>
        </p:nvCxnSpPr>
        <p:spPr>
          <a:xfrm>
            <a:off x="4165563" y="4271951"/>
            <a:ext cx="10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/>
          <p:cNvCxnSpPr/>
          <p:nvPr/>
        </p:nvCxnSpPr>
        <p:spPr>
          <a:xfrm>
            <a:off x="4171913" y="4741859"/>
            <a:ext cx="10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/>
          <p:cNvSpPr txBox="1"/>
          <p:nvPr/>
        </p:nvSpPr>
        <p:spPr>
          <a:xfrm>
            <a:off x="434935" y="7303004"/>
            <a:ext cx="314170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 algn="just">
              <a:spcBef>
                <a:spcPts val="300"/>
              </a:spcBef>
              <a:spcAft>
                <a:spcPts val="300"/>
              </a:spcAft>
              <a:tabLst>
                <a:tab pos="357188" algn="l"/>
              </a:tabLst>
            </a:pPr>
            <a:r>
              <a:rPr lang="pt-BR" sz="800" smtClean="0"/>
              <a:t>Obs (1)	LT (Lamp Test) - Mantido em nível lógico  “1”. Um nível “0” momentâneo testa todos os segmentos de todos os displays.</a:t>
            </a:r>
          </a:p>
          <a:p>
            <a:pPr marL="357188" indent="-357188" algn="just">
              <a:spcBef>
                <a:spcPts val="300"/>
              </a:spcBef>
              <a:spcAft>
                <a:spcPts val="300"/>
              </a:spcAft>
              <a:tabLst>
                <a:tab pos="357188" algn="l"/>
              </a:tabLst>
            </a:pPr>
            <a:r>
              <a:rPr lang="pt-BR" sz="800" smtClean="0"/>
              <a:t>Obs (2) 	BI (Blanking) - Mantido em nível lógico  “1”. Um nível “0” momentâneo apaga todos os segmentos. É utilizado para controle de luminosidade do display por meio de pulsos PWM. Em nosso caso foi cabeado para permenecer em nível “1”. </a:t>
            </a:r>
          </a:p>
          <a:p>
            <a:pPr marL="357188" indent="-357188" algn="just">
              <a:spcBef>
                <a:spcPts val="300"/>
              </a:spcBef>
              <a:spcAft>
                <a:spcPts val="300"/>
              </a:spcAft>
              <a:tabLst>
                <a:tab pos="357188" algn="l"/>
              </a:tabLst>
            </a:pPr>
            <a:r>
              <a:rPr lang="pt-BR" sz="800" smtClean="0"/>
              <a:t>Obs (3) 	LE (Latch Enable) – Mantido em nível lógico  “1”. Um nível “0” faz o display exibir o dígito presente nas linhas ABCD. Ao retornar ao nível “1”, este dígito fica memorizado até nova escrita. Foram criadas 8 linhas LE individuais de habilitação para cada um dos 8 displays.</a:t>
            </a:r>
          </a:p>
          <a:p>
            <a:pPr marL="357188" indent="-357188" algn="just">
              <a:spcBef>
                <a:spcPts val="300"/>
              </a:spcBef>
              <a:spcAft>
                <a:spcPts val="300"/>
              </a:spcAft>
              <a:tabLst>
                <a:tab pos="357188" algn="l"/>
              </a:tabLst>
            </a:pPr>
            <a:r>
              <a:rPr lang="pt-BR" sz="800" smtClean="0"/>
              <a:t>Obs (4) 	Os pinos 10 dos displays UAZ e UEL foram cabeados em níveis “1”, mantendo os pontos decimais permanentemente acesos.  </a:t>
            </a:r>
            <a:endParaRPr lang="pt-BR" sz="800"/>
          </a:p>
        </p:txBody>
      </p:sp>
      <p:cxnSp>
        <p:nvCxnSpPr>
          <p:cNvPr id="222" name="Conector reto 221"/>
          <p:cNvCxnSpPr/>
          <p:nvPr/>
        </p:nvCxnSpPr>
        <p:spPr>
          <a:xfrm>
            <a:off x="4168785" y="2654268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to 222"/>
          <p:cNvCxnSpPr/>
          <p:nvPr/>
        </p:nvCxnSpPr>
        <p:spPr>
          <a:xfrm>
            <a:off x="4168785" y="3117818"/>
            <a:ext cx="25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>
            <a:off x="4168785" y="3590893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to 224"/>
          <p:cNvCxnSpPr/>
          <p:nvPr/>
        </p:nvCxnSpPr>
        <p:spPr>
          <a:xfrm>
            <a:off x="4165610" y="4038568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/>
          <p:cNvCxnSpPr/>
          <p:nvPr/>
        </p:nvCxnSpPr>
        <p:spPr>
          <a:xfrm>
            <a:off x="4171960" y="4508468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/>
          <p:cNvCxnSpPr/>
          <p:nvPr/>
        </p:nvCxnSpPr>
        <p:spPr>
          <a:xfrm>
            <a:off x="4171960" y="4972018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to 227"/>
          <p:cNvCxnSpPr/>
          <p:nvPr/>
        </p:nvCxnSpPr>
        <p:spPr>
          <a:xfrm>
            <a:off x="4171960" y="5432393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4171960" y="5892768"/>
            <a:ext cx="25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890500" y="7678777"/>
            <a:ext cx="7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888955" y="7364449"/>
            <a:ext cx="9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879431" y="8248641"/>
            <a:ext cx="9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to 232"/>
          <p:cNvCxnSpPr/>
          <p:nvPr/>
        </p:nvCxnSpPr>
        <p:spPr>
          <a:xfrm>
            <a:off x="2251036" y="8572487"/>
            <a:ext cx="9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3601986" y="7329864"/>
            <a:ext cx="3027422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 algn="just">
              <a:spcBef>
                <a:spcPts val="300"/>
              </a:spcBef>
              <a:spcAft>
                <a:spcPts val="300"/>
              </a:spcAft>
              <a:tabLst>
                <a:tab pos="357188" algn="l"/>
              </a:tabLst>
            </a:pPr>
            <a:r>
              <a:rPr lang="pt-BR" sz="800" smtClean="0"/>
              <a:t>Obs (5)	Para qualquer combinação das linhas ABCD de valores decimais entre 10 e 15, o display permanece totalmente apagado.</a:t>
            </a:r>
          </a:p>
          <a:p>
            <a:pPr marL="357188" indent="-357188" algn="just">
              <a:spcBef>
                <a:spcPts val="300"/>
              </a:spcBef>
              <a:spcAft>
                <a:spcPts val="300"/>
              </a:spcAft>
              <a:tabLst>
                <a:tab pos="357188" algn="l"/>
              </a:tabLst>
            </a:pPr>
            <a:r>
              <a:rPr lang="pt-BR" sz="800" smtClean="0"/>
              <a:t>Obs (6)	Display CEL é diferenciado, apresentando apenas o dígito decimal 1, o ponto decimal e segmentos que formam os sinais de (+) e (−). As ligações feitas entre este display e o CI MC14511B faz com que somente sejam válidas as entradas das linhas ABCD mostradas na tabela abaixo:</a:t>
            </a:r>
          </a:p>
          <a:p>
            <a:pPr marL="357188" indent="-357188" algn="just">
              <a:tabLst>
                <a:tab pos="357188" algn="l"/>
              </a:tabLst>
            </a:pPr>
            <a:r>
              <a:rPr lang="pt-BR" sz="800" smtClean="0"/>
              <a:t>		ABCD  =  0 decimal  →  display  =  </a:t>
            </a:r>
            <a:r>
              <a:rPr lang="pt-BR" sz="800" b="1" smtClean="0"/>
              <a:t>+1</a:t>
            </a:r>
          </a:p>
          <a:p>
            <a:pPr marL="357188" indent="-357188" algn="just">
              <a:tabLst>
                <a:tab pos="357188" algn="l"/>
              </a:tabLst>
            </a:pPr>
            <a:r>
              <a:rPr lang="pt-BR" sz="800" smtClean="0"/>
              <a:t>		ABCD  =  2 decimal  →  display  =  </a:t>
            </a:r>
            <a:r>
              <a:rPr lang="pt-BR" sz="800" b="1" smtClean="0"/>
              <a:t>+</a:t>
            </a:r>
          </a:p>
          <a:p>
            <a:pPr marL="357188" indent="-357188" algn="just">
              <a:tabLst>
                <a:tab pos="357188" algn="l"/>
              </a:tabLst>
            </a:pPr>
            <a:r>
              <a:rPr lang="pt-BR" sz="800" smtClean="0"/>
              <a:t>		ABCD  =  4 decimal  →  display  =    </a:t>
            </a:r>
            <a:r>
              <a:rPr lang="pt-BR" sz="800" b="1" smtClean="0"/>
              <a:t>1</a:t>
            </a:r>
          </a:p>
          <a:p>
            <a:pPr marL="357188" indent="-357188" algn="just">
              <a:tabLst>
                <a:tab pos="357188" algn="l"/>
              </a:tabLst>
            </a:pPr>
            <a:r>
              <a:rPr lang="pt-BR" sz="800" smtClean="0"/>
              <a:t>		ABCD  =  7 decimal  →  display  =  </a:t>
            </a:r>
            <a:r>
              <a:rPr lang="pt-BR" sz="800" b="1" smtClean="0"/>
              <a:t>−</a:t>
            </a:r>
          </a:p>
          <a:p>
            <a:pPr marL="357188" indent="-357188" algn="just">
              <a:tabLst>
                <a:tab pos="357188" algn="l"/>
              </a:tabLst>
            </a:pPr>
            <a:r>
              <a:rPr lang="pt-BR" sz="800" smtClean="0"/>
              <a:t>		ABCD  =  8 decimal  →  display  =  </a:t>
            </a:r>
            <a:r>
              <a:rPr lang="pt-BR" sz="800" b="1" smtClean="0"/>
              <a:t>+1</a:t>
            </a:r>
          </a:p>
          <a:p>
            <a:pPr marL="357188" indent="-357188" algn="just">
              <a:tabLst>
                <a:tab pos="357188" algn="l"/>
              </a:tabLst>
            </a:pPr>
            <a:r>
              <a:rPr lang="pt-BR" sz="800" smtClean="0"/>
              <a:t>		ABCD  =  9 decimal  →  display  =  </a:t>
            </a:r>
            <a:r>
              <a:rPr lang="pt-BR" sz="800" b="1" smtClean="0"/>
              <a:t>−1</a:t>
            </a:r>
            <a:r>
              <a:rPr lang="pt-BR" sz="800" smtClean="0"/>
              <a:t>  </a:t>
            </a:r>
            <a:endParaRPr lang="pt-BR" sz="800"/>
          </a:p>
        </p:txBody>
      </p:sp>
      <p:sp>
        <p:nvSpPr>
          <p:cNvPr id="198" name="CaixaDeTexto 197"/>
          <p:cNvSpPr txBox="1"/>
          <p:nvPr/>
        </p:nvSpPr>
        <p:spPr>
          <a:xfrm>
            <a:off x="507961" y="388240"/>
            <a:ext cx="54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CAZ</a:t>
            </a:r>
            <a:endParaRPr lang="pt-BR" sz="1400" b="1"/>
          </a:p>
        </p:txBody>
      </p:sp>
      <p:sp>
        <p:nvSpPr>
          <p:cNvPr id="199" name="CaixaDeTexto 198"/>
          <p:cNvSpPr txBox="1"/>
          <p:nvPr/>
        </p:nvSpPr>
        <p:spPr>
          <a:xfrm>
            <a:off x="982629" y="388240"/>
            <a:ext cx="54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DAZ</a:t>
            </a:r>
            <a:endParaRPr lang="pt-BR" sz="1400" b="1"/>
          </a:p>
        </p:txBody>
      </p:sp>
      <p:sp>
        <p:nvSpPr>
          <p:cNvPr id="200" name="CaixaDeTexto 199"/>
          <p:cNvSpPr txBox="1"/>
          <p:nvPr/>
        </p:nvSpPr>
        <p:spPr>
          <a:xfrm>
            <a:off x="1457298" y="388240"/>
            <a:ext cx="54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UAZ</a:t>
            </a:r>
            <a:endParaRPr lang="pt-BR" sz="1400" b="1"/>
          </a:p>
        </p:txBody>
      </p:sp>
      <p:sp>
        <p:nvSpPr>
          <p:cNvPr id="211" name="CaixaDeTexto 210"/>
          <p:cNvSpPr txBox="1"/>
          <p:nvPr/>
        </p:nvSpPr>
        <p:spPr>
          <a:xfrm>
            <a:off x="1931967" y="388240"/>
            <a:ext cx="54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FAZ</a:t>
            </a:r>
            <a:endParaRPr lang="pt-BR" sz="1400" b="1"/>
          </a:p>
        </p:txBody>
      </p:sp>
      <p:sp>
        <p:nvSpPr>
          <p:cNvPr id="213" name="CaixaDeTexto 212"/>
          <p:cNvSpPr txBox="1"/>
          <p:nvPr/>
        </p:nvSpPr>
        <p:spPr>
          <a:xfrm>
            <a:off x="2881305" y="399994"/>
            <a:ext cx="54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CEL</a:t>
            </a:r>
            <a:endParaRPr lang="pt-BR" sz="1400" b="1"/>
          </a:p>
        </p:txBody>
      </p:sp>
      <p:sp>
        <p:nvSpPr>
          <p:cNvPr id="215" name="CaixaDeTexto 214"/>
          <p:cNvSpPr txBox="1"/>
          <p:nvPr/>
        </p:nvSpPr>
        <p:spPr>
          <a:xfrm>
            <a:off x="3355973" y="399994"/>
            <a:ext cx="54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DEL</a:t>
            </a:r>
            <a:endParaRPr lang="pt-BR" sz="1400" b="1"/>
          </a:p>
        </p:txBody>
      </p:sp>
      <p:sp>
        <p:nvSpPr>
          <p:cNvPr id="217" name="CaixaDeTexto 216"/>
          <p:cNvSpPr txBox="1"/>
          <p:nvPr/>
        </p:nvSpPr>
        <p:spPr>
          <a:xfrm>
            <a:off x="3830642" y="399994"/>
            <a:ext cx="54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UEL</a:t>
            </a:r>
            <a:endParaRPr lang="pt-BR" sz="1400" b="1"/>
          </a:p>
        </p:txBody>
      </p:sp>
      <p:sp>
        <p:nvSpPr>
          <p:cNvPr id="219" name="CaixaDeTexto 218"/>
          <p:cNvSpPr txBox="1"/>
          <p:nvPr/>
        </p:nvSpPr>
        <p:spPr>
          <a:xfrm>
            <a:off x="4305311" y="399994"/>
            <a:ext cx="54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FEL</a:t>
            </a:r>
            <a:endParaRPr lang="pt-BR" sz="1400" b="1"/>
          </a:p>
        </p:txBody>
      </p:sp>
      <p:cxnSp>
        <p:nvCxnSpPr>
          <p:cNvPr id="220" name="Conector reto 219"/>
          <p:cNvCxnSpPr/>
          <p:nvPr/>
        </p:nvCxnSpPr>
        <p:spPr>
          <a:xfrm>
            <a:off x="2443149" y="789883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to 235"/>
          <p:cNvCxnSpPr/>
          <p:nvPr/>
        </p:nvCxnSpPr>
        <p:spPr>
          <a:xfrm>
            <a:off x="2443149" y="826396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to 236"/>
          <p:cNvCxnSpPr/>
          <p:nvPr/>
        </p:nvCxnSpPr>
        <p:spPr>
          <a:xfrm>
            <a:off x="2443149" y="862909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to 237"/>
          <p:cNvCxnSpPr/>
          <p:nvPr/>
        </p:nvCxnSpPr>
        <p:spPr>
          <a:xfrm>
            <a:off x="2443149" y="899422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to 238"/>
          <p:cNvCxnSpPr/>
          <p:nvPr/>
        </p:nvCxnSpPr>
        <p:spPr>
          <a:xfrm>
            <a:off x="2443149" y="972448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to 239"/>
          <p:cNvCxnSpPr/>
          <p:nvPr/>
        </p:nvCxnSpPr>
        <p:spPr>
          <a:xfrm>
            <a:off x="2443149" y="1008961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to 240"/>
          <p:cNvCxnSpPr/>
          <p:nvPr/>
        </p:nvCxnSpPr>
        <p:spPr>
          <a:xfrm>
            <a:off x="2443149" y="1045474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to 241"/>
          <p:cNvCxnSpPr/>
          <p:nvPr/>
        </p:nvCxnSpPr>
        <p:spPr>
          <a:xfrm>
            <a:off x="2443149" y="1081987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to 242"/>
          <p:cNvCxnSpPr/>
          <p:nvPr/>
        </p:nvCxnSpPr>
        <p:spPr>
          <a:xfrm>
            <a:off x="2443149" y="1118500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/>
          <p:cNvCxnSpPr/>
          <p:nvPr/>
        </p:nvCxnSpPr>
        <p:spPr>
          <a:xfrm>
            <a:off x="2443149" y="1155013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/>
          <p:cNvCxnSpPr/>
          <p:nvPr/>
        </p:nvCxnSpPr>
        <p:spPr>
          <a:xfrm>
            <a:off x="2443149" y="1191526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to 245"/>
          <p:cNvCxnSpPr/>
          <p:nvPr/>
        </p:nvCxnSpPr>
        <p:spPr>
          <a:xfrm>
            <a:off x="2443149" y="1228039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to 246"/>
          <p:cNvCxnSpPr/>
          <p:nvPr/>
        </p:nvCxnSpPr>
        <p:spPr>
          <a:xfrm>
            <a:off x="2443149" y="1301065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to 247"/>
          <p:cNvCxnSpPr/>
          <p:nvPr/>
        </p:nvCxnSpPr>
        <p:spPr>
          <a:xfrm>
            <a:off x="2443149" y="1337578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reto 248"/>
          <p:cNvCxnSpPr/>
          <p:nvPr/>
        </p:nvCxnSpPr>
        <p:spPr>
          <a:xfrm>
            <a:off x="2443149" y="1374091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to 249"/>
          <p:cNvCxnSpPr/>
          <p:nvPr/>
        </p:nvCxnSpPr>
        <p:spPr>
          <a:xfrm>
            <a:off x="2443149" y="1447117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to 250"/>
          <p:cNvCxnSpPr/>
          <p:nvPr/>
        </p:nvCxnSpPr>
        <p:spPr>
          <a:xfrm>
            <a:off x="2443149" y="1483630"/>
            <a:ext cx="4746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to 251"/>
          <p:cNvCxnSpPr/>
          <p:nvPr/>
        </p:nvCxnSpPr>
        <p:spPr>
          <a:xfrm>
            <a:off x="4816493" y="789883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to 252"/>
          <p:cNvCxnSpPr/>
          <p:nvPr/>
        </p:nvCxnSpPr>
        <p:spPr>
          <a:xfrm>
            <a:off x="4816493" y="826396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to 253"/>
          <p:cNvCxnSpPr/>
          <p:nvPr/>
        </p:nvCxnSpPr>
        <p:spPr>
          <a:xfrm>
            <a:off x="4816493" y="862909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to 254"/>
          <p:cNvCxnSpPr/>
          <p:nvPr/>
        </p:nvCxnSpPr>
        <p:spPr>
          <a:xfrm>
            <a:off x="4816493" y="899422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to 255"/>
          <p:cNvCxnSpPr/>
          <p:nvPr/>
        </p:nvCxnSpPr>
        <p:spPr>
          <a:xfrm>
            <a:off x="4816493" y="972448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to 256"/>
          <p:cNvCxnSpPr/>
          <p:nvPr/>
        </p:nvCxnSpPr>
        <p:spPr>
          <a:xfrm>
            <a:off x="4816493" y="1008961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to 257"/>
          <p:cNvCxnSpPr/>
          <p:nvPr/>
        </p:nvCxnSpPr>
        <p:spPr>
          <a:xfrm>
            <a:off x="4816493" y="104547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to 258"/>
          <p:cNvCxnSpPr/>
          <p:nvPr/>
        </p:nvCxnSpPr>
        <p:spPr>
          <a:xfrm>
            <a:off x="4816493" y="1081987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to 259"/>
          <p:cNvCxnSpPr/>
          <p:nvPr/>
        </p:nvCxnSpPr>
        <p:spPr>
          <a:xfrm>
            <a:off x="4816493" y="1118500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to 260"/>
          <p:cNvCxnSpPr/>
          <p:nvPr/>
        </p:nvCxnSpPr>
        <p:spPr>
          <a:xfrm>
            <a:off x="4816493" y="1155013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to 261"/>
          <p:cNvCxnSpPr/>
          <p:nvPr/>
        </p:nvCxnSpPr>
        <p:spPr>
          <a:xfrm>
            <a:off x="4816493" y="1191526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/>
          <p:cNvCxnSpPr/>
          <p:nvPr/>
        </p:nvCxnSpPr>
        <p:spPr>
          <a:xfrm>
            <a:off x="4816493" y="1228039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to 263"/>
          <p:cNvCxnSpPr/>
          <p:nvPr/>
        </p:nvCxnSpPr>
        <p:spPr>
          <a:xfrm>
            <a:off x="4816493" y="1301065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to 264"/>
          <p:cNvCxnSpPr/>
          <p:nvPr/>
        </p:nvCxnSpPr>
        <p:spPr>
          <a:xfrm>
            <a:off x="4816493" y="1337578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to 265"/>
          <p:cNvCxnSpPr/>
          <p:nvPr/>
        </p:nvCxnSpPr>
        <p:spPr>
          <a:xfrm>
            <a:off x="4816493" y="1374091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to 266"/>
          <p:cNvCxnSpPr/>
          <p:nvPr/>
        </p:nvCxnSpPr>
        <p:spPr>
          <a:xfrm>
            <a:off x="4816493" y="1447117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to 267"/>
          <p:cNvCxnSpPr/>
          <p:nvPr/>
        </p:nvCxnSpPr>
        <p:spPr>
          <a:xfrm>
            <a:off x="4816494" y="1483630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tângulo 268"/>
          <p:cNvSpPr/>
          <p:nvPr/>
        </p:nvSpPr>
        <p:spPr>
          <a:xfrm>
            <a:off x="5656293" y="740729"/>
            <a:ext cx="73026" cy="68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Retângulo 269"/>
          <p:cNvSpPr/>
          <p:nvPr/>
        </p:nvSpPr>
        <p:spPr>
          <a:xfrm>
            <a:off x="5619779" y="680344"/>
            <a:ext cx="985851" cy="79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CaixaDeTexto 270"/>
          <p:cNvSpPr txBox="1"/>
          <p:nvPr/>
        </p:nvSpPr>
        <p:spPr>
          <a:xfrm>
            <a:off x="5656293" y="935935"/>
            <a:ext cx="94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ARDUINO</a:t>
            </a:r>
            <a:endParaRPr lang="pt-BR" sz="1400" b="1"/>
          </a:p>
        </p:txBody>
      </p:sp>
      <p:cxnSp>
        <p:nvCxnSpPr>
          <p:cNvPr id="272" name="Conector reto 271"/>
          <p:cNvCxnSpPr/>
          <p:nvPr/>
        </p:nvCxnSpPr>
        <p:spPr>
          <a:xfrm>
            <a:off x="5365215" y="1568410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to 272"/>
          <p:cNvCxnSpPr/>
          <p:nvPr/>
        </p:nvCxnSpPr>
        <p:spPr>
          <a:xfrm>
            <a:off x="5329215" y="1604923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reto 273"/>
          <p:cNvCxnSpPr/>
          <p:nvPr/>
        </p:nvCxnSpPr>
        <p:spPr>
          <a:xfrm>
            <a:off x="5619780" y="1568410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to 274"/>
          <p:cNvCxnSpPr/>
          <p:nvPr/>
        </p:nvCxnSpPr>
        <p:spPr>
          <a:xfrm>
            <a:off x="5619780" y="1604923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tângulo 275"/>
          <p:cNvSpPr/>
          <p:nvPr/>
        </p:nvSpPr>
        <p:spPr>
          <a:xfrm>
            <a:off x="5437215" y="1533436"/>
            <a:ext cx="73026" cy="10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7" name="Conector reto 276"/>
          <p:cNvCxnSpPr/>
          <p:nvPr/>
        </p:nvCxnSpPr>
        <p:spPr>
          <a:xfrm>
            <a:off x="5218137" y="1448656"/>
            <a:ext cx="146052" cy="119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CaixaDeTexto 278"/>
          <p:cNvSpPr txBox="1"/>
          <p:nvPr/>
        </p:nvSpPr>
        <p:spPr>
          <a:xfrm>
            <a:off x="5875371" y="1483630"/>
            <a:ext cx="693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smtClean="0"/>
              <a:t>+5V / 0V</a:t>
            </a:r>
            <a:endParaRPr lang="pt-BR" sz="800"/>
          </a:p>
        </p:txBody>
      </p:sp>
      <p:sp>
        <p:nvSpPr>
          <p:cNvPr id="280" name="Retângulo 279"/>
          <p:cNvSpPr/>
          <p:nvPr/>
        </p:nvSpPr>
        <p:spPr>
          <a:xfrm>
            <a:off x="5473728" y="740729"/>
            <a:ext cx="73026" cy="68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1" name="Conector reto 280"/>
          <p:cNvCxnSpPr/>
          <p:nvPr/>
        </p:nvCxnSpPr>
        <p:spPr>
          <a:xfrm>
            <a:off x="5181624" y="1485169"/>
            <a:ext cx="146052" cy="119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aixaDeTexto 281"/>
          <p:cNvSpPr txBox="1"/>
          <p:nvPr/>
        </p:nvSpPr>
        <p:spPr>
          <a:xfrm>
            <a:off x="549275" y="107890"/>
            <a:ext cx="186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DISPLAY DE AZIMUTE</a:t>
            </a:r>
            <a:endParaRPr lang="pt-BR" sz="1400" b="1"/>
          </a:p>
        </p:txBody>
      </p:sp>
      <p:sp>
        <p:nvSpPr>
          <p:cNvPr id="290" name="CaixaDeTexto 289"/>
          <p:cNvSpPr txBox="1"/>
          <p:nvPr/>
        </p:nvSpPr>
        <p:spPr>
          <a:xfrm>
            <a:off x="2924175" y="107890"/>
            <a:ext cx="186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mtClean="0"/>
              <a:t>DISPLAY DE ELEVAÇÃO</a:t>
            </a:r>
            <a:endParaRPr lang="pt-BR" sz="1400" b="1"/>
          </a:p>
        </p:txBody>
      </p:sp>
      <p:sp>
        <p:nvSpPr>
          <p:cNvPr id="308" name="Colchete esquerdo 307"/>
          <p:cNvSpPr/>
          <p:nvPr/>
        </p:nvSpPr>
        <p:spPr>
          <a:xfrm rot="5400000" flipV="1">
            <a:off x="1444473" y="-500006"/>
            <a:ext cx="108000" cy="19080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6" name="Colchete esquerdo 315"/>
          <p:cNvSpPr/>
          <p:nvPr/>
        </p:nvSpPr>
        <p:spPr>
          <a:xfrm rot="5400000" flipV="1">
            <a:off x="3824175" y="-500006"/>
            <a:ext cx="108000" cy="19080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0" name="Retângulo 319"/>
          <p:cNvSpPr/>
          <p:nvPr/>
        </p:nvSpPr>
        <p:spPr>
          <a:xfrm>
            <a:off x="5546754" y="1533436"/>
            <a:ext cx="73026" cy="10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8" name="CaixaDeTexto 327"/>
          <p:cNvSpPr txBox="1"/>
          <p:nvPr/>
        </p:nvSpPr>
        <p:spPr>
          <a:xfrm>
            <a:off x="4999059" y="1677949"/>
            <a:ext cx="912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smtClean="0"/>
              <a:t>ALIMENTAÇÃO</a:t>
            </a:r>
            <a:endParaRPr lang="pt-BR" sz="800"/>
          </a:p>
        </p:txBody>
      </p:sp>
      <p:sp>
        <p:nvSpPr>
          <p:cNvPr id="332" name="CaixaDeTexto 331"/>
          <p:cNvSpPr txBox="1"/>
          <p:nvPr/>
        </p:nvSpPr>
        <p:spPr>
          <a:xfrm>
            <a:off x="4305312" y="1677949"/>
            <a:ext cx="912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smtClean="0"/>
              <a:t>CONTROLES</a:t>
            </a:r>
            <a:endParaRPr lang="pt-BR" sz="800"/>
          </a:p>
        </p:txBody>
      </p:sp>
      <p:sp>
        <p:nvSpPr>
          <p:cNvPr id="340" name="CaixaDeTexto 339"/>
          <p:cNvSpPr txBox="1"/>
          <p:nvPr/>
        </p:nvSpPr>
        <p:spPr>
          <a:xfrm>
            <a:off x="5072085" y="436507"/>
            <a:ext cx="1424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smtClean="0"/>
              <a:t>CARACTERES (ABCD)</a:t>
            </a:r>
            <a:endParaRPr lang="pt-BR" sz="800"/>
          </a:p>
        </p:txBody>
      </p:sp>
      <p:sp>
        <p:nvSpPr>
          <p:cNvPr id="344" name="CaixaDeTexto 343"/>
          <p:cNvSpPr txBox="1"/>
          <p:nvPr/>
        </p:nvSpPr>
        <p:spPr>
          <a:xfrm>
            <a:off x="4816494" y="294089"/>
            <a:ext cx="1424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smtClean="0"/>
              <a:t>SELEÇÃO DE DISPLAY</a:t>
            </a:r>
            <a:endParaRPr lang="pt-BR" sz="800"/>
          </a:p>
        </p:txBody>
      </p:sp>
      <p:sp>
        <p:nvSpPr>
          <p:cNvPr id="345" name="Retângulo de cantos arredondados 344"/>
          <p:cNvSpPr/>
          <p:nvPr/>
        </p:nvSpPr>
        <p:spPr>
          <a:xfrm rot="16200000">
            <a:off x="5018598" y="1430789"/>
            <a:ext cx="108000" cy="72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6" name="Retângulo de cantos arredondados 345"/>
          <p:cNvSpPr/>
          <p:nvPr/>
        </p:nvSpPr>
        <p:spPr>
          <a:xfrm rot="16200000">
            <a:off x="4853520" y="1304365"/>
            <a:ext cx="144000" cy="72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7" name="Retângulo de cantos arredondados 346"/>
          <p:cNvSpPr/>
          <p:nvPr/>
        </p:nvSpPr>
        <p:spPr>
          <a:xfrm rot="16200000">
            <a:off x="5055624" y="1063367"/>
            <a:ext cx="324000" cy="72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8" name="Retângulo de cantos arredondados 347"/>
          <p:cNvSpPr/>
          <p:nvPr/>
        </p:nvSpPr>
        <p:spPr>
          <a:xfrm rot="16200000">
            <a:off x="5273676" y="809784"/>
            <a:ext cx="180000" cy="72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9" name="Conector de seta reta 348"/>
          <p:cNvCxnSpPr/>
          <p:nvPr/>
        </p:nvCxnSpPr>
        <p:spPr>
          <a:xfrm rot="5400000" flipH="1" flipV="1">
            <a:off x="4728348" y="1533529"/>
            <a:ext cx="300036" cy="6191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de seta reta 349"/>
          <p:cNvCxnSpPr/>
          <p:nvPr/>
        </p:nvCxnSpPr>
        <p:spPr>
          <a:xfrm rot="16200000" flipV="1">
            <a:off x="5028010" y="1560912"/>
            <a:ext cx="202404" cy="119064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de seta reta 350"/>
          <p:cNvCxnSpPr/>
          <p:nvPr/>
        </p:nvCxnSpPr>
        <p:spPr>
          <a:xfrm rot="5400000" flipH="1" flipV="1">
            <a:off x="5336380" y="635797"/>
            <a:ext cx="147639" cy="90489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de seta reta 351"/>
          <p:cNvCxnSpPr/>
          <p:nvPr/>
        </p:nvCxnSpPr>
        <p:spPr>
          <a:xfrm rot="5400000" flipH="1" flipV="1">
            <a:off x="5007808" y="688170"/>
            <a:ext cx="461912" cy="4284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/>
          <p:cNvSpPr txBox="1"/>
          <p:nvPr/>
        </p:nvSpPr>
        <p:spPr>
          <a:xfrm>
            <a:off x="2881305" y="1568410"/>
            <a:ext cx="57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smtClean="0"/>
              <a:t>Obs. 5</a:t>
            </a:r>
            <a:endParaRPr lang="pt-BR" sz="1000"/>
          </a:p>
        </p:txBody>
      </p:sp>
      <p:grpSp>
        <p:nvGrpSpPr>
          <p:cNvPr id="354" name="Grupo 52"/>
          <p:cNvGrpSpPr/>
          <p:nvPr/>
        </p:nvGrpSpPr>
        <p:grpSpPr>
          <a:xfrm>
            <a:off x="1962747" y="679455"/>
            <a:ext cx="480402" cy="900000"/>
            <a:chOff x="1294872" y="1430195"/>
            <a:chExt cx="3850239" cy="6955027"/>
          </a:xfrm>
        </p:grpSpPr>
        <p:sp>
          <p:nvSpPr>
            <p:cNvPr id="355" name="Retângulo 354"/>
            <p:cNvSpPr/>
            <p:nvPr/>
          </p:nvSpPr>
          <p:spPr>
            <a:xfrm>
              <a:off x="1294872" y="1430195"/>
              <a:ext cx="3850239" cy="6955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56" name="Paralelogramo 355"/>
            <p:cNvSpPr/>
            <p:nvPr/>
          </p:nvSpPr>
          <p:spPr>
            <a:xfrm>
              <a:off x="2276475" y="6392863"/>
              <a:ext cx="1081088" cy="360362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64" name="Paralelogramo 363"/>
            <p:cNvSpPr/>
            <p:nvPr/>
          </p:nvSpPr>
          <p:spPr>
            <a:xfrm>
              <a:off x="2760421" y="2838424"/>
              <a:ext cx="1081091" cy="360361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68" name="Forma livre 367"/>
            <p:cNvSpPr/>
            <p:nvPr/>
          </p:nvSpPr>
          <p:spPr>
            <a:xfrm>
              <a:off x="3710941" y="2850207"/>
              <a:ext cx="632460" cy="1874522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76" name="Forma livre 375"/>
            <p:cNvSpPr/>
            <p:nvPr/>
          </p:nvSpPr>
          <p:spPr>
            <a:xfrm rot="10800000">
              <a:off x="1774176" y="4879974"/>
              <a:ext cx="632460" cy="1874520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80" name="Forma livre 379"/>
            <p:cNvSpPr/>
            <p:nvPr/>
          </p:nvSpPr>
          <p:spPr>
            <a:xfrm>
              <a:off x="2012952" y="2857829"/>
              <a:ext cx="673101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82" name="Forma livre 381"/>
            <p:cNvSpPr/>
            <p:nvPr/>
          </p:nvSpPr>
          <p:spPr>
            <a:xfrm rot="10800000">
              <a:off x="3429000" y="4916487"/>
              <a:ext cx="673100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83" name="Forma livre 382"/>
            <p:cNvSpPr/>
            <p:nvPr/>
          </p:nvSpPr>
          <p:spPr>
            <a:xfrm>
              <a:off x="2297095" y="4591379"/>
              <a:ext cx="1509715" cy="354808"/>
            </a:xfrm>
            <a:custGeom>
              <a:avLst/>
              <a:gdLst>
                <a:gd name="connsiteX0" fmla="*/ 211932 w 1509713"/>
                <a:gd name="connsiteY0" fmla="*/ 0 h 354806"/>
                <a:gd name="connsiteX1" fmla="*/ 1319213 w 1509713"/>
                <a:gd name="connsiteY1" fmla="*/ 0 h 354806"/>
                <a:gd name="connsiteX2" fmla="*/ 1509713 w 1509713"/>
                <a:gd name="connsiteY2" fmla="*/ 166688 h 354806"/>
                <a:gd name="connsiteX3" fmla="*/ 1266825 w 1509713"/>
                <a:gd name="connsiteY3" fmla="*/ 354806 h 354806"/>
                <a:gd name="connsiteX4" fmla="*/ 195263 w 1509713"/>
                <a:gd name="connsiteY4" fmla="*/ 352425 h 354806"/>
                <a:gd name="connsiteX5" fmla="*/ 0 w 1509713"/>
                <a:gd name="connsiteY5" fmla="*/ 173831 h 354806"/>
                <a:gd name="connsiteX6" fmla="*/ 211932 w 1509713"/>
                <a:gd name="connsiteY6" fmla="*/ 0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9713" h="354806">
                  <a:moveTo>
                    <a:pt x="211932" y="0"/>
                  </a:moveTo>
                  <a:lnTo>
                    <a:pt x="1319213" y="0"/>
                  </a:lnTo>
                  <a:lnTo>
                    <a:pt x="1509713" y="166688"/>
                  </a:lnTo>
                  <a:lnTo>
                    <a:pt x="1266825" y="354806"/>
                  </a:lnTo>
                  <a:lnTo>
                    <a:pt x="195263" y="352425"/>
                  </a:lnTo>
                  <a:lnTo>
                    <a:pt x="0" y="173831"/>
                  </a:lnTo>
                  <a:lnTo>
                    <a:pt x="211932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84" name="Elipse 383"/>
            <p:cNvSpPr/>
            <p:nvPr/>
          </p:nvSpPr>
          <p:spPr>
            <a:xfrm>
              <a:off x="4386546" y="5983572"/>
              <a:ext cx="576000" cy="5760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386" name="Grupo 54"/>
          <p:cNvGrpSpPr/>
          <p:nvPr/>
        </p:nvGrpSpPr>
        <p:grpSpPr>
          <a:xfrm>
            <a:off x="2916217" y="674494"/>
            <a:ext cx="468312" cy="900000"/>
            <a:chOff x="1420785" y="1199970"/>
            <a:chExt cx="3724326" cy="7163733"/>
          </a:xfrm>
        </p:grpSpPr>
        <p:sp>
          <p:nvSpPr>
            <p:cNvPr id="387" name="Retângulo 386"/>
            <p:cNvSpPr/>
            <p:nvPr/>
          </p:nvSpPr>
          <p:spPr>
            <a:xfrm>
              <a:off x="1420785" y="1199970"/>
              <a:ext cx="3724326" cy="71637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88" name="Paralelogramo 387"/>
            <p:cNvSpPr/>
            <p:nvPr/>
          </p:nvSpPr>
          <p:spPr>
            <a:xfrm>
              <a:off x="1749402" y="4664076"/>
              <a:ext cx="1460520" cy="360362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92" name="Forma livre 391"/>
            <p:cNvSpPr/>
            <p:nvPr/>
          </p:nvSpPr>
          <p:spPr>
            <a:xfrm>
              <a:off x="3710940" y="2926080"/>
              <a:ext cx="632460" cy="1874520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00" name="Forma livre 399"/>
            <p:cNvSpPr/>
            <p:nvPr/>
          </p:nvSpPr>
          <p:spPr>
            <a:xfrm rot="10800000">
              <a:off x="3429000" y="4916487"/>
              <a:ext cx="673100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04" name="Elipse 403"/>
            <p:cNvSpPr/>
            <p:nvPr/>
          </p:nvSpPr>
          <p:spPr>
            <a:xfrm>
              <a:off x="4386546" y="5983572"/>
              <a:ext cx="576000" cy="5760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12" name="Paralelogramo 411"/>
            <p:cNvSpPr/>
            <p:nvPr/>
          </p:nvSpPr>
          <p:spPr>
            <a:xfrm>
              <a:off x="2187558" y="5135565"/>
              <a:ext cx="474669" cy="432000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16" name="Paralelogramo 415"/>
            <p:cNvSpPr/>
            <p:nvPr/>
          </p:nvSpPr>
          <p:spPr>
            <a:xfrm>
              <a:off x="2333610" y="4113201"/>
              <a:ext cx="474669" cy="432000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17" name="Grupo 52"/>
          <p:cNvGrpSpPr/>
          <p:nvPr/>
        </p:nvGrpSpPr>
        <p:grpSpPr>
          <a:xfrm>
            <a:off x="1488078" y="679455"/>
            <a:ext cx="480402" cy="900000"/>
            <a:chOff x="1294872" y="1430195"/>
            <a:chExt cx="3850239" cy="6955027"/>
          </a:xfrm>
        </p:grpSpPr>
        <p:sp>
          <p:nvSpPr>
            <p:cNvPr id="418" name="Retângulo 417"/>
            <p:cNvSpPr/>
            <p:nvPr/>
          </p:nvSpPr>
          <p:spPr>
            <a:xfrm>
              <a:off x="1294872" y="1430195"/>
              <a:ext cx="3850239" cy="6955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19" name="Paralelogramo 418"/>
            <p:cNvSpPr/>
            <p:nvPr/>
          </p:nvSpPr>
          <p:spPr>
            <a:xfrm>
              <a:off x="2276475" y="6392863"/>
              <a:ext cx="1081088" cy="360362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0" name="Paralelogramo 419"/>
            <p:cNvSpPr/>
            <p:nvPr/>
          </p:nvSpPr>
          <p:spPr>
            <a:xfrm>
              <a:off x="2760421" y="2838424"/>
              <a:ext cx="1081091" cy="360361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1" name="Forma livre 420"/>
            <p:cNvSpPr/>
            <p:nvPr/>
          </p:nvSpPr>
          <p:spPr>
            <a:xfrm>
              <a:off x="3710941" y="2850207"/>
              <a:ext cx="632460" cy="1874522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2" name="Forma livre 421"/>
            <p:cNvSpPr/>
            <p:nvPr/>
          </p:nvSpPr>
          <p:spPr>
            <a:xfrm rot="10800000">
              <a:off x="1774176" y="4879974"/>
              <a:ext cx="632460" cy="1874520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3" name="Forma livre 422"/>
            <p:cNvSpPr/>
            <p:nvPr/>
          </p:nvSpPr>
          <p:spPr>
            <a:xfrm>
              <a:off x="2012952" y="2857829"/>
              <a:ext cx="673101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4" name="Forma livre 423"/>
            <p:cNvSpPr/>
            <p:nvPr/>
          </p:nvSpPr>
          <p:spPr>
            <a:xfrm rot="10800000">
              <a:off x="3429000" y="4916487"/>
              <a:ext cx="673100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6" name="Forma livre 425"/>
            <p:cNvSpPr/>
            <p:nvPr/>
          </p:nvSpPr>
          <p:spPr>
            <a:xfrm>
              <a:off x="2297095" y="4591379"/>
              <a:ext cx="1509715" cy="354808"/>
            </a:xfrm>
            <a:custGeom>
              <a:avLst/>
              <a:gdLst>
                <a:gd name="connsiteX0" fmla="*/ 211932 w 1509713"/>
                <a:gd name="connsiteY0" fmla="*/ 0 h 354806"/>
                <a:gd name="connsiteX1" fmla="*/ 1319213 w 1509713"/>
                <a:gd name="connsiteY1" fmla="*/ 0 h 354806"/>
                <a:gd name="connsiteX2" fmla="*/ 1509713 w 1509713"/>
                <a:gd name="connsiteY2" fmla="*/ 166688 h 354806"/>
                <a:gd name="connsiteX3" fmla="*/ 1266825 w 1509713"/>
                <a:gd name="connsiteY3" fmla="*/ 354806 h 354806"/>
                <a:gd name="connsiteX4" fmla="*/ 195263 w 1509713"/>
                <a:gd name="connsiteY4" fmla="*/ 352425 h 354806"/>
                <a:gd name="connsiteX5" fmla="*/ 0 w 1509713"/>
                <a:gd name="connsiteY5" fmla="*/ 173831 h 354806"/>
                <a:gd name="connsiteX6" fmla="*/ 211932 w 1509713"/>
                <a:gd name="connsiteY6" fmla="*/ 0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9713" h="354806">
                  <a:moveTo>
                    <a:pt x="211932" y="0"/>
                  </a:moveTo>
                  <a:lnTo>
                    <a:pt x="1319213" y="0"/>
                  </a:lnTo>
                  <a:lnTo>
                    <a:pt x="1509713" y="166688"/>
                  </a:lnTo>
                  <a:lnTo>
                    <a:pt x="1266825" y="354806"/>
                  </a:lnTo>
                  <a:lnTo>
                    <a:pt x="195263" y="352425"/>
                  </a:lnTo>
                  <a:lnTo>
                    <a:pt x="0" y="173831"/>
                  </a:lnTo>
                  <a:lnTo>
                    <a:pt x="211932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7" name="Elipse 426"/>
            <p:cNvSpPr/>
            <p:nvPr/>
          </p:nvSpPr>
          <p:spPr>
            <a:xfrm>
              <a:off x="4386546" y="5983572"/>
              <a:ext cx="576000" cy="5760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28" name="Grupo 52"/>
          <p:cNvGrpSpPr/>
          <p:nvPr/>
        </p:nvGrpSpPr>
        <p:grpSpPr>
          <a:xfrm>
            <a:off x="1013409" y="679455"/>
            <a:ext cx="480402" cy="900000"/>
            <a:chOff x="1294872" y="1430195"/>
            <a:chExt cx="3850239" cy="6955027"/>
          </a:xfrm>
        </p:grpSpPr>
        <p:sp>
          <p:nvSpPr>
            <p:cNvPr id="429" name="Retângulo 428"/>
            <p:cNvSpPr/>
            <p:nvPr/>
          </p:nvSpPr>
          <p:spPr>
            <a:xfrm>
              <a:off x="1294872" y="1430195"/>
              <a:ext cx="3850239" cy="6955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0" name="Paralelogramo 429"/>
            <p:cNvSpPr/>
            <p:nvPr/>
          </p:nvSpPr>
          <p:spPr>
            <a:xfrm>
              <a:off x="2276475" y="6392863"/>
              <a:ext cx="1081088" cy="360362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1" name="Paralelogramo 430"/>
            <p:cNvSpPr/>
            <p:nvPr/>
          </p:nvSpPr>
          <p:spPr>
            <a:xfrm>
              <a:off x="2760421" y="2838424"/>
              <a:ext cx="1081091" cy="360361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2" name="Forma livre 431"/>
            <p:cNvSpPr/>
            <p:nvPr/>
          </p:nvSpPr>
          <p:spPr>
            <a:xfrm>
              <a:off x="3710941" y="2850207"/>
              <a:ext cx="632460" cy="1874522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3" name="Forma livre 432"/>
            <p:cNvSpPr/>
            <p:nvPr/>
          </p:nvSpPr>
          <p:spPr>
            <a:xfrm rot="10800000">
              <a:off x="1774176" y="4879974"/>
              <a:ext cx="632460" cy="1874520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4" name="Forma livre 433"/>
            <p:cNvSpPr/>
            <p:nvPr/>
          </p:nvSpPr>
          <p:spPr>
            <a:xfrm>
              <a:off x="2012952" y="2857829"/>
              <a:ext cx="673101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5" name="Forma livre 434"/>
            <p:cNvSpPr/>
            <p:nvPr/>
          </p:nvSpPr>
          <p:spPr>
            <a:xfrm rot="10800000">
              <a:off x="3429000" y="4916487"/>
              <a:ext cx="673100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6" name="Forma livre 435"/>
            <p:cNvSpPr/>
            <p:nvPr/>
          </p:nvSpPr>
          <p:spPr>
            <a:xfrm>
              <a:off x="2297095" y="4591379"/>
              <a:ext cx="1509715" cy="354808"/>
            </a:xfrm>
            <a:custGeom>
              <a:avLst/>
              <a:gdLst>
                <a:gd name="connsiteX0" fmla="*/ 211932 w 1509713"/>
                <a:gd name="connsiteY0" fmla="*/ 0 h 354806"/>
                <a:gd name="connsiteX1" fmla="*/ 1319213 w 1509713"/>
                <a:gd name="connsiteY1" fmla="*/ 0 h 354806"/>
                <a:gd name="connsiteX2" fmla="*/ 1509713 w 1509713"/>
                <a:gd name="connsiteY2" fmla="*/ 166688 h 354806"/>
                <a:gd name="connsiteX3" fmla="*/ 1266825 w 1509713"/>
                <a:gd name="connsiteY3" fmla="*/ 354806 h 354806"/>
                <a:gd name="connsiteX4" fmla="*/ 195263 w 1509713"/>
                <a:gd name="connsiteY4" fmla="*/ 352425 h 354806"/>
                <a:gd name="connsiteX5" fmla="*/ 0 w 1509713"/>
                <a:gd name="connsiteY5" fmla="*/ 173831 h 354806"/>
                <a:gd name="connsiteX6" fmla="*/ 211932 w 1509713"/>
                <a:gd name="connsiteY6" fmla="*/ 0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9713" h="354806">
                  <a:moveTo>
                    <a:pt x="211932" y="0"/>
                  </a:moveTo>
                  <a:lnTo>
                    <a:pt x="1319213" y="0"/>
                  </a:lnTo>
                  <a:lnTo>
                    <a:pt x="1509713" y="166688"/>
                  </a:lnTo>
                  <a:lnTo>
                    <a:pt x="1266825" y="354806"/>
                  </a:lnTo>
                  <a:lnTo>
                    <a:pt x="195263" y="352425"/>
                  </a:lnTo>
                  <a:lnTo>
                    <a:pt x="0" y="173831"/>
                  </a:lnTo>
                  <a:lnTo>
                    <a:pt x="211932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7" name="Elipse 436"/>
            <p:cNvSpPr/>
            <p:nvPr/>
          </p:nvSpPr>
          <p:spPr>
            <a:xfrm>
              <a:off x="4386546" y="5983572"/>
              <a:ext cx="576000" cy="5760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38" name="Grupo 52"/>
          <p:cNvGrpSpPr/>
          <p:nvPr/>
        </p:nvGrpSpPr>
        <p:grpSpPr>
          <a:xfrm>
            <a:off x="533007" y="679455"/>
            <a:ext cx="480402" cy="900000"/>
            <a:chOff x="1294872" y="1430195"/>
            <a:chExt cx="3850239" cy="6955027"/>
          </a:xfrm>
        </p:grpSpPr>
        <p:sp>
          <p:nvSpPr>
            <p:cNvPr id="439" name="Retângulo 438"/>
            <p:cNvSpPr/>
            <p:nvPr/>
          </p:nvSpPr>
          <p:spPr>
            <a:xfrm>
              <a:off x="1294872" y="1430195"/>
              <a:ext cx="3850239" cy="6955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0" name="Paralelogramo 439"/>
            <p:cNvSpPr/>
            <p:nvPr/>
          </p:nvSpPr>
          <p:spPr>
            <a:xfrm>
              <a:off x="2276475" y="6392863"/>
              <a:ext cx="1081088" cy="360362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1" name="Paralelogramo 440"/>
            <p:cNvSpPr/>
            <p:nvPr/>
          </p:nvSpPr>
          <p:spPr>
            <a:xfrm>
              <a:off x="2760421" y="2838424"/>
              <a:ext cx="1081091" cy="360361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2" name="Forma livre 441"/>
            <p:cNvSpPr/>
            <p:nvPr/>
          </p:nvSpPr>
          <p:spPr>
            <a:xfrm>
              <a:off x="3710941" y="2850207"/>
              <a:ext cx="632460" cy="1874522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3" name="Forma livre 442"/>
            <p:cNvSpPr/>
            <p:nvPr/>
          </p:nvSpPr>
          <p:spPr>
            <a:xfrm rot="10800000">
              <a:off x="1774176" y="4879974"/>
              <a:ext cx="632460" cy="1874520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4" name="Forma livre 443"/>
            <p:cNvSpPr/>
            <p:nvPr/>
          </p:nvSpPr>
          <p:spPr>
            <a:xfrm>
              <a:off x="2012952" y="2857829"/>
              <a:ext cx="673101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4" name="Forma livre 463"/>
            <p:cNvSpPr/>
            <p:nvPr/>
          </p:nvSpPr>
          <p:spPr>
            <a:xfrm rot="10800000">
              <a:off x="3429000" y="4916487"/>
              <a:ext cx="673100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5" name="Forma livre 464"/>
            <p:cNvSpPr/>
            <p:nvPr/>
          </p:nvSpPr>
          <p:spPr>
            <a:xfrm>
              <a:off x="2297095" y="4591379"/>
              <a:ext cx="1509715" cy="354808"/>
            </a:xfrm>
            <a:custGeom>
              <a:avLst/>
              <a:gdLst>
                <a:gd name="connsiteX0" fmla="*/ 211932 w 1509713"/>
                <a:gd name="connsiteY0" fmla="*/ 0 h 354806"/>
                <a:gd name="connsiteX1" fmla="*/ 1319213 w 1509713"/>
                <a:gd name="connsiteY1" fmla="*/ 0 h 354806"/>
                <a:gd name="connsiteX2" fmla="*/ 1509713 w 1509713"/>
                <a:gd name="connsiteY2" fmla="*/ 166688 h 354806"/>
                <a:gd name="connsiteX3" fmla="*/ 1266825 w 1509713"/>
                <a:gd name="connsiteY3" fmla="*/ 354806 h 354806"/>
                <a:gd name="connsiteX4" fmla="*/ 195263 w 1509713"/>
                <a:gd name="connsiteY4" fmla="*/ 352425 h 354806"/>
                <a:gd name="connsiteX5" fmla="*/ 0 w 1509713"/>
                <a:gd name="connsiteY5" fmla="*/ 173831 h 354806"/>
                <a:gd name="connsiteX6" fmla="*/ 211932 w 1509713"/>
                <a:gd name="connsiteY6" fmla="*/ 0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9713" h="354806">
                  <a:moveTo>
                    <a:pt x="211932" y="0"/>
                  </a:moveTo>
                  <a:lnTo>
                    <a:pt x="1319213" y="0"/>
                  </a:lnTo>
                  <a:lnTo>
                    <a:pt x="1509713" y="166688"/>
                  </a:lnTo>
                  <a:lnTo>
                    <a:pt x="1266825" y="354806"/>
                  </a:lnTo>
                  <a:lnTo>
                    <a:pt x="195263" y="352425"/>
                  </a:lnTo>
                  <a:lnTo>
                    <a:pt x="0" y="173831"/>
                  </a:lnTo>
                  <a:lnTo>
                    <a:pt x="211932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6" name="Elipse 465"/>
            <p:cNvSpPr/>
            <p:nvPr/>
          </p:nvSpPr>
          <p:spPr>
            <a:xfrm>
              <a:off x="4386546" y="5983572"/>
              <a:ext cx="576000" cy="5760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7" name="Grupo 52"/>
          <p:cNvGrpSpPr/>
          <p:nvPr/>
        </p:nvGrpSpPr>
        <p:grpSpPr>
          <a:xfrm>
            <a:off x="3384529" y="679455"/>
            <a:ext cx="480402" cy="900000"/>
            <a:chOff x="1294872" y="1430195"/>
            <a:chExt cx="3850239" cy="6955027"/>
          </a:xfrm>
        </p:grpSpPr>
        <p:sp>
          <p:nvSpPr>
            <p:cNvPr id="468" name="Retângulo 467"/>
            <p:cNvSpPr/>
            <p:nvPr/>
          </p:nvSpPr>
          <p:spPr>
            <a:xfrm>
              <a:off x="1294872" y="1430195"/>
              <a:ext cx="3850239" cy="6955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9" name="Paralelogramo 468"/>
            <p:cNvSpPr/>
            <p:nvPr/>
          </p:nvSpPr>
          <p:spPr>
            <a:xfrm>
              <a:off x="2276475" y="6392863"/>
              <a:ext cx="1081088" cy="360362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0" name="Paralelogramo 469"/>
            <p:cNvSpPr/>
            <p:nvPr/>
          </p:nvSpPr>
          <p:spPr>
            <a:xfrm>
              <a:off x="2760421" y="2838424"/>
              <a:ext cx="1081091" cy="360361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1" name="Forma livre 470"/>
            <p:cNvSpPr/>
            <p:nvPr/>
          </p:nvSpPr>
          <p:spPr>
            <a:xfrm>
              <a:off x="3710941" y="2850207"/>
              <a:ext cx="632460" cy="1874522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2" name="Forma livre 471"/>
            <p:cNvSpPr/>
            <p:nvPr/>
          </p:nvSpPr>
          <p:spPr>
            <a:xfrm rot="10800000">
              <a:off x="1774176" y="4879974"/>
              <a:ext cx="632460" cy="1874520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3" name="Forma livre 472"/>
            <p:cNvSpPr/>
            <p:nvPr/>
          </p:nvSpPr>
          <p:spPr>
            <a:xfrm>
              <a:off x="2012952" y="2857829"/>
              <a:ext cx="673101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4" name="Forma livre 473"/>
            <p:cNvSpPr/>
            <p:nvPr/>
          </p:nvSpPr>
          <p:spPr>
            <a:xfrm rot="10800000">
              <a:off x="3429000" y="4916487"/>
              <a:ext cx="673100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5" name="Forma livre 474"/>
            <p:cNvSpPr/>
            <p:nvPr/>
          </p:nvSpPr>
          <p:spPr>
            <a:xfrm>
              <a:off x="2297095" y="4591379"/>
              <a:ext cx="1509715" cy="354808"/>
            </a:xfrm>
            <a:custGeom>
              <a:avLst/>
              <a:gdLst>
                <a:gd name="connsiteX0" fmla="*/ 211932 w 1509713"/>
                <a:gd name="connsiteY0" fmla="*/ 0 h 354806"/>
                <a:gd name="connsiteX1" fmla="*/ 1319213 w 1509713"/>
                <a:gd name="connsiteY1" fmla="*/ 0 h 354806"/>
                <a:gd name="connsiteX2" fmla="*/ 1509713 w 1509713"/>
                <a:gd name="connsiteY2" fmla="*/ 166688 h 354806"/>
                <a:gd name="connsiteX3" fmla="*/ 1266825 w 1509713"/>
                <a:gd name="connsiteY3" fmla="*/ 354806 h 354806"/>
                <a:gd name="connsiteX4" fmla="*/ 195263 w 1509713"/>
                <a:gd name="connsiteY4" fmla="*/ 352425 h 354806"/>
                <a:gd name="connsiteX5" fmla="*/ 0 w 1509713"/>
                <a:gd name="connsiteY5" fmla="*/ 173831 h 354806"/>
                <a:gd name="connsiteX6" fmla="*/ 211932 w 1509713"/>
                <a:gd name="connsiteY6" fmla="*/ 0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9713" h="354806">
                  <a:moveTo>
                    <a:pt x="211932" y="0"/>
                  </a:moveTo>
                  <a:lnTo>
                    <a:pt x="1319213" y="0"/>
                  </a:lnTo>
                  <a:lnTo>
                    <a:pt x="1509713" y="166688"/>
                  </a:lnTo>
                  <a:lnTo>
                    <a:pt x="1266825" y="354806"/>
                  </a:lnTo>
                  <a:lnTo>
                    <a:pt x="195263" y="352425"/>
                  </a:lnTo>
                  <a:lnTo>
                    <a:pt x="0" y="173831"/>
                  </a:lnTo>
                  <a:lnTo>
                    <a:pt x="211932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4" name="Elipse 483"/>
            <p:cNvSpPr/>
            <p:nvPr/>
          </p:nvSpPr>
          <p:spPr>
            <a:xfrm>
              <a:off x="4386546" y="5983572"/>
              <a:ext cx="576000" cy="5760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upo 52"/>
          <p:cNvGrpSpPr/>
          <p:nvPr/>
        </p:nvGrpSpPr>
        <p:grpSpPr>
          <a:xfrm>
            <a:off x="3859198" y="679455"/>
            <a:ext cx="480402" cy="900000"/>
            <a:chOff x="1294872" y="1430195"/>
            <a:chExt cx="3850239" cy="6955027"/>
          </a:xfrm>
        </p:grpSpPr>
        <p:sp>
          <p:nvSpPr>
            <p:cNvPr id="487" name="Retângulo 486"/>
            <p:cNvSpPr/>
            <p:nvPr/>
          </p:nvSpPr>
          <p:spPr>
            <a:xfrm>
              <a:off x="1294872" y="1430195"/>
              <a:ext cx="3850239" cy="6955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8" name="Paralelogramo 487"/>
            <p:cNvSpPr/>
            <p:nvPr/>
          </p:nvSpPr>
          <p:spPr>
            <a:xfrm>
              <a:off x="2276475" y="6392863"/>
              <a:ext cx="1081088" cy="360362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Paralelogramo 488"/>
            <p:cNvSpPr/>
            <p:nvPr/>
          </p:nvSpPr>
          <p:spPr>
            <a:xfrm>
              <a:off x="2760421" y="2838424"/>
              <a:ext cx="1081091" cy="360361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3" name="Forma livre 492"/>
            <p:cNvSpPr/>
            <p:nvPr/>
          </p:nvSpPr>
          <p:spPr>
            <a:xfrm>
              <a:off x="3710941" y="2850207"/>
              <a:ext cx="632460" cy="1874522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4" name="Forma livre 493"/>
            <p:cNvSpPr/>
            <p:nvPr/>
          </p:nvSpPr>
          <p:spPr>
            <a:xfrm rot="10800000">
              <a:off x="1774176" y="4879974"/>
              <a:ext cx="632460" cy="1874520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5" name="Forma livre 494"/>
            <p:cNvSpPr/>
            <p:nvPr/>
          </p:nvSpPr>
          <p:spPr>
            <a:xfrm>
              <a:off x="2012952" y="2857829"/>
              <a:ext cx="673101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6" name="Forma livre 495"/>
            <p:cNvSpPr/>
            <p:nvPr/>
          </p:nvSpPr>
          <p:spPr>
            <a:xfrm rot="10800000">
              <a:off x="3429000" y="4916487"/>
              <a:ext cx="673100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7" name="Forma livre 496"/>
            <p:cNvSpPr/>
            <p:nvPr/>
          </p:nvSpPr>
          <p:spPr>
            <a:xfrm>
              <a:off x="2297095" y="4591379"/>
              <a:ext cx="1509715" cy="354808"/>
            </a:xfrm>
            <a:custGeom>
              <a:avLst/>
              <a:gdLst>
                <a:gd name="connsiteX0" fmla="*/ 211932 w 1509713"/>
                <a:gd name="connsiteY0" fmla="*/ 0 h 354806"/>
                <a:gd name="connsiteX1" fmla="*/ 1319213 w 1509713"/>
                <a:gd name="connsiteY1" fmla="*/ 0 h 354806"/>
                <a:gd name="connsiteX2" fmla="*/ 1509713 w 1509713"/>
                <a:gd name="connsiteY2" fmla="*/ 166688 h 354806"/>
                <a:gd name="connsiteX3" fmla="*/ 1266825 w 1509713"/>
                <a:gd name="connsiteY3" fmla="*/ 354806 h 354806"/>
                <a:gd name="connsiteX4" fmla="*/ 195263 w 1509713"/>
                <a:gd name="connsiteY4" fmla="*/ 352425 h 354806"/>
                <a:gd name="connsiteX5" fmla="*/ 0 w 1509713"/>
                <a:gd name="connsiteY5" fmla="*/ 173831 h 354806"/>
                <a:gd name="connsiteX6" fmla="*/ 211932 w 1509713"/>
                <a:gd name="connsiteY6" fmla="*/ 0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9713" h="354806">
                  <a:moveTo>
                    <a:pt x="211932" y="0"/>
                  </a:moveTo>
                  <a:lnTo>
                    <a:pt x="1319213" y="0"/>
                  </a:lnTo>
                  <a:lnTo>
                    <a:pt x="1509713" y="166688"/>
                  </a:lnTo>
                  <a:lnTo>
                    <a:pt x="1266825" y="354806"/>
                  </a:lnTo>
                  <a:lnTo>
                    <a:pt x="195263" y="352425"/>
                  </a:lnTo>
                  <a:lnTo>
                    <a:pt x="0" y="173831"/>
                  </a:lnTo>
                  <a:lnTo>
                    <a:pt x="211932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8" name="Elipse 497"/>
            <p:cNvSpPr/>
            <p:nvPr/>
          </p:nvSpPr>
          <p:spPr>
            <a:xfrm>
              <a:off x="4386546" y="5983572"/>
              <a:ext cx="576000" cy="5760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99" name="Grupo 52"/>
          <p:cNvGrpSpPr/>
          <p:nvPr/>
        </p:nvGrpSpPr>
        <p:grpSpPr>
          <a:xfrm>
            <a:off x="4333867" y="679455"/>
            <a:ext cx="480402" cy="900000"/>
            <a:chOff x="1294872" y="1430195"/>
            <a:chExt cx="3850239" cy="6955027"/>
          </a:xfrm>
        </p:grpSpPr>
        <p:sp>
          <p:nvSpPr>
            <p:cNvPr id="500" name="Retângulo 499"/>
            <p:cNvSpPr/>
            <p:nvPr/>
          </p:nvSpPr>
          <p:spPr>
            <a:xfrm>
              <a:off x="1294872" y="1430195"/>
              <a:ext cx="3850239" cy="6955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1" name="Paralelogramo 500"/>
            <p:cNvSpPr/>
            <p:nvPr/>
          </p:nvSpPr>
          <p:spPr>
            <a:xfrm>
              <a:off x="2276475" y="6392863"/>
              <a:ext cx="1081088" cy="360362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Paralelogramo 501"/>
            <p:cNvSpPr/>
            <p:nvPr/>
          </p:nvSpPr>
          <p:spPr>
            <a:xfrm>
              <a:off x="2760421" y="2838424"/>
              <a:ext cx="1081091" cy="360361"/>
            </a:xfrm>
            <a:prstGeom prst="parallelogram">
              <a:avLst>
                <a:gd name="adj" fmla="val 14427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Forma livre 502"/>
            <p:cNvSpPr/>
            <p:nvPr/>
          </p:nvSpPr>
          <p:spPr>
            <a:xfrm>
              <a:off x="3710941" y="2850207"/>
              <a:ext cx="632460" cy="1874522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Forma livre 503"/>
            <p:cNvSpPr/>
            <p:nvPr/>
          </p:nvSpPr>
          <p:spPr>
            <a:xfrm rot="10800000">
              <a:off x="1774176" y="4879974"/>
              <a:ext cx="632460" cy="1874520"/>
            </a:xfrm>
            <a:custGeom>
              <a:avLst/>
              <a:gdLst>
                <a:gd name="connsiteX0" fmla="*/ 259080 w 632460"/>
                <a:gd name="connsiteY0" fmla="*/ 0 h 1874520"/>
                <a:gd name="connsiteX1" fmla="*/ 502920 w 632460"/>
                <a:gd name="connsiteY1" fmla="*/ 7620 h 1874520"/>
                <a:gd name="connsiteX2" fmla="*/ 525780 w 632460"/>
                <a:gd name="connsiteY2" fmla="*/ 15240 h 1874520"/>
                <a:gd name="connsiteX3" fmla="*/ 548640 w 632460"/>
                <a:gd name="connsiteY3" fmla="*/ 38100 h 1874520"/>
                <a:gd name="connsiteX4" fmla="*/ 571500 w 632460"/>
                <a:gd name="connsiteY4" fmla="*/ 53340 h 1874520"/>
                <a:gd name="connsiteX5" fmla="*/ 601980 w 632460"/>
                <a:gd name="connsiteY5" fmla="*/ 99060 h 1874520"/>
                <a:gd name="connsiteX6" fmla="*/ 624840 w 632460"/>
                <a:gd name="connsiteY6" fmla="*/ 144780 h 1874520"/>
                <a:gd name="connsiteX7" fmla="*/ 632460 w 632460"/>
                <a:gd name="connsiteY7" fmla="*/ 198120 h 1874520"/>
                <a:gd name="connsiteX8" fmla="*/ 617220 w 632460"/>
                <a:gd name="connsiteY8" fmla="*/ 327660 h 1874520"/>
                <a:gd name="connsiteX9" fmla="*/ 624840 w 632460"/>
                <a:gd name="connsiteY9" fmla="*/ 358140 h 1874520"/>
                <a:gd name="connsiteX10" fmla="*/ 396240 w 632460"/>
                <a:gd name="connsiteY10" fmla="*/ 1874520 h 1874520"/>
                <a:gd name="connsiteX11" fmla="*/ 190500 w 632460"/>
                <a:gd name="connsiteY11" fmla="*/ 1866900 h 1874520"/>
                <a:gd name="connsiteX12" fmla="*/ 0 w 632460"/>
                <a:gd name="connsiteY12" fmla="*/ 1714500 h 1874520"/>
                <a:gd name="connsiteX13" fmla="*/ 259080 w 632460"/>
                <a:gd name="connsiteY13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460" h="1874520">
                  <a:moveTo>
                    <a:pt x="259080" y="0"/>
                  </a:moveTo>
                  <a:cubicBezTo>
                    <a:pt x="340360" y="2540"/>
                    <a:pt x="421733" y="2981"/>
                    <a:pt x="502920" y="7620"/>
                  </a:cubicBezTo>
                  <a:cubicBezTo>
                    <a:pt x="510939" y="8078"/>
                    <a:pt x="519097" y="10785"/>
                    <a:pt x="525780" y="15240"/>
                  </a:cubicBezTo>
                  <a:cubicBezTo>
                    <a:pt x="534746" y="21218"/>
                    <a:pt x="540361" y="31201"/>
                    <a:pt x="548640" y="38100"/>
                  </a:cubicBezTo>
                  <a:cubicBezTo>
                    <a:pt x="555675" y="43963"/>
                    <a:pt x="563880" y="48260"/>
                    <a:pt x="571500" y="53340"/>
                  </a:cubicBezTo>
                  <a:cubicBezTo>
                    <a:pt x="581660" y="68580"/>
                    <a:pt x="596188" y="81684"/>
                    <a:pt x="601980" y="99060"/>
                  </a:cubicBezTo>
                  <a:cubicBezTo>
                    <a:pt x="612496" y="130608"/>
                    <a:pt x="605145" y="115237"/>
                    <a:pt x="624840" y="144780"/>
                  </a:cubicBezTo>
                  <a:cubicBezTo>
                    <a:pt x="627380" y="162560"/>
                    <a:pt x="632460" y="180159"/>
                    <a:pt x="632460" y="198120"/>
                  </a:cubicBezTo>
                  <a:cubicBezTo>
                    <a:pt x="632460" y="273929"/>
                    <a:pt x="630209" y="275706"/>
                    <a:pt x="617220" y="327660"/>
                  </a:cubicBezTo>
                  <a:lnTo>
                    <a:pt x="624840" y="358140"/>
                  </a:lnTo>
                  <a:lnTo>
                    <a:pt x="396240" y="1874520"/>
                  </a:lnTo>
                  <a:lnTo>
                    <a:pt x="190500" y="1866900"/>
                  </a:lnTo>
                  <a:lnTo>
                    <a:pt x="0" y="171450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5" name="Forma livre 504"/>
            <p:cNvSpPr/>
            <p:nvPr/>
          </p:nvSpPr>
          <p:spPr>
            <a:xfrm>
              <a:off x="2012952" y="2857829"/>
              <a:ext cx="673101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6" name="Forma livre 505"/>
            <p:cNvSpPr/>
            <p:nvPr/>
          </p:nvSpPr>
          <p:spPr>
            <a:xfrm rot="10800000">
              <a:off x="3429000" y="4916487"/>
              <a:ext cx="673100" cy="1835150"/>
            </a:xfrm>
            <a:custGeom>
              <a:avLst/>
              <a:gdLst>
                <a:gd name="connsiteX0" fmla="*/ 0 w 673100"/>
                <a:gd name="connsiteY0" fmla="*/ 1835150 h 1835150"/>
                <a:gd name="connsiteX1" fmla="*/ 241300 w 673100"/>
                <a:gd name="connsiteY1" fmla="*/ 1835150 h 1835150"/>
                <a:gd name="connsiteX2" fmla="*/ 438150 w 673100"/>
                <a:gd name="connsiteY2" fmla="*/ 1670050 h 1835150"/>
                <a:gd name="connsiteX3" fmla="*/ 673100 w 673100"/>
                <a:gd name="connsiteY3" fmla="*/ 0 h 1835150"/>
                <a:gd name="connsiteX4" fmla="*/ 400050 w 673100"/>
                <a:gd name="connsiteY4" fmla="*/ 6350 h 1835150"/>
                <a:gd name="connsiteX5" fmla="*/ 361950 w 673100"/>
                <a:gd name="connsiteY5" fmla="*/ 19050 h 1835150"/>
                <a:gd name="connsiteX6" fmla="*/ 342900 w 673100"/>
                <a:gd name="connsiteY6" fmla="*/ 25400 h 1835150"/>
                <a:gd name="connsiteX7" fmla="*/ 304800 w 673100"/>
                <a:gd name="connsiteY7" fmla="*/ 50800 h 1835150"/>
                <a:gd name="connsiteX8" fmla="*/ 285750 w 673100"/>
                <a:gd name="connsiteY8" fmla="*/ 63500 h 1835150"/>
                <a:gd name="connsiteX9" fmla="*/ 266700 w 673100"/>
                <a:gd name="connsiteY9" fmla="*/ 101600 h 1835150"/>
                <a:gd name="connsiteX10" fmla="*/ 254000 w 673100"/>
                <a:gd name="connsiteY10" fmla="*/ 120650 h 1835150"/>
                <a:gd name="connsiteX11" fmla="*/ 241300 w 673100"/>
                <a:gd name="connsiteY11" fmla="*/ 165100 h 1835150"/>
                <a:gd name="connsiteX12" fmla="*/ 0 w 673100"/>
                <a:gd name="connsiteY12" fmla="*/ 18351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100" h="1835150">
                  <a:moveTo>
                    <a:pt x="0" y="1835150"/>
                  </a:moveTo>
                  <a:lnTo>
                    <a:pt x="241300" y="1835150"/>
                  </a:lnTo>
                  <a:lnTo>
                    <a:pt x="438150" y="1670050"/>
                  </a:lnTo>
                  <a:lnTo>
                    <a:pt x="673100" y="0"/>
                  </a:lnTo>
                  <a:lnTo>
                    <a:pt x="400050" y="6350"/>
                  </a:lnTo>
                  <a:lnTo>
                    <a:pt x="361950" y="19050"/>
                  </a:lnTo>
                  <a:cubicBezTo>
                    <a:pt x="355600" y="21167"/>
                    <a:pt x="348469" y="21687"/>
                    <a:pt x="342900" y="25400"/>
                  </a:cubicBezTo>
                  <a:lnTo>
                    <a:pt x="304800" y="50800"/>
                  </a:lnTo>
                  <a:lnTo>
                    <a:pt x="285750" y="63500"/>
                  </a:lnTo>
                  <a:cubicBezTo>
                    <a:pt x="249354" y="118095"/>
                    <a:pt x="292990" y="49020"/>
                    <a:pt x="266700" y="101600"/>
                  </a:cubicBezTo>
                  <a:cubicBezTo>
                    <a:pt x="263287" y="108426"/>
                    <a:pt x="257100" y="113676"/>
                    <a:pt x="254000" y="120650"/>
                  </a:cubicBezTo>
                  <a:cubicBezTo>
                    <a:pt x="240631" y="150731"/>
                    <a:pt x="241300" y="146948"/>
                    <a:pt x="241300" y="165100"/>
                  </a:cubicBezTo>
                  <a:lnTo>
                    <a:pt x="0" y="183515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7" name="Forma livre 506"/>
            <p:cNvSpPr/>
            <p:nvPr/>
          </p:nvSpPr>
          <p:spPr>
            <a:xfrm>
              <a:off x="2297095" y="4591379"/>
              <a:ext cx="1509715" cy="354808"/>
            </a:xfrm>
            <a:custGeom>
              <a:avLst/>
              <a:gdLst>
                <a:gd name="connsiteX0" fmla="*/ 211932 w 1509713"/>
                <a:gd name="connsiteY0" fmla="*/ 0 h 354806"/>
                <a:gd name="connsiteX1" fmla="*/ 1319213 w 1509713"/>
                <a:gd name="connsiteY1" fmla="*/ 0 h 354806"/>
                <a:gd name="connsiteX2" fmla="*/ 1509713 w 1509713"/>
                <a:gd name="connsiteY2" fmla="*/ 166688 h 354806"/>
                <a:gd name="connsiteX3" fmla="*/ 1266825 w 1509713"/>
                <a:gd name="connsiteY3" fmla="*/ 354806 h 354806"/>
                <a:gd name="connsiteX4" fmla="*/ 195263 w 1509713"/>
                <a:gd name="connsiteY4" fmla="*/ 352425 h 354806"/>
                <a:gd name="connsiteX5" fmla="*/ 0 w 1509713"/>
                <a:gd name="connsiteY5" fmla="*/ 173831 h 354806"/>
                <a:gd name="connsiteX6" fmla="*/ 211932 w 1509713"/>
                <a:gd name="connsiteY6" fmla="*/ 0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9713" h="354806">
                  <a:moveTo>
                    <a:pt x="211932" y="0"/>
                  </a:moveTo>
                  <a:lnTo>
                    <a:pt x="1319213" y="0"/>
                  </a:lnTo>
                  <a:lnTo>
                    <a:pt x="1509713" y="166688"/>
                  </a:lnTo>
                  <a:lnTo>
                    <a:pt x="1266825" y="354806"/>
                  </a:lnTo>
                  <a:lnTo>
                    <a:pt x="195263" y="352425"/>
                  </a:lnTo>
                  <a:lnTo>
                    <a:pt x="0" y="173831"/>
                  </a:lnTo>
                  <a:lnTo>
                    <a:pt x="211932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8" name="Elipse 507"/>
            <p:cNvSpPr/>
            <p:nvPr/>
          </p:nvSpPr>
          <p:spPr>
            <a:xfrm>
              <a:off x="4386546" y="5983572"/>
              <a:ext cx="576000" cy="5760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353</Words>
  <Application>Microsoft Office PowerPoint</Application>
  <PresentationFormat>Papel A4 (210 x 297 mm)</PresentationFormat>
  <Paragraphs>169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Lucio</dc:creator>
  <cp:lastModifiedBy>Lucio</cp:lastModifiedBy>
  <cp:revision>554</cp:revision>
  <dcterms:created xsi:type="dcterms:W3CDTF">2015-11-12T12:53:47Z</dcterms:created>
  <dcterms:modified xsi:type="dcterms:W3CDTF">2016-08-12T20:55:58Z</dcterms:modified>
</cp:coreProperties>
</file>