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332" r:id="rId4"/>
    <p:sldId id="336" r:id="rId5"/>
    <p:sldId id="356" r:id="rId6"/>
    <p:sldId id="306" r:id="rId7"/>
    <p:sldId id="353" r:id="rId8"/>
    <p:sldId id="344" r:id="rId9"/>
    <p:sldId id="349" r:id="rId10"/>
    <p:sldId id="311" r:id="rId11"/>
    <p:sldId id="313" r:id="rId12"/>
    <p:sldId id="316" r:id="rId13"/>
    <p:sldId id="318" r:id="rId14"/>
    <p:sldId id="323" r:id="rId15"/>
    <p:sldId id="357" r:id="rId16"/>
    <p:sldId id="331" r:id="rId17"/>
    <p:sldId id="264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8343"/>
    <a:srgbClr val="FF5050"/>
    <a:srgbClr val="DA0000"/>
    <a:srgbClr val="41D87B"/>
    <a:srgbClr val="D00012"/>
    <a:srgbClr val="FFFFFF"/>
    <a:srgbClr val="104C27"/>
    <a:srgbClr val="0B37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8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61C37-2CA9-457A-A043-B648D974A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D4AB9A9-6957-40E9-9A94-0CBF56C38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C5E540-9E93-4E70-9B66-904D8B4CB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0555-1252-4C7D-A756-57C350CBF525}" type="datetimeFigureOut">
              <a:rPr lang="it-IT" smtClean="0"/>
              <a:t>12/07/2022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755F3F-3605-4D70-A530-960A527E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C2E2151-9F96-4587-93A8-A7CBF2E5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418B-56B7-4E9A-977B-DE157149BF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445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3D63AF-0B3F-4AA0-90F8-8069425B8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418637F-F5EA-409B-95E9-9541261EC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899EFE-0500-4D4F-AB6D-49AC593E5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0555-1252-4C7D-A756-57C350CBF525}" type="datetimeFigureOut">
              <a:rPr lang="it-IT" smtClean="0"/>
              <a:t>12/07/2022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FBAF55-B154-421C-BB80-0110B1110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CF5EDE-3604-4876-B3B1-5B081443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418B-56B7-4E9A-977B-DE157149BF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138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D4F488B-EA00-4238-8E66-5BA1E23D9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BAF3E32-877C-40F5-A117-3B2CD3C41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D0F25E-97EB-41A8-BFD4-22EC008C1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0555-1252-4C7D-A756-57C350CBF525}" type="datetimeFigureOut">
              <a:rPr lang="it-IT" smtClean="0"/>
              <a:t>12/07/2022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5B34C6-970B-4188-84B9-45041BACE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BFE65D-7E85-43BF-B535-43BC983D0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418B-56B7-4E9A-977B-DE157149BF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674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A6D9CE-3B19-4D8D-90D9-E8FE47BD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BDEA18-133D-4CE1-B9C4-F903D1E8E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E1452E-8C12-4352-9144-3EA618890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0555-1252-4C7D-A756-57C350CBF525}" type="datetimeFigureOut">
              <a:rPr lang="it-IT" smtClean="0"/>
              <a:t>12/07/2022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A5D475-AC67-45E9-9CCA-0FB9C9A4D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43EDDB-8980-4206-B0D9-C8DB380FC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418B-56B7-4E9A-977B-DE157149BF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714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CF8C96-713C-433E-993A-9E2719C0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02B3E02-58F2-42C2-8E7D-7B3180B38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A4291EC-BEDC-4F50-8888-D46AC802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0555-1252-4C7D-A756-57C350CBF525}" type="datetimeFigureOut">
              <a:rPr lang="it-IT" smtClean="0"/>
              <a:t>12/07/2022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82C412D-7E00-43A0-8568-5F2C38FEE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C7DB7D-7CB2-4476-9506-D96C8F82E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418B-56B7-4E9A-977B-DE157149BF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397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B0D2B0-D2FC-458F-A2C9-36FB19E8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D4FACB-6830-40D4-8FA2-4B16BDEA83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E1F1BED-54E9-41E3-8A2F-C12C78EB4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82A5E6C-6CA4-49EF-A64E-B2DF39852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0555-1252-4C7D-A756-57C350CBF525}" type="datetimeFigureOut">
              <a:rPr lang="it-IT" smtClean="0"/>
              <a:t>12/07/2022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EAB8957-A46A-4EEA-AA5C-6B2A90F5E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79C77C5-E73E-4725-83A5-6F48C151D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418B-56B7-4E9A-977B-DE157149BF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580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AAD2C6-ACE2-41B6-84CE-83A05EE18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3098A62-6183-45B4-B994-93DD7797C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4C4C08-B37D-4652-9E67-890077219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76CB464-248E-4D27-958A-974C4C31A4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8EFAA54-6155-4CF7-86CE-A8EE3E2FF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9FF67C8-302B-418A-B3EC-637C3FF2E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0555-1252-4C7D-A756-57C350CBF525}" type="datetimeFigureOut">
              <a:rPr lang="it-IT" smtClean="0"/>
              <a:t>12/07/2022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272E4B2-3A4F-4088-BFB4-9BAC53040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363504B-F8A1-4B99-AD47-D2C816E31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418B-56B7-4E9A-977B-DE157149BF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8872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2CF91A-1149-4BE6-B6ED-7CC6AE237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657782A-7338-4D89-981E-A9871AEBF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0555-1252-4C7D-A756-57C350CBF525}" type="datetimeFigureOut">
              <a:rPr lang="it-IT" smtClean="0"/>
              <a:t>12/07/2022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108BA0F-9FCA-40BF-AD0E-519F6184A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475210-8318-4329-B191-DE208763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418B-56B7-4E9A-977B-DE157149BF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531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2434E30-0EEA-4DB4-8115-F5780B283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0555-1252-4C7D-A756-57C350CBF525}" type="datetimeFigureOut">
              <a:rPr lang="it-IT" smtClean="0"/>
              <a:t>12/07/2022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A55FA4D-470A-4229-9A1C-183452C2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D0CC539-B4C6-4EC4-9954-B8FF01C87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418B-56B7-4E9A-977B-DE157149BF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749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0FB1A5-09D2-434F-83D9-75E74C85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EE7828-B561-4FEF-B8F9-311A86E88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DDE698B-FBA1-46D2-9D37-644E00755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F741A79-DDA1-46F8-BDBC-55FA9F30C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0555-1252-4C7D-A756-57C350CBF525}" type="datetimeFigureOut">
              <a:rPr lang="it-IT" smtClean="0"/>
              <a:t>12/07/2022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CE3AAD2-34A7-472A-8E1E-14504FB34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1ACF9F2-2DCD-4BD4-8863-B4923A26F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418B-56B7-4E9A-977B-DE157149BF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972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2A846A-7F53-4606-9AC8-9DF15CCC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327C5FD-AAAB-4192-8D3D-57BBEAE3AF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4E9887D-C9B7-448A-A6F7-0312140EC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0F2611F-018B-4B0C-86D5-149A647E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0555-1252-4C7D-A756-57C350CBF525}" type="datetimeFigureOut">
              <a:rPr lang="it-IT" smtClean="0"/>
              <a:t>12/07/2022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391D6F-D104-478C-BCE4-2F348E17F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01163A6-AF05-4D69-BB08-70104687E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418B-56B7-4E9A-977B-DE157149BF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0290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6A1128B-D40C-4636-B82C-E36BB496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4DF1FF4-1C11-4E27-A6FA-02A853C26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1B21F8C-CAB5-44A7-9349-4D07060ABD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50555-1252-4C7D-A756-57C350CBF525}" type="datetimeFigureOut">
              <a:rPr lang="it-IT" smtClean="0"/>
              <a:t>12/07/2022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7C26D60-82AE-4870-A524-2F9746D65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EC2A3A-8E03-4240-A0A6-1C091F66A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4418B-56B7-4E9A-977B-DE157149BF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940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8.png"/><Relationship Id="rId3" Type="http://schemas.openxmlformats.org/officeDocument/2006/relationships/image" Target="../media/image24.pn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6.png"/><Relationship Id="rId5" Type="http://schemas.openxmlformats.org/officeDocument/2006/relationships/image" Target="../media/image36.png"/><Relationship Id="rId10" Type="http://schemas.microsoft.com/office/2007/relationships/hdphoto" Target="../media/hdphoto2.wdp"/><Relationship Id="rId4" Type="http://schemas.openxmlformats.org/officeDocument/2006/relationships/image" Target="../media/image25.png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40.png"/><Relationship Id="rId5" Type="http://schemas.openxmlformats.org/officeDocument/2006/relationships/image" Target="../media/image5.png"/><Relationship Id="rId10" Type="http://schemas.openxmlformats.org/officeDocument/2006/relationships/image" Target="../media/image39.png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41.png"/><Relationship Id="rId7" Type="http://schemas.openxmlformats.org/officeDocument/2006/relationships/image" Target="../media/image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42.png"/><Relationship Id="rId9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3.png"/><Relationship Id="rId7" Type="http://schemas.microsoft.com/office/2007/relationships/hdphoto" Target="../media/hdphoto1.wdp"/><Relationship Id="rId12" Type="http://schemas.openxmlformats.org/officeDocument/2006/relationships/image" Target="../media/image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45.png"/><Relationship Id="rId10" Type="http://schemas.openxmlformats.org/officeDocument/2006/relationships/image" Target="../media/image6.png"/><Relationship Id="rId4" Type="http://schemas.openxmlformats.org/officeDocument/2006/relationships/image" Target="../media/image44.png"/><Relationship Id="rId9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6.png"/><Relationship Id="rId7" Type="http://schemas.microsoft.com/office/2007/relationships/hdphoto" Target="../media/hdphoto2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49.png"/><Relationship Id="rId3" Type="http://schemas.openxmlformats.org/officeDocument/2006/relationships/image" Target="../media/image48.png"/><Relationship Id="rId7" Type="http://schemas.microsoft.com/office/2007/relationships/hdphoto" Target="../media/hdphoto1.wdp"/><Relationship Id="rId12" Type="http://schemas.openxmlformats.org/officeDocument/2006/relationships/image" Target="../media/image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25.png"/><Relationship Id="rId10" Type="http://schemas.openxmlformats.org/officeDocument/2006/relationships/image" Target="../media/image6.png"/><Relationship Id="rId4" Type="http://schemas.openxmlformats.org/officeDocument/2006/relationships/image" Target="../media/image24.png"/><Relationship Id="rId9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53.png"/><Relationship Id="rId3" Type="http://schemas.openxmlformats.org/officeDocument/2006/relationships/image" Target="../media/image50.png"/><Relationship Id="rId7" Type="http://schemas.openxmlformats.org/officeDocument/2006/relationships/image" Target="../media/image5.png"/><Relationship Id="rId12" Type="http://schemas.openxmlformats.org/officeDocument/2006/relationships/image" Target="../media/image5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51.png"/><Relationship Id="rId9" Type="http://schemas.openxmlformats.org/officeDocument/2006/relationships/image" Target="../media/image6.png"/><Relationship Id="rId1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10" Type="http://schemas.microsoft.com/office/2007/relationships/hdphoto" Target="../media/hdphoto9.wdp"/><Relationship Id="rId4" Type="http://schemas.microsoft.com/office/2007/relationships/hdphoto" Target="../media/hdphoto1.wdp"/><Relationship Id="rId9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microsoft.com/office/2007/relationships/hdphoto" Target="../media/hdphoto1.wdp"/><Relationship Id="rId18" Type="http://schemas.openxmlformats.org/officeDocument/2006/relationships/image" Target="../media/image8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12" Type="http://schemas.openxmlformats.org/officeDocument/2006/relationships/image" Target="../media/image4.png"/><Relationship Id="rId17" Type="http://schemas.openxmlformats.org/officeDocument/2006/relationships/image" Target="../media/image7.png"/><Relationship Id="rId2" Type="http://schemas.openxmlformats.org/officeDocument/2006/relationships/image" Target="../media/image10.png"/><Relationship Id="rId16" Type="http://schemas.openxmlformats.org/officeDocument/2006/relationships/image" Target="../media/image6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microsoft.com/office/2007/relationships/hdphoto" Target="../media/hdphoto4.wdp"/><Relationship Id="rId15" Type="http://schemas.microsoft.com/office/2007/relationships/hdphoto" Target="../media/hdphoto2.wdp"/><Relationship Id="rId10" Type="http://schemas.openxmlformats.org/officeDocument/2006/relationships/image" Target="../media/image15.png"/><Relationship Id="rId19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Relationship Id="rId1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microsoft.com/office/2007/relationships/hdphoto" Target="../media/hdphoto6.wdp"/><Relationship Id="rId7" Type="http://schemas.microsoft.com/office/2007/relationships/hdphoto" Target="../media/hdphoto7.wdp"/><Relationship Id="rId12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microsoft.com/office/2007/relationships/hdphoto" Target="../media/hdphoto2.wdp"/><Relationship Id="rId5" Type="http://schemas.openxmlformats.org/officeDocument/2006/relationships/image" Target="../media/image21.png"/><Relationship Id="rId10" Type="http://schemas.openxmlformats.org/officeDocument/2006/relationships/image" Target="../media/image5.png"/><Relationship Id="rId4" Type="http://schemas.openxmlformats.org/officeDocument/2006/relationships/image" Target="../media/image20.png"/><Relationship Id="rId9" Type="http://schemas.microsoft.com/office/2007/relationships/hdphoto" Target="../media/hdphoto1.wdp"/><Relationship Id="rId1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8.wdp"/><Relationship Id="rId7" Type="http://schemas.microsoft.com/office/2007/relationships/hdphoto" Target="../media/hdphoto1.wdp"/><Relationship Id="rId12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25.png"/><Relationship Id="rId10" Type="http://schemas.openxmlformats.org/officeDocument/2006/relationships/image" Target="../media/image6.png"/><Relationship Id="rId4" Type="http://schemas.openxmlformats.org/officeDocument/2006/relationships/image" Target="../media/image24.png"/><Relationship Id="rId9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0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28.png"/><Relationship Id="rId5" Type="http://schemas.openxmlformats.org/officeDocument/2006/relationships/image" Target="../media/image5.png"/><Relationship Id="rId10" Type="http://schemas.openxmlformats.org/officeDocument/2006/relationships/image" Target="../media/image27.png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10" Type="http://schemas.openxmlformats.org/officeDocument/2006/relationships/image" Target="../media/image32.png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4.png"/><Relationship Id="rId7" Type="http://schemas.microsoft.com/office/2007/relationships/hdphoto" Target="../media/hdphoto2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tesi">
            <a:extLst>
              <a:ext uri="{FF2B5EF4-FFF2-40B4-BE49-F238E27FC236}">
                <a16:creationId xmlns:a16="http://schemas.microsoft.com/office/drawing/2014/main" id="{B42F1E72-13C1-482B-9524-C7BD26C481D2}"/>
              </a:ext>
            </a:extLst>
          </p:cNvPr>
          <p:cNvSpPr txBox="1">
            <a:spLocks/>
          </p:cNvSpPr>
          <p:nvPr/>
        </p:nvSpPr>
        <p:spPr>
          <a:xfrm>
            <a:off x="-422536" y="1956624"/>
            <a:ext cx="13037072" cy="1573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spc="-199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it-IT" sz="4400" dirty="0">
                <a:latin typeface="Calibri Light (Titoli)"/>
                <a:ea typeface="LaZYDAY" panose="02000603000000000000" pitchFamily="2" charset="0"/>
              </a:rPr>
              <a:t>Machine Learning </a:t>
            </a:r>
            <a:r>
              <a:rPr lang="it-IT" sz="4400" dirty="0" err="1">
                <a:latin typeface="Calibri Light (Titoli)"/>
                <a:ea typeface="LaZYDAY" panose="02000603000000000000" pitchFamily="2" charset="0"/>
              </a:rPr>
              <a:t>Fairness</a:t>
            </a:r>
            <a:endParaRPr lang="it-IT" sz="4400" dirty="0">
              <a:latin typeface="Calibri Light (Titoli)"/>
              <a:ea typeface="LaZYDAY" panose="02000603000000000000" pitchFamily="2" charset="0"/>
            </a:endParaRPr>
          </a:p>
          <a:p>
            <a:r>
              <a:rPr lang="it-IT" sz="4400" dirty="0">
                <a:latin typeface="Calibri Light (Titoli)"/>
                <a:ea typeface="LaZYDAY" panose="02000603000000000000" pitchFamily="2" charset="0"/>
              </a:rPr>
              <a:t> Analisi empirica dello stato della pratica</a:t>
            </a:r>
          </a:p>
        </p:txBody>
      </p:sp>
      <p:sp>
        <p:nvSpPr>
          <p:cNvPr id="11" name="Nome Cognome Mat.:  xxxxxxxxx">
            <a:extLst>
              <a:ext uri="{FF2B5EF4-FFF2-40B4-BE49-F238E27FC236}">
                <a16:creationId xmlns:a16="http://schemas.microsoft.com/office/drawing/2014/main" id="{8EE325DF-80B4-4F8B-9699-861FB36E22AA}"/>
              </a:ext>
            </a:extLst>
          </p:cNvPr>
          <p:cNvSpPr txBox="1"/>
          <p:nvPr/>
        </p:nvSpPr>
        <p:spPr>
          <a:xfrm>
            <a:off x="6062599" y="5034670"/>
            <a:ext cx="553702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defTabSz="534190">
              <a:lnSpc>
                <a:spcPct val="100000"/>
              </a:lnSpc>
              <a:spcBef>
                <a:spcPts val="0"/>
              </a:spcBef>
              <a:defRPr sz="29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Carmine Ferrara</a:t>
            </a:r>
            <a:br>
              <a:rPr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Mat:</a:t>
            </a:r>
            <a:r>
              <a:rPr lang="it-IT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0522500990</a:t>
            </a:r>
            <a:endParaRPr sz="2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Prof. Nome Cognome…">
            <a:extLst>
              <a:ext uri="{FF2B5EF4-FFF2-40B4-BE49-F238E27FC236}">
                <a16:creationId xmlns:a16="http://schemas.microsoft.com/office/drawing/2014/main" id="{838ACCAB-A4A1-4BA9-B605-544510DBDF03}"/>
              </a:ext>
            </a:extLst>
          </p:cNvPr>
          <p:cNvSpPr txBox="1"/>
          <p:nvPr/>
        </p:nvSpPr>
        <p:spPr>
          <a:xfrm>
            <a:off x="668140" y="5040185"/>
            <a:ext cx="553702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534190">
              <a:lnSpc>
                <a:spcPct val="100000"/>
              </a:lnSpc>
              <a:spcBef>
                <a:spcPts val="0"/>
              </a:spcBef>
              <a:defRPr sz="29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sz="2000" dirty="0">
                <a:latin typeface="+mj-lt"/>
              </a:rPr>
              <a:t>Prof. </a:t>
            </a:r>
            <a:r>
              <a:rPr lang="it-IT" sz="2000" dirty="0">
                <a:latin typeface="+mj-lt"/>
              </a:rPr>
              <a:t>Fabio Palomba</a:t>
            </a:r>
            <a:endParaRPr sz="2000" dirty="0">
              <a:latin typeface="+mj-lt"/>
            </a:endParaRPr>
          </a:p>
          <a:p>
            <a:pPr defTabSz="534190">
              <a:defRPr sz="29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sz="2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Dott</a:t>
            </a:r>
            <a:r>
              <a:rPr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  <a:r>
              <a:rPr lang="it-IT" sz="2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ssa</a:t>
            </a:r>
            <a:r>
              <a:rPr lang="it-IT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Giulia Sellitto</a:t>
            </a:r>
            <a:endParaRPr sz="2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Corso di Laurea (Magistrale) in Informatica">
            <a:extLst>
              <a:ext uri="{FF2B5EF4-FFF2-40B4-BE49-F238E27FC236}">
                <a16:creationId xmlns:a16="http://schemas.microsoft.com/office/drawing/2014/main" id="{F0C27D10-3B7F-4EDF-A0F7-EB7289F03904}"/>
              </a:ext>
            </a:extLst>
          </p:cNvPr>
          <p:cNvSpPr txBox="1"/>
          <p:nvPr/>
        </p:nvSpPr>
        <p:spPr>
          <a:xfrm>
            <a:off x="1969632" y="575681"/>
            <a:ext cx="8252736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534190">
              <a:lnSpc>
                <a:spcPct val="10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2800" dirty="0">
                <a:solidFill>
                  <a:schemeClr val="bg1"/>
                </a:solidFill>
                <a:ea typeface="LaZYDAY" panose="02000603000000000000" pitchFamily="2" charset="0"/>
              </a:rPr>
              <a:t>Corso di </a:t>
            </a:r>
            <a:r>
              <a:rPr sz="2800" dirty="0" err="1">
                <a:solidFill>
                  <a:schemeClr val="bg1"/>
                </a:solidFill>
                <a:ea typeface="LaZYDAY" panose="02000603000000000000" pitchFamily="2" charset="0"/>
              </a:rPr>
              <a:t>Laurea</a:t>
            </a:r>
            <a:r>
              <a:rPr sz="2800" dirty="0">
                <a:solidFill>
                  <a:schemeClr val="bg1"/>
                </a:solidFill>
                <a:ea typeface="LaZYDAY" panose="02000603000000000000" pitchFamily="2" charset="0"/>
              </a:rPr>
              <a:t> </a:t>
            </a:r>
            <a:r>
              <a:rPr sz="2800" dirty="0" err="1">
                <a:solidFill>
                  <a:schemeClr val="bg1"/>
                </a:solidFill>
                <a:ea typeface="LaZYDAY" panose="02000603000000000000" pitchFamily="2" charset="0"/>
              </a:rPr>
              <a:t>Magistrale</a:t>
            </a:r>
            <a:r>
              <a:rPr sz="2800" dirty="0">
                <a:solidFill>
                  <a:schemeClr val="bg1"/>
                </a:solidFill>
                <a:ea typeface="LaZYDAY" panose="02000603000000000000" pitchFamily="2" charset="0"/>
              </a:rPr>
              <a:t> in Informatica</a:t>
            </a:r>
          </a:p>
        </p:txBody>
      </p:sp>
      <p:pic>
        <p:nvPicPr>
          <p:cNvPr id="40" name="Immagine 39">
            <a:extLst>
              <a:ext uri="{FF2B5EF4-FFF2-40B4-BE49-F238E27FC236}">
                <a16:creationId xmlns:a16="http://schemas.microsoft.com/office/drawing/2014/main" id="{BD99A76E-5289-4123-85E0-507E4CBC424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99" y="125959"/>
            <a:ext cx="861082" cy="861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Immagine 40">
            <a:extLst>
              <a:ext uri="{FF2B5EF4-FFF2-40B4-BE49-F238E27FC236}">
                <a16:creationId xmlns:a16="http://schemas.microsoft.com/office/drawing/2014/main" id="{08F1D819-D4D4-4975-91D6-CFF05C1BD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11635" y="140753"/>
            <a:ext cx="842766" cy="842766"/>
          </a:xfrm>
          <a:prstGeom prst="rect">
            <a:avLst/>
          </a:prstGeom>
        </p:spPr>
      </p:pic>
      <p:sp>
        <p:nvSpPr>
          <p:cNvPr id="17" name="Rettangolo">
            <a:extLst>
              <a:ext uri="{FF2B5EF4-FFF2-40B4-BE49-F238E27FC236}">
                <a16:creationId xmlns:a16="http://schemas.microsoft.com/office/drawing/2014/main" id="{AE2A7F5A-7A38-4F5A-AA40-A75373E703E9}"/>
              </a:ext>
            </a:extLst>
          </p:cNvPr>
          <p:cNvSpPr/>
          <p:nvPr/>
        </p:nvSpPr>
        <p:spPr>
          <a:xfrm>
            <a:off x="1" y="5971840"/>
            <a:ext cx="12192000" cy="904013"/>
          </a:xfrm>
          <a:prstGeom prst="rect">
            <a:avLst/>
          </a:prstGeom>
          <a:solidFill>
            <a:srgbClr val="104C27">
              <a:alpha val="34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/>
            <a:endParaRPr sz="2200" dirty="0">
              <a:solidFill>
                <a:srgbClr val="FFFFFF"/>
              </a:solidFill>
              <a:latin typeface="Helvetica Neue Medium"/>
            </a:endParaRPr>
          </a:p>
        </p:txBody>
      </p:sp>
      <p:pic>
        <p:nvPicPr>
          <p:cNvPr id="19" name="linkedin(1).png" descr="linkedin(1).png">
            <a:extLst>
              <a:ext uri="{FF2B5EF4-FFF2-40B4-BE49-F238E27FC236}">
                <a16:creationId xmlns:a16="http://schemas.microsoft.com/office/drawing/2014/main" id="{76AFD456-6C04-41A5-AD2A-F618D0DC0841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3838" y="6610376"/>
            <a:ext cx="182677" cy="1826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email.png" descr="email.png">
            <a:extLst>
              <a:ext uri="{FF2B5EF4-FFF2-40B4-BE49-F238E27FC236}">
                <a16:creationId xmlns:a16="http://schemas.microsoft.com/office/drawing/2014/main" id="{43A92925-6472-46C8-B6B1-C306F31CBFDE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30203" y="6075837"/>
            <a:ext cx="221441" cy="221441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EED2C3A-8B7F-4E69-9C0F-5443CAFEEE50}"/>
              </a:ext>
            </a:extLst>
          </p:cNvPr>
          <p:cNvSpPr txBox="1"/>
          <p:nvPr/>
        </p:nvSpPr>
        <p:spPr>
          <a:xfrm>
            <a:off x="1328712" y="6030756"/>
            <a:ext cx="7124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Helvetica Neue"/>
              </a:rPr>
              <a:t>c.ferrara49@studenti.unisa.it 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09CAFA44-6368-4204-8BBD-0CFEA05F7847}"/>
              </a:ext>
            </a:extLst>
          </p:cNvPr>
          <p:cNvSpPr txBox="1"/>
          <p:nvPr/>
        </p:nvSpPr>
        <p:spPr>
          <a:xfrm>
            <a:off x="1317184" y="6560431"/>
            <a:ext cx="7124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https://tinyurl.com/27zbux8z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67183F2-0CE8-4E54-A070-E67C27E9FFB8}"/>
              </a:ext>
            </a:extLst>
          </p:cNvPr>
          <p:cNvSpPr txBox="1"/>
          <p:nvPr/>
        </p:nvSpPr>
        <p:spPr>
          <a:xfrm>
            <a:off x="1328712" y="6285275"/>
            <a:ext cx="7124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https://cferrara98.github.io/</a:t>
            </a:r>
          </a:p>
        </p:txBody>
      </p:sp>
      <p:pic>
        <p:nvPicPr>
          <p:cNvPr id="31" name="world-wide-web.png" descr="world-wide-web.png">
            <a:extLst>
              <a:ext uri="{FF2B5EF4-FFF2-40B4-BE49-F238E27FC236}">
                <a16:creationId xmlns:a16="http://schemas.microsoft.com/office/drawing/2014/main" id="{AC2B1BDB-4196-463D-9133-76572B3ED3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7782" y="6323173"/>
            <a:ext cx="207620" cy="20762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" name="image2.png" descr="image2.png">
            <a:extLst>
              <a:ext uri="{FF2B5EF4-FFF2-40B4-BE49-F238E27FC236}">
                <a16:creationId xmlns:a16="http://schemas.microsoft.com/office/drawing/2014/main" id="{4B49913F-B2C3-4DE3-840C-031F19B4DF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50983" y="5951708"/>
            <a:ext cx="1903418" cy="916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8C0F10EE-6CF3-4BA0-BF0E-50833BAE16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12" y="6015821"/>
            <a:ext cx="823886" cy="82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194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ttangolo">
            <a:extLst>
              <a:ext uri="{FF2B5EF4-FFF2-40B4-BE49-F238E27FC236}">
                <a16:creationId xmlns:a16="http://schemas.microsoft.com/office/drawing/2014/main" id="{38C70A95-BC31-4091-B2AD-B77F527FF6E9}"/>
              </a:ext>
            </a:extLst>
          </p:cNvPr>
          <p:cNvSpPr/>
          <p:nvPr/>
        </p:nvSpPr>
        <p:spPr>
          <a:xfrm>
            <a:off x="0" y="0"/>
            <a:ext cx="12192000" cy="904013"/>
          </a:xfrm>
          <a:prstGeom prst="rect">
            <a:avLst/>
          </a:prstGeom>
          <a:solidFill>
            <a:srgbClr val="104C27">
              <a:alpha val="34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/>
            <a:endParaRPr sz="2200" dirty="0">
              <a:solidFill>
                <a:srgbClr val="FFFFFF"/>
              </a:solidFill>
              <a:latin typeface="Helvetica Neue Medium"/>
            </a:endParaRPr>
          </a:p>
        </p:txBody>
      </p:sp>
      <p:sp>
        <p:nvSpPr>
          <p:cNvPr id="23" name="Introduzione e Background">
            <a:extLst>
              <a:ext uri="{FF2B5EF4-FFF2-40B4-BE49-F238E27FC236}">
                <a16:creationId xmlns:a16="http://schemas.microsoft.com/office/drawing/2014/main" id="{E32DF6C1-1445-4B2E-AADC-1A5A80E31B60}"/>
              </a:ext>
            </a:extLst>
          </p:cNvPr>
          <p:cNvSpPr txBox="1"/>
          <p:nvPr/>
        </p:nvSpPr>
        <p:spPr>
          <a:xfrm>
            <a:off x="582940" y="305492"/>
            <a:ext cx="11609060" cy="453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4500" b="1" spc="-90">
                <a:solidFill>
                  <a:srgbClr val="FFFFFF"/>
                </a:solidFill>
              </a:defRPr>
            </a:lvl1pPr>
          </a:lstStyle>
          <a:p>
            <a:r>
              <a:rPr lang="it-IT" sz="2800" dirty="0">
                <a:latin typeface="+mj-lt"/>
                <a:ea typeface="LaZYDAY" panose="02000603000000000000" pitchFamily="2" charset="0"/>
                <a:cs typeface="+mj-cs"/>
                <a:sym typeface="Helvetica Neue"/>
              </a:rPr>
              <a:t>Risultati di Ricerca</a:t>
            </a:r>
            <a:endParaRPr sz="2800" dirty="0">
              <a:latin typeface="+mj-lt"/>
              <a:ea typeface="LaZYDAY" panose="02000603000000000000" pitchFamily="2" charset="0"/>
              <a:cs typeface="+mj-cs"/>
              <a:sym typeface="Helvetica Neue"/>
            </a:endParaRPr>
          </a:p>
        </p:txBody>
      </p:sp>
      <p:sp>
        <p:nvSpPr>
          <p:cNvPr id="47" name="Google Shape;331;p39">
            <a:extLst>
              <a:ext uri="{FF2B5EF4-FFF2-40B4-BE49-F238E27FC236}">
                <a16:creationId xmlns:a16="http://schemas.microsoft.com/office/drawing/2014/main" id="{B700949E-EA56-48BA-BC1C-3CACC5D61F40}"/>
              </a:ext>
            </a:extLst>
          </p:cNvPr>
          <p:cNvSpPr txBox="1">
            <a:spLocks/>
          </p:cNvSpPr>
          <p:nvPr/>
        </p:nvSpPr>
        <p:spPr>
          <a:xfrm>
            <a:off x="1664007" y="1130539"/>
            <a:ext cx="8863986" cy="66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osis"/>
              <a:buNone/>
              <a:defRPr sz="4000" b="1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it-IT" sz="2400" b="0" i="1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Composizione del Campione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78308F7-1F38-400A-948A-E19933BD8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1300" y="1600799"/>
            <a:ext cx="887861" cy="88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Google Shape;331;p39">
            <a:extLst>
              <a:ext uri="{FF2B5EF4-FFF2-40B4-BE49-F238E27FC236}">
                <a16:creationId xmlns:a16="http://schemas.microsoft.com/office/drawing/2014/main" id="{915517CE-0C6F-447F-B3FC-637B4C31FDFF}"/>
              </a:ext>
            </a:extLst>
          </p:cNvPr>
          <p:cNvSpPr txBox="1">
            <a:spLocks/>
          </p:cNvSpPr>
          <p:nvPr/>
        </p:nvSpPr>
        <p:spPr>
          <a:xfrm>
            <a:off x="1791695" y="2861533"/>
            <a:ext cx="8863986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osis"/>
              <a:buNone/>
              <a:defRPr sz="4000" b="1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it-IT" sz="1800" b="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Più della metà dei partecipanti dichiara di avere anni di esperienza in Ingegneria del software, ma anche ruoli come Data Scientists o Manager sono ampiamente rappresentati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998DA633-879C-4E94-91E8-6278D32AD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4110" y="2825489"/>
            <a:ext cx="723161" cy="72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>
            <a:extLst>
              <a:ext uri="{FF2B5EF4-FFF2-40B4-BE49-F238E27FC236}">
                <a16:creationId xmlns:a16="http://schemas.microsoft.com/office/drawing/2014/main" id="{172ABC11-28BF-4117-A043-23896FD0B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857" y="2784021"/>
            <a:ext cx="764623" cy="76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Google Shape;331;p39">
            <a:extLst>
              <a:ext uri="{FF2B5EF4-FFF2-40B4-BE49-F238E27FC236}">
                <a16:creationId xmlns:a16="http://schemas.microsoft.com/office/drawing/2014/main" id="{9D2FA8EE-175F-45DE-90FF-20A0F2ADD08A}"/>
              </a:ext>
            </a:extLst>
          </p:cNvPr>
          <p:cNvSpPr txBox="1">
            <a:spLocks/>
          </p:cNvSpPr>
          <p:nvPr/>
        </p:nvSpPr>
        <p:spPr>
          <a:xfrm>
            <a:off x="1317184" y="3815151"/>
            <a:ext cx="8863986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osis"/>
              <a:buNone/>
              <a:defRPr sz="4000" b="1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it-IT" sz="1800" b="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Circa il 90% dei partecipanti all’indagine possiede un titolo di studi triennale o superiori</a:t>
            </a:r>
          </a:p>
        </p:txBody>
      </p:sp>
      <p:sp>
        <p:nvSpPr>
          <p:cNvPr id="38" name="Google Shape;331;p39">
            <a:extLst>
              <a:ext uri="{FF2B5EF4-FFF2-40B4-BE49-F238E27FC236}">
                <a16:creationId xmlns:a16="http://schemas.microsoft.com/office/drawing/2014/main" id="{C4AF7BAA-4CEC-4F28-A5F5-61DB049504BA}"/>
              </a:ext>
            </a:extLst>
          </p:cNvPr>
          <p:cNvSpPr txBox="1">
            <a:spLocks/>
          </p:cNvSpPr>
          <p:nvPr/>
        </p:nvSpPr>
        <p:spPr>
          <a:xfrm>
            <a:off x="1604316" y="4520099"/>
            <a:ext cx="9180228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osis"/>
              <a:buNone/>
              <a:defRPr sz="4000" b="1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it-IT" sz="2000" b="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Tutti i 116 partecipanti hanno esperienza lavorativa con Machine Learning e </a:t>
            </a:r>
            <a:r>
              <a:rPr lang="it-IT" sz="2000" b="0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Fairness</a:t>
            </a:r>
            <a:endParaRPr lang="it-IT" sz="2000" b="0" spc="-90" dirty="0">
              <a:solidFill>
                <a:schemeClr val="bg1"/>
              </a:solidFill>
              <a:latin typeface="+mj-lt"/>
              <a:ea typeface="LaZYDAY" panose="02000603000000000000" pitchFamily="2" charset="0"/>
              <a:cs typeface="+mj-cs"/>
            </a:endParaRP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97673656-40C8-4465-B958-2DC237C45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693" y="3815151"/>
            <a:ext cx="665730" cy="665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30D129C4-CF41-411E-80AB-89F188040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184" y="4460048"/>
            <a:ext cx="755182" cy="75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ttangolo">
            <a:extLst>
              <a:ext uri="{FF2B5EF4-FFF2-40B4-BE49-F238E27FC236}">
                <a16:creationId xmlns:a16="http://schemas.microsoft.com/office/drawing/2014/main" id="{0AD24CBD-88A2-4C94-A8EB-EF02D2CAE752}"/>
              </a:ext>
            </a:extLst>
          </p:cNvPr>
          <p:cNvSpPr/>
          <p:nvPr/>
        </p:nvSpPr>
        <p:spPr>
          <a:xfrm>
            <a:off x="1" y="5971840"/>
            <a:ext cx="12192000" cy="904013"/>
          </a:xfrm>
          <a:prstGeom prst="rect">
            <a:avLst/>
          </a:prstGeom>
          <a:solidFill>
            <a:srgbClr val="104C27">
              <a:alpha val="34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/>
            <a:endParaRPr sz="2200" dirty="0">
              <a:solidFill>
                <a:srgbClr val="FFFFFF"/>
              </a:solidFill>
              <a:latin typeface="Helvetica Neue Medium"/>
            </a:endParaRPr>
          </a:p>
        </p:txBody>
      </p:sp>
      <p:pic>
        <p:nvPicPr>
          <p:cNvPr id="33" name="linkedin(1).png" descr="linkedin(1).png">
            <a:extLst>
              <a:ext uri="{FF2B5EF4-FFF2-40B4-BE49-F238E27FC236}">
                <a16:creationId xmlns:a16="http://schemas.microsoft.com/office/drawing/2014/main" id="{740D5B8B-4124-4A99-9D11-A1E6FCD4F3B7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3838" y="6610376"/>
            <a:ext cx="182677" cy="182677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email.png" descr="email.png">
            <a:extLst>
              <a:ext uri="{FF2B5EF4-FFF2-40B4-BE49-F238E27FC236}">
                <a16:creationId xmlns:a16="http://schemas.microsoft.com/office/drawing/2014/main" id="{85CE4204-0A43-4E1F-BA43-C5B1C25E256C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7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30203" y="6075837"/>
            <a:ext cx="221441" cy="221441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4E7992AD-E138-488B-8012-7DBD9D2EF906}"/>
              </a:ext>
            </a:extLst>
          </p:cNvPr>
          <p:cNvSpPr txBox="1"/>
          <p:nvPr/>
        </p:nvSpPr>
        <p:spPr>
          <a:xfrm>
            <a:off x="1328712" y="6030756"/>
            <a:ext cx="7124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Helvetica Neue"/>
              </a:rPr>
              <a:t>c.ferrara49@studenti.unisa.it 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CD18488B-BDC4-4F81-83F4-910F9DA3BD5D}"/>
              </a:ext>
            </a:extLst>
          </p:cNvPr>
          <p:cNvSpPr txBox="1"/>
          <p:nvPr/>
        </p:nvSpPr>
        <p:spPr>
          <a:xfrm>
            <a:off x="1317184" y="6560431"/>
            <a:ext cx="7124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https://tinyurl.com/27zbux8z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CCE33D9B-88AA-4B4D-A376-28C13F578408}"/>
              </a:ext>
            </a:extLst>
          </p:cNvPr>
          <p:cNvSpPr txBox="1"/>
          <p:nvPr/>
        </p:nvSpPr>
        <p:spPr>
          <a:xfrm>
            <a:off x="1328712" y="6285275"/>
            <a:ext cx="7124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https://cferrara98.github.io/</a:t>
            </a:r>
          </a:p>
        </p:txBody>
      </p:sp>
      <p:pic>
        <p:nvPicPr>
          <p:cNvPr id="43" name="world-wide-web.png" descr="world-wide-web.png">
            <a:extLst>
              <a:ext uri="{FF2B5EF4-FFF2-40B4-BE49-F238E27FC236}">
                <a16:creationId xmlns:a16="http://schemas.microsoft.com/office/drawing/2014/main" id="{6EDACD93-C92B-42E6-9E8D-4A2C403085D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27782" y="6323173"/>
            <a:ext cx="207620" cy="207620"/>
          </a:xfrm>
          <a:prstGeom prst="rect">
            <a:avLst/>
          </a:prstGeom>
          <a:ln w="12700">
            <a:miter lim="400000"/>
          </a:ln>
        </p:spPr>
      </p:pic>
      <p:pic>
        <p:nvPicPr>
          <p:cNvPr id="44" name="image2.png" descr="image2.png">
            <a:extLst>
              <a:ext uri="{FF2B5EF4-FFF2-40B4-BE49-F238E27FC236}">
                <a16:creationId xmlns:a16="http://schemas.microsoft.com/office/drawing/2014/main" id="{8087D17E-1B92-48F1-BF52-F497DFF66D0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50983" y="5951708"/>
            <a:ext cx="1903418" cy="916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Immagine 44">
            <a:extLst>
              <a:ext uri="{FF2B5EF4-FFF2-40B4-BE49-F238E27FC236}">
                <a16:creationId xmlns:a16="http://schemas.microsoft.com/office/drawing/2014/main" id="{F2AF102E-2CA3-427F-BBCC-4C0D3FA03BC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12" y="6015821"/>
            <a:ext cx="823886" cy="823886"/>
          </a:xfrm>
          <a:prstGeom prst="rect">
            <a:avLst/>
          </a:prstGeom>
        </p:spPr>
      </p:pic>
      <p:sp>
        <p:nvSpPr>
          <p:cNvPr id="29" name="Google Shape;331;p39">
            <a:extLst>
              <a:ext uri="{FF2B5EF4-FFF2-40B4-BE49-F238E27FC236}">
                <a16:creationId xmlns:a16="http://schemas.microsoft.com/office/drawing/2014/main" id="{977ED7E1-2156-4953-AB3A-804141A03120}"/>
              </a:ext>
            </a:extLst>
          </p:cNvPr>
          <p:cNvSpPr txBox="1">
            <a:spLocks/>
          </p:cNvSpPr>
          <p:nvPr/>
        </p:nvSpPr>
        <p:spPr>
          <a:xfrm>
            <a:off x="1581972" y="2073256"/>
            <a:ext cx="8863986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osis"/>
              <a:buNone/>
              <a:defRPr sz="4000" b="1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it-IT" sz="2000" b="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68% dei partecipanti dichiara di essere di provenienza europea</a:t>
            </a:r>
          </a:p>
        </p:txBody>
      </p:sp>
    </p:spTree>
    <p:extLst>
      <p:ext uri="{BB962C8B-B14F-4D97-AF65-F5344CB8AC3E}">
        <p14:creationId xmlns:p14="http://schemas.microsoft.com/office/powerpoint/2010/main" val="319733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1;p39">
            <a:extLst>
              <a:ext uri="{FF2B5EF4-FFF2-40B4-BE49-F238E27FC236}">
                <a16:creationId xmlns:a16="http://schemas.microsoft.com/office/drawing/2014/main" id="{B700949E-EA56-48BA-BC1C-3CACC5D61F40}"/>
              </a:ext>
            </a:extLst>
          </p:cNvPr>
          <p:cNvSpPr txBox="1">
            <a:spLocks/>
          </p:cNvSpPr>
          <p:nvPr/>
        </p:nvSpPr>
        <p:spPr>
          <a:xfrm>
            <a:off x="1664007" y="1191311"/>
            <a:ext cx="8863986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osis"/>
              <a:buNone/>
              <a:defRPr sz="4000" b="1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it-IT" sz="2400" b="0" i="1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Trattare </a:t>
            </a:r>
            <a:r>
              <a:rPr lang="it-IT" sz="2400" b="0" i="1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Fairness</a:t>
            </a:r>
            <a:r>
              <a:rPr lang="it-IT" sz="2400" b="0" i="1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 in ambito aziendale</a:t>
            </a:r>
          </a:p>
        </p:txBody>
      </p:sp>
      <p:sp>
        <p:nvSpPr>
          <p:cNvPr id="51" name="Rettangolo">
            <a:extLst>
              <a:ext uri="{FF2B5EF4-FFF2-40B4-BE49-F238E27FC236}">
                <a16:creationId xmlns:a16="http://schemas.microsoft.com/office/drawing/2014/main" id="{38C70A95-BC31-4091-B2AD-B77F527FF6E9}"/>
              </a:ext>
            </a:extLst>
          </p:cNvPr>
          <p:cNvSpPr/>
          <p:nvPr/>
        </p:nvSpPr>
        <p:spPr>
          <a:xfrm>
            <a:off x="0" y="7467"/>
            <a:ext cx="12192000" cy="904013"/>
          </a:xfrm>
          <a:prstGeom prst="rect">
            <a:avLst/>
          </a:prstGeom>
          <a:solidFill>
            <a:srgbClr val="104C27">
              <a:alpha val="34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/>
            <a:endParaRPr sz="2200" dirty="0">
              <a:solidFill>
                <a:srgbClr val="FFFFFF"/>
              </a:solidFill>
              <a:latin typeface="Helvetica Neue Medium"/>
            </a:endParaRPr>
          </a:p>
        </p:txBody>
      </p:sp>
      <p:sp>
        <p:nvSpPr>
          <p:cNvPr id="23" name="Introduzione e Background">
            <a:extLst>
              <a:ext uri="{FF2B5EF4-FFF2-40B4-BE49-F238E27FC236}">
                <a16:creationId xmlns:a16="http://schemas.microsoft.com/office/drawing/2014/main" id="{E32DF6C1-1445-4B2E-AADC-1A5A80E31B60}"/>
              </a:ext>
            </a:extLst>
          </p:cNvPr>
          <p:cNvSpPr txBox="1"/>
          <p:nvPr/>
        </p:nvSpPr>
        <p:spPr>
          <a:xfrm>
            <a:off x="582940" y="305492"/>
            <a:ext cx="11609060" cy="453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4500" b="1" spc="-90">
                <a:solidFill>
                  <a:srgbClr val="FFFFFF"/>
                </a:solidFill>
              </a:defRPr>
            </a:lvl1pPr>
          </a:lstStyle>
          <a:p>
            <a:pPr algn="just"/>
            <a:r>
              <a:rPr lang="it-IT" sz="2800" dirty="0">
                <a:latin typeface="+mj-lt"/>
                <a:ea typeface="LaZYDAY" panose="02000603000000000000" pitchFamily="2" charset="0"/>
                <a:cs typeface="+mj-cs"/>
                <a:sym typeface="Helvetica Neue"/>
              </a:rPr>
              <a:t>Risultati di Ricerca</a:t>
            </a:r>
            <a:endParaRPr sz="2800" dirty="0">
              <a:latin typeface="+mj-lt"/>
              <a:ea typeface="LaZYDAY" panose="02000603000000000000" pitchFamily="2" charset="0"/>
              <a:cs typeface="+mj-cs"/>
              <a:sym typeface="Helvetica Neue"/>
            </a:endParaRP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C0FDE085-E855-4E84-96E6-EB7504E67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0603" y="-799953"/>
            <a:ext cx="92293" cy="92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ttangolo">
            <a:extLst>
              <a:ext uri="{FF2B5EF4-FFF2-40B4-BE49-F238E27FC236}">
                <a16:creationId xmlns:a16="http://schemas.microsoft.com/office/drawing/2014/main" id="{C87046E5-23C1-42FB-96E5-43703AB2ED41}"/>
              </a:ext>
            </a:extLst>
          </p:cNvPr>
          <p:cNvSpPr/>
          <p:nvPr/>
        </p:nvSpPr>
        <p:spPr>
          <a:xfrm>
            <a:off x="1" y="5971840"/>
            <a:ext cx="12192000" cy="904013"/>
          </a:xfrm>
          <a:prstGeom prst="rect">
            <a:avLst/>
          </a:prstGeom>
          <a:solidFill>
            <a:srgbClr val="104C27">
              <a:alpha val="34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/>
            <a:endParaRPr sz="2200" dirty="0">
              <a:solidFill>
                <a:srgbClr val="FFFFFF"/>
              </a:solidFill>
              <a:latin typeface="Helvetica Neue Medium"/>
            </a:endParaRPr>
          </a:p>
        </p:txBody>
      </p:sp>
      <p:pic>
        <p:nvPicPr>
          <p:cNvPr id="37" name="linkedin(1).png" descr="linkedin(1).png">
            <a:extLst>
              <a:ext uri="{FF2B5EF4-FFF2-40B4-BE49-F238E27FC236}">
                <a16:creationId xmlns:a16="http://schemas.microsoft.com/office/drawing/2014/main" id="{DFC8B166-3A23-4499-86F2-993F1F5635C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3838" y="6610376"/>
            <a:ext cx="182677" cy="182677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email.png" descr="email.png">
            <a:extLst>
              <a:ext uri="{FF2B5EF4-FFF2-40B4-BE49-F238E27FC236}">
                <a16:creationId xmlns:a16="http://schemas.microsoft.com/office/drawing/2014/main" id="{F623A89B-4627-4BF1-943A-1101AC429BBB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30203" y="6075837"/>
            <a:ext cx="221441" cy="221441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AE7FDEA3-F7B8-4AF7-9004-77643CDC7962}"/>
              </a:ext>
            </a:extLst>
          </p:cNvPr>
          <p:cNvSpPr txBox="1"/>
          <p:nvPr/>
        </p:nvSpPr>
        <p:spPr>
          <a:xfrm>
            <a:off x="1328712" y="6030756"/>
            <a:ext cx="7124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Helvetica Neue"/>
              </a:rPr>
              <a:t>c.ferrara49@studenti.unisa.it 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C2412F5C-DE1B-48EE-BA78-2625BB3D7C53}"/>
              </a:ext>
            </a:extLst>
          </p:cNvPr>
          <p:cNvSpPr txBox="1"/>
          <p:nvPr/>
        </p:nvSpPr>
        <p:spPr>
          <a:xfrm>
            <a:off x="1317184" y="6560431"/>
            <a:ext cx="7124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https://tinyurl.com/27zbux8z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913B1118-5510-4C62-8D53-7F88808E4765}"/>
              </a:ext>
            </a:extLst>
          </p:cNvPr>
          <p:cNvSpPr txBox="1"/>
          <p:nvPr/>
        </p:nvSpPr>
        <p:spPr>
          <a:xfrm>
            <a:off x="1328712" y="6285275"/>
            <a:ext cx="7124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https://cferrara98.github.io/</a:t>
            </a:r>
          </a:p>
        </p:txBody>
      </p:sp>
      <p:pic>
        <p:nvPicPr>
          <p:cNvPr id="46" name="world-wide-web.png" descr="world-wide-web.png">
            <a:extLst>
              <a:ext uri="{FF2B5EF4-FFF2-40B4-BE49-F238E27FC236}">
                <a16:creationId xmlns:a16="http://schemas.microsoft.com/office/drawing/2014/main" id="{5940730E-D821-4461-A56D-1FA45120C7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7782" y="6323173"/>
            <a:ext cx="207620" cy="207620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image2.png" descr="image2.png">
            <a:extLst>
              <a:ext uri="{FF2B5EF4-FFF2-40B4-BE49-F238E27FC236}">
                <a16:creationId xmlns:a16="http://schemas.microsoft.com/office/drawing/2014/main" id="{033CFAB0-5D07-4C14-8B92-1F93E3FFFB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50983" y="5951708"/>
            <a:ext cx="1903418" cy="916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Immagine 48">
            <a:extLst>
              <a:ext uri="{FF2B5EF4-FFF2-40B4-BE49-F238E27FC236}">
                <a16:creationId xmlns:a16="http://schemas.microsoft.com/office/drawing/2014/main" id="{57A326C1-6BAD-417D-A545-EBDCA6D5AA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12" y="6015821"/>
            <a:ext cx="823886" cy="823886"/>
          </a:xfrm>
          <a:prstGeom prst="rect">
            <a:avLst/>
          </a:prstGeom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A2C1F9F8-1021-4C5A-A131-1317B45E9BFB}"/>
              </a:ext>
            </a:extLst>
          </p:cNvPr>
          <p:cNvSpPr txBox="1"/>
          <p:nvPr/>
        </p:nvSpPr>
        <p:spPr>
          <a:xfrm>
            <a:off x="1238111" y="3902601"/>
            <a:ext cx="85606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I professionisti suggeriscono altre tecniche specifiche per il trattamento di </a:t>
            </a:r>
            <a:r>
              <a:rPr lang="it-IT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Fairness</a:t>
            </a:r>
            <a:br>
              <a:rPr lang="it-IT" spc="-90" dirty="0">
                <a:solidFill>
                  <a:schemeClr val="bg1"/>
                </a:solidFill>
                <a:latin typeface="Exo-thin" panose="02000203000000000000" pitchFamily="50" charset="0"/>
                <a:ea typeface="LaZYDAY" panose="02000603000000000000" pitchFamily="2" charset="0"/>
                <a:cs typeface="+mj-cs"/>
              </a:rPr>
            </a:br>
            <a:endParaRPr lang="it-IT" dirty="0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E9CA0FDC-5249-4783-A514-D0875114198F}"/>
              </a:ext>
            </a:extLst>
          </p:cNvPr>
          <p:cNvSpPr txBox="1"/>
          <p:nvPr/>
        </p:nvSpPr>
        <p:spPr>
          <a:xfrm>
            <a:off x="3137716" y="4457859"/>
            <a:ext cx="62932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dk2"/>
              </a:buClr>
              <a:buSzPts val="3500"/>
            </a:pPr>
            <a:r>
              <a:rPr lang="it-IT" sz="2000" b="1" i="1" dirty="0">
                <a:ln w="12700" cmpd="sng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Metodologie empiriche o Correlazione statistica. </a:t>
            </a:r>
          </a:p>
        </p:txBody>
      </p:sp>
      <p:sp>
        <p:nvSpPr>
          <p:cNvPr id="31" name="Google Shape;331;p39">
            <a:extLst>
              <a:ext uri="{FF2B5EF4-FFF2-40B4-BE49-F238E27FC236}">
                <a16:creationId xmlns:a16="http://schemas.microsoft.com/office/drawing/2014/main" id="{19968776-0828-4135-9F97-5A171EE24382}"/>
              </a:ext>
            </a:extLst>
          </p:cNvPr>
          <p:cNvSpPr txBox="1">
            <a:spLocks/>
          </p:cNvSpPr>
          <p:nvPr/>
        </p:nvSpPr>
        <p:spPr>
          <a:xfrm>
            <a:off x="1316816" y="2926233"/>
            <a:ext cx="5064227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osis"/>
              <a:buNone/>
              <a:defRPr sz="4000" b="1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it-IT" sz="2000" i="1" dirty="0">
                <a:ln w="12700" cmpd="sng">
                  <a:solidFill>
                    <a:srgbClr val="41D87B"/>
                  </a:solidFill>
                  <a:prstDash val="solid"/>
                </a:ln>
                <a:solidFill>
                  <a:srgbClr val="41D87B"/>
                </a:solidFill>
                <a:latin typeface="+mj-lt"/>
                <a:ea typeface="LaZYDAY" panose="02000603000000000000" pitchFamily="2" charset="0"/>
                <a:cs typeface="+mj-cs"/>
              </a:rPr>
              <a:t>Similarità degli Individui</a:t>
            </a:r>
          </a:p>
          <a:p>
            <a:r>
              <a:rPr lang="it-IT" sz="2000" b="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Over</a:t>
            </a:r>
            <a:r>
              <a:rPr lang="it-IT" sz="200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 </a:t>
            </a:r>
          </a:p>
          <a:p>
            <a:r>
              <a:rPr lang="it-IT" sz="2000" i="1" dirty="0">
                <a:ln w="12700" cmpd="sng">
                  <a:solidFill>
                    <a:srgbClr val="FF5050"/>
                  </a:solidFill>
                  <a:prstDash val="solid"/>
                </a:ln>
                <a:solidFill>
                  <a:srgbClr val="FF5050"/>
                </a:solidFill>
                <a:latin typeface="+mj-lt"/>
                <a:ea typeface="LaZYDAY" panose="02000603000000000000" pitchFamily="2" charset="0"/>
                <a:cs typeface="+mj-cs"/>
              </a:rPr>
              <a:t>Metriche di predizione o Casual </a:t>
            </a:r>
            <a:r>
              <a:rPr lang="it-IT" sz="2000" i="1" dirty="0" err="1">
                <a:ln w="12700" cmpd="sng">
                  <a:solidFill>
                    <a:srgbClr val="FF5050"/>
                  </a:solidFill>
                  <a:prstDash val="solid"/>
                </a:ln>
                <a:solidFill>
                  <a:srgbClr val="FF5050"/>
                </a:solidFill>
                <a:latin typeface="+mj-lt"/>
                <a:ea typeface="LaZYDAY" panose="02000603000000000000" pitchFamily="2" charset="0"/>
                <a:cs typeface="+mj-cs"/>
              </a:rPr>
              <a:t>Reasoning</a:t>
            </a:r>
            <a:r>
              <a:rPr lang="it-IT" sz="2000" i="1" dirty="0">
                <a:ln w="12700" cmpd="sng">
                  <a:solidFill>
                    <a:srgbClr val="FF5050"/>
                  </a:solidFill>
                  <a:prstDash val="solid"/>
                </a:ln>
                <a:solidFill>
                  <a:srgbClr val="FF5050"/>
                </a:solidFill>
                <a:latin typeface="+mj-lt"/>
                <a:ea typeface="LaZYDAY" panose="02000603000000000000" pitchFamily="2" charset="0"/>
                <a:cs typeface="+mj-cs"/>
              </a:rPr>
              <a:t> </a:t>
            </a:r>
          </a:p>
        </p:txBody>
      </p:sp>
      <p:sp>
        <p:nvSpPr>
          <p:cNvPr id="32" name="Google Shape;331;p39">
            <a:extLst>
              <a:ext uri="{FF2B5EF4-FFF2-40B4-BE49-F238E27FC236}">
                <a16:creationId xmlns:a16="http://schemas.microsoft.com/office/drawing/2014/main" id="{B494FBE2-8FE7-4144-ACA7-0B7EF49F4BDD}"/>
              </a:ext>
            </a:extLst>
          </p:cNvPr>
          <p:cNvSpPr txBox="1">
            <a:spLocks/>
          </p:cNvSpPr>
          <p:nvPr/>
        </p:nvSpPr>
        <p:spPr>
          <a:xfrm>
            <a:off x="6574083" y="2885646"/>
            <a:ext cx="412890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osis"/>
              <a:buNone/>
              <a:defRPr sz="4000" b="1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it-IT" sz="2000" i="1" dirty="0">
                <a:ln w="12700" cmpd="sng">
                  <a:solidFill>
                    <a:srgbClr val="41D87B"/>
                  </a:solidFill>
                  <a:prstDash val="solid"/>
                </a:ln>
                <a:solidFill>
                  <a:srgbClr val="41D87B"/>
                </a:solidFill>
                <a:latin typeface="+mj-lt"/>
                <a:ea typeface="LaZYDAY" panose="02000603000000000000" pitchFamily="2" charset="0"/>
                <a:cs typeface="+mj-cs"/>
              </a:rPr>
              <a:t>Analisi di dipendenze dei Dati</a:t>
            </a:r>
          </a:p>
          <a:p>
            <a:r>
              <a:rPr lang="it-IT" sz="2000" b="0" spc="-90" dirty="0">
                <a:solidFill>
                  <a:schemeClr val="bg1"/>
                </a:solidFill>
                <a:effectLst/>
                <a:latin typeface="+mj-lt"/>
                <a:ea typeface="LaZYDAY" panose="02000603000000000000" pitchFamily="2" charset="0"/>
                <a:cs typeface="+mj-cs"/>
              </a:rPr>
              <a:t>Over</a:t>
            </a:r>
            <a:r>
              <a:rPr lang="it-IT" sz="2000" i="1" spc="-90" dirty="0">
                <a:solidFill>
                  <a:srgbClr val="41D87B"/>
                </a:solidFill>
                <a:effectLst/>
                <a:latin typeface="+mj-lt"/>
                <a:ea typeface="LaZYDAY" panose="02000603000000000000" pitchFamily="2" charset="0"/>
                <a:cs typeface="+mj-cs"/>
              </a:rPr>
              <a:t> </a:t>
            </a:r>
          </a:p>
          <a:p>
            <a:r>
              <a:rPr lang="it-IT" sz="2000" i="1" dirty="0">
                <a:ln w="12700" cmpd="sng">
                  <a:solidFill>
                    <a:srgbClr val="FF5050"/>
                  </a:solidFill>
                  <a:prstDash val="solid"/>
                </a:ln>
                <a:solidFill>
                  <a:srgbClr val="FF5050"/>
                </a:solidFill>
                <a:latin typeface="+mj-lt"/>
                <a:ea typeface="LaZYDAY" panose="02000603000000000000" pitchFamily="2" charset="0"/>
                <a:cs typeface="+mj-cs"/>
              </a:rPr>
              <a:t>Configurazioni di Learning</a:t>
            </a: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4278B1DE-6E43-487C-AD71-29F42029D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523" y="4349934"/>
            <a:ext cx="82296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>
            <a:extLst>
              <a:ext uri="{FF2B5EF4-FFF2-40B4-BE49-F238E27FC236}">
                <a16:creationId xmlns:a16="http://schemas.microsoft.com/office/drawing/2014/main" id="{8441245B-A19F-4CB7-B380-B37AE3584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462" y="4230415"/>
            <a:ext cx="985520" cy="98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C19B4BE3-C1A2-4A57-8C76-A84BE665BC35}"/>
              </a:ext>
            </a:extLst>
          </p:cNvPr>
          <p:cNvSpPr txBox="1"/>
          <p:nvPr/>
        </p:nvSpPr>
        <p:spPr>
          <a:xfrm>
            <a:off x="800929" y="20919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Definizioni e Metriche Formali</a:t>
            </a:r>
            <a:endParaRPr lang="it-IT" dirty="0">
              <a:latin typeface="+mj-lt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5E957ACD-0FFF-477C-8EF8-6C45C3721460}"/>
              </a:ext>
            </a:extLst>
          </p:cNvPr>
          <p:cNvSpPr txBox="1"/>
          <p:nvPr/>
        </p:nvSpPr>
        <p:spPr>
          <a:xfrm>
            <a:off x="5590533" y="208122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Approcci Pratici</a:t>
            </a:r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3770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1;p39">
            <a:extLst>
              <a:ext uri="{FF2B5EF4-FFF2-40B4-BE49-F238E27FC236}">
                <a16:creationId xmlns:a16="http://schemas.microsoft.com/office/drawing/2014/main" id="{B700949E-EA56-48BA-BC1C-3CACC5D61F40}"/>
              </a:ext>
            </a:extLst>
          </p:cNvPr>
          <p:cNvSpPr txBox="1">
            <a:spLocks/>
          </p:cNvSpPr>
          <p:nvPr/>
        </p:nvSpPr>
        <p:spPr>
          <a:xfrm>
            <a:off x="1664007" y="1191311"/>
            <a:ext cx="8863986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osis"/>
              <a:buNone/>
              <a:defRPr sz="4000" b="1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it-IT" sz="2400" b="0" i="1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Trattare </a:t>
            </a:r>
            <a:r>
              <a:rPr lang="it-IT" sz="2400" b="0" i="1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Fairness</a:t>
            </a:r>
            <a:r>
              <a:rPr lang="it-IT" sz="2400" b="0" i="1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 in ambito aziendale</a:t>
            </a:r>
          </a:p>
        </p:txBody>
      </p:sp>
      <p:sp>
        <p:nvSpPr>
          <p:cNvPr id="51" name="Rettangolo">
            <a:extLst>
              <a:ext uri="{FF2B5EF4-FFF2-40B4-BE49-F238E27FC236}">
                <a16:creationId xmlns:a16="http://schemas.microsoft.com/office/drawing/2014/main" id="{38C70A95-BC31-4091-B2AD-B77F527FF6E9}"/>
              </a:ext>
            </a:extLst>
          </p:cNvPr>
          <p:cNvSpPr/>
          <p:nvPr/>
        </p:nvSpPr>
        <p:spPr>
          <a:xfrm>
            <a:off x="0" y="7467"/>
            <a:ext cx="12192000" cy="904013"/>
          </a:xfrm>
          <a:prstGeom prst="rect">
            <a:avLst/>
          </a:prstGeom>
          <a:solidFill>
            <a:srgbClr val="104C27">
              <a:alpha val="34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/>
            <a:endParaRPr sz="2200" dirty="0">
              <a:solidFill>
                <a:srgbClr val="FFFFFF"/>
              </a:solidFill>
              <a:latin typeface="Helvetica Neue Medium"/>
            </a:endParaRPr>
          </a:p>
        </p:txBody>
      </p:sp>
      <p:sp>
        <p:nvSpPr>
          <p:cNvPr id="23" name="Introduzione e Background">
            <a:extLst>
              <a:ext uri="{FF2B5EF4-FFF2-40B4-BE49-F238E27FC236}">
                <a16:creationId xmlns:a16="http://schemas.microsoft.com/office/drawing/2014/main" id="{E32DF6C1-1445-4B2E-AADC-1A5A80E31B60}"/>
              </a:ext>
            </a:extLst>
          </p:cNvPr>
          <p:cNvSpPr txBox="1"/>
          <p:nvPr/>
        </p:nvSpPr>
        <p:spPr>
          <a:xfrm>
            <a:off x="582940" y="305492"/>
            <a:ext cx="11609060" cy="453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4500" b="1" spc="-90">
                <a:solidFill>
                  <a:srgbClr val="FFFFFF"/>
                </a:solidFill>
              </a:defRPr>
            </a:lvl1pPr>
          </a:lstStyle>
          <a:p>
            <a:pPr algn="just"/>
            <a:r>
              <a:rPr lang="it-IT" sz="2800" dirty="0">
                <a:latin typeface="+mj-lt"/>
                <a:ea typeface="LaZYDAY" panose="02000603000000000000" pitchFamily="2" charset="0"/>
                <a:cs typeface="+mj-cs"/>
                <a:sym typeface="Helvetica Neue"/>
              </a:rPr>
              <a:t>Risultati di Ricerca</a:t>
            </a:r>
            <a:endParaRPr sz="2800" dirty="0">
              <a:latin typeface="+mj-lt"/>
              <a:ea typeface="LaZYDAY" panose="02000603000000000000" pitchFamily="2" charset="0"/>
              <a:cs typeface="+mj-cs"/>
              <a:sym typeface="Helvetica Neue"/>
            </a:endParaRPr>
          </a:p>
        </p:txBody>
      </p:sp>
      <p:sp>
        <p:nvSpPr>
          <p:cNvPr id="20" name="Google Shape;331;p39">
            <a:extLst>
              <a:ext uri="{FF2B5EF4-FFF2-40B4-BE49-F238E27FC236}">
                <a16:creationId xmlns:a16="http://schemas.microsoft.com/office/drawing/2014/main" id="{65DB3738-021F-4900-9882-9F3849E21EE1}"/>
              </a:ext>
            </a:extLst>
          </p:cNvPr>
          <p:cNvSpPr txBox="1">
            <a:spLocks/>
          </p:cNvSpPr>
          <p:nvPr/>
        </p:nvSpPr>
        <p:spPr>
          <a:xfrm>
            <a:off x="3014781" y="2074150"/>
            <a:ext cx="9750489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osis"/>
              <a:buNone/>
              <a:defRPr sz="4000" b="1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it-IT" sz="2000" i="1" dirty="0" err="1">
                <a:ln w="12700" cmpd="sng">
                  <a:solidFill>
                    <a:srgbClr val="41D87B"/>
                  </a:solidFill>
                  <a:prstDash val="solid"/>
                </a:ln>
                <a:solidFill>
                  <a:srgbClr val="41D87B"/>
                </a:solidFill>
                <a:latin typeface="+mj-lt"/>
                <a:ea typeface="LaZYDAY" panose="02000603000000000000" pitchFamily="2" charset="0"/>
                <a:cs typeface="+mj-cs"/>
              </a:rPr>
              <a:t>Usability</a:t>
            </a:r>
            <a:r>
              <a:rPr lang="it-IT" sz="2000" i="1" dirty="0">
                <a:ln w="12700" cmpd="sng">
                  <a:solidFill>
                    <a:srgbClr val="41D87B"/>
                  </a:solidFill>
                  <a:prstDash val="solid"/>
                </a:ln>
                <a:solidFill>
                  <a:srgbClr val="41D87B"/>
                </a:solidFill>
                <a:latin typeface="+mj-lt"/>
                <a:ea typeface="LaZYDAY" panose="02000603000000000000" pitchFamily="2" charset="0"/>
                <a:cs typeface="+mj-cs"/>
              </a:rPr>
              <a:t>  &amp; </a:t>
            </a:r>
            <a:r>
              <a:rPr lang="it-IT" sz="2000" i="1" dirty="0" err="1">
                <a:ln w="12700" cmpd="sng">
                  <a:solidFill>
                    <a:srgbClr val="41D87B"/>
                  </a:solidFill>
                  <a:prstDash val="solid"/>
                </a:ln>
                <a:solidFill>
                  <a:srgbClr val="41D87B"/>
                </a:solidFill>
                <a:latin typeface="+mj-lt"/>
                <a:ea typeface="LaZYDAY" panose="02000603000000000000" pitchFamily="2" charset="0"/>
                <a:cs typeface="+mj-cs"/>
              </a:rPr>
              <a:t>Scalability</a:t>
            </a:r>
            <a:r>
              <a:rPr lang="it-IT" sz="2000" i="1" dirty="0">
                <a:ln w="12700" cmpd="sng">
                  <a:solidFill>
                    <a:srgbClr val="41D87B"/>
                  </a:solidFill>
                  <a:prstDash val="solid"/>
                </a:ln>
                <a:solidFill>
                  <a:srgbClr val="41D87B"/>
                </a:solidFill>
                <a:latin typeface="+mj-lt"/>
                <a:ea typeface="LaZYDAY" panose="02000603000000000000" pitchFamily="2" charset="0"/>
                <a:cs typeface="+mj-cs"/>
              </a:rPr>
              <a:t> </a:t>
            </a:r>
            <a:r>
              <a:rPr lang="it-IT" sz="2000" b="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A </a:t>
            </a:r>
            <a:r>
              <a:rPr lang="it-IT" sz="2000" b="0" i="1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little</a:t>
            </a:r>
            <a:r>
              <a:rPr lang="it-IT" sz="2000" b="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 Bit Over </a:t>
            </a:r>
            <a:r>
              <a:rPr lang="it-IT" sz="2000" i="1" dirty="0" err="1">
                <a:ln w="12700" cmpd="sng">
                  <a:solidFill>
                    <a:srgbClr val="FF5050"/>
                  </a:solidFill>
                  <a:prstDash val="solid"/>
                </a:ln>
                <a:solidFill>
                  <a:srgbClr val="FF5050"/>
                </a:solidFill>
                <a:latin typeface="+mj-lt"/>
                <a:ea typeface="LaZYDAY" panose="02000603000000000000" pitchFamily="2" charset="0"/>
                <a:cs typeface="+mj-cs"/>
              </a:rPr>
              <a:t>Fairness</a:t>
            </a:r>
            <a:endParaRPr lang="it-IT" sz="2000" i="1" dirty="0">
              <a:ln w="12700" cmpd="sng">
                <a:solidFill>
                  <a:srgbClr val="FF5050"/>
                </a:solidFill>
                <a:prstDash val="solid"/>
              </a:ln>
              <a:solidFill>
                <a:srgbClr val="FF5050"/>
              </a:solidFill>
              <a:latin typeface="+mj-lt"/>
              <a:ea typeface="LaZYDAY" panose="02000603000000000000" pitchFamily="2" charset="0"/>
              <a:cs typeface="+mj-cs"/>
            </a:endParaRP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C0FDE085-E855-4E84-96E6-EB7504E67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0603" y="-799953"/>
            <a:ext cx="92293" cy="92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Google Shape;331;p39">
            <a:extLst>
              <a:ext uri="{FF2B5EF4-FFF2-40B4-BE49-F238E27FC236}">
                <a16:creationId xmlns:a16="http://schemas.microsoft.com/office/drawing/2014/main" id="{1B22B04F-B2FF-4C11-A575-766E18564CD7}"/>
              </a:ext>
            </a:extLst>
          </p:cNvPr>
          <p:cNvSpPr txBox="1">
            <a:spLocks/>
          </p:cNvSpPr>
          <p:nvPr/>
        </p:nvSpPr>
        <p:spPr>
          <a:xfrm>
            <a:off x="5603910" y="2608653"/>
            <a:ext cx="5145177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osis"/>
              <a:buNone/>
              <a:defRPr sz="4000" b="1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it-IT" sz="2000" i="1" dirty="0" err="1">
                <a:ln w="12700" cmpd="sng">
                  <a:solidFill>
                    <a:srgbClr val="41D87B"/>
                  </a:solidFill>
                  <a:prstDash val="solid"/>
                </a:ln>
                <a:solidFill>
                  <a:srgbClr val="41D87B"/>
                </a:solidFill>
                <a:latin typeface="+mj-lt"/>
                <a:ea typeface="LaZYDAY" panose="02000603000000000000" pitchFamily="2" charset="0"/>
                <a:cs typeface="+mj-cs"/>
              </a:rPr>
              <a:t>Accuracy</a:t>
            </a:r>
            <a:r>
              <a:rPr lang="it-IT" sz="2000" i="1" dirty="0">
                <a:ln w="12700" cmpd="sng">
                  <a:solidFill>
                    <a:srgbClr val="41D87B"/>
                  </a:solidFill>
                  <a:prstDash val="solid"/>
                </a:ln>
                <a:solidFill>
                  <a:srgbClr val="41D87B"/>
                </a:solidFill>
                <a:latin typeface="+mj-lt"/>
                <a:ea typeface="LaZYDAY" panose="02000603000000000000" pitchFamily="2" charset="0"/>
                <a:cs typeface="+mj-cs"/>
              </a:rPr>
              <a:t> &amp;  Sicurezza </a:t>
            </a:r>
            <a:r>
              <a:rPr lang="it-IT" sz="2000" b="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Over</a:t>
            </a:r>
            <a:r>
              <a:rPr lang="it-IT" sz="200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  </a:t>
            </a:r>
            <a:r>
              <a:rPr lang="it-IT" sz="2000" i="1" dirty="0" err="1">
                <a:ln w="12700" cmpd="sng">
                  <a:solidFill>
                    <a:srgbClr val="FF5050"/>
                  </a:solidFill>
                  <a:prstDash val="solid"/>
                </a:ln>
                <a:solidFill>
                  <a:srgbClr val="FF5050"/>
                </a:solidFill>
                <a:latin typeface="+mj-lt"/>
                <a:ea typeface="LaZYDAY" panose="02000603000000000000" pitchFamily="2" charset="0"/>
                <a:cs typeface="+mj-cs"/>
              </a:rPr>
              <a:t>Fairness</a:t>
            </a:r>
            <a:endParaRPr lang="it-IT" sz="2000" i="1" dirty="0">
              <a:ln w="12700" cmpd="sng">
                <a:solidFill>
                  <a:srgbClr val="FF5050"/>
                </a:solidFill>
                <a:prstDash val="solid"/>
              </a:ln>
              <a:solidFill>
                <a:srgbClr val="FF5050"/>
              </a:solidFill>
              <a:latin typeface="+mj-lt"/>
              <a:ea typeface="LaZYDAY" panose="02000603000000000000" pitchFamily="2" charset="0"/>
              <a:cs typeface="+mj-cs"/>
            </a:endParaRPr>
          </a:p>
        </p:txBody>
      </p:sp>
      <p:sp>
        <p:nvSpPr>
          <p:cNvPr id="41" name="Google Shape;331;p39">
            <a:extLst>
              <a:ext uri="{FF2B5EF4-FFF2-40B4-BE49-F238E27FC236}">
                <a16:creationId xmlns:a16="http://schemas.microsoft.com/office/drawing/2014/main" id="{B57A6E90-7D36-4652-A54B-CC68CC298194}"/>
              </a:ext>
            </a:extLst>
          </p:cNvPr>
          <p:cNvSpPr txBox="1">
            <a:spLocks/>
          </p:cNvSpPr>
          <p:nvPr/>
        </p:nvSpPr>
        <p:spPr>
          <a:xfrm>
            <a:off x="3624543" y="3294074"/>
            <a:ext cx="5427376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osis"/>
              <a:buNone/>
              <a:defRPr sz="4000" b="1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it-IT" sz="2000" i="1" dirty="0">
                <a:ln w="12700" cmpd="sng">
                  <a:solidFill>
                    <a:srgbClr val="41D87B"/>
                  </a:solidFill>
                  <a:prstDash val="solid"/>
                </a:ln>
                <a:solidFill>
                  <a:srgbClr val="41D87B"/>
                </a:solidFill>
                <a:latin typeface="+mj-lt"/>
                <a:ea typeface="LaZYDAY" panose="02000603000000000000" pitchFamily="2" charset="0"/>
                <a:cs typeface="+mj-cs"/>
              </a:rPr>
              <a:t>Sicurezza</a:t>
            </a:r>
            <a:r>
              <a:rPr lang="it-IT" sz="2000" i="1" spc="-9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Exo-thin" panose="02000203000000000000" pitchFamily="50" charset="0"/>
                <a:ea typeface="LaZYDAY" panose="02000603000000000000" pitchFamily="2" charset="0"/>
                <a:cs typeface="+mj-cs"/>
              </a:rPr>
              <a:t> </a:t>
            </a:r>
            <a:r>
              <a:rPr lang="it-IT" sz="2000" b="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Over</a:t>
            </a:r>
            <a:r>
              <a:rPr lang="it-IT" sz="2000" spc="-90" dirty="0">
                <a:solidFill>
                  <a:schemeClr val="bg1"/>
                </a:solidFill>
                <a:latin typeface="Exo-thin" panose="02000203000000000000" pitchFamily="50" charset="0"/>
                <a:ea typeface="LaZYDAY" panose="02000603000000000000" pitchFamily="2" charset="0"/>
                <a:cs typeface="+mj-cs"/>
              </a:rPr>
              <a:t> </a:t>
            </a:r>
            <a:r>
              <a:rPr lang="it-IT" sz="2000" i="1" dirty="0" err="1">
                <a:ln w="12700" cmpd="sng">
                  <a:solidFill>
                    <a:srgbClr val="FF5050"/>
                  </a:solidFill>
                  <a:prstDash val="solid"/>
                </a:ln>
                <a:solidFill>
                  <a:srgbClr val="FF5050"/>
                </a:solidFill>
                <a:latin typeface="+mj-lt"/>
                <a:ea typeface="LaZYDAY" panose="02000603000000000000" pitchFamily="2" charset="0"/>
                <a:cs typeface="+mj-cs"/>
              </a:rPr>
              <a:t>Fairness</a:t>
            </a:r>
            <a:r>
              <a:rPr lang="it-IT" sz="2000" i="1" spc="-90" dirty="0">
                <a:solidFill>
                  <a:srgbClr val="FF0000"/>
                </a:solidFill>
                <a:effectLst/>
                <a:latin typeface="+mj-lt"/>
                <a:ea typeface="LaZYDAY" panose="02000603000000000000" pitchFamily="2" charset="0"/>
                <a:cs typeface="+mj-cs"/>
              </a:rPr>
              <a:t> </a:t>
            </a:r>
            <a:r>
              <a:rPr lang="it-IT" sz="2000" b="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in ambito governativo</a:t>
            </a:r>
          </a:p>
        </p:txBody>
      </p:sp>
      <p:pic>
        <p:nvPicPr>
          <p:cNvPr id="10252" name="Picture 12">
            <a:extLst>
              <a:ext uri="{FF2B5EF4-FFF2-40B4-BE49-F238E27FC236}">
                <a16:creationId xmlns:a16="http://schemas.microsoft.com/office/drawing/2014/main" id="{F82BFCE1-08FC-49E0-BA68-A5DB1FFF9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499" y="3275760"/>
            <a:ext cx="647451" cy="64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Google Shape;331;p39">
            <a:extLst>
              <a:ext uri="{FF2B5EF4-FFF2-40B4-BE49-F238E27FC236}">
                <a16:creationId xmlns:a16="http://schemas.microsoft.com/office/drawing/2014/main" id="{242B57DC-1E60-458E-AB39-5DA275D73FC6}"/>
              </a:ext>
            </a:extLst>
          </p:cNvPr>
          <p:cNvSpPr txBox="1">
            <a:spLocks/>
          </p:cNvSpPr>
          <p:nvPr/>
        </p:nvSpPr>
        <p:spPr>
          <a:xfrm>
            <a:off x="4639966" y="3957008"/>
            <a:ext cx="5427376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osis"/>
              <a:buNone/>
              <a:defRPr sz="4000" b="1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it-IT" sz="2000" i="1" dirty="0" err="1">
                <a:ln w="12700" cmpd="sng">
                  <a:solidFill>
                    <a:srgbClr val="41D87B"/>
                  </a:solidFill>
                  <a:prstDash val="solid"/>
                </a:ln>
                <a:solidFill>
                  <a:srgbClr val="41D87B"/>
                </a:solidFill>
                <a:latin typeface="+mj-lt"/>
                <a:ea typeface="LaZYDAY" panose="02000603000000000000" pitchFamily="2" charset="0"/>
                <a:cs typeface="+mj-cs"/>
              </a:rPr>
              <a:t>Fairness</a:t>
            </a:r>
            <a:r>
              <a:rPr lang="it-IT" sz="2000" i="1" spc="-9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+mj-lt"/>
                <a:ea typeface="LaZYDAY" panose="02000603000000000000" pitchFamily="2" charset="0"/>
                <a:cs typeface="+mj-cs"/>
              </a:rPr>
              <a:t>  </a:t>
            </a:r>
            <a:r>
              <a:rPr lang="it-IT" sz="2000" b="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Over</a:t>
            </a:r>
            <a:r>
              <a:rPr lang="it-IT" sz="200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 </a:t>
            </a:r>
            <a:r>
              <a:rPr lang="it-IT" sz="2000" i="1" dirty="0">
                <a:ln w="12700" cmpd="sng">
                  <a:solidFill>
                    <a:srgbClr val="FF5050"/>
                  </a:solidFill>
                  <a:prstDash val="solid"/>
                </a:ln>
                <a:solidFill>
                  <a:srgbClr val="FF5050"/>
                </a:solidFill>
                <a:latin typeface="+mj-lt"/>
                <a:ea typeface="LaZYDAY" panose="02000603000000000000" pitchFamily="2" charset="0"/>
                <a:cs typeface="+mj-cs"/>
              </a:rPr>
              <a:t>Sicurezza</a:t>
            </a:r>
            <a:r>
              <a:rPr lang="it-IT" sz="2000" i="1" spc="-90" dirty="0"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+mj-lt"/>
                <a:ea typeface="LaZYDAY" panose="02000603000000000000" pitchFamily="2" charset="0"/>
                <a:cs typeface="+mj-cs"/>
              </a:rPr>
              <a:t> </a:t>
            </a:r>
            <a:r>
              <a:rPr lang="it-IT" sz="2000" b="0" i="1" spc="-90" dirty="0">
                <a:solidFill>
                  <a:schemeClr val="bg1"/>
                </a:solidFill>
                <a:effectLst/>
                <a:latin typeface="+mj-lt"/>
                <a:ea typeface="LaZYDAY" panose="02000603000000000000" pitchFamily="2" charset="0"/>
                <a:cs typeface="+mj-cs"/>
              </a:rPr>
              <a:t> </a:t>
            </a:r>
            <a:r>
              <a:rPr lang="it-IT" sz="2000" b="0" spc="-90" dirty="0">
                <a:solidFill>
                  <a:schemeClr val="bg1"/>
                </a:solidFill>
                <a:effectLst/>
                <a:latin typeface="+mj-lt"/>
                <a:ea typeface="LaZYDAY" panose="02000603000000000000" pitchFamily="2" charset="0"/>
                <a:cs typeface="+mj-cs"/>
              </a:rPr>
              <a:t>nell’Intrattenimento</a:t>
            </a:r>
            <a:endParaRPr lang="it-IT" sz="2000" spc="-90" dirty="0">
              <a:solidFill>
                <a:schemeClr val="bg1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latin typeface="+mj-lt"/>
              <a:ea typeface="LaZYDAY" panose="02000603000000000000" pitchFamily="2" charset="0"/>
              <a:cs typeface="+mj-cs"/>
            </a:endParaRPr>
          </a:p>
        </p:txBody>
      </p:sp>
      <p:pic>
        <p:nvPicPr>
          <p:cNvPr id="10254" name="Picture 14">
            <a:extLst>
              <a:ext uri="{FF2B5EF4-FFF2-40B4-BE49-F238E27FC236}">
                <a16:creationId xmlns:a16="http://schemas.microsoft.com/office/drawing/2014/main" id="{26ADEE5B-2AB2-4BE7-8389-1B5EA4066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372" y="3976238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ttangolo">
            <a:extLst>
              <a:ext uri="{FF2B5EF4-FFF2-40B4-BE49-F238E27FC236}">
                <a16:creationId xmlns:a16="http://schemas.microsoft.com/office/drawing/2014/main" id="{C87046E5-23C1-42FB-96E5-43703AB2ED41}"/>
              </a:ext>
            </a:extLst>
          </p:cNvPr>
          <p:cNvSpPr/>
          <p:nvPr/>
        </p:nvSpPr>
        <p:spPr>
          <a:xfrm>
            <a:off x="1" y="5971840"/>
            <a:ext cx="12192000" cy="904013"/>
          </a:xfrm>
          <a:prstGeom prst="rect">
            <a:avLst/>
          </a:prstGeom>
          <a:solidFill>
            <a:srgbClr val="104C27">
              <a:alpha val="34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/>
            <a:endParaRPr sz="2200" dirty="0">
              <a:solidFill>
                <a:srgbClr val="FFFFFF"/>
              </a:solidFill>
              <a:latin typeface="Helvetica Neue Medium"/>
            </a:endParaRPr>
          </a:p>
        </p:txBody>
      </p:sp>
      <p:pic>
        <p:nvPicPr>
          <p:cNvPr id="37" name="linkedin(1).png" descr="linkedin(1).png">
            <a:extLst>
              <a:ext uri="{FF2B5EF4-FFF2-40B4-BE49-F238E27FC236}">
                <a16:creationId xmlns:a16="http://schemas.microsoft.com/office/drawing/2014/main" id="{DFC8B166-3A23-4499-86F2-993F1F5635C6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3838" y="6610376"/>
            <a:ext cx="182677" cy="182677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email.png" descr="email.png">
            <a:extLst>
              <a:ext uri="{FF2B5EF4-FFF2-40B4-BE49-F238E27FC236}">
                <a16:creationId xmlns:a16="http://schemas.microsoft.com/office/drawing/2014/main" id="{F623A89B-4627-4BF1-943A-1101AC429BBB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30203" y="6075837"/>
            <a:ext cx="221441" cy="221441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AE7FDEA3-F7B8-4AF7-9004-77643CDC7962}"/>
              </a:ext>
            </a:extLst>
          </p:cNvPr>
          <p:cNvSpPr txBox="1"/>
          <p:nvPr/>
        </p:nvSpPr>
        <p:spPr>
          <a:xfrm>
            <a:off x="1328712" y="6030756"/>
            <a:ext cx="7124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Helvetica Neue"/>
              </a:rPr>
              <a:t>c.ferrara49@studenti.unisa.it 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C2412F5C-DE1B-48EE-BA78-2625BB3D7C53}"/>
              </a:ext>
            </a:extLst>
          </p:cNvPr>
          <p:cNvSpPr txBox="1"/>
          <p:nvPr/>
        </p:nvSpPr>
        <p:spPr>
          <a:xfrm>
            <a:off x="1317184" y="6560431"/>
            <a:ext cx="7124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https://tinyurl.com/27zbux8z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913B1118-5510-4C62-8D53-7F88808E4765}"/>
              </a:ext>
            </a:extLst>
          </p:cNvPr>
          <p:cNvSpPr txBox="1"/>
          <p:nvPr/>
        </p:nvSpPr>
        <p:spPr>
          <a:xfrm>
            <a:off x="1328712" y="6285275"/>
            <a:ext cx="7124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https://cferrara98.github.io/</a:t>
            </a:r>
          </a:p>
        </p:txBody>
      </p:sp>
      <p:pic>
        <p:nvPicPr>
          <p:cNvPr id="46" name="world-wide-web.png" descr="world-wide-web.png">
            <a:extLst>
              <a:ext uri="{FF2B5EF4-FFF2-40B4-BE49-F238E27FC236}">
                <a16:creationId xmlns:a16="http://schemas.microsoft.com/office/drawing/2014/main" id="{5940730E-D821-4461-A56D-1FA45120C7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7782" y="6323173"/>
            <a:ext cx="207620" cy="207620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image2.png" descr="image2.png">
            <a:extLst>
              <a:ext uri="{FF2B5EF4-FFF2-40B4-BE49-F238E27FC236}">
                <a16:creationId xmlns:a16="http://schemas.microsoft.com/office/drawing/2014/main" id="{033CFAB0-5D07-4C14-8B92-1F93E3FFFB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50983" y="5951708"/>
            <a:ext cx="1903418" cy="916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Immagine 48">
            <a:extLst>
              <a:ext uri="{FF2B5EF4-FFF2-40B4-BE49-F238E27FC236}">
                <a16:creationId xmlns:a16="http://schemas.microsoft.com/office/drawing/2014/main" id="{57A326C1-6BAD-417D-A545-EBDCA6D5AA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12" y="6015821"/>
            <a:ext cx="823886" cy="82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967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ttangolo">
            <a:extLst>
              <a:ext uri="{FF2B5EF4-FFF2-40B4-BE49-F238E27FC236}">
                <a16:creationId xmlns:a16="http://schemas.microsoft.com/office/drawing/2014/main" id="{38C70A95-BC31-4091-B2AD-B77F527FF6E9}"/>
              </a:ext>
            </a:extLst>
          </p:cNvPr>
          <p:cNvSpPr/>
          <p:nvPr/>
        </p:nvSpPr>
        <p:spPr>
          <a:xfrm>
            <a:off x="0" y="7467"/>
            <a:ext cx="12192000" cy="904013"/>
          </a:xfrm>
          <a:prstGeom prst="rect">
            <a:avLst/>
          </a:prstGeom>
          <a:solidFill>
            <a:srgbClr val="104C27">
              <a:alpha val="34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/>
            <a:endParaRPr sz="2200" dirty="0">
              <a:solidFill>
                <a:srgbClr val="FFFFFF"/>
              </a:solidFill>
              <a:latin typeface="Helvetica Neue Medium"/>
            </a:endParaRPr>
          </a:p>
        </p:txBody>
      </p:sp>
      <p:sp>
        <p:nvSpPr>
          <p:cNvPr id="23" name="Introduzione e Background">
            <a:extLst>
              <a:ext uri="{FF2B5EF4-FFF2-40B4-BE49-F238E27FC236}">
                <a16:creationId xmlns:a16="http://schemas.microsoft.com/office/drawing/2014/main" id="{E32DF6C1-1445-4B2E-AADC-1A5A80E31B60}"/>
              </a:ext>
            </a:extLst>
          </p:cNvPr>
          <p:cNvSpPr txBox="1"/>
          <p:nvPr/>
        </p:nvSpPr>
        <p:spPr>
          <a:xfrm>
            <a:off x="582940" y="305492"/>
            <a:ext cx="11609060" cy="453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4500" b="1" spc="-90">
                <a:solidFill>
                  <a:srgbClr val="FFFFFF"/>
                </a:solidFill>
              </a:defRPr>
            </a:lvl1pPr>
          </a:lstStyle>
          <a:p>
            <a:pPr algn="just"/>
            <a:r>
              <a:rPr lang="it-IT" sz="2800" dirty="0">
                <a:latin typeface="+mj-lt"/>
                <a:ea typeface="LaZYDAY" panose="02000603000000000000" pitchFamily="2" charset="0"/>
                <a:cs typeface="+mj-cs"/>
                <a:sym typeface="Helvetica Neue"/>
              </a:rPr>
              <a:t>Risultati di Ricerca</a:t>
            </a:r>
            <a:endParaRPr sz="2800" dirty="0">
              <a:latin typeface="+mj-lt"/>
              <a:ea typeface="LaZYDAY" panose="02000603000000000000" pitchFamily="2" charset="0"/>
              <a:cs typeface="+mj-cs"/>
              <a:sym typeface="Helvetica Neue"/>
            </a:endParaRP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C0FDE085-E855-4E84-96E6-EB7504E67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0603" y="-799953"/>
            <a:ext cx="92293" cy="92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Google Shape;331;p39">
            <a:extLst>
              <a:ext uri="{FF2B5EF4-FFF2-40B4-BE49-F238E27FC236}">
                <a16:creationId xmlns:a16="http://schemas.microsoft.com/office/drawing/2014/main" id="{D8B9F7AF-7FBD-4B93-861E-9150C21E59F2}"/>
              </a:ext>
            </a:extLst>
          </p:cNvPr>
          <p:cNvSpPr txBox="1">
            <a:spLocks/>
          </p:cNvSpPr>
          <p:nvPr/>
        </p:nvSpPr>
        <p:spPr>
          <a:xfrm>
            <a:off x="2957122" y="2859373"/>
            <a:ext cx="6860696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osis"/>
              <a:buNone/>
              <a:defRPr sz="4000" b="1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it-IT" sz="2000" b="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Il 26% degli intervistati dichiara che la propria compagnia tratta </a:t>
            </a:r>
            <a:r>
              <a:rPr lang="it-IT" sz="2000" b="0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Fairness</a:t>
            </a:r>
            <a:r>
              <a:rPr lang="it-IT" sz="2000" b="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 in maniera sporadica e senza standard precisi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6AAC240-FE6A-47CB-BE50-21278B5D2FF0}"/>
              </a:ext>
            </a:extLst>
          </p:cNvPr>
          <p:cNvSpPr txBox="1"/>
          <p:nvPr/>
        </p:nvSpPr>
        <p:spPr>
          <a:xfrm>
            <a:off x="2260600" y="1851755"/>
            <a:ext cx="85242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00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Il trattamento di </a:t>
            </a:r>
            <a:r>
              <a:rPr lang="it-IT" sz="2000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fairness</a:t>
            </a:r>
            <a:r>
              <a:rPr lang="it-IT" sz="200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 sia ancora poco maturo e standardizzato nelle pratiche aziendali ma questo aspetto è da considerarsi in costante miglioramento </a:t>
            </a:r>
            <a:br>
              <a:rPr lang="it-IT" sz="200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</a:br>
            <a:endParaRPr lang="it-IT" sz="2000" spc="-90" dirty="0">
              <a:solidFill>
                <a:schemeClr val="bg1"/>
              </a:solidFill>
              <a:latin typeface="+mj-lt"/>
              <a:ea typeface="LaZYDAY" panose="02000603000000000000" pitchFamily="2" charset="0"/>
              <a:cs typeface="+mj-cs"/>
              <a:sym typeface="Dosis"/>
            </a:endParaRPr>
          </a:p>
        </p:txBody>
      </p:sp>
      <p:sp>
        <p:nvSpPr>
          <p:cNvPr id="39" name="Google Shape;331;p39">
            <a:extLst>
              <a:ext uri="{FF2B5EF4-FFF2-40B4-BE49-F238E27FC236}">
                <a16:creationId xmlns:a16="http://schemas.microsoft.com/office/drawing/2014/main" id="{70EFB631-7B75-427F-9206-33D7E131AE83}"/>
              </a:ext>
            </a:extLst>
          </p:cNvPr>
          <p:cNvSpPr txBox="1">
            <a:spLocks/>
          </p:cNvSpPr>
          <p:nvPr/>
        </p:nvSpPr>
        <p:spPr>
          <a:xfrm>
            <a:off x="3185341" y="3862002"/>
            <a:ext cx="6674757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osis"/>
              <a:buNone/>
              <a:defRPr sz="4000" b="1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it-IT" sz="2000" b="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Un ulteriore 24% afferma che la propria compagnia adotti standard di sviluppo Fair </a:t>
            </a:r>
            <a:r>
              <a:rPr lang="it-IT" sz="2000" b="0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Oriented</a:t>
            </a:r>
            <a:endParaRPr lang="it-IT" sz="2000" b="0" spc="-90" dirty="0">
              <a:solidFill>
                <a:schemeClr val="bg1"/>
              </a:solidFill>
              <a:latin typeface="+mj-lt"/>
              <a:ea typeface="LaZYDAY" panose="02000603000000000000" pitchFamily="2" charset="0"/>
              <a:cs typeface="+mj-cs"/>
            </a:endParaRPr>
          </a:p>
        </p:txBody>
      </p:sp>
      <p:sp>
        <p:nvSpPr>
          <p:cNvPr id="41" name="Google Shape;331;p39">
            <a:extLst>
              <a:ext uri="{FF2B5EF4-FFF2-40B4-BE49-F238E27FC236}">
                <a16:creationId xmlns:a16="http://schemas.microsoft.com/office/drawing/2014/main" id="{E376074C-9822-44B7-ABED-1F5B92067AEC}"/>
              </a:ext>
            </a:extLst>
          </p:cNvPr>
          <p:cNvSpPr txBox="1">
            <a:spLocks/>
          </p:cNvSpPr>
          <p:nvPr/>
        </p:nvSpPr>
        <p:spPr>
          <a:xfrm>
            <a:off x="2800970" y="4662602"/>
            <a:ext cx="7710037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osis"/>
              <a:buNone/>
              <a:defRPr sz="4000" b="1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it-IT" sz="2000" b="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Della restante parte oltre il 30% dichiara di trattare le specifiche etiche con standard definiti e volti all’</a:t>
            </a:r>
            <a:r>
              <a:rPr lang="it-IT" sz="2000" b="0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ottimizzaizone</a:t>
            </a:r>
            <a:endParaRPr lang="it-IT" sz="2000" b="0" spc="-90" dirty="0">
              <a:solidFill>
                <a:schemeClr val="bg1"/>
              </a:solidFill>
              <a:latin typeface="+mj-lt"/>
              <a:ea typeface="LaZYDAY" panose="02000603000000000000" pitchFamily="2" charset="0"/>
              <a:cs typeface="+mj-cs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17827E0A-C075-48DA-99D7-FEC9828F5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9323" y="3688039"/>
            <a:ext cx="983369" cy="98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A92FDAA8-E63C-4088-8D58-AB25F6E8F69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615019" y="2623792"/>
            <a:ext cx="943264" cy="943264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2A4E0C7A-ADE9-45A9-BF09-85EC51A9E1F8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938696" y="4579730"/>
            <a:ext cx="782661" cy="782661"/>
          </a:xfrm>
          <a:prstGeom prst="rect">
            <a:avLst/>
          </a:prstGeom>
        </p:spPr>
      </p:pic>
      <p:sp>
        <p:nvSpPr>
          <p:cNvPr id="24" name="Rettangolo">
            <a:extLst>
              <a:ext uri="{FF2B5EF4-FFF2-40B4-BE49-F238E27FC236}">
                <a16:creationId xmlns:a16="http://schemas.microsoft.com/office/drawing/2014/main" id="{D94AD4BD-A994-42A7-BBC4-E385A73D2B6F}"/>
              </a:ext>
            </a:extLst>
          </p:cNvPr>
          <p:cNvSpPr/>
          <p:nvPr/>
        </p:nvSpPr>
        <p:spPr>
          <a:xfrm>
            <a:off x="1" y="5971840"/>
            <a:ext cx="12192000" cy="904013"/>
          </a:xfrm>
          <a:prstGeom prst="rect">
            <a:avLst/>
          </a:prstGeom>
          <a:solidFill>
            <a:srgbClr val="104C27">
              <a:alpha val="34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/>
            <a:endParaRPr sz="2200" dirty="0">
              <a:solidFill>
                <a:srgbClr val="FFFFFF"/>
              </a:solidFill>
              <a:latin typeface="Helvetica Neue Medium"/>
            </a:endParaRPr>
          </a:p>
        </p:txBody>
      </p:sp>
      <p:pic>
        <p:nvPicPr>
          <p:cNvPr id="25" name="linkedin(1).png" descr="linkedin(1).png">
            <a:extLst>
              <a:ext uri="{FF2B5EF4-FFF2-40B4-BE49-F238E27FC236}">
                <a16:creationId xmlns:a16="http://schemas.microsoft.com/office/drawing/2014/main" id="{4CBC5C25-C1EB-4889-AFD2-23BE768382AD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3838" y="6610376"/>
            <a:ext cx="182677" cy="1826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email.png" descr="email.png">
            <a:extLst>
              <a:ext uri="{FF2B5EF4-FFF2-40B4-BE49-F238E27FC236}">
                <a16:creationId xmlns:a16="http://schemas.microsoft.com/office/drawing/2014/main" id="{9AAF386D-63C4-4660-AE92-304495CD1D80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30203" y="6075837"/>
            <a:ext cx="221441" cy="221441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F25BD8A2-EBC4-4402-9BE6-FDA22CA5F53B}"/>
              </a:ext>
            </a:extLst>
          </p:cNvPr>
          <p:cNvSpPr txBox="1"/>
          <p:nvPr/>
        </p:nvSpPr>
        <p:spPr>
          <a:xfrm>
            <a:off x="1328712" y="6030756"/>
            <a:ext cx="7124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Helvetica Neue"/>
              </a:rPr>
              <a:t>c.ferrara49@studenti.unisa.it 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E43584C1-744B-4483-A99E-4979A68ECB0D}"/>
              </a:ext>
            </a:extLst>
          </p:cNvPr>
          <p:cNvSpPr txBox="1"/>
          <p:nvPr/>
        </p:nvSpPr>
        <p:spPr>
          <a:xfrm>
            <a:off x="1317184" y="6560431"/>
            <a:ext cx="7124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https://tinyurl.com/27zbux8z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90F82F1E-9F73-4690-A553-2D079C4C9AB4}"/>
              </a:ext>
            </a:extLst>
          </p:cNvPr>
          <p:cNvSpPr txBox="1"/>
          <p:nvPr/>
        </p:nvSpPr>
        <p:spPr>
          <a:xfrm>
            <a:off x="1328712" y="6285275"/>
            <a:ext cx="7124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https://cferrara98.github.io/</a:t>
            </a:r>
          </a:p>
        </p:txBody>
      </p:sp>
      <p:pic>
        <p:nvPicPr>
          <p:cNvPr id="43" name="world-wide-web.png" descr="world-wide-web.png">
            <a:extLst>
              <a:ext uri="{FF2B5EF4-FFF2-40B4-BE49-F238E27FC236}">
                <a16:creationId xmlns:a16="http://schemas.microsoft.com/office/drawing/2014/main" id="{4041FDAE-F149-4449-AA1A-E4678464D2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27782" y="6323173"/>
            <a:ext cx="207620" cy="207620"/>
          </a:xfrm>
          <a:prstGeom prst="rect">
            <a:avLst/>
          </a:prstGeom>
          <a:ln w="12700">
            <a:miter lim="400000"/>
          </a:ln>
        </p:spPr>
      </p:pic>
      <p:pic>
        <p:nvPicPr>
          <p:cNvPr id="44" name="image2.png" descr="image2.png">
            <a:extLst>
              <a:ext uri="{FF2B5EF4-FFF2-40B4-BE49-F238E27FC236}">
                <a16:creationId xmlns:a16="http://schemas.microsoft.com/office/drawing/2014/main" id="{FCE95587-EC00-4487-A15E-B21C48EAD4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50983" y="5951708"/>
            <a:ext cx="1903418" cy="916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Immagine 44">
            <a:extLst>
              <a:ext uri="{FF2B5EF4-FFF2-40B4-BE49-F238E27FC236}">
                <a16:creationId xmlns:a16="http://schemas.microsoft.com/office/drawing/2014/main" id="{1F254AB0-7B49-433F-8C3A-D38D08271F5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12" y="6015821"/>
            <a:ext cx="823886" cy="823886"/>
          </a:xfrm>
          <a:prstGeom prst="rect">
            <a:avLst/>
          </a:prstGeom>
        </p:spPr>
      </p:pic>
      <p:sp>
        <p:nvSpPr>
          <p:cNvPr id="27" name="Google Shape;331;p39">
            <a:extLst>
              <a:ext uri="{FF2B5EF4-FFF2-40B4-BE49-F238E27FC236}">
                <a16:creationId xmlns:a16="http://schemas.microsoft.com/office/drawing/2014/main" id="{0EECAB81-1451-495A-817F-9F1687C170E8}"/>
              </a:ext>
            </a:extLst>
          </p:cNvPr>
          <p:cNvSpPr txBox="1">
            <a:spLocks/>
          </p:cNvSpPr>
          <p:nvPr/>
        </p:nvSpPr>
        <p:spPr>
          <a:xfrm>
            <a:off x="1664007" y="1191311"/>
            <a:ext cx="8863986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osis"/>
              <a:buNone/>
              <a:defRPr sz="4000" b="1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it-IT" sz="2400" b="0" i="1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Trattare </a:t>
            </a:r>
            <a:r>
              <a:rPr lang="it-IT" sz="2400" b="0" i="1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Fairness</a:t>
            </a:r>
            <a:r>
              <a:rPr lang="it-IT" sz="2400" b="0" i="1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 in ambito aziendale</a:t>
            </a:r>
          </a:p>
        </p:txBody>
      </p:sp>
    </p:spTree>
    <p:extLst>
      <p:ext uri="{BB962C8B-B14F-4D97-AF65-F5344CB8AC3E}">
        <p14:creationId xmlns:p14="http://schemas.microsoft.com/office/powerpoint/2010/main" val="2414758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ttangolo">
            <a:extLst>
              <a:ext uri="{FF2B5EF4-FFF2-40B4-BE49-F238E27FC236}">
                <a16:creationId xmlns:a16="http://schemas.microsoft.com/office/drawing/2014/main" id="{38C70A95-BC31-4091-B2AD-B77F527FF6E9}"/>
              </a:ext>
            </a:extLst>
          </p:cNvPr>
          <p:cNvSpPr/>
          <p:nvPr/>
        </p:nvSpPr>
        <p:spPr>
          <a:xfrm>
            <a:off x="0" y="7467"/>
            <a:ext cx="12192000" cy="904013"/>
          </a:xfrm>
          <a:prstGeom prst="rect">
            <a:avLst/>
          </a:prstGeom>
          <a:solidFill>
            <a:srgbClr val="104C27">
              <a:alpha val="34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/>
            <a:endParaRPr sz="2200" dirty="0">
              <a:solidFill>
                <a:srgbClr val="FFFFFF"/>
              </a:solidFill>
              <a:latin typeface="Helvetica Neue Medium"/>
            </a:endParaRPr>
          </a:p>
        </p:txBody>
      </p:sp>
      <p:sp>
        <p:nvSpPr>
          <p:cNvPr id="23" name="Introduzione e Background">
            <a:extLst>
              <a:ext uri="{FF2B5EF4-FFF2-40B4-BE49-F238E27FC236}">
                <a16:creationId xmlns:a16="http://schemas.microsoft.com/office/drawing/2014/main" id="{E32DF6C1-1445-4B2E-AADC-1A5A80E31B60}"/>
              </a:ext>
            </a:extLst>
          </p:cNvPr>
          <p:cNvSpPr txBox="1"/>
          <p:nvPr/>
        </p:nvSpPr>
        <p:spPr>
          <a:xfrm>
            <a:off x="582940" y="305492"/>
            <a:ext cx="11609060" cy="453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4500" b="1" spc="-90">
                <a:solidFill>
                  <a:srgbClr val="FFFFFF"/>
                </a:solidFill>
              </a:defRPr>
            </a:lvl1pPr>
          </a:lstStyle>
          <a:p>
            <a:r>
              <a:rPr lang="it-IT" sz="2800" dirty="0">
                <a:latin typeface="+mj-lt"/>
                <a:ea typeface="LaZYDAY" panose="02000603000000000000" pitchFamily="2" charset="0"/>
                <a:cs typeface="+mj-cs"/>
                <a:sym typeface="Helvetica Neue"/>
              </a:rPr>
              <a:t>Risultati di ricerca</a:t>
            </a:r>
          </a:p>
        </p:txBody>
      </p:sp>
      <p:sp>
        <p:nvSpPr>
          <p:cNvPr id="33" name="Google Shape;331;p39">
            <a:extLst>
              <a:ext uri="{FF2B5EF4-FFF2-40B4-BE49-F238E27FC236}">
                <a16:creationId xmlns:a16="http://schemas.microsoft.com/office/drawing/2014/main" id="{C264A89C-F9E6-4A29-90EB-C795EE60E312}"/>
              </a:ext>
            </a:extLst>
          </p:cNvPr>
          <p:cNvSpPr txBox="1">
            <a:spLocks/>
          </p:cNvSpPr>
          <p:nvPr/>
        </p:nvSpPr>
        <p:spPr>
          <a:xfrm>
            <a:off x="3122883" y="3327922"/>
            <a:ext cx="743676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osis"/>
              <a:buNone/>
              <a:defRPr sz="4000" b="1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it-IT" sz="1800" b="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Sistematizzazione di Definizioni e Approcci di Sviluppo </a:t>
            </a:r>
          </a:p>
          <a:p>
            <a:pPr algn="l"/>
            <a:r>
              <a:rPr lang="it-IT" sz="1800" b="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 per il trattamento di </a:t>
            </a:r>
            <a:r>
              <a:rPr lang="it-IT" sz="1800" b="0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Fairness</a:t>
            </a:r>
            <a:r>
              <a:rPr lang="it-IT" sz="1800" b="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 secondo le esigenze professionali e di dominio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C10342AC-0949-45CA-95C3-8FB6D2D36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278" y="2827200"/>
            <a:ext cx="1293063" cy="129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F8BF469E-26FE-4858-BDCC-582C831A2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2422" y="3943912"/>
            <a:ext cx="1100270" cy="110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Google Shape;331;p39">
            <a:extLst>
              <a:ext uri="{FF2B5EF4-FFF2-40B4-BE49-F238E27FC236}">
                <a16:creationId xmlns:a16="http://schemas.microsoft.com/office/drawing/2014/main" id="{391AB5B7-4C2C-48FD-970A-4E0483EECF60}"/>
              </a:ext>
            </a:extLst>
          </p:cNvPr>
          <p:cNvSpPr txBox="1">
            <a:spLocks/>
          </p:cNvSpPr>
          <p:nvPr/>
        </p:nvSpPr>
        <p:spPr>
          <a:xfrm>
            <a:off x="5436667" y="4513104"/>
            <a:ext cx="4282672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osis"/>
              <a:buNone/>
              <a:defRPr sz="4000" b="1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r"/>
            <a:r>
              <a:rPr lang="it-IT" sz="1800" b="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Capire </a:t>
            </a:r>
            <a:r>
              <a:rPr lang="it-IT" sz="1800" b="0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Fairness</a:t>
            </a:r>
            <a:r>
              <a:rPr lang="it-IT" sz="1800" b="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 tramite l’ausilio di casi d’uso reali in ambito aziendale e accademico</a:t>
            </a:r>
          </a:p>
        </p:txBody>
      </p:sp>
      <p:sp>
        <p:nvSpPr>
          <p:cNvPr id="19" name="Rettangolo">
            <a:extLst>
              <a:ext uri="{FF2B5EF4-FFF2-40B4-BE49-F238E27FC236}">
                <a16:creationId xmlns:a16="http://schemas.microsoft.com/office/drawing/2014/main" id="{68F462FC-9953-4EE0-BD54-2111BA9006B8}"/>
              </a:ext>
            </a:extLst>
          </p:cNvPr>
          <p:cNvSpPr/>
          <p:nvPr/>
        </p:nvSpPr>
        <p:spPr>
          <a:xfrm>
            <a:off x="1" y="5971840"/>
            <a:ext cx="12192000" cy="904013"/>
          </a:xfrm>
          <a:prstGeom prst="rect">
            <a:avLst/>
          </a:prstGeom>
          <a:solidFill>
            <a:srgbClr val="104C27">
              <a:alpha val="34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/>
            <a:endParaRPr sz="2200" dirty="0">
              <a:solidFill>
                <a:srgbClr val="FFFFFF"/>
              </a:solidFill>
              <a:latin typeface="Helvetica Neue Medium"/>
            </a:endParaRPr>
          </a:p>
        </p:txBody>
      </p:sp>
      <p:pic>
        <p:nvPicPr>
          <p:cNvPr id="20" name="linkedin(1).png" descr="linkedin(1).png">
            <a:extLst>
              <a:ext uri="{FF2B5EF4-FFF2-40B4-BE49-F238E27FC236}">
                <a16:creationId xmlns:a16="http://schemas.microsoft.com/office/drawing/2014/main" id="{28F6275C-2597-4A24-BED2-211BC719F5D2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3838" y="6610376"/>
            <a:ext cx="182677" cy="1826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email.png" descr="email.png">
            <a:extLst>
              <a:ext uri="{FF2B5EF4-FFF2-40B4-BE49-F238E27FC236}">
                <a16:creationId xmlns:a16="http://schemas.microsoft.com/office/drawing/2014/main" id="{EAF69728-2016-49C2-AB91-159ED808F001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30203" y="6075837"/>
            <a:ext cx="221441" cy="221441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1B3BC97-C7A2-4F8B-BCD6-5C59F72D455C}"/>
              </a:ext>
            </a:extLst>
          </p:cNvPr>
          <p:cNvSpPr txBox="1"/>
          <p:nvPr/>
        </p:nvSpPr>
        <p:spPr>
          <a:xfrm>
            <a:off x="1328712" y="6030756"/>
            <a:ext cx="7124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Helvetica Neue"/>
              </a:rPr>
              <a:t>c.ferrara49@studenti.unisa.it 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E98C58A7-2FB4-467B-99BD-2EF64F639ADA}"/>
              </a:ext>
            </a:extLst>
          </p:cNvPr>
          <p:cNvSpPr txBox="1"/>
          <p:nvPr/>
        </p:nvSpPr>
        <p:spPr>
          <a:xfrm>
            <a:off x="1317184" y="6560431"/>
            <a:ext cx="7124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https://tinyurl.com/27zbux8z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D6D1FCC-38E5-49D2-AE94-6D9D2E2EA257}"/>
              </a:ext>
            </a:extLst>
          </p:cNvPr>
          <p:cNvSpPr txBox="1"/>
          <p:nvPr/>
        </p:nvSpPr>
        <p:spPr>
          <a:xfrm>
            <a:off x="1328712" y="6285275"/>
            <a:ext cx="7124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https://cferrara98.github.io/</a:t>
            </a:r>
          </a:p>
        </p:txBody>
      </p:sp>
      <p:pic>
        <p:nvPicPr>
          <p:cNvPr id="28" name="world-wide-web.png" descr="world-wide-web.png">
            <a:extLst>
              <a:ext uri="{FF2B5EF4-FFF2-40B4-BE49-F238E27FC236}">
                <a16:creationId xmlns:a16="http://schemas.microsoft.com/office/drawing/2014/main" id="{861C01E4-4DB4-41F6-A23D-B5BBBCA914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7782" y="6323173"/>
            <a:ext cx="207620" cy="207620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image2.png" descr="image2.png">
            <a:extLst>
              <a:ext uri="{FF2B5EF4-FFF2-40B4-BE49-F238E27FC236}">
                <a16:creationId xmlns:a16="http://schemas.microsoft.com/office/drawing/2014/main" id="{B51A2082-3001-4806-A9CF-C3D20DBC2F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50983" y="5951708"/>
            <a:ext cx="1903418" cy="916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Immagine 37">
            <a:extLst>
              <a:ext uri="{FF2B5EF4-FFF2-40B4-BE49-F238E27FC236}">
                <a16:creationId xmlns:a16="http://schemas.microsoft.com/office/drawing/2014/main" id="{8FBBE16F-BCDA-41C9-BCCF-E224387D08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12" y="6015821"/>
            <a:ext cx="823886" cy="823886"/>
          </a:xfrm>
          <a:prstGeom prst="rect">
            <a:avLst/>
          </a:prstGeom>
        </p:spPr>
      </p:pic>
      <p:sp>
        <p:nvSpPr>
          <p:cNvPr id="27" name="Google Shape;330;p39">
            <a:extLst>
              <a:ext uri="{FF2B5EF4-FFF2-40B4-BE49-F238E27FC236}">
                <a16:creationId xmlns:a16="http://schemas.microsoft.com/office/drawing/2014/main" id="{26CE2DD1-C204-45B6-AA15-1EC7A43ADB8F}"/>
              </a:ext>
            </a:extLst>
          </p:cNvPr>
          <p:cNvSpPr/>
          <p:nvPr/>
        </p:nvSpPr>
        <p:spPr>
          <a:xfrm rot="10800000">
            <a:off x="1583518" y="1443463"/>
            <a:ext cx="4284165" cy="569721"/>
          </a:xfrm>
          <a:prstGeom prst="roundRect">
            <a:avLst>
              <a:gd name="adj" fmla="val 20280"/>
            </a:avLst>
          </a:prstGeom>
          <a:noFill/>
          <a:ln w="635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331;p39">
            <a:extLst>
              <a:ext uri="{FF2B5EF4-FFF2-40B4-BE49-F238E27FC236}">
                <a16:creationId xmlns:a16="http://schemas.microsoft.com/office/drawing/2014/main" id="{8B99C470-4463-4C59-A49B-711C085A0CD8}"/>
              </a:ext>
            </a:extLst>
          </p:cNvPr>
          <p:cNvSpPr txBox="1">
            <a:spLocks/>
          </p:cNvSpPr>
          <p:nvPr/>
        </p:nvSpPr>
        <p:spPr>
          <a:xfrm>
            <a:off x="-706393" y="1443462"/>
            <a:ext cx="8863986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osis"/>
              <a:buNone/>
              <a:defRPr sz="4000" b="1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it-IT" sz="1800" b="0" i="1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Implicazioni e Studi Futuri</a:t>
            </a:r>
          </a:p>
        </p:txBody>
      </p:sp>
      <p:sp>
        <p:nvSpPr>
          <p:cNvPr id="30" name="Google Shape;331;p39">
            <a:extLst>
              <a:ext uri="{FF2B5EF4-FFF2-40B4-BE49-F238E27FC236}">
                <a16:creationId xmlns:a16="http://schemas.microsoft.com/office/drawing/2014/main" id="{451D8155-81CD-41B0-9675-CF0AAB830F05}"/>
              </a:ext>
            </a:extLst>
          </p:cNvPr>
          <p:cNvSpPr txBox="1">
            <a:spLocks/>
          </p:cNvSpPr>
          <p:nvPr/>
        </p:nvSpPr>
        <p:spPr>
          <a:xfrm>
            <a:off x="3705667" y="2382180"/>
            <a:ext cx="7236933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osis"/>
              <a:buNone/>
              <a:defRPr sz="4000" b="1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it-IT" sz="1800" b="0" i="1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… L’immaturità di </a:t>
            </a:r>
            <a:r>
              <a:rPr lang="it-IT" sz="1800" b="0" i="1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Fairness</a:t>
            </a:r>
            <a:r>
              <a:rPr lang="it-IT" sz="1800" b="0" i="1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 fa sì che studi di ricerca mirati siano necessari</a:t>
            </a:r>
          </a:p>
        </p:txBody>
      </p:sp>
    </p:spTree>
    <p:extLst>
      <p:ext uri="{BB962C8B-B14F-4D97-AF65-F5344CB8AC3E}">
        <p14:creationId xmlns:p14="http://schemas.microsoft.com/office/powerpoint/2010/main" val="2144170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1;p39">
            <a:extLst>
              <a:ext uri="{FF2B5EF4-FFF2-40B4-BE49-F238E27FC236}">
                <a16:creationId xmlns:a16="http://schemas.microsoft.com/office/drawing/2014/main" id="{B700949E-EA56-48BA-BC1C-3CACC5D61F40}"/>
              </a:ext>
            </a:extLst>
          </p:cNvPr>
          <p:cNvSpPr txBox="1">
            <a:spLocks/>
          </p:cNvSpPr>
          <p:nvPr/>
        </p:nvSpPr>
        <p:spPr>
          <a:xfrm>
            <a:off x="1680408" y="1190934"/>
            <a:ext cx="8863986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osis"/>
              <a:buNone/>
              <a:defRPr sz="4000" b="1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it-IT" sz="2400" b="0" i="1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Team Ottimale per il trattamento di </a:t>
            </a:r>
            <a:r>
              <a:rPr lang="it-IT" sz="2400" b="0" i="1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Fairness</a:t>
            </a:r>
            <a:endParaRPr lang="it-IT" sz="2400" b="0" i="1" spc="-90" dirty="0">
              <a:solidFill>
                <a:schemeClr val="bg1"/>
              </a:solidFill>
              <a:latin typeface="+mj-lt"/>
              <a:ea typeface="LaZYDAY" panose="02000603000000000000" pitchFamily="2" charset="0"/>
              <a:cs typeface="+mj-cs"/>
            </a:endParaRPr>
          </a:p>
        </p:txBody>
      </p:sp>
      <p:sp>
        <p:nvSpPr>
          <p:cNvPr id="51" name="Rettangolo">
            <a:extLst>
              <a:ext uri="{FF2B5EF4-FFF2-40B4-BE49-F238E27FC236}">
                <a16:creationId xmlns:a16="http://schemas.microsoft.com/office/drawing/2014/main" id="{38C70A95-BC31-4091-B2AD-B77F527FF6E9}"/>
              </a:ext>
            </a:extLst>
          </p:cNvPr>
          <p:cNvSpPr/>
          <p:nvPr/>
        </p:nvSpPr>
        <p:spPr>
          <a:xfrm>
            <a:off x="0" y="7467"/>
            <a:ext cx="12192000" cy="904013"/>
          </a:xfrm>
          <a:prstGeom prst="rect">
            <a:avLst/>
          </a:prstGeom>
          <a:solidFill>
            <a:srgbClr val="104C27">
              <a:alpha val="34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/>
            <a:endParaRPr sz="2200" dirty="0">
              <a:solidFill>
                <a:srgbClr val="FFFFFF"/>
              </a:solidFill>
              <a:latin typeface="Helvetica Neue Medium"/>
            </a:endParaRPr>
          </a:p>
        </p:txBody>
      </p:sp>
      <p:sp>
        <p:nvSpPr>
          <p:cNvPr id="23" name="Introduzione e Background">
            <a:extLst>
              <a:ext uri="{FF2B5EF4-FFF2-40B4-BE49-F238E27FC236}">
                <a16:creationId xmlns:a16="http://schemas.microsoft.com/office/drawing/2014/main" id="{E32DF6C1-1445-4B2E-AADC-1A5A80E31B60}"/>
              </a:ext>
            </a:extLst>
          </p:cNvPr>
          <p:cNvSpPr txBox="1"/>
          <p:nvPr/>
        </p:nvSpPr>
        <p:spPr>
          <a:xfrm>
            <a:off x="582940" y="305492"/>
            <a:ext cx="11609060" cy="453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4500" b="1" spc="-90">
                <a:solidFill>
                  <a:srgbClr val="FFFFFF"/>
                </a:solidFill>
              </a:defRPr>
            </a:lvl1pPr>
          </a:lstStyle>
          <a:p>
            <a:pPr algn="just"/>
            <a:r>
              <a:rPr lang="it-IT" sz="2800" dirty="0">
                <a:latin typeface="+mj-lt"/>
                <a:ea typeface="LaZYDAY" panose="02000603000000000000" pitchFamily="2" charset="0"/>
                <a:cs typeface="+mj-cs"/>
                <a:sym typeface="Helvetica Neue"/>
              </a:rPr>
              <a:t>Risultati di Ricerca</a:t>
            </a:r>
            <a:endParaRPr sz="2800" dirty="0">
              <a:latin typeface="+mj-lt"/>
              <a:ea typeface="LaZYDAY" panose="02000603000000000000" pitchFamily="2" charset="0"/>
              <a:cs typeface="+mj-cs"/>
              <a:sym typeface="Helvetica Neue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520F005-3C7E-415C-85C9-11E593B5C064}"/>
              </a:ext>
            </a:extLst>
          </p:cNvPr>
          <p:cNvSpPr txBox="1"/>
          <p:nvPr/>
        </p:nvSpPr>
        <p:spPr>
          <a:xfrm>
            <a:off x="1426197" y="3429000"/>
            <a:ext cx="4072788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Figure come </a:t>
            </a:r>
            <a:r>
              <a:rPr lang="it-IT" sz="2000" b="1" i="1" dirty="0">
                <a:ln w="12700" cmpd="sng">
                  <a:solidFill>
                    <a:srgbClr val="41D87B"/>
                  </a:solidFill>
                  <a:prstDash val="solid"/>
                </a:ln>
                <a:solidFill>
                  <a:srgbClr val="41D87B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Manager e Esperti Specifici </a:t>
            </a:r>
            <a:r>
              <a:rPr lang="it-IT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sono di estrema rilevanza</a:t>
            </a:r>
            <a:endParaRPr lang="it-IT" spc="-90" dirty="0">
              <a:solidFill>
                <a:schemeClr val="bg1"/>
              </a:solidFill>
              <a:latin typeface="Exo-thin" panose="02000203000000000000" pitchFamily="50" charset="0"/>
              <a:ea typeface="LaZYDAY" panose="02000603000000000000" pitchFamily="2" charset="0"/>
              <a:cs typeface="+mj-cs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A5D1A40-27F0-4DEC-B0BB-39AF6420B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831" y="1912948"/>
            <a:ext cx="1046480" cy="104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F111E72-A0B8-4C30-82EB-48E4EA5F114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 flipH="1">
            <a:off x="3370265" y="2231377"/>
            <a:ext cx="1153222" cy="1153222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A72E477D-0F9A-4418-9C6C-523FD625C301}"/>
              </a:ext>
            </a:extLst>
          </p:cNvPr>
          <p:cNvSpPr txBox="1"/>
          <p:nvPr/>
        </p:nvSpPr>
        <p:spPr>
          <a:xfrm>
            <a:off x="6741010" y="3666266"/>
            <a:ext cx="47916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000" b="1" i="1" dirty="0">
                <a:ln w="12700" cmpd="sng">
                  <a:solidFill>
                    <a:srgbClr val="41D87B"/>
                  </a:solidFill>
                  <a:prstDash val="solid"/>
                </a:ln>
                <a:solidFill>
                  <a:srgbClr val="41D87B"/>
                </a:solidFill>
                <a:latin typeface="+mj-lt"/>
                <a:ea typeface="LaZYDAY" panose="02000603000000000000" pitchFamily="2" charset="0"/>
                <a:cs typeface="+mj-cs"/>
              </a:rPr>
              <a:t>Data Scientists e Ingegneri del </a:t>
            </a:r>
            <a:r>
              <a:rPr lang="it-IT" sz="2000" b="1" i="1" dirty="0" err="1">
                <a:ln w="12700" cmpd="sng">
                  <a:solidFill>
                    <a:srgbClr val="41D87B"/>
                  </a:solidFill>
                  <a:prstDash val="solid"/>
                </a:ln>
                <a:solidFill>
                  <a:srgbClr val="41D87B"/>
                </a:solidFill>
                <a:latin typeface="+mj-lt"/>
                <a:ea typeface="LaZYDAY" panose="02000603000000000000" pitchFamily="2" charset="0"/>
                <a:cs typeface="+mj-cs"/>
              </a:rPr>
              <a:t>Softaware</a:t>
            </a:r>
            <a:r>
              <a:rPr lang="it-IT" sz="2000" b="1" i="1" dirty="0">
                <a:ln w="12700" cmpd="sng">
                  <a:solidFill>
                    <a:srgbClr val="41D87B"/>
                  </a:solidFill>
                  <a:prstDash val="solid"/>
                </a:ln>
                <a:solidFill>
                  <a:srgbClr val="41D87B"/>
                </a:solidFill>
                <a:latin typeface="+mj-lt"/>
                <a:ea typeface="LaZYDAY" panose="02000603000000000000" pitchFamily="2" charset="0"/>
                <a:cs typeface="+mj-cs"/>
              </a:rPr>
              <a:t>  </a:t>
            </a:r>
          </a:p>
          <a:p>
            <a:pPr algn="ctr"/>
            <a:r>
              <a:rPr lang="it-IT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Figure trasversali con responsabilità equiparabili</a:t>
            </a:r>
            <a:br>
              <a:rPr lang="it-IT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</a:br>
            <a:endParaRPr lang="it-IT" spc="-90" dirty="0">
              <a:solidFill>
                <a:schemeClr val="bg1"/>
              </a:solidFill>
              <a:latin typeface="+mj-lt"/>
              <a:ea typeface="LaZYDAY" panose="02000603000000000000" pitchFamily="2" charset="0"/>
              <a:cs typeface="+mj-cs"/>
            </a:endParaRPr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87CC8E5A-A232-4974-92BC-4B450691B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947" y="2418599"/>
            <a:ext cx="1153222" cy="115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>
            <a:extLst>
              <a:ext uri="{FF2B5EF4-FFF2-40B4-BE49-F238E27FC236}">
                <a16:creationId xmlns:a16="http://schemas.microsoft.com/office/drawing/2014/main" id="{4E911949-8754-4EAD-8F8B-212CB26D3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993" y="2055053"/>
            <a:ext cx="1273744" cy="127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tangolo">
            <a:extLst>
              <a:ext uri="{FF2B5EF4-FFF2-40B4-BE49-F238E27FC236}">
                <a16:creationId xmlns:a16="http://schemas.microsoft.com/office/drawing/2014/main" id="{8725C083-4FF5-479E-AAF9-6B99AB326E4C}"/>
              </a:ext>
            </a:extLst>
          </p:cNvPr>
          <p:cNvSpPr/>
          <p:nvPr/>
        </p:nvSpPr>
        <p:spPr>
          <a:xfrm>
            <a:off x="1" y="5971840"/>
            <a:ext cx="12192000" cy="904013"/>
          </a:xfrm>
          <a:prstGeom prst="rect">
            <a:avLst/>
          </a:prstGeom>
          <a:solidFill>
            <a:srgbClr val="104C27">
              <a:alpha val="34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/>
            <a:endParaRPr sz="2200" dirty="0">
              <a:solidFill>
                <a:srgbClr val="FFFFFF"/>
              </a:solidFill>
              <a:latin typeface="Helvetica Neue Medium"/>
            </a:endParaRPr>
          </a:p>
        </p:txBody>
      </p:sp>
      <p:pic>
        <p:nvPicPr>
          <p:cNvPr id="21" name="linkedin(1).png" descr="linkedin(1).png">
            <a:extLst>
              <a:ext uri="{FF2B5EF4-FFF2-40B4-BE49-F238E27FC236}">
                <a16:creationId xmlns:a16="http://schemas.microsoft.com/office/drawing/2014/main" id="{3719671C-763F-439D-BB0B-DFC62786152A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3838" y="6610376"/>
            <a:ext cx="182677" cy="1826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email.png" descr="email.png">
            <a:extLst>
              <a:ext uri="{FF2B5EF4-FFF2-40B4-BE49-F238E27FC236}">
                <a16:creationId xmlns:a16="http://schemas.microsoft.com/office/drawing/2014/main" id="{35EEDA1B-F64C-43BA-9E95-41B559F6DE2F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30203" y="6075837"/>
            <a:ext cx="221441" cy="221441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0F451CE-23A6-45AC-9C1F-00EE5CA319BC}"/>
              </a:ext>
            </a:extLst>
          </p:cNvPr>
          <p:cNvSpPr txBox="1"/>
          <p:nvPr/>
        </p:nvSpPr>
        <p:spPr>
          <a:xfrm>
            <a:off x="1328712" y="6030756"/>
            <a:ext cx="7124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Helvetica Neue"/>
              </a:rPr>
              <a:t>c.ferrara49@studenti.unisa.it 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F29F4E8F-8DE3-45E7-8C39-3037BAEF3B75}"/>
              </a:ext>
            </a:extLst>
          </p:cNvPr>
          <p:cNvSpPr txBox="1"/>
          <p:nvPr/>
        </p:nvSpPr>
        <p:spPr>
          <a:xfrm>
            <a:off x="1317184" y="6560431"/>
            <a:ext cx="7124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https://tinyurl.com/27zbux8z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CD6E3331-9EEC-4A1C-A9FB-20E0DF6291A3}"/>
              </a:ext>
            </a:extLst>
          </p:cNvPr>
          <p:cNvSpPr txBox="1"/>
          <p:nvPr/>
        </p:nvSpPr>
        <p:spPr>
          <a:xfrm>
            <a:off x="1328712" y="6285275"/>
            <a:ext cx="7124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https://cferrara98.github.io/</a:t>
            </a:r>
          </a:p>
        </p:txBody>
      </p:sp>
      <p:pic>
        <p:nvPicPr>
          <p:cNvPr id="33" name="world-wide-web.png" descr="world-wide-web.png">
            <a:extLst>
              <a:ext uri="{FF2B5EF4-FFF2-40B4-BE49-F238E27FC236}">
                <a16:creationId xmlns:a16="http://schemas.microsoft.com/office/drawing/2014/main" id="{A47CE0FB-8BBC-4F49-85DE-567BAF7907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27782" y="6323173"/>
            <a:ext cx="207620" cy="207620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image2.png" descr="image2.png">
            <a:extLst>
              <a:ext uri="{FF2B5EF4-FFF2-40B4-BE49-F238E27FC236}">
                <a16:creationId xmlns:a16="http://schemas.microsoft.com/office/drawing/2014/main" id="{A52B10DF-F109-431D-908C-0662768ED0E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50983" y="5951708"/>
            <a:ext cx="1903418" cy="916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E5993CC2-A25E-4A7C-8D70-2E9AD9AB7D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12" y="6015821"/>
            <a:ext cx="823886" cy="823886"/>
          </a:xfrm>
          <a:prstGeom prst="rect">
            <a:avLst/>
          </a:prstGeom>
        </p:spPr>
      </p:pic>
      <p:sp>
        <p:nvSpPr>
          <p:cNvPr id="36" name="Google Shape;330;p39">
            <a:extLst>
              <a:ext uri="{FF2B5EF4-FFF2-40B4-BE49-F238E27FC236}">
                <a16:creationId xmlns:a16="http://schemas.microsoft.com/office/drawing/2014/main" id="{F61950F6-D581-4CF9-834B-2718C91E5AC2}"/>
              </a:ext>
            </a:extLst>
          </p:cNvPr>
          <p:cNvSpPr/>
          <p:nvPr/>
        </p:nvSpPr>
        <p:spPr>
          <a:xfrm rot="10800000">
            <a:off x="973918" y="4772606"/>
            <a:ext cx="4284165" cy="569721"/>
          </a:xfrm>
          <a:prstGeom prst="roundRect">
            <a:avLst>
              <a:gd name="adj" fmla="val 20280"/>
            </a:avLst>
          </a:prstGeom>
          <a:noFill/>
          <a:ln w="635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331;p39">
            <a:extLst>
              <a:ext uri="{FF2B5EF4-FFF2-40B4-BE49-F238E27FC236}">
                <a16:creationId xmlns:a16="http://schemas.microsoft.com/office/drawing/2014/main" id="{15B4A937-87A9-4A97-B3F0-3D9AEF50FE52}"/>
              </a:ext>
            </a:extLst>
          </p:cNvPr>
          <p:cNvSpPr txBox="1">
            <a:spLocks/>
          </p:cNvSpPr>
          <p:nvPr/>
        </p:nvSpPr>
        <p:spPr>
          <a:xfrm>
            <a:off x="-1315993" y="4732954"/>
            <a:ext cx="8863986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osis"/>
              <a:buNone/>
              <a:defRPr sz="4000" b="1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it-IT" sz="1800" b="0" i="1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Implicazioni e Studi Futuri</a:t>
            </a:r>
          </a:p>
        </p:txBody>
      </p:sp>
      <p:sp>
        <p:nvSpPr>
          <p:cNvPr id="41" name="Google Shape;331;p39">
            <a:extLst>
              <a:ext uri="{FF2B5EF4-FFF2-40B4-BE49-F238E27FC236}">
                <a16:creationId xmlns:a16="http://schemas.microsoft.com/office/drawing/2014/main" id="{5BF49D59-38FC-474D-9527-3C5B01117DE7}"/>
              </a:ext>
            </a:extLst>
          </p:cNvPr>
          <p:cNvSpPr txBox="1">
            <a:spLocks/>
          </p:cNvSpPr>
          <p:nvPr/>
        </p:nvSpPr>
        <p:spPr>
          <a:xfrm>
            <a:off x="6659227" y="4799942"/>
            <a:ext cx="7236933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osis"/>
              <a:buNone/>
              <a:defRPr sz="4000" b="1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it-IT" sz="1800" b="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Standard di Responsabilità in un Team Fair </a:t>
            </a:r>
            <a:r>
              <a:rPr lang="it-IT" sz="1800" b="0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Oriented</a:t>
            </a:r>
            <a:endParaRPr lang="it-IT" sz="1800" b="0" spc="-90" dirty="0">
              <a:solidFill>
                <a:schemeClr val="bg1"/>
              </a:solidFill>
              <a:latin typeface="+mj-lt"/>
              <a:ea typeface="LaZYDAY" panose="02000603000000000000" pitchFamily="2" charset="0"/>
              <a:cs typeface="+mj-cs"/>
            </a:endParaRPr>
          </a:p>
        </p:txBody>
      </p:sp>
      <p:pic>
        <p:nvPicPr>
          <p:cNvPr id="42" name="Picture 10">
            <a:extLst>
              <a:ext uri="{FF2B5EF4-FFF2-40B4-BE49-F238E27FC236}">
                <a16:creationId xmlns:a16="http://schemas.microsoft.com/office/drawing/2014/main" id="{8584BA21-30CB-4388-84F4-B804E697F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227" y="4760497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54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1;p39">
            <a:extLst>
              <a:ext uri="{FF2B5EF4-FFF2-40B4-BE49-F238E27FC236}">
                <a16:creationId xmlns:a16="http://schemas.microsoft.com/office/drawing/2014/main" id="{696967B9-1D3C-4FD2-9737-D76F16035E78}"/>
              </a:ext>
            </a:extLst>
          </p:cNvPr>
          <p:cNvSpPr txBox="1">
            <a:spLocks/>
          </p:cNvSpPr>
          <p:nvPr/>
        </p:nvSpPr>
        <p:spPr>
          <a:xfrm>
            <a:off x="1664007" y="1026593"/>
            <a:ext cx="8863986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osis"/>
              <a:buNone/>
              <a:defRPr sz="4000" b="1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it-IT" sz="2400" b="0" i="1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Fairness</a:t>
            </a:r>
            <a:r>
              <a:rPr lang="it-IT" sz="2400" b="0" i="1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 nello Sviluppo di Soluzioni ML-Intensive</a:t>
            </a:r>
          </a:p>
        </p:txBody>
      </p:sp>
      <p:sp>
        <p:nvSpPr>
          <p:cNvPr id="51" name="Rettangolo">
            <a:extLst>
              <a:ext uri="{FF2B5EF4-FFF2-40B4-BE49-F238E27FC236}">
                <a16:creationId xmlns:a16="http://schemas.microsoft.com/office/drawing/2014/main" id="{38C70A95-BC31-4091-B2AD-B77F527FF6E9}"/>
              </a:ext>
            </a:extLst>
          </p:cNvPr>
          <p:cNvSpPr/>
          <p:nvPr/>
        </p:nvSpPr>
        <p:spPr>
          <a:xfrm>
            <a:off x="0" y="7467"/>
            <a:ext cx="12192000" cy="904013"/>
          </a:xfrm>
          <a:prstGeom prst="rect">
            <a:avLst/>
          </a:prstGeom>
          <a:solidFill>
            <a:srgbClr val="104C27">
              <a:alpha val="34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/>
            <a:endParaRPr sz="2200" dirty="0">
              <a:solidFill>
                <a:srgbClr val="FFFFFF"/>
              </a:solidFill>
              <a:latin typeface="Helvetica Neue Medium"/>
            </a:endParaRPr>
          </a:p>
        </p:txBody>
      </p:sp>
      <p:sp>
        <p:nvSpPr>
          <p:cNvPr id="23" name="Introduzione e Background">
            <a:extLst>
              <a:ext uri="{FF2B5EF4-FFF2-40B4-BE49-F238E27FC236}">
                <a16:creationId xmlns:a16="http://schemas.microsoft.com/office/drawing/2014/main" id="{E32DF6C1-1445-4B2E-AADC-1A5A80E31B60}"/>
              </a:ext>
            </a:extLst>
          </p:cNvPr>
          <p:cNvSpPr txBox="1"/>
          <p:nvPr/>
        </p:nvSpPr>
        <p:spPr>
          <a:xfrm>
            <a:off x="582940" y="305492"/>
            <a:ext cx="11609060" cy="453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4500" b="1" spc="-90">
                <a:solidFill>
                  <a:srgbClr val="FFFFFF"/>
                </a:solidFill>
              </a:defRPr>
            </a:lvl1pPr>
          </a:lstStyle>
          <a:p>
            <a:pPr algn="just"/>
            <a:r>
              <a:rPr lang="it-IT" sz="2800" dirty="0">
                <a:latin typeface="+mj-lt"/>
                <a:ea typeface="LaZYDAY" panose="02000603000000000000" pitchFamily="2" charset="0"/>
                <a:cs typeface="+mj-cs"/>
                <a:sym typeface="Helvetica Neue"/>
              </a:rPr>
              <a:t>Risultati di Ricerca</a:t>
            </a:r>
            <a:endParaRPr sz="2800" dirty="0">
              <a:latin typeface="+mj-lt"/>
              <a:ea typeface="LaZYDAY" panose="02000603000000000000" pitchFamily="2" charset="0"/>
              <a:cs typeface="+mj-cs"/>
              <a:sym typeface="Helvetica Neue"/>
            </a:endParaRP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C0FDE085-E855-4E84-96E6-EB7504E67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0603" y="-799953"/>
            <a:ext cx="92293" cy="92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Google Shape;331;p39">
            <a:extLst>
              <a:ext uri="{FF2B5EF4-FFF2-40B4-BE49-F238E27FC236}">
                <a16:creationId xmlns:a16="http://schemas.microsoft.com/office/drawing/2014/main" id="{D8B9F7AF-7FBD-4B93-861E-9150C21E59F2}"/>
              </a:ext>
            </a:extLst>
          </p:cNvPr>
          <p:cNvSpPr txBox="1">
            <a:spLocks/>
          </p:cNvSpPr>
          <p:nvPr/>
        </p:nvSpPr>
        <p:spPr>
          <a:xfrm>
            <a:off x="-703463" y="1644166"/>
            <a:ext cx="10317803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osis"/>
              <a:buNone/>
              <a:defRPr sz="4000" b="1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it-IT" sz="2000" b="0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Fairness</a:t>
            </a:r>
            <a:r>
              <a:rPr lang="it-IT" sz="2000" b="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 matura man mano che il modello evolve e matura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67EB6A76-C5C8-4130-98AE-88EB70A49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28" y="1477965"/>
            <a:ext cx="978779" cy="97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Google Shape;331;p39">
            <a:extLst>
              <a:ext uri="{FF2B5EF4-FFF2-40B4-BE49-F238E27FC236}">
                <a16:creationId xmlns:a16="http://schemas.microsoft.com/office/drawing/2014/main" id="{B8B436F4-FC4B-47A8-BCC9-0ACD6A49DAFE}"/>
              </a:ext>
            </a:extLst>
          </p:cNvPr>
          <p:cNvSpPr txBox="1">
            <a:spLocks/>
          </p:cNvSpPr>
          <p:nvPr/>
        </p:nvSpPr>
        <p:spPr>
          <a:xfrm>
            <a:off x="598885" y="2177495"/>
            <a:ext cx="10317803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osis"/>
              <a:buNone/>
              <a:defRPr sz="4000" b="1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it-IT" sz="2000" b="0" i="1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Fasi di una pipeline di Machine Learning per il trattamento di </a:t>
            </a:r>
            <a:r>
              <a:rPr lang="it-IT" sz="2000" b="0" i="1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Fairness</a:t>
            </a:r>
            <a:endParaRPr lang="it-IT" sz="2000" b="0" i="1" spc="-90" dirty="0">
              <a:solidFill>
                <a:schemeClr val="bg1"/>
              </a:solidFill>
              <a:latin typeface="+mj-lt"/>
              <a:ea typeface="LaZYDAY" panose="02000603000000000000" pitchFamily="2" charset="0"/>
              <a:cs typeface="+mj-cs"/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ECE96105-3E5A-4AB5-8710-2533CA31D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64" y="3139000"/>
            <a:ext cx="5460082" cy="1837105"/>
          </a:xfrm>
          <a:prstGeom prst="rect">
            <a:avLst/>
          </a:prstGeom>
        </p:spPr>
      </p:pic>
      <p:sp>
        <p:nvSpPr>
          <p:cNvPr id="19" name="Rettangolo">
            <a:extLst>
              <a:ext uri="{FF2B5EF4-FFF2-40B4-BE49-F238E27FC236}">
                <a16:creationId xmlns:a16="http://schemas.microsoft.com/office/drawing/2014/main" id="{FDB92078-4F03-44F3-AFC3-282915CB62F9}"/>
              </a:ext>
            </a:extLst>
          </p:cNvPr>
          <p:cNvSpPr/>
          <p:nvPr/>
        </p:nvSpPr>
        <p:spPr>
          <a:xfrm>
            <a:off x="1" y="5971840"/>
            <a:ext cx="12192000" cy="904013"/>
          </a:xfrm>
          <a:prstGeom prst="rect">
            <a:avLst/>
          </a:prstGeom>
          <a:solidFill>
            <a:srgbClr val="104C27">
              <a:alpha val="34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/>
            <a:endParaRPr sz="2200" dirty="0">
              <a:solidFill>
                <a:srgbClr val="FFFFFF"/>
              </a:solidFill>
              <a:latin typeface="Helvetica Neue Medium"/>
            </a:endParaRPr>
          </a:p>
        </p:txBody>
      </p:sp>
      <p:pic>
        <p:nvPicPr>
          <p:cNvPr id="20" name="linkedin(1).png" descr="linkedin(1).png">
            <a:extLst>
              <a:ext uri="{FF2B5EF4-FFF2-40B4-BE49-F238E27FC236}">
                <a16:creationId xmlns:a16="http://schemas.microsoft.com/office/drawing/2014/main" id="{93CAD6B1-29E5-4EB9-A226-9E80300A2C49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3838" y="6610376"/>
            <a:ext cx="182677" cy="1826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email.png" descr="email.png">
            <a:extLst>
              <a:ext uri="{FF2B5EF4-FFF2-40B4-BE49-F238E27FC236}">
                <a16:creationId xmlns:a16="http://schemas.microsoft.com/office/drawing/2014/main" id="{F547DDEF-F828-4888-8BAF-D0C3515BDE16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30203" y="6075837"/>
            <a:ext cx="221441" cy="221441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FA664612-FFB1-4CC7-97D6-8AB9F932B01D}"/>
              </a:ext>
            </a:extLst>
          </p:cNvPr>
          <p:cNvSpPr txBox="1"/>
          <p:nvPr/>
        </p:nvSpPr>
        <p:spPr>
          <a:xfrm>
            <a:off x="1328712" y="6030756"/>
            <a:ext cx="7124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Helvetica Neue"/>
              </a:rPr>
              <a:t>c.ferrara49@studenti.unisa.it 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908CCAB-0D41-43D4-8FA6-FB66F6D8F21C}"/>
              </a:ext>
            </a:extLst>
          </p:cNvPr>
          <p:cNvSpPr txBox="1"/>
          <p:nvPr/>
        </p:nvSpPr>
        <p:spPr>
          <a:xfrm>
            <a:off x="1317184" y="6560431"/>
            <a:ext cx="7124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https://tinyurl.com/27zbux8z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22AC454-B8B2-4F5D-9105-BF7C7011892C}"/>
              </a:ext>
            </a:extLst>
          </p:cNvPr>
          <p:cNvSpPr txBox="1"/>
          <p:nvPr/>
        </p:nvSpPr>
        <p:spPr>
          <a:xfrm>
            <a:off x="1328712" y="6285275"/>
            <a:ext cx="7124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https://cferrara98.github.io/</a:t>
            </a:r>
          </a:p>
        </p:txBody>
      </p:sp>
      <p:pic>
        <p:nvPicPr>
          <p:cNvPr id="26" name="world-wide-web.png" descr="world-wide-web.png">
            <a:extLst>
              <a:ext uri="{FF2B5EF4-FFF2-40B4-BE49-F238E27FC236}">
                <a16:creationId xmlns:a16="http://schemas.microsoft.com/office/drawing/2014/main" id="{5031B55D-1F06-4747-8376-9F2091AE31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7782" y="6323173"/>
            <a:ext cx="207620" cy="207620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image2.png" descr="image2.png">
            <a:extLst>
              <a:ext uri="{FF2B5EF4-FFF2-40B4-BE49-F238E27FC236}">
                <a16:creationId xmlns:a16="http://schemas.microsoft.com/office/drawing/2014/main" id="{781E8E5C-76C6-41B1-8EB3-3B3BFFDD63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50983" y="5951708"/>
            <a:ext cx="1903418" cy="916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17401337-67E7-4597-B900-7453DB824A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12" y="6015821"/>
            <a:ext cx="823886" cy="823886"/>
          </a:xfrm>
          <a:prstGeom prst="rect">
            <a:avLst/>
          </a:prstGeom>
        </p:spPr>
      </p:pic>
      <p:sp>
        <p:nvSpPr>
          <p:cNvPr id="27" name="Google Shape;331;p39">
            <a:extLst>
              <a:ext uri="{FF2B5EF4-FFF2-40B4-BE49-F238E27FC236}">
                <a16:creationId xmlns:a16="http://schemas.microsoft.com/office/drawing/2014/main" id="{348C6D50-788F-4AE2-AACD-9CA2E5B33CFD}"/>
              </a:ext>
            </a:extLst>
          </p:cNvPr>
          <p:cNvSpPr txBox="1">
            <a:spLocks/>
          </p:cNvSpPr>
          <p:nvPr/>
        </p:nvSpPr>
        <p:spPr>
          <a:xfrm>
            <a:off x="6387470" y="4761454"/>
            <a:ext cx="2906285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osis"/>
              <a:buNone/>
              <a:defRPr sz="4000" b="1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it-IT" sz="1800" b="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Protocolli Gestionali </a:t>
            </a:r>
          </a:p>
          <a:p>
            <a:r>
              <a:rPr lang="it-IT" sz="1800" b="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Evolutivi Fair </a:t>
            </a:r>
            <a:r>
              <a:rPr lang="it-IT" sz="1800" b="0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Oriented</a:t>
            </a:r>
            <a:endParaRPr lang="it-IT" sz="1800" b="0" spc="-90" dirty="0">
              <a:solidFill>
                <a:schemeClr val="bg1"/>
              </a:solidFill>
              <a:latin typeface="+mj-lt"/>
              <a:ea typeface="LaZYDAY" panose="02000603000000000000" pitchFamily="2" charset="0"/>
              <a:cs typeface="+mj-cs"/>
            </a:endParaRP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17841C8D-4E8E-4554-AA9F-605CE9ECD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258" y="3820321"/>
            <a:ext cx="917390" cy="91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6AA408AE-251F-4240-88DD-10B461D7B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457" y="3572249"/>
            <a:ext cx="843280" cy="84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Google Shape;331;p39">
            <a:extLst>
              <a:ext uri="{FF2B5EF4-FFF2-40B4-BE49-F238E27FC236}">
                <a16:creationId xmlns:a16="http://schemas.microsoft.com/office/drawing/2014/main" id="{F282E9DF-9AC5-410E-B57B-AE9668CB48AB}"/>
              </a:ext>
            </a:extLst>
          </p:cNvPr>
          <p:cNvSpPr txBox="1">
            <a:spLocks/>
          </p:cNvSpPr>
          <p:nvPr/>
        </p:nvSpPr>
        <p:spPr>
          <a:xfrm>
            <a:off x="9293755" y="4761454"/>
            <a:ext cx="2285873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osis"/>
              <a:buNone/>
              <a:defRPr sz="4000" b="1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it-IT" sz="1800" b="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Analisi di </a:t>
            </a:r>
            <a:r>
              <a:rPr lang="it-IT" sz="1800" b="0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Bad</a:t>
            </a:r>
            <a:r>
              <a:rPr lang="it-IT" sz="1800" b="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 &amp; Best </a:t>
            </a:r>
            <a:r>
              <a:rPr lang="it-IT" sz="1800" b="0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Practices</a:t>
            </a:r>
            <a:r>
              <a:rPr lang="it-IT" sz="1800" b="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 Specifiche</a:t>
            </a:r>
          </a:p>
        </p:txBody>
      </p:sp>
      <p:pic>
        <p:nvPicPr>
          <p:cNvPr id="35" name="Picture 6">
            <a:extLst>
              <a:ext uri="{FF2B5EF4-FFF2-40B4-BE49-F238E27FC236}">
                <a16:creationId xmlns:a16="http://schemas.microsoft.com/office/drawing/2014/main" id="{1C5AAD1B-C3D8-4125-ABAE-1CEE2C963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202" y="3846603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Google Shape;331;p39">
            <a:extLst>
              <a:ext uri="{FF2B5EF4-FFF2-40B4-BE49-F238E27FC236}">
                <a16:creationId xmlns:a16="http://schemas.microsoft.com/office/drawing/2014/main" id="{B650654F-B6F8-446A-8387-DFE70D4208A0}"/>
              </a:ext>
            </a:extLst>
          </p:cNvPr>
          <p:cNvSpPr txBox="1">
            <a:spLocks/>
          </p:cNvSpPr>
          <p:nvPr/>
        </p:nvSpPr>
        <p:spPr>
          <a:xfrm>
            <a:off x="4702252" y="2876463"/>
            <a:ext cx="8863986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osis"/>
              <a:buNone/>
              <a:defRPr sz="4000" b="1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it-IT" sz="1800" b="0" i="1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Implicazioni e Studi Futuri</a:t>
            </a:r>
          </a:p>
        </p:txBody>
      </p:sp>
      <p:sp>
        <p:nvSpPr>
          <p:cNvPr id="40" name="Google Shape;330;p39">
            <a:extLst>
              <a:ext uri="{FF2B5EF4-FFF2-40B4-BE49-F238E27FC236}">
                <a16:creationId xmlns:a16="http://schemas.microsoft.com/office/drawing/2014/main" id="{E2F3DA78-4926-4551-BDAB-BAD7B5E8B3F4}"/>
              </a:ext>
            </a:extLst>
          </p:cNvPr>
          <p:cNvSpPr/>
          <p:nvPr/>
        </p:nvSpPr>
        <p:spPr>
          <a:xfrm rot="10800000">
            <a:off x="6992162" y="2878492"/>
            <a:ext cx="4284165" cy="569721"/>
          </a:xfrm>
          <a:prstGeom prst="roundRect">
            <a:avLst>
              <a:gd name="adj" fmla="val 20280"/>
            </a:avLst>
          </a:prstGeom>
          <a:noFill/>
          <a:ln w="635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9442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tangolo">
            <a:extLst>
              <a:ext uri="{FF2B5EF4-FFF2-40B4-BE49-F238E27FC236}">
                <a16:creationId xmlns:a16="http://schemas.microsoft.com/office/drawing/2014/main" id="{06418735-91F2-4F98-84AD-23AC5BF2FA66}"/>
              </a:ext>
            </a:extLst>
          </p:cNvPr>
          <p:cNvSpPr/>
          <p:nvPr/>
        </p:nvSpPr>
        <p:spPr>
          <a:xfrm>
            <a:off x="8111206" y="-5659"/>
            <a:ext cx="4080793" cy="6881512"/>
          </a:xfrm>
          <a:prstGeom prst="rect">
            <a:avLst/>
          </a:prstGeom>
          <a:solidFill>
            <a:srgbClr val="104C27">
              <a:alpha val="34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/>
            <a:endParaRPr sz="2200">
              <a:solidFill>
                <a:srgbClr val="FFFFFF"/>
              </a:solidFill>
              <a:latin typeface="Helvetica Neue Medium"/>
            </a:endParaRPr>
          </a:p>
        </p:txBody>
      </p:sp>
      <p:pic>
        <p:nvPicPr>
          <p:cNvPr id="24" name="image2.png" descr="image2.png">
            <a:extLst>
              <a:ext uri="{FF2B5EF4-FFF2-40B4-BE49-F238E27FC236}">
                <a16:creationId xmlns:a16="http://schemas.microsoft.com/office/drawing/2014/main" id="{1ACACB22-4F28-4782-8B78-E24BAB9CB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5929" y="3182022"/>
            <a:ext cx="2692528" cy="1296458"/>
          </a:xfrm>
          <a:prstGeom prst="rect">
            <a:avLst/>
          </a:prstGeom>
          <a:noFill/>
          <a:ln w="12700">
            <a:miter lim="400000"/>
          </a:ln>
        </p:spPr>
      </p:pic>
      <p:sp>
        <p:nvSpPr>
          <p:cNvPr id="25" name="Titolo tesi">
            <a:extLst>
              <a:ext uri="{FF2B5EF4-FFF2-40B4-BE49-F238E27FC236}">
                <a16:creationId xmlns:a16="http://schemas.microsoft.com/office/drawing/2014/main" id="{1B0CE09F-0A99-4F94-9A42-FDE912249008}"/>
              </a:ext>
            </a:extLst>
          </p:cNvPr>
          <p:cNvSpPr txBox="1"/>
          <p:nvPr/>
        </p:nvSpPr>
        <p:spPr>
          <a:xfrm>
            <a:off x="8368330" y="839520"/>
            <a:ext cx="3666025" cy="551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b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1" spc="-59">
                <a:solidFill>
                  <a:srgbClr val="FFFFFF"/>
                </a:solidFill>
              </a:defRPr>
            </a:lvl1pPr>
          </a:lstStyle>
          <a:p>
            <a:pPr algn="ctr"/>
            <a:r>
              <a:rPr lang="it-IT" b="0" dirty="0">
                <a:latin typeface="+mj-lt"/>
                <a:ea typeface="LaZYDAY" panose="02000603000000000000" pitchFamily="2" charset="0"/>
              </a:rPr>
              <a:t>Machine Learning </a:t>
            </a:r>
            <a:r>
              <a:rPr lang="it-IT" b="0" dirty="0" err="1">
                <a:latin typeface="+mj-lt"/>
                <a:ea typeface="LaZYDAY" panose="02000603000000000000" pitchFamily="2" charset="0"/>
              </a:rPr>
              <a:t>Fairness</a:t>
            </a:r>
            <a:endParaRPr lang="it-IT" b="0" dirty="0">
              <a:latin typeface="+mj-lt"/>
              <a:ea typeface="LaZYDAY" panose="02000603000000000000" pitchFamily="2" charset="0"/>
            </a:endParaRPr>
          </a:p>
          <a:p>
            <a:pPr algn="ctr"/>
            <a:r>
              <a:rPr lang="it-IT" b="0" dirty="0">
                <a:latin typeface="+mj-lt"/>
                <a:ea typeface="LaZYDAY" panose="02000603000000000000" pitchFamily="2" charset="0"/>
              </a:rPr>
              <a:t> Analisi empirica dello stato della pratica</a:t>
            </a:r>
          </a:p>
        </p:txBody>
      </p:sp>
      <p:pic>
        <p:nvPicPr>
          <p:cNvPr id="27" name="linkedin(1).png" descr="linkedin(1).png">
            <a:extLst>
              <a:ext uri="{FF2B5EF4-FFF2-40B4-BE49-F238E27FC236}">
                <a16:creationId xmlns:a16="http://schemas.microsoft.com/office/drawing/2014/main" id="{9162F100-C467-45D6-9179-F40BC5D34220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64755" y="6153259"/>
            <a:ext cx="182677" cy="182677"/>
          </a:xfrm>
          <a:prstGeom prst="rect">
            <a:avLst/>
          </a:prstGeom>
          <a:ln w="12700">
            <a:miter lim="400000"/>
          </a:ln>
        </p:spPr>
      </p:pic>
      <p:pic>
        <p:nvPicPr>
          <p:cNvPr id="30" name="email.png" descr="email.png">
            <a:extLst>
              <a:ext uri="{FF2B5EF4-FFF2-40B4-BE49-F238E27FC236}">
                <a16:creationId xmlns:a16="http://schemas.microsoft.com/office/drawing/2014/main" id="{B2486C74-345A-4AC8-A880-4AAA42F73B69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60451" y="5590727"/>
            <a:ext cx="221441" cy="221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world-wide-web.png" descr="world-wide-web.png">
            <a:extLst>
              <a:ext uri="{FF2B5EF4-FFF2-40B4-BE49-F238E27FC236}">
                <a16:creationId xmlns:a16="http://schemas.microsoft.com/office/drawing/2014/main" id="{E61B62E0-FD9E-4CC5-8BA8-D9B7C3DA48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52119" y="5846480"/>
            <a:ext cx="207620" cy="20762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A0E79C76-F49A-4F5B-9380-973679A92D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048" y="5542165"/>
            <a:ext cx="823886" cy="823886"/>
          </a:xfrm>
          <a:prstGeom prst="rect">
            <a:avLst/>
          </a:prstGeom>
        </p:spPr>
      </p:pic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C8031C98-7988-4777-BF09-FA344F089C6B}"/>
              </a:ext>
            </a:extLst>
          </p:cNvPr>
          <p:cNvSpPr txBox="1"/>
          <p:nvPr/>
        </p:nvSpPr>
        <p:spPr>
          <a:xfrm>
            <a:off x="9013647" y="5548148"/>
            <a:ext cx="71247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Helvetica Neue"/>
              </a:rPr>
              <a:t>c.ferrara49@studenti.unisa.it 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7C3EAEE-5AC3-4A2C-B614-6AD6CB53B721}"/>
              </a:ext>
            </a:extLst>
          </p:cNvPr>
          <p:cNvSpPr txBox="1"/>
          <p:nvPr/>
        </p:nvSpPr>
        <p:spPr>
          <a:xfrm>
            <a:off x="9013647" y="6097837"/>
            <a:ext cx="71247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https://tinyurl.com/27zbux8z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9699A2E4-C410-4807-9A85-3129FB10398B}"/>
              </a:ext>
            </a:extLst>
          </p:cNvPr>
          <p:cNvSpPr txBox="1"/>
          <p:nvPr/>
        </p:nvSpPr>
        <p:spPr>
          <a:xfrm>
            <a:off x="9013647" y="5811790"/>
            <a:ext cx="71247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https://cferrara98.github.io/</a:t>
            </a:r>
          </a:p>
        </p:txBody>
      </p:sp>
      <p:sp>
        <p:nvSpPr>
          <p:cNvPr id="44" name="Titolo tesi">
            <a:extLst>
              <a:ext uri="{FF2B5EF4-FFF2-40B4-BE49-F238E27FC236}">
                <a16:creationId xmlns:a16="http://schemas.microsoft.com/office/drawing/2014/main" id="{DC23BB5E-CCB4-480E-8BFD-3C73EEF12E19}"/>
              </a:ext>
            </a:extLst>
          </p:cNvPr>
          <p:cNvSpPr txBox="1"/>
          <p:nvPr/>
        </p:nvSpPr>
        <p:spPr>
          <a:xfrm>
            <a:off x="2080098" y="2857757"/>
            <a:ext cx="4268980" cy="1099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b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1" spc="-59">
                <a:solidFill>
                  <a:srgbClr val="FFFFFF"/>
                </a:solidFill>
              </a:defRPr>
            </a:lvl1pPr>
          </a:lstStyle>
          <a:p>
            <a:pPr algn="ctr"/>
            <a:r>
              <a:rPr lang="it-IT" sz="4000" b="0" i="1" dirty="0">
                <a:latin typeface="+mj-lt"/>
                <a:ea typeface="LaZYDAY" panose="02000603000000000000" pitchFamily="2" charset="0"/>
              </a:rPr>
              <a:t>Grazie </a:t>
            </a:r>
          </a:p>
          <a:p>
            <a:pPr algn="ctr"/>
            <a:r>
              <a:rPr lang="it-IT" sz="4000" b="0" i="1" dirty="0">
                <a:latin typeface="+mj-lt"/>
                <a:ea typeface="LaZYDAY" panose="02000603000000000000" pitchFamily="2" charset="0"/>
              </a:rPr>
              <a:t>per l’attenzione!</a:t>
            </a:r>
          </a:p>
        </p:txBody>
      </p:sp>
      <p:pic>
        <p:nvPicPr>
          <p:cNvPr id="20" name="Immagine" descr="Immagine">
            <a:extLst>
              <a:ext uri="{FF2B5EF4-FFF2-40B4-BE49-F238E27FC236}">
                <a16:creationId xmlns:a16="http://schemas.microsoft.com/office/drawing/2014/main" id="{EB82FB89-CE53-45EC-A364-0F49D03810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48611" y="2529462"/>
            <a:ext cx="1674978" cy="65659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41282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331;p39">
            <a:extLst>
              <a:ext uri="{FF2B5EF4-FFF2-40B4-BE49-F238E27FC236}">
                <a16:creationId xmlns:a16="http://schemas.microsoft.com/office/drawing/2014/main" id="{AE2BF571-9CEA-4C52-A0E0-1C2A8EF2E82A}"/>
              </a:ext>
            </a:extLst>
          </p:cNvPr>
          <p:cNvSpPr txBox="1">
            <a:spLocks/>
          </p:cNvSpPr>
          <p:nvPr/>
        </p:nvSpPr>
        <p:spPr>
          <a:xfrm>
            <a:off x="2548393" y="2148783"/>
            <a:ext cx="7095213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osis"/>
              <a:buNone/>
              <a:defRPr sz="4000" b="1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3200" b="0" i="1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When you think of A.I., it’s forward-looking.</a:t>
            </a:r>
          </a:p>
          <a:p>
            <a:r>
              <a:rPr lang="en-US" sz="3200" b="0" i="1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But A.I. is based on data, and data is a reflection of our history </a:t>
            </a:r>
            <a:endParaRPr lang="en-US" sz="2400" b="0" i="1" spc="-90" dirty="0">
              <a:solidFill>
                <a:schemeClr val="bg1"/>
              </a:solidFill>
              <a:latin typeface="+mj-lt"/>
              <a:ea typeface="LaZYDAY" panose="02000603000000000000" pitchFamily="2" charset="0"/>
              <a:cs typeface="+mj-cs"/>
            </a:endParaRPr>
          </a:p>
          <a:p>
            <a:endParaRPr lang="en-US" sz="2400" b="0" i="1" spc="-90" dirty="0">
              <a:solidFill>
                <a:schemeClr val="bg1"/>
              </a:solidFill>
              <a:latin typeface="+mj-lt"/>
              <a:ea typeface="LaZYDAY" panose="02000603000000000000" pitchFamily="2" charset="0"/>
              <a:cs typeface="+mj-cs"/>
            </a:endParaRPr>
          </a:p>
          <a:p>
            <a:r>
              <a:rPr lang="en-US" sz="2400" b="0" i="1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 Joy </a:t>
            </a:r>
            <a:r>
              <a:rPr lang="en-US" sz="2400" b="0" i="1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Buolamwini</a:t>
            </a:r>
            <a:endParaRPr lang="it-IT" sz="2400" b="0" i="1" spc="-90" dirty="0">
              <a:solidFill>
                <a:schemeClr val="bg1"/>
              </a:solidFill>
              <a:latin typeface="+mj-lt"/>
              <a:ea typeface="LaZYDAY" panose="02000603000000000000" pitchFamily="2" charset="0"/>
              <a:cs typeface="+mj-cs"/>
            </a:endParaRPr>
          </a:p>
        </p:txBody>
      </p:sp>
      <p:sp>
        <p:nvSpPr>
          <p:cNvPr id="34" name="Rettangolo">
            <a:extLst>
              <a:ext uri="{FF2B5EF4-FFF2-40B4-BE49-F238E27FC236}">
                <a16:creationId xmlns:a16="http://schemas.microsoft.com/office/drawing/2014/main" id="{F78DE505-1F46-436B-9C6A-C823BF6387BF}"/>
              </a:ext>
            </a:extLst>
          </p:cNvPr>
          <p:cNvSpPr/>
          <p:nvPr/>
        </p:nvSpPr>
        <p:spPr>
          <a:xfrm>
            <a:off x="1" y="5971840"/>
            <a:ext cx="12192000" cy="904013"/>
          </a:xfrm>
          <a:prstGeom prst="rect">
            <a:avLst/>
          </a:prstGeom>
          <a:solidFill>
            <a:srgbClr val="104C27">
              <a:alpha val="34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/>
            <a:endParaRPr sz="2200" dirty="0">
              <a:solidFill>
                <a:srgbClr val="FFFFFF"/>
              </a:solidFill>
              <a:latin typeface="Helvetica Neue Medium"/>
            </a:endParaRPr>
          </a:p>
        </p:txBody>
      </p:sp>
      <p:pic>
        <p:nvPicPr>
          <p:cNvPr id="35" name="linkedin(1).png" descr="linkedin(1).png">
            <a:extLst>
              <a:ext uri="{FF2B5EF4-FFF2-40B4-BE49-F238E27FC236}">
                <a16:creationId xmlns:a16="http://schemas.microsoft.com/office/drawing/2014/main" id="{A3108289-78BF-460B-8754-A63841EAEC69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3838" y="6610376"/>
            <a:ext cx="182677" cy="182677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email.png" descr="email.png">
            <a:extLst>
              <a:ext uri="{FF2B5EF4-FFF2-40B4-BE49-F238E27FC236}">
                <a16:creationId xmlns:a16="http://schemas.microsoft.com/office/drawing/2014/main" id="{410ED127-3318-4D4A-A5E4-C8549551DB2E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30203" y="6075837"/>
            <a:ext cx="221441" cy="221441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3A19D6F5-D167-41E3-BBD6-0BE78BE3E510}"/>
              </a:ext>
            </a:extLst>
          </p:cNvPr>
          <p:cNvSpPr txBox="1"/>
          <p:nvPr/>
        </p:nvSpPr>
        <p:spPr>
          <a:xfrm>
            <a:off x="1328712" y="6030756"/>
            <a:ext cx="7124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Helvetica Neue"/>
              </a:rPr>
              <a:t>c.ferrara49@studenti.unisa.it 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1E1C19BE-85A7-49FA-A801-6EF85DEFB07B}"/>
              </a:ext>
            </a:extLst>
          </p:cNvPr>
          <p:cNvSpPr txBox="1"/>
          <p:nvPr/>
        </p:nvSpPr>
        <p:spPr>
          <a:xfrm>
            <a:off x="1317184" y="6560431"/>
            <a:ext cx="7124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https://tinyurl.com/27zbux8z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0D1B8509-A309-4714-996C-B34CB06FCF9E}"/>
              </a:ext>
            </a:extLst>
          </p:cNvPr>
          <p:cNvSpPr txBox="1"/>
          <p:nvPr/>
        </p:nvSpPr>
        <p:spPr>
          <a:xfrm>
            <a:off x="1328712" y="6285275"/>
            <a:ext cx="7124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https://cferrara98.github.io/</a:t>
            </a:r>
          </a:p>
        </p:txBody>
      </p:sp>
      <p:pic>
        <p:nvPicPr>
          <p:cNvPr id="50" name="world-wide-web.png" descr="world-wide-web.png">
            <a:extLst>
              <a:ext uri="{FF2B5EF4-FFF2-40B4-BE49-F238E27FC236}">
                <a16:creationId xmlns:a16="http://schemas.microsoft.com/office/drawing/2014/main" id="{1A33ED40-C747-4D70-B6C9-C17FCCCE63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7782" y="6323173"/>
            <a:ext cx="207620" cy="207620"/>
          </a:xfrm>
          <a:prstGeom prst="rect">
            <a:avLst/>
          </a:prstGeom>
          <a:ln w="12700">
            <a:miter lim="400000"/>
          </a:ln>
        </p:spPr>
      </p:pic>
      <p:pic>
        <p:nvPicPr>
          <p:cNvPr id="52" name="image2.png" descr="image2.png">
            <a:extLst>
              <a:ext uri="{FF2B5EF4-FFF2-40B4-BE49-F238E27FC236}">
                <a16:creationId xmlns:a16="http://schemas.microsoft.com/office/drawing/2014/main" id="{6C100277-C3F2-4BDD-A07E-BDD4E1E8C6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50983" y="5951708"/>
            <a:ext cx="1903418" cy="916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3" name="Immagine 52">
            <a:extLst>
              <a:ext uri="{FF2B5EF4-FFF2-40B4-BE49-F238E27FC236}">
                <a16:creationId xmlns:a16="http://schemas.microsoft.com/office/drawing/2014/main" id="{00343369-27AF-41D9-A5B3-3D5AA3993E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12" y="6015821"/>
            <a:ext cx="823886" cy="823886"/>
          </a:xfrm>
          <a:prstGeom prst="rect">
            <a:avLst/>
          </a:prstGeom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15AD6E22-B00D-4EC8-B16A-DB24BE500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85" y="3429000"/>
            <a:ext cx="904013" cy="90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3052FDEE-9AA9-459C-A302-3FE8661D6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685" y="3429000"/>
            <a:ext cx="904013" cy="90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7B95E47-5FE9-41BB-B839-DEC226D1F11C}"/>
              </a:ext>
            </a:extLst>
          </p:cNvPr>
          <p:cNvSpPr txBox="1"/>
          <p:nvPr/>
        </p:nvSpPr>
        <p:spPr>
          <a:xfrm>
            <a:off x="1536252" y="4093767"/>
            <a:ext cx="911949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000" i="1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Le soluzioni di Machine Learning sono progettate e sviluppate da umani,</a:t>
            </a:r>
          </a:p>
          <a:p>
            <a:pPr algn="ctr"/>
            <a:r>
              <a:rPr lang="it-IT" sz="2000" i="1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e gli umani naturalmente riproducono il loro giudizio all’interno delle  Soluzioni di Machine Learning</a:t>
            </a:r>
          </a:p>
          <a:p>
            <a:pPr algn="ctr"/>
            <a:endParaRPr lang="it-IT" sz="1600" spc="-90" dirty="0">
              <a:solidFill>
                <a:srgbClr val="FFFFFF"/>
              </a:solidFill>
              <a:latin typeface="Exo-light" panose="02000303000000000000" pitchFamily="50" charset="0"/>
              <a:ea typeface="LaZYDAY" panose="02000603000000000000" pitchFamily="2" charset="0"/>
              <a:cs typeface="+mj-c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632107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ttangolo">
            <a:extLst>
              <a:ext uri="{FF2B5EF4-FFF2-40B4-BE49-F238E27FC236}">
                <a16:creationId xmlns:a16="http://schemas.microsoft.com/office/drawing/2014/main" id="{38C70A95-BC31-4091-B2AD-B77F527FF6E9}"/>
              </a:ext>
            </a:extLst>
          </p:cNvPr>
          <p:cNvSpPr/>
          <p:nvPr/>
        </p:nvSpPr>
        <p:spPr>
          <a:xfrm>
            <a:off x="0" y="7467"/>
            <a:ext cx="12192000" cy="904013"/>
          </a:xfrm>
          <a:prstGeom prst="rect">
            <a:avLst/>
          </a:prstGeom>
          <a:solidFill>
            <a:srgbClr val="104C27">
              <a:alpha val="34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/>
            <a:endParaRPr sz="2200" dirty="0">
              <a:solidFill>
                <a:srgbClr val="FFFFFF"/>
              </a:solidFill>
              <a:latin typeface="Helvetica Neue Medium"/>
            </a:endParaRPr>
          </a:p>
        </p:txBody>
      </p:sp>
      <p:sp>
        <p:nvSpPr>
          <p:cNvPr id="23" name="Introduzione e Background">
            <a:extLst>
              <a:ext uri="{FF2B5EF4-FFF2-40B4-BE49-F238E27FC236}">
                <a16:creationId xmlns:a16="http://schemas.microsoft.com/office/drawing/2014/main" id="{E32DF6C1-1445-4B2E-AADC-1A5A80E31B60}"/>
              </a:ext>
            </a:extLst>
          </p:cNvPr>
          <p:cNvSpPr txBox="1"/>
          <p:nvPr/>
        </p:nvSpPr>
        <p:spPr>
          <a:xfrm>
            <a:off x="582940" y="305492"/>
            <a:ext cx="11609060" cy="453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4500" b="1" spc="-90">
                <a:solidFill>
                  <a:srgbClr val="FFFFFF"/>
                </a:solidFill>
              </a:defRPr>
            </a:lvl1pPr>
          </a:lstStyle>
          <a:p>
            <a:r>
              <a:rPr sz="2800" dirty="0" err="1">
                <a:latin typeface="+mj-lt"/>
                <a:ea typeface="LaZYDAY" panose="02000603000000000000" pitchFamily="2" charset="0"/>
                <a:cs typeface="+mj-cs"/>
                <a:sym typeface="Helvetica Neue"/>
              </a:rPr>
              <a:t>Introduzione</a:t>
            </a:r>
            <a:r>
              <a:rPr sz="2800" dirty="0">
                <a:latin typeface="+mj-lt"/>
                <a:ea typeface="LaZYDAY" panose="02000603000000000000" pitchFamily="2" charset="0"/>
                <a:cs typeface="+mj-cs"/>
                <a:sym typeface="Helvetica Neue"/>
              </a:rPr>
              <a:t> e Background</a:t>
            </a:r>
          </a:p>
        </p:txBody>
      </p:sp>
      <p:sp>
        <p:nvSpPr>
          <p:cNvPr id="16" name="Google Shape;329;p39">
            <a:extLst>
              <a:ext uri="{FF2B5EF4-FFF2-40B4-BE49-F238E27FC236}">
                <a16:creationId xmlns:a16="http://schemas.microsoft.com/office/drawing/2014/main" id="{5A396F9F-DE6A-42A5-8366-39FF595513B8}"/>
              </a:ext>
            </a:extLst>
          </p:cNvPr>
          <p:cNvSpPr/>
          <p:nvPr/>
        </p:nvSpPr>
        <p:spPr>
          <a:xfrm rot="10800000">
            <a:off x="4726268" y="2080331"/>
            <a:ext cx="2681151" cy="1361110"/>
          </a:xfrm>
          <a:prstGeom prst="roundRect">
            <a:avLst>
              <a:gd name="adj" fmla="val 8278"/>
            </a:avLst>
          </a:prstGeom>
          <a:noFill/>
          <a:ln w="317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331;p39">
            <a:extLst>
              <a:ext uri="{FF2B5EF4-FFF2-40B4-BE49-F238E27FC236}">
                <a16:creationId xmlns:a16="http://schemas.microsoft.com/office/drawing/2014/main" id="{AE2BF571-9CEA-4C52-A0E0-1C2A8EF2E82A}"/>
              </a:ext>
            </a:extLst>
          </p:cNvPr>
          <p:cNvSpPr txBox="1">
            <a:spLocks/>
          </p:cNvSpPr>
          <p:nvPr/>
        </p:nvSpPr>
        <p:spPr>
          <a:xfrm>
            <a:off x="2519236" y="1147440"/>
            <a:ext cx="7095213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osis"/>
              <a:buNone/>
              <a:defRPr sz="4000" b="1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it-IT" sz="2400" b="0" i="1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Nuove tipologie di vulnerabilità  nello sviluppo ML-Intensive</a:t>
            </a:r>
          </a:p>
        </p:txBody>
      </p:sp>
      <p:sp>
        <p:nvSpPr>
          <p:cNvPr id="20" name="Google Shape;331;p39">
            <a:extLst>
              <a:ext uri="{FF2B5EF4-FFF2-40B4-BE49-F238E27FC236}">
                <a16:creationId xmlns:a16="http://schemas.microsoft.com/office/drawing/2014/main" id="{4105CB27-C3AD-4101-9003-ADE3EFBD5A65}"/>
              </a:ext>
            </a:extLst>
          </p:cNvPr>
          <p:cNvSpPr txBox="1">
            <a:spLocks/>
          </p:cNvSpPr>
          <p:nvPr/>
        </p:nvSpPr>
        <p:spPr>
          <a:xfrm>
            <a:off x="5021490" y="2106733"/>
            <a:ext cx="2090708" cy="388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osis"/>
              <a:buNone/>
              <a:defRPr sz="4000" b="1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600" b="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Modulo ML - Intensive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905D506A-A1D6-43AC-A131-253CF9F72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135376">
            <a:off x="2262667" y="2002301"/>
            <a:ext cx="993960" cy="350170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0D4631F1-BB5E-415E-B47E-924E7711D7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142617">
            <a:off x="8411362" y="3177318"/>
            <a:ext cx="927361" cy="34590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34EE3CF-B016-4F39-B0D1-561482429FEF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068" y="2378506"/>
            <a:ext cx="783573" cy="783573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A432950-BC14-4C33-BBBE-0197DC7AF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721" y="2042969"/>
            <a:ext cx="526686" cy="52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Freccia destra rientrata 48">
            <a:extLst>
              <a:ext uri="{FF2B5EF4-FFF2-40B4-BE49-F238E27FC236}">
                <a16:creationId xmlns:a16="http://schemas.microsoft.com/office/drawing/2014/main" id="{E1289D2A-F2E5-488F-B52F-25AFAD0B15D7}"/>
              </a:ext>
            </a:extLst>
          </p:cNvPr>
          <p:cNvSpPr/>
          <p:nvPr/>
        </p:nvSpPr>
        <p:spPr>
          <a:xfrm flipV="1">
            <a:off x="3609475" y="2599899"/>
            <a:ext cx="855762" cy="360932"/>
          </a:xfrm>
          <a:prstGeom prst="notchedRightArrow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u="sng" dirty="0">
              <a:solidFill>
                <a:schemeClr val="tx1"/>
              </a:solidFill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9D7A75AC-50C4-4BF2-AD60-89DB312A9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423" y="2582702"/>
            <a:ext cx="616042" cy="61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965175EE-0D71-4B11-B2E1-663B5CE84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808" y="2306312"/>
            <a:ext cx="742357" cy="74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Freccia destra rientrata 36">
            <a:extLst>
              <a:ext uri="{FF2B5EF4-FFF2-40B4-BE49-F238E27FC236}">
                <a16:creationId xmlns:a16="http://schemas.microsoft.com/office/drawing/2014/main" id="{33DAB23F-B1B8-42AC-B305-66D26A426881}"/>
              </a:ext>
            </a:extLst>
          </p:cNvPr>
          <p:cNvSpPr/>
          <p:nvPr/>
        </p:nvSpPr>
        <p:spPr>
          <a:xfrm flipV="1">
            <a:off x="7610189" y="2535482"/>
            <a:ext cx="855762" cy="360932"/>
          </a:xfrm>
          <a:prstGeom prst="notchedRightArrow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u="sng" dirty="0">
              <a:solidFill>
                <a:schemeClr val="tx1"/>
              </a:solidFill>
            </a:endParaRPr>
          </a:p>
        </p:txBody>
      </p:sp>
      <p:sp>
        <p:nvSpPr>
          <p:cNvPr id="38" name="Freccia destra rientrata 37">
            <a:extLst>
              <a:ext uri="{FF2B5EF4-FFF2-40B4-BE49-F238E27FC236}">
                <a16:creationId xmlns:a16="http://schemas.microsoft.com/office/drawing/2014/main" id="{62B4AC0A-A4A6-4DA6-81EA-ADD63B6AD2B3}"/>
              </a:ext>
            </a:extLst>
          </p:cNvPr>
          <p:cNvSpPr/>
          <p:nvPr/>
        </p:nvSpPr>
        <p:spPr>
          <a:xfrm flipV="1">
            <a:off x="5724910" y="2777789"/>
            <a:ext cx="701346" cy="311876"/>
          </a:xfrm>
          <a:prstGeom prst="notchedRightArrow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u="sng" dirty="0">
              <a:solidFill>
                <a:schemeClr val="tx1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19D0A7C-0AFD-45E8-B8D1-EC1B9B75B012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</a:blip>
          <a:stretch>
            <a:fillRect/>
          </a:stretch>
        </p:blipFill>
        <p:spPr>
          <a:xfrm>
            <a:off x="4901995" y="2507954"/>
            <a:ext cx="664854" cy="803365"/>
          </a:xfrm>
          <a:prstGeom prst="rect">
            <a:avLst/>
          </a:prstGeom>
        </p:spPr>
      </p:pic>
      <p:sp>
        <p:nvSpPr>
          <p:cNvPr id="43" name="Google Shape;330;p39">
            <a:extLst>
              <a:ext uri="{FF2B5EF4-FFF2-40B4-BE49-F238E27FC236}">
                <a16:creationId xmlns:a16="http://schemas.microsoft.com/office/drawing/2014/main" id="{2B00FC49-60D8-486C-9C3F-696BC79E469E}"/>
              </a:ext>
            </a:extLst>
          </p:cNvPr>
          <p:cNvSpPr/>
          <p:nvPr/>
        </p:nvSpPr>
        <p:spPr>
          <a:xfrm rot="10800000">
            <a:off x="6510260" y="3902937"/>
            <a:ext cx="1231426" cy="262809"/>
          </a:xfrm>
          <a:prstGeom prst="roundRect">
            <a:avLst>
              <a:gd name="adj" fmla="val 20280"/>
            </a:avLst>
          </a:prstGeom>
          <a:noFill/>
          <a:ln w="635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A82FA92D-967E-4E43-BC53-84F0127D5190}"/>
              </a:ext>
            </a:extLst>
          </p:cNvPr>
          <p:cNvSpPr txBox="1"/>
          <p:nvPr/>
        </p:nvSpPr>
        <p:spPr>
          <a:xfrm>
            <a:off x="6465498" y="3860132"/>
            <a:ext cx="13209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Learning bias</a:t>
            </a:r>
          </a:p>
        </p:txBody>
      </p:sp>
      <p:sp>
        <p:nvSpPr>
          <p:cNvPr id="45" name="Google Shape;330;p39">
            <a:extLst>
              <a:ext uri="{FF2B5EF4-FFF2-40B4-BE49-F238E27FC236}">
                <a16:creationId xmlns:a16="http://schemas.microsoft.com/office/drawing/2014/main" id="{C17AA632-097C-4FFD-A7B9-45B10692DB65}"/>
              </a:ext>
            </a:extLst>
          </p:cNvPr>
          <p:cNvSpPr/>
          <p:nvPr/>
        </p:nvSpPr>
        <p:spPr>
          <a:xfrm rot="10800000">
            <a:off x="4459647" y="3895222"/>
            <a:ext cx="1231426" cy="262809"/>
          </a:xfrm>
          <a:prstGeom prst="roundRect">
            <a:avLst>
              <a:gd name="adj" fmla="val 20280"/>
            </a:avLst>
          </a:prstGeom>
          <a:noFill/>
          <a:ln w="635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80D86CB4-07B6-4A9E-83FA-C11CF897D334}"/>
              </a:ext>
            </a:extLst>
          </p:cNvPr>
          <p:cNvSpPr txBox="1"/>
          <p:nvPr/>
        </p:nvSpPr>
        <p:spPr>
          <a:xfrm>
            <a:off x="4405554" y="3860132"/>
            <a:ext cx="13209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Data bias</a:t>
            </a:r>
          </a:p>
        </p:txBody>
      </p:sp>
      <p:sp>
        <p:nvSpPr>
          <p:cNvPr id="34" name="Rettangolo">
            <a:extLst>
              <a:ext uri="{FF2B5EF4-FFF2-40B4-BE49-F238E27FC236}">
                <a16:creationId xmlns:a16="http://schemas.microsoft.com/office/drawing/2014/main" id="{F78DE505-1F46-436B-9C6A-C823BF6387BF}"/>
              </a:ext>
            </a:extLst>
          </p:cNvPr>
          <p:cNvSpPr/>
          <p:nvPr/>
        </p:nvSpPr>
        <p:spPr>
          <a:xfrm>
            <a:off x="1" y="5971840"/>
            <a:ext cx="12192000" cy="904013"/>
          </a:xfrm>
          <a:prstGeom prst="rect">
            <a:avLst/>
          </a:prstGeom>
          <a:solidFill>
            <a:srgbClr val="104C27">
              <a:alpha val="34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/>
            <a:endParaRPr sz="2200" dirty="0">
              <a:solidFill>
                <a:srgbClr val="FFFFFF"/>
              </a:solidFill>
              <a:latin typeface="Helvetica Neue Medium"/>
            </a:endParaRPr>
          </a:p>
        </p:txBody>
      </p:sp>
      <p:pic>
        <p:nvPicPr>
          <p:cNvPr id="35" name="linkedin(1).png" descr="linkedin(1).png">
            <a:extLst>
              <a:ext uri="{FF2B5EF4-FFF2-40B4-BE49-F238E27FC236}">
                <a16:creationId xmlns:a16="http://schemas.microsoft.com/office/drawing/2014/main" id="{A3108289-78BF-460B-8754-A63841EAEC69}"/>
              </a:ext>
            </a:extLst>
          </p:cNvPr>
          <p:cNvPicPr>
            <a:picLocks noChangeAspect="1"/>
          </p:cNvPicPr>
          <p:nvPr/>
        </p:nvPicPr>
        <p:blipFill>
          <a:blip r:embed="rId12">
            <a:biLevel thresh="7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3838" y="6610376"/>
            <a:ext cx="182677" cy="182677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email.png" descr="email.png">
            <a:extLst>
              <a:ext uri="{FF2B5EF4-FFF2-40B4-BE49-F238E27FC236}">
                <a16:creationId xmlns:a16="http://schemas.microsoft.com/office/drawing/2014/main" id="{410ED127-3318-4D4A-A5E4-C8549551DB2E}"/>
              </a:ext>
            </a:extLst>
          </p:cNvPr>
          <p:cNvPicPr>
            <a:picLocks noChangeAspect="1"/>
          </p:cNvPicPr>
          <p:nvPr/>
        </p:nvPicPr>
        <p:blipFill>
          <a:blip r:embed="rId14">
            <a:biLevel thresh="7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30203" y="6075837"/>
            <a:ext cx="221441" cy="221441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3A19D6F5-D167-41E3-BBD6-0BE78BE3E510}"/>
              </a:ext>
            </a:extLst>
          </p:cNvPr>
          <p:cNvSpPr txBox="1"/>
          <p:nvPr/>
        </p:nvSpPr>
        <p:spPr>
          <a:xfrm>
            <a:off x="1328712" y="6030756"/>
            <a:ext cx="7124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Helvetica Neue"/>
              </a:rPr>
              <a:t>c.ferrara49@studenti.unisa.it 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1E1C19BE-85A7-49FA-A801-6EF85DEFB07B}"/>
              </a:ext>
            </a:extLst>
          </p:cNvPr>
          <p:cNvSpPr txBox="1"/>
          <p:nvPr/>
        </p:nvSpPr>
        <p:spPr>
          <a:xfrm>
            <a:off x="1317184" y="6560431"/>
            <a:ext cx="7124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https://tinyurl.com/27zbux8z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0D1B8509-A309-4714-996C-B34CB06FCF9E}"/>
              </a:ext>
            </a:extLst>
          </p:cNvPr>
          <p:cNvSpPr txBox="1"/>
          <p:nvPr/>
        </p:nvSpPr>
        <p:spPr>
          <a:xfrm>
            <a:off x="1328712" y="6285275"/>
            <a:ext cx="7124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https://cferrara98.github.io/</a:t>
            </a:r>
          </a:p>
        </p:txBody>
      </p:sp>
      <p:pic>
        <p:nvPicPr>
          <p:cNvPr id="50" name="world-wide-web.png" descr="world-wide-web.png">
            <a:extLst>
              <a:ext uri="{FF2B5EF4-FFF2-40B4-BE49-F238E27FC236}">
                <a16:creationId xmlns:a16="http://schemas.microsoft.com/office/drawing/2014/main" id="{1A33ED40-C747-4D70-B6C9-C17FCCCE638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27782" y="6323173"/>
            <a:ext cx="207620" cy="207620"/>
          </a:xfrm>
          <a:prstGeom prst="rect">
            <a:avLst/>
          </a:prstGeom>
          <a:ln w="12700">
            <a:miter lim="400000"/>
          </a:ln>
        </p:spPr>
      </p:pic>
      <p:pic>
        <p:nvPicPr>
          <p:cNvPr id="52" name="image2.png" descr="image2.png">
            <a:extLst>
              <a:ext uri="{FF2B5EF4-FFF2-40B4-BE49-F238E27FC236}">
                <a16:creationId xmlns:a16="http://schemas.microsoft.com/office/drawing/2014/main" id="{6C100277-C3F2-4BDD-A07E-BDD4E1E8C6A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050983" y="5951708"/>
            <a:ext cx="1903418" cy="916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3" name="Immagine 52">
            <a:extLst>
              <a:ext uri="{FF2B5EF4-FFF2-40B4-BE49-F238E27FC236}">
                <a16:creationId xmlns:a16="http://schemas.microsoft.com/office/drawing/2014/main" id="{00343369-27AF-41D9-A5B3-3D5AA3993E0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12" y="6015821"/>
            <a:ext cx="823886" cy="823886"/>
          </a:xfrm>
          <a:prstGeom prst="rect">
            <a:avLst/>
          </a:prstGeom>
        </p:spPr>
      </p:pic>
      <p:pic>
        <p:nvPicPr>
          <p:cNvPr id="54" name="Picture 2" descr="AI's bias reflects human bias; we must do and be better | by Aslihan  Demirkaya | Medium">
            <a:extLst>
              <a:ext uri="{FF2B5EF4-FFF2-40B4-BE49-F238E27FC236}">
                <a16:creationId xmlns:a16="http://schemas.microsoft.com/office/drawing/2014/main" id="{2221F69C-5305-4820-B92A-8F1A95218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34">
            <a:off x="677371" y="4407402"/>
            <a:ext cx="2330545" cy="96944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Google | TuttoTech.net">
            <a:extLst>
              <a:ext uri="{FF2B5EF4-FFF2-40B4-BE49-F238E27FC236}">
                <a16:creationId xmlns:a16="http://schemas.microsoft.com/office/drawing/2014/main" id="{76F82454-50F3-433B-B9E6-5A2947559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69030">
            <a:off x="9598935" y="4231391"/>
            <a:ext cx="2141606" cy="103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94F33F27-E5E5-45F8-A423-6A9ECA6D0E9C}"/>
              </a:ext>
            </a:extLst>
          </p:cNvPr>
          <p:cNvSpPr txBox="1"/>
          <p:nvPr/>
        </p:nvSpPr>
        <p:spPr>
          <a:xfrm>
            <a:off x="2934448" y="4955931"/>
            <a:ext cx="6760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Per alcune professioni quali “Dottore o Dottoressa”, la traduzione dal turco di Google </a:t>
            </a:r>
            <a:r>
              <a:rPr lang="it-IT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Translate</a:t>
            </a:r>
            <a:r>
              <a:rPr lang="it-IT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 non tengono conto del Gender del soggetto.</a:t>
            </a:r>
          </a:p>
        </p:txBody>
      </p:sp>
    </p:spTree>
    <p:extLst>
      <p:ext uri="{BB962C8B-B14F-4D97-AF65-F5344CB8AC3E}">
        <p14:creationId xmlns:p14="http://schemas.microsoft.com/office/powerpoint/2010/main" val="1710803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ttangolo">
            <a:extLst>
              <a:ext uri="{FF2B5EF4-FFF2-40B4-BE49-F238E27FC236}">
                <a16:creationId xmlns:a16="http://schemas.microsoft.com/office/drawing/2014/main" id="{38C70A95-BC31-4091-B2AD-B77F527FF6E9}"/>
              </a:ext>
            </a:extLst>
          </p:cNvPr>
          <p:cNvSpPr/>
          <p:nvPr/>
        </p:nvSpPr>
        <p:spPr>
          <a:xfrm>
            <a:off x="0" y="7467"/>
            <a:ext cx="12192000" cy="904013"/>
          </a:xfrm>
          <a:prstGeom prst="rect">
            <a:avLst/>
          </a:prstGeom>
          <a:solidFill>
            <a:srgbClr val="104C27">
              <a:alpha val="34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/>
            <a:endParaRPr sz="2200" dirty="0">
              <a:solidFill>
                <a:srgbClr val="FFFFFF"/>
              </a:solidFill>
              <a:latin typeface="Helvetica Neue Medium"/>
            </a:endParaRPr>
          </a:p>
        </p:txBody>
      </p:sp>
      <p:sp>
        <p:nvSpPr>
          <p:cNvPr id="23" name="Introduzione e Background">
            <a:extLst>
              <a:ext uri="{FF2B5EF4-FFF2-40B4-BE49-F238E27FC236}">
                <a16:creationId xmlns:a16="http://schemas.microsoft.com/office/drawing/2014/main" id="{E32DF6C1-1445-4B2E-AADC-1A5A80E31B60}"/>
              </a:ext>
            </a:extLst>
          </p:cNvPr>
          <p:cNvSpPr txBox="1"/>
          <p:nvPr/>
        </p:nvSpPr>
        <p:spPr>
          <a:xfrm>
            <a:off x="582940" y="305492"/>
            <a:ext cx="11609060" cy="453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4500" b="1" spc="-90">
                <a:solidFill>
                  <a:srgbClr val="FFFFFF"/>
                </a:solidFill>
              </a:defRPr>
            </a:lvl1pPr>
          </a:lstStyle>
          <a:p>
            <a:r>
              <a:rPr sz="2800" dirty="0" err="1">
                <a:latin typeface="+mj-lt"/>
                <a:ea typeface="LaZYDAY" panose="02000603000000000000" pitchFamily="2" charset="0"/>
                <a:cs typeface="+mj-cs"/>
                <a:sym typeface="Helvetica Neue"/>
              </a:rPr>
              <a:t>Introduzione</a:t>
            </a:r>
            <a:r>
              <a:rPr sz="2800" dirty="0">
                <a:latin typeface="+mj-lt"/>
                <a:ea typeface="LaZYDAY" panose="02000603000000000000" pitchFamily="2" charset="0"/>
                <a:cs typeface="+mj-cs"/>
                <a:sym typeface="Helvetica Neue"/>
              </a:rPr>
              <a:t> e Background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644EF26D-C6A0-4E62-9088-4C8A9783C4AD}"/>
              </a:ext>
            </a:extLst>
          </p:cNvPr>
          <p:cNvSpPr txBox="1"/>
          <p:nvPr/>
        </p:nvSpPr>
        <p:spPr>
          <a:xfrm>
            <a:off x="4039627" y="2819379"/>
            <a:ext cx="42578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i="1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Fairness</a:t>
            </a:r>
            <a:r>
              <a:rPr lang="en-US" sz="1600" i="1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: Set di </a:t>
            </a:r>
            <a:r>
              <a:rPr lang="en-US" sz="1600" i="1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requisiti</a:t>
            </a:r>
            <a:r>
              <a:rPr lang="en-US" sz="1600" i="1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, </a:t>
            </a:r>
            <a:r>
              <a:rPr lang="en-US" sz="1600" i="1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metodi</a:t>
            </a:r>
            <a:r>
              <a:rPr lang="en-US" sz="1600" i="1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 e </a:t>
            </a:r>
            <a:r>
              <a:rPr lang="en-US" sz="1600" i="1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tecniche</a:t>
            </a:r>
            <a:r>
              <a:rPr lang="en-US" sz="1600" i="1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 </a:t>
            </a:r>
            <a:r>
              <a:rPr lang="en-US" sz="1600" i="1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che</a:t>
            </a:r>
            <a:r>
              <a:rPr lang="en-US" sz="1600" i="1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 </a:t>
            </a:r>
            <a:r>
              <a:rPr lang="en-US" sz="1600" i="1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rendono</a:t>
            </a:r>
            <a:r>
              <a:rPr lang="en-US" sz="1600" i="1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 </a:t>
            </a:r>
            <a:r>
              <a:rPr lang="en-US" sz="1600" i="1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una</a:t>
            </a:r>
            <a:r>
              <a:rPr lang="en-US" sz="1600" i="1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 </a:t>
            </a:r>
            <a:r>
              <a:rPr lang="en-US" sz="1600" i="1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soluzione</a:t>
            </a:r>
            <a:r>
              <a:rPr lang="en-US" sz="1600" i="1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 di </a:t>
            </a:r>
            <a:r>
              <a:rPr lang="en-US" sz="1600" i="1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intelligenza</a:t>
            </a:r>
            <a:r>
              <a:rPr lang="en-US" sz="1600" i="1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 </a:t>
            </a:r>
            <a:r>
              <a:rPr lang="en-US" sz="1600" i="1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artificiale</a:t>
            </a:r>
            <a:r>
              <a:rPr lang="en-US" sz="1600" i="1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 </a:t>
            </a:r>
            <a:r>
              <a:rPr lang="en-US" sz="1600" i="1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eticamente</a:t>
            </a:r>
            <a:r>
              <a:rPr lang="en-US" sz="1600" i="1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 </a:t>
            </a:r>
            <a:r>
              <a:rPr lang="en-US" sz="1600" i="1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corretta</a:t>
            </a:r>
            <a:r>
              <a:rPr lang="en-US" sz="1600" i="1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.</a:t>
            </a:r>
          </a:p>
          <a:p>
            <a:pPr algn="ctr"/>
            <a:endParaRPr lang="en-US" sz="1600" i="1" spc="-90" dirty="0">
              <a:solidFill>
                <a:schemeClr val="bg1"/>
              </a:solidFill>
              <a:latin typeface="Exo-thin" panose="02000203000000000000" pitchFamily="50" charset="0"/>
              <a:ea typeface="LaZYDAY" panose="02000603000000000000" pitchFamily="2" charset="0"/>
              <a:cs typeface="+mj-cs"/>
              <a:sym typeface="Dosis"/>
            </a:endParaRPr>
          </a:p>
        </p:txBody>
      </p:sp>
      <p:sp>
        <p:nvSpPr>
          <p:cNvPr id="25" name="Google Shape;330;p39">
            <a:extLst>
              <a:ext uri="{FF2B5EF4-FFF2-40B4-BE49-F238E27FC236}">
                <a16:creationId xmlns:a16="http://schemas.microsoft.com/office/drawing/2014/main" id="{42CF7245-51E8-4059-A61D-1D77BEEA3B5F}"/>
              </a:ext>
            </a:extLst>
          </p:cNvPr>
          <p:cNvSpPr/>
          <p:nvPr/>
        </p:nvSpPr>
        <p:spPr>
          <a:xfrm rot="10800000">
            <a:off x="3953917" y="2844527"/>
            <a:ext cx="4284165" cy="569721"/>
          </a:xfrm>
          <a:prstGeom prst="roundRect">
            <a:avLst>
              <a:gd name="adj" fmla="val 20280"/>
            </a:avLst>
          </a:prstGeom>
          <a:noFill/>
          <a:ln w="635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CC210B7E-566C-4336-B247-54106DB4A265}"/>
              </a:ext>
            </a:extLst>
          </p:cNvPr>
          <p:cNvSpPr txBox="1"/>
          <p:nvPr/>
        </p:nvSpPr>
        <p:spPr>
          <a:xfrm>
            <a:off x="1731097" y="1945963"/>
            <a:ext cx="8863986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Un </a:t>
            </a:r>
            <a:r>
              <a:rPr lang="en-US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vero</a:t>
            </a:r>
            <a:r>
              <a:rPr lang="en-US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 e proprio </a:t>
            </a:r>
            <a:r>
              <a:rPr lang="en-US" i="1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Hot Topic </a:t>
            </a:r>
            <a:r>
              <a:rPr lang="en-US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di </a:t>
            </a:r>
            <a:r>
              <a:rPr lang="en-US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ricerca</a:t>
            </a:r>
            <a:endParaRPr lang="en-US" spc="-90" dirty="0">
              <a:solidFill>
                <a:schemeClr val="bg1"/>
              </a:solidFill>
              <a:latin typeface="+mj-lt"/>
              <a:ea typeface="LaZYDAY" panose="02000603000000000000" pitchFamily="2" charset="0"/>
              <a:cs typeface="+mj-cs"/>
              <a:sym typeface="Dosis"/>
            </a:endParaRPr>
          </a:p>
          <a:p>
            <a:pPr algn="r"/>
            <a:r>
              <a:rPr lang="en-US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Con </a:t>
            </a:r>
            <a:r>
              <a:rPr lang="en-US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più</a:t>
            </a:r>
            <a:r>
              <a:rPr lang="en-US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 di 20 </a:t>
            </a:r>
            <a:r>
              <a:rPr lang="en-US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differenti</a:t>
            </a:r>
            <a:r>
              <a:rPr lang="en-US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 </a:t>
            </a:r>
            <a:r>
              <a:rPr lang="en-US" i="1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definizioni</a:t>
            </a:r>
            <a:r>
              <a:rPr lang="en-US" i="1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 e </a:t>
            </a:r>
            <a:r>
              <a:rPr lang="en-US" i="1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metriche</a:t>
            </a:r>
            <a:endParaRPr lang="en-US" i="1" spc="-90" dirty="0">
              <a:solidFill>
                <a:schemeClr val="bg1"/>
              </a:solidFill>
              <a:latin typeface="+mj-lt"/>
              <a:ea typeface="LaZYDAY" panose="02000603000000000000" pitchFamily="2" charset="0"/>
              <a:cs typeface="+mj-cs"/>
              <a:sym typeface="Dosis"/>
            </a:endParaRPr>
          </a:p>
          <a:p>
            <a:pPr algn="l"/>
            <a:endParaRPr lang="en-US" sz="1600" i="1" spc="-90" dirty="0">
              <a:solidFill>
                <a:schemeClr val="bg1"/>
              </a:solidFill>
              <a:latin typeface="Exo-thin" panose="02000203000000000000" pitchFamily="50" charset="0"/>
              <a:ea typeface="LaZYDAY" panose="02000603000000000000" pitchFamily="2" charset="0"/>
              <a:cs typeface="+mj-cs"/>
              <a:sym typeface="Dosis"/>
            </a:endParaRPr>
          </a:p>
        </p:txBody>
      </p:sp>
      <p:pic>
        <p:nvPicPr>
          <p:cNvPr id="39" name="Immagine 38">
            <a:extLst>
              <a:ext uri="{FF2B5EF4-FFF2-40B4-BE49-F238E27FC236}">
                <a16:creationId xmlns:a16="http://schemas.microsoft.com/office/drawing/2014/main" id="{336F2424-C9DD-4F96-9CCD-C17739DDB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41600" y="4399946"/>
            <a:ext cx="1897380" cy="995129"/>
          </a:xfrm>
          <a:prstGeom prst="rect">
            <a:avLst/>
          </a:prstGeom>
        </p:spPr>
      </p:pic>
      <p:sp>
        <p:nvSpPr>
          <p:cNvPr id="45" name="Freccia a destra 44">
            <a:extLst>
              <a:ext uri="{FF2B5EF4-FFF2-40B4-BE49-F238E27FC236}">
                <a16:creationId xmlns:a16="http://schemas.microsoft.com/office/drawing/2014/main" id="{FC3A73C3-9A26-4150-B358-1F8B78EC0E64}"/>
              </a:ext>
            </a:extLst>
          </p:cNvPr>
          <p:cNvSpPr/>
          <p:nvPr/>
        </p:nvSpPr>
        <p:spPr>
          <a:xfrm>
            <a:off x="5952213" y="4023743"/>
            <a:ext cx="442273" cy="196644"/>
          </a:xfrm>
          <a:prstGeom prst="rightArrow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C24BB96-BCEE-44F4-A922-19B896260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311" y="3728421"/>
            <a:ext cx="569722" cy="56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DA5EA2C-E721-41E2-8D9E-D68B6E86E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666" y="3742354"/>
            <a:ext cx="477520" cy="47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5353CD3-7D56-4D3C-AD6E-921929A5E5E4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778037">
            <a:off x="5851425" y="3590340"/>
            <a:ext cx="627654" cy="540990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B12F1D2B-F6E1-416E-9436-01021FF40CA5}"/>
              </a:ext>
            </a:extLst>
          </p:cNvPr>
          <p:cNvSpPr/>
          <p:nvPr/>
        </p:nvSpPr>
        <p:spPr>
          <a:xfrm>
            <a:off x="8674902" y="4294367"/>
            <a:ext cx="365227" cy="3689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6DF45A2C-8228-40A1-A37B-C4986EDD7045}"/>
              </a:ext>
            </a:extLst>
          </p:cNvPr>
          <p:cNvSpPr/>
          <p:nvPr/>
        </p:nvSpPr>
        <p:spPr>
          <a:xfrm>
            <a:off x="9722633" y="4304173"/>
            <a:ext cx="365227" cy="3689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9E06B400-BE4C-440D-80C4-5E6ADDD6596F}"/>
              </a:ext>
            </a:extLst>
          </p:cNvPr>
          <p:cNvSpPr txBox="1"/>
          <p:nvPr/>
        </p:nvSpPr>
        <p:spPr>
          <a:xfrm>
            <a:off x="8682440" y="4289624"/>
            <a:ext cx="3501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spc="-90" dirty="0">
                <a:solidFill>
                  <a:schemeClr val="bg1"/>
                </a:solidFill>
                <a:latin typeface="Exo-thin" panose="02000203000000000000" pitchFamily="50" charset="0"/>
                <a:ea typeface="LaZYDAY" panose="02000603000000000000" pitchFamily="2" charset="0"/>
                <a:cs typeface="+mj-cs"/>
                <a:sym typeface="Dosis"/>
              </a:rPr>
              <a:t>A</a:t>
            </a:r>
            <a:endParaRPr lang="it-IT" b="1" dirty="0"/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A81DCC7E-6C6C-435C-A646-B15371E27014}"/>
              </a:ext>
            </a:extLst>
          </p:cNvPr>
          <p:cNvSpPr txBox="1"/>
          <p:nvPr/>
        </p:nvSpPr>
        <p:spPr>
          <a:xfrm>
            <a:off x="9737423" y="4303807"/>
            <a:ext cx="3501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spc="-90" dirty="0">
                <a:solidFill>
                  <a:schemeClr val="bg1"/>
                </a:solidFill>
                <a:latin typeface="Exo-thin" panose="02000203000000000000" pitchFamily="50" charset="0"/>
                <a:ea typeface="LaZYDAY" panose="02000603000000000000" pitchFamily="2" charset="0"/>
                <a:cs typeface="+mj-cs"/>
                <a:sym typeface="Dosis"/>
              </a:rPr>
              <a:t>Q</a:t>
            </a:r>
            <a:endParaRPr lang="it-IT" b="1" dirty="0"/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A31236D1-B93F-43C5-A679-8A7F619AED2F}"/>
              </a:ext>
            </a:extLst>
          </p:cNvPr>
          <p:cNvSpPr/>
          <p:nvPr/>
        </p:nvSpPr>
        <p:spPr>
          <a:xfrm>
            <a:off x="8675190" y="5151686"/>
            <a:ext cx="365227" cy="3689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406D0208-E3C0-4986-B784-F35FD9095A4F}"/>
              </a:ext>
            </a:extLst>
          </p:cNvPr>
          <p:cNvSpPr txBox="1"/>
          <p:nvPr/>
        </p:nvSpPr>
        <p:spPr>
          <a:xfrm>
            <a:off x="8667216" y="5151320"/>
            <a:ext cx="3501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spc="-90" dirty="0">
                <a:solidFill>
                  <a:schemeClr val="bg1"/>
                </a:solidFill>
                <a:latin typeface="Exo-thin" panose="02000203000000000000" pitchFamily="50" charset="0"/>
                <a:ea typeface="LaZYDAY" panose="02000603000000000000" pitchFamily="2" charset="0"/>
                <a:cs typeface="+mj-cs"/>
                <a:sym typeface="Dosis"/>
              </a:rPr>
              <a:t>B</a:t>
            </a:r>
            <a:endParaRPr lang="it-IT" b="1" dirty="0"/>
          </a:p>
        </p:txBody>
      </p:sp>
      <p:sp>
        <p:nvSpPr>
          <p:cNvPr id="65" name="Ovale 64">
            <a:extLst>
              <a:ext uri="{FF2B5EF4-FFF2-40B4-BE49-F238E27FC236}">
                <a16:creationId xmlns:a16="http://schemas.microsoft.com/office/drawing/2014/main" id="{2F1B0430-44A6-434C-9B92-939EFF0F99C8}"/>
              </a:ext>
            </a:extLst>
          </p:cNvPr>
          <p:cNvSpPr/>
          <p:nvPr/>
        </p:nvSpPr>
        <p:spPr>
          <a:xfrm>
            <a:off x="9722345" y="5151686"/>
            <a:ext cx="365227" cy="3689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FA57691A-62D7-4160-B206-FBF4242EA66E}"/>
              </a:ext>
            </a:extLst>
          </p:cNvPr>
          <p:cNvSpPr txBox="1"/>
          <p:nvPr/>
        </p:nvSpPr>
        <p:spPr>
          <a:xfrm>
            <a:off x="9737135" y="5151320"/>
            <a:ext cx="3501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spc="-90" dirty="0">
                <a:solidFill>
                  <a:schemeClr val="bg1"/>
                </a:solidFill>
                <a:latin typeface="Exo-thin" panose="02000203000000000000" pitchFamily="50" charset="0"/>
                <a:ea typeface="LaZYDAY" panose="02000603000000000000" pitchFamily="2" charset="0"/>
                <a:cs typeface="+mj-cs"/>
                <a:sym typeface="Dosis"/>
              </a:rPr>
              <a:t>Y</a:t>
            </a:r>
            <a:endParaRPr lang="it-IT" b="1" dirty="0"/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3D9206DE-DF13-4C0A-8E51-EA53F33F5F65}"/>
              </a:ext>
            </a:extLst>
          </p:cNvPr>
          <p:cNvCxnSpPr>
            <a:cxnSpLocks/>
          </p:cNvCxnSpPr>
          <p:nvPr/>
        </p:nvCxnSpPr>
        <p:spPr>
          <a:xfrm>
            <a:off x="9912209" y="4693711"/>
            <a:ext cx="0" cy="43827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B449B95C-B6A2-4A96-A8F7-9DE4DEBB10FC}"/>
              </a:ext>
            </a:extLst>
          </p:cNvPr>
          <p:cNvCxnSpPr>
            <a:cxnSpLocks/>
          </p:cNvCxnSpPr>
          <p:nvPr/>
        </p:nvCxnSpPr>
        <p:spPr>
          <a:xfrm>
            <a:off x="8857226" y="4693711"/>
            <a:ext cx="0" cy="43284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BB758B9E-CFC3-4587-9E84-6B70CDFF63EA}"/>
              </a:ext>
            </a:extLst>
          </p:cNvPr>
          <p:cNvCxnSpPr>
            <a:cxnSpLocks/>
          </p:cNvCxnSpPr>
          <p:nvPr/>
        </p:nvCxnSpPr>
        <p:spPr>
          <a:xfrm>
            <a:off x="9024760" y="4608530"/>
            <a:ext cx="712087" cy="595917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0BD7BC06-71E1-49B9-8028-B1445B61E14E}"/>
              </a:ext>
            </a:extLst>
          </p:cNvPr>
          <p:cNvSpPr txBox="1"/>
          <p:nvPr/>
        </p:nvSpPr>
        <p:spPr>
          <a:xfrm rot="5400000">
            <a:off x="8596575" y="4644464"/>
            <a:ext cx="4781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Fair?</a:t>
            </a:r>
          </a:p>
          <a:p>
            <a:pPr algn="l"/>
            <a:endParaRPr lang="en-US" sz="1600" i="1" spc="-90" dirty="0">
              <a:solidFill>
                <a:schemeClr val="bg1"/>
              </a:solidFill>
              <a:latin typeface="Exo-thin" panose="02000203000000000000" pitchFamily="50" charset="0"/>
              <a:ea typeface="LaZYDAY" panose="02000603000000000000" pitchFamily="2" charset="0"/>
              <a:cs typeface="+mj-cs"/>
              <a:sym typeface="Dosis"/>
            </a:endParaRP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165DD23C-50B4-4DBF-83D7-6DE9826722D6}"/>
              </a:ext>
            </a:extLst>
          </p:cNvPr>
          <p:cNvSpPr txBox="1"/>
          <p:nvPr/>
        </p:nvSpPr>
        <p:spPr>
          <a:xfrm>
            <a:off x="9131590" y="5099495"/>
            <a:ext cx="5904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Fair?</a:t>
            </a:r>
          </a:p>
          <a:p>
            <a:pPr algn="l"/>
            <a:endParaRPr lang="en-US" sz="1600" i="1" spc="-90" dirty="0">
              <a:solidFill>
                <a:schemeClr val="bg1"/>
              </a:solidFill>
              <a:latin typeface="Exo-thin" panose="02000203000000000000" pitchFamily="50" charset="0"/>
              <a:ea typeface="LaZYDAY" panose="02000603000000000000" pitchFamily="2" charset="0"/>
              <a:cs typeface="+mj-cs"/>
              <a:sym typeface="Dosis"/>
            </a:endParaRPr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EF4CC0B7-1D57-42B7-8498-2682D2B95E3A}"/>
              </a:ext>
            </a:extLst>
          </p:cNvPr>
          <p:cNvSpPr txBox="1"/>
          <p:nvPr/>
        </p:nvSpPr>
        <p:spPr>
          <a:xfrm rot="2436197">
            <a:off x="9053479" y="4678656"/>
            <a:ext cx="6056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Unfair</a:t>
            </a:r>
          </a:p>
          <a:p>
            <a:pPr algn="l"/>
            <a:endParaRPr lang="en-US" sz="1600" i="1" spc="-90" dirty="0">
              <a:solidFill>
                <a:schemeClr val="bg1"/>
              </a:solidFill>
              <a:latin typeface="Exo-thin" panose="02000203000000000000" pitchFamily="50" charset="0"/>
              <a:ea typeface="LaZYDAY" panose="02000603000000000000" pitchFamily="2" charset="0"/>
              <a:cs typeface="+mj-cs"/>
              <a:sym typeface="Dosis"/>
            </a:endParaRPr>
          </a:p>
        </p:txBody>
      </p: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02411325-4FC4-4008-96B6-43B86E0E282F}"/>
              </a:ext>
            </a:extLst>
          </p:cNvPr>
          <p:cNvCxnSpPr>
            <a:cxnSpLocks/>
          </p:cNvCxnSpPr>
          <p:nvPr/>
        </p:nvCxnSpPr>
        <p:spPr>
          <a:xfrm>
            <a:off x="9063784" y="5335986"/>
            <a:ext cx="637680" cy="945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Google Shape;330;p39">
            <a:extLst>
              <a:ext uri="{FF2B5EF4-FFF2-40B4-BE49-F238E27FC236}">
                <a16:creationId xmlns:a16="http://schemas.microsoft.com/office/drawing/2014/main" id="{EDF43758-248A-47D7-BC7F-38F653F6D2AE}"/>
              </a:ext>
            </a:extLst>
          </p:cNvPr>
          <p:cNvSpPr/>
          <p:nvPr/>
        </p:nvSpPr>
        <p:spPr>
          <a:xfrm rot="10800000">
            <a:off x="2041599" y="3824743"/>
            <a:ext cx="1871030" cy="292401"/>
          </a:xfrm>
          <a:prstGeom prst="roundRect">
            <a:avLst>
              <a:gd name="adj" fmla="val 20280"/>
            </a:avLst>
          </a:prstGeom>
          <a:noFill/>
          <a:ln w="635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573CF79F-EC31-41A2-BBB6-72BD70877525}"/>
              </a:ext>
            </a:extLst>
          </p:cNvPr>
          <p:cNvSpPr txBox="1"/>
          <p:nvPr/>
        </p:nvSpPr>
        <p:spPr>
          <a:xfrm>
            <a:off x="2015249" y="3811647"/>
            <a:ext cx="18973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Approcci</a:t>
            </a:r>
            <a:r>
              <a:rPr lang="en-US" sz="160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 </a:t>
            </a:r>
            <a:r>
              <a:rPr lang="en-US" sz="1600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Probabilistici</a:t>
            </a:r>
            <a:endParaRPr lang="en-US" sz="1600" spc="-90" dirty="0">
              <a:solidFill>
                <a:schemeClr val="bg1"/>
              </a:solidFill>
              <a:latin typeface="+mj-lt"/>
              <a:ea typeface="LaZYDAY" panose="02000603000000000000" pitchFamily="2" charset="0"/>
              <a:cs typeface="+mj-cs"/>
              <a:sym typeface="Dosis"/>
            </a:endParaRPr>
          </a:p>
        </p:txBody>
      </p:sp>
      <p:sp>
        <p:nvSpPr>
          <p:cNvPr id="93" name="Google Shape;330;p39">
            <a:extLst>
              <a:ext uri="{FF2B5EF4-FFF2-40B4-BE49-F238E27FC236}">
                <a16:creationId xmlns:a16="http://schemas.microsoft.com/office/drawing/2014/main" id="{82C1E28E-8916-4E9F-B748-E07BA9A8A9DA}"/>
              </a:ext>
            </a:extLst>
          </p:cNvPr>
          <p:cNvSpPr/>
          <p:nvPr/>
        </p:nvSpPr>
        <p:spPr>
          <a:xfrm rot="10800000">
            <a:off x="5254310" y="4617027"/>
            <a:ext cx="1745874" cy="262185"/>
          </a:xfrm>
          <a:prstGeom prst="roundRect">
            <a:avLst>
              <a:gd name="adj" fmla="val 20280"/>
            </a:avLst>
          </a:prstGeom>
          <a:noFill/>
          <a:ln w="635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9BD55C98-01F5-4B06-B6B1-69315B2915C6}"/>
              </a:ext>
            </a:extLst>
          </p:cNvPr>
          <p:cNvSpPr txBox="1"/>
          <p:nvPr/>
        </p:nvSpPr>
        <p:spPr>
          <a:xfrm>
            <a:off x="5169955" y="4580975"/>
            <a:ext cx="18917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Approcci</a:t>
            </a:r>
            <a:r>
              <a:rPr lang="en-US" sz="160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 di </a:t>
            </a:r>
            <a:r>
              <a:rPr lang="en-US" sz="1600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Similarità</a:t>
            </a:r>
            <a:endParaRPr lang="en-US" sz="1600" spc="-90" dirty="0">
              <a:solidFill>
                <a:schemeClr val="bg1"/>
              </a:solidFill>
              <a:latin typeface="+mj-lt"/>
              <a:ea typeface="LaZYDAY" panose="02000603000000000000" pitchFamily="2" charset="0"/>
              <a:cs typeface="+mj-cs"/>
              <a:sym typeface="Dosis"/>
            </a:endParaRPr>
          </a:p>
        </p:txBody>
      </p:sp>
      <p:sp>
        <p:nvSpPr>
          <p:cNvPr id="95" name="Google Shape;330;p39">
            <a:extLst>
              <a:ext uri="{FF2B5EF4-FFF2-40B4-BE49-F238E27FC236}">
                <a16:creationId xmlns:a16="http://schemas.microsoft.com/office/drawing/2014/main" id="{8F3BF07B-5FB6-4157-9F72-3476B8CB87AA}"/>
              </a:ext>
            </a:extLst>
          </p:cNvPr>
          <p:cNvSpPr/>
          <p:nvPr/>
        </p:nvSpPr>
        <p:spPr>
          <a:xfrm rot="10800000">
            <a:off x="8762205" y="3804481"/>
            <a:ext cx="1374487" cy="275869"/>
          </a:xfrm>
          <a:prstGeom prst="roundRect">
            <a:avLst>
              <a:gd name="adj" fmla="val 20280"/>
            </a:avLst>
          </a:prstGeom>
          <a:noFill/>
          <a:ln w="635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560E042C-D83A-4668-ABF4-74721AF751D8}"/>
              </a:ext>
            </a:extLst>
          </p:cNvPr>
          <p:cNvSpPr txBox="1"/>
          <p:nvPr/>
        </p:nvSpPr>
        <p:spPr>
          <a:xfrm>
            <a:off x="8762206" y="3763984"/>
            <a:ext cx="13744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Approcci</a:t>
            </a:r>
            <a:r>
              <a:rPr lang="en-US" sz="160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 </a:t>
            </a:r>
            <a:r>
              <a:rPr lang="en-US" sz="1600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Causali</a:t>
            </a:r>
            <a:endParaRPr lang="en-US" sz="1600" spc="-90" dirty="0">
              <a:solidFill>
                <a:schemeClr val="bg1"/>
              </a:solidFill>
              <a:latin typeface="+mj-lt"/>
              <a:ea typeface="LaZYDAY" panose="02000603000000000000" pitchFamily="2" charset="0"/>
              <a:cs typeface="+mj-cs"/>
              <a:sym typeface="Dosis"/>
            </a:endParaRPr>
          </a:p>
        </p:txBody>
      </p:sp>
      <p:sp>
        <p:nvSpPr>
          <p:cNvPr id="43" name="Google Shape;331;p39">
            <a:extLst>
              <a:ext uri="{FF2B5EF4-FFF2-40B4-BE49-F238E27FC236}">
                <a16:creationId xmlns:a16="http://schemas.microsoft.com/office/drawing/2014/main" id="{E3858AA3-4887-4286-9CAA-CB055842BE7D}"/>
              </a:ext>
            </a:extLst>
          </p:cNvPr>
          <p:cNvSpPr txBox="1">
            <a:spLocks/>
          </p:cNvSpPr>
          <p:nvPr/>
        </p:nvSpPr>
        <p:spPr>
          <a:xfrm>
            <a:off x="3428498" y="1271194"/>
            <a:ext cx="5603162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osis"/>
              <a:buNone/>
              <a:defRPr sz="4000" b="1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it-IT" sz="2400" b="0" i="1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Machine Learning </a:t>
            </a:r>
            <a:r>
              <a:rPr lang="it-IT" sz="2400" b="0" i="1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Fairness</a:t>
            </a:r>
            <a:endParaRPr lang="it-IT" sz="2400" b="0" i="1" spc="-90" dirty="0">
              <a:solidFill>
                <a:schemeClr val="bg1"/>
              </a:solidFill>
              <a:latin typeface="+mj-lt"/>
              <a:ea typeface="LaZYDAY" panose="02000603000000000000" pitchFamily="2" charset="0"/>
              <a:cs typeface="+mj-cs"/>
            </a:endParaRPr>
          </a:p>
        </p:txBody>
      </p:sp>
      <p:sp>
        <p:nvSpPr>
          <p:cNvPr id="44" name="Rettangolo">
            <a:extLst>
              <a:ext uri="{FF2B5EF4-FFF2-40B4-BE49-F238E27FC236}">
                <a16:creationId xmlns:a16="http://schemas.microsoft.com/office/drawing/2014/main" id="{8E062258-7C83-4E23-B7E8-EC95E0C9D067}"/>
              </a:ext>
            </a:extLst>
          </p:cNvPr>
          <p:cNvSpPr/>
          <p:nvPr/>
        </p:nvSpPr>
        <p:spPr>
          <a:xfrm>
            <a:off x="1" y="5971840"/>
            <a:ext cx="12192000" cy="904013"/>
          </a:xfrm>
          <a:prstGeom prst="rect">
            <a:avLst/>
          </a:prstGeom>
          <a:solidFill>
            <a:srgbClr val="104C27">
              <a:alpha val="34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/>
            <a:endParaRPr sz="2200" dirty="0">
              <a:solidFill>
                <a:srgbClr val="FFFFFF"/>
              </a:solidFill>
              <a:latin typeface="Helvetica Neue Medium"/>
            </a:endParaRPr>
          </a:p>
        </p:txBody>
      </p:sp>
      <p:pic>
        <p:nvPicPr>
          <p:cNvPr id="46" name="linkedin(1).png" descr="linkedin(1).png">
            <a:extLst>
              <a:ext uri="{FF2B5EF4-FFF2-40B4-BE49-F238E27FC236}">
                <a16:creationId xmlns:a16="http://schemas.microsoft.com/office/drawing/2014/main" id="{80A2E5FF-7DCF-488F-8023-AEECF0F7FCA2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3838" y="6610376"/>
            <a:ext cx="182677" cy="182677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email.png" descr="email.png">
            <a:extLst>
              <a:ext uri="{FF2B5EF4-FFF2-40B4-BE49-F238E27FC236}">
                <a16:creationId xmlns:a16="http://schemas.microsoft.com/office/drawing/2014/main" id="{01ABDF6D-5620-4C07-8413-F02374D971EA}"/>
              </a:ext>
            </a:extLst>
          </p:cNvPr>
          <p:cNvPicPr>
            <a:picLocks noChangeAspect="1"/>
          </p:cNvPicPr>
          <p:nvPr/>
        </p:nvPicPr>
        <p:blipFill>
          <a:blip r:embed="rId10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30203" y="6075837"/>
            <a:ext cx="221441" cy="221441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62150F2E-50F8-4162-8526-0ACB9C8B0CE6}"/>
              </a:ext>
            </a:extLst>
          </p:cNvPr>
          <p:cNvSpPr txBox="1"/>
          <p:nvPr/>
        </p:nvSpPr>
        <p:spPr>
          <a:xfrm>
            <a:off x="1328712" y="6030756"/>
            <a:ext cx="7124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Helvetica Neue"/>
              </a:rPr>
              <a:t>c.ferrara49@studenti.unisa.it 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DF70188E-26EF-42A3-B5FF-C91C8FB145BC}"/>
              </a:ext>
            </a:extLst>
          </p:cNvPr>
          <p:cNvSpPr txBox="1"/>
          <p:nvPr/>
        </p:nvSpPr>
        <p:spPr>
          <a:xfrm>
            <a:off x="1317184" y="6560431"/>
            <a:ext cx="7124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https://tinyurl.com/27zbux8z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E482F148-3055-4D56-81E5-BC67E168974F}"/>
              </a:ext>
            </a:extLst>
          </p:cNvPr>
          <p:cNvSpPr txBox="1"/>
          <p:nvPr/>
        </p:nvSpPr>
        <p:spPr>
          <a:xfrm>
            <a:off x="1328712" y="6285275"/>
            <a:ext cx="7124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https://cferrara98.github.io/</a:t>
            </a:r>
          </a:p>
        </p:txBody>
      </p:sp>
      <p:pic>
        <p:nvPicPr>
          <p:cNvPr id="52" name="world-wide-web.png" descr="world-wide-web.png">
            <a:extLst>
              <a:ext uri="{FF2B5EF4-FFF2-40B4-BE49-F238E27FC236}">
                <a16:creationId xmlns:a16="http://schemas.microsoft.com/office/drawing/2014/main" id="{BF041934-0ED8-462A-9A6A-1EE268E9170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27782" y="6323173"/>
            <a:ext cx="207620" cy="207620"/>
          </a:xfrm>
          <a:prstGeom prst="rect">
            <a:avLst/>
          </a:prstGeom>
          <a:ln w="12700">
            <a:miter lim="400000"/>
          </a:ln>
        </p:spPr>
      </p:pic>
      <p:pic>
        <p:nvPicPr>
          <p:cNvPr id="53" name="image2.png" descr="image2.png">
            <a:extLst>
              <a:ext uri="{FF2B5EF4-FFF2-40B4-BE49-F238E27FC236}">
                <a16:creationId xmlns:a16="http://schemas.microsoft.com/office/drawing/2014/main" id="{CCCFC997-EE6E-404D-B84C-7D5C6AA33C6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50983" y="5951708"/>
            <a:ext cx="1903418" cy="916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4" name="Immagine 53">
            <a:extLst>
              <a:ext uri="{FF2B5EF4-FFF2-40B4-BE49-F238E27FC236}">
                <a16:creationId xmlns:a16="http://schemas.microsoft.com/office/drawing/2014/main" id="{D51BEE78-9212-4445-8308-B1E25196F77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12" y="6015821"/>
            <a:ext cx="823886" cy="82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46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ttangolo">
            <a:extLst>
              <a:ext uri="{FF2B5EF4-FFF2-40B4-BE49-F238E27FC236}">
                <a16:creationId xmlns:a16="http://schemas.microsoft.com/office/drawing/2014/main" id="{38C70A95-BC31-4091-B2AD-B77F527FF6E9}"/>
              </a:ext>
            </a:extLst>
          </p:cNvPr>
          <p:cNvSpPr/>
          <p:nvPr/>
        </p:nvSpPr>
        <p:spPr>
          <a:xfrm>
            <a:off x="0" y="0"/>
            <a:ext cx="12192000" cy="904013"/>
          </a:xfrm>
          <a:prstGeom prst="rect">
            <a:avLst/>
          </a:prstGeom>
          <a:solidFill>
            <a:srgbClr val="104C27">
              <a:alpha val="34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/>
            <a:endParaRPr sz="2200" dirty="0">
              <a:solidFill>
                <a:srgbClr val="FFFFFF"/>
              </a:solidFill>
              <a:latin typeface="Helvetica Neue Medium"/>
            </a:endParaRPr>
          </a:p>
        </p:txBody>
      </p:sp>
      <p:sp>
        <p:nvSpPr>
          <p:cNvPr id="23" name="Introduzione e Background">
            <a:extLst>
              <a:ext uri="{FF2B5EF4-FFF2-40B4-BE49-F238E27FC236}">
                <a16:creationId xmlns:a16="http://schemas.microsoft.com/office/drawing/2014/main" id="{E32DF6C1-1445-4B2E-AADC-1A5A80E31B60}"/>
              </a:ext>
            </a:extLst>
          </p:cNvPr>
          <p:cNvSpPr txBox="1"/>
          <p:nvPr/>
        </p:nvSpPr>
        <p:spPr>
          <a:xfrm>
            <a:off x="582940" y="219764"/>
            <a:ext cx="11609060" cy="453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4500" b="1" spc="-90">
                <a:solidFill>
                  <a:srgbClr val="FFFFFF"/>
                </a:solidFill>
              </a:defRPr>
            </a:lvl1pPr>
          </a:lstStyle>
          <a:p>
            <a:r>
              <a:rPr lang="it-IT" sz="2800" dirty="0">
                <a:latin typeface="+mj-lt"/>
                <a:ea typeface="LaZYDAY" panose="02000603000000000000" pitchFamily="2" charset="0"/>
                <a:cs typeface="+mj-cs"/>
                <a:sym typeface="Helvetica Neue"/>
              </a:rPr>
              <a:t>Problema e Obiettivi</a:t>
            </a:r>
            <a:endParaRPr sz="2800" dirty="0">
              <a:latin typeface="+mj-lt"/>
              <a:ea typeface="LaZYDAY" panose="02000603000000000000" pitchFamily="2" charset="0"/>
              <a:cs typeface="+mj-cs"/>
              <a:sym typeface="Helvetica Neue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CC210B7E-566C-4336-B247-54106DB4A265}"/>
              </a:ext>
            </a:extLst>
          </p:cNvPr>
          <p:cNvSpPr txBox="1"/>
          <p:nvPr/>
        </p:nvSpPr>
        <p:spPr>
          <a:xfrm>
            <a:off x="2524214" y="1308664"/>
            <a:ext cx="714357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È </a:t>
            </a:r>
            <a:r>
              <a:rPr lang="en-US" sz="2400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osservabile</a:t>
            </a:r>
            <a:r>
              <a:rPr lang="en-US" sz="240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 come </a:t>
            </a:r>
            <a:r>
              <a:rPr lang="en-US" sz="2400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negli</a:t>
            </a:r>
            <a:r>
              <a:rPr lang="en-US" sz="240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 </a:t>
            </a:r>
            <a:r>
              <a:rPr lang="en-US" sz="2400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ultimi</a:t>
            </a:r>
            <a:r>
              <a:rPr lang="en-US" sz="240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 anni Fairness </a:t>
            </a:r>
            <a:r>
              <a:rPr lang="en-US" sz="2400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sia</a:t>
            </a:r>
            <a:r>
              <a:rPr lang="en-US" sz="240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 </a:t>
            </a:r>
            <a:r>
              <a:rPr lang="en-US" sz="2400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cresciuta</a:t>
            </a:r>
            <a:r>
              <a:rPr lang="en-US" sz="240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 </a:t>
            </a:r>
            <a:r>
              <a:rPr lang="en-US" sz="2400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considerevolmente</a:t>
            </a:r>
            <a:r>
              <a:rPr lang="en-US" sz="240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 come </a:t>
            </a:r>
            <a:r>
              <a:rPr lang="en-US" sz="2400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argomento</a:t>
            </a:r>
            <a:r>
              <a:rPr lang="en-US" sz="240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 di </a:t>
            </a:r>
            <a:r>
              <a:rPr lang="en-US" sz="2400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ricerca</a:t>
            </a:r>
            <a:r>
              <a:rPr lang="en-US" sz="240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…</a:t>
            </a:r>
          </a:p>
          <a:p>
            <a:pPr algn="l"/>
            <a:endParaRPr lang="en-US" sz="1600" i="1" spc="-90" dirty="0">
              <a:solidFill>
                <a:schemeClr val="bg1"/>
              </a:solidFill>
              <a:latin typeface="Exo-thin" panose="02000203000000000000" pitchFamily="50" charset="0"/>
              <a:ea typeface="LaZYDAY" panose="02000603000000000000" pitchFamily="2" charset="0"/>
              <a:cs typeface="+mj-cs"/>
              <a:sym typeface="Dosis"/>
            </a:endParaRPr>
          </a:p>
        </p:txBody>
      </p:sp>
      <p:pic>
        <p:nvPicPr>
          <p:cNvPr id="43" name="Immagine 42">
            <a:extLst>
              <a:ext uri="{FF2B5EF4-FFF2-40B4-BE49-F238E27FC236}">
                <a16:creationId xmlns:a16="http://schemas.microsoft.com/office/drawing/2014/main" id="{D103DADC-688B-4E22-98D4-9C3EE7D3F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0399" y="2770952"/>
            <a:ext cx="4496541" cy="2248271"/>
          </a:xfrm>
          <a:prstGeom prst="rect">
            <a:avLst/>
          </a:prstGeom>
          <a:ln>
            <a:noFill/>
          </a:ln>
          <a:effectLst>
            <a:glow rad="101600">
              <a:srgbClr val="1B8343">
                <a:alpha val="60000"/>
              </a:srgbClr>
            </a:glow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E78F345D-484B-4D73-A436-8F95CA89E7F2}"/>
              </a:ext>
            </a:extLst>
          </p:cNvPr>
          <p:cNvSpPr txBox="1"/>
          <p:nvPr/>
        </p:nvSpPr>
        <p:spPr>
          <a:xfrm>
            <a:off x="5869837" y="2765771"/>
            <a:ext cx="46665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Dai numerosi studi di intelligenza artificiale  atti a migliorare i livelli di </a:t>
            </a:r>
            <a:r>
              <a:rPr lang="it-IT" sz="1600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fairness</a:t>
            </a:r>
            <a:r>
              <a:rPr lang="it-IT" sz="160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 di un sistema ML-Intensive…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88B529D9-3E2A-473A-9A32-DF7693ADB879}"/>
              </a:ext>
            </a:extLst>
          </p:cNvPr>
          <p:cNvSpPr txBox="1"/>
          <p:nvPr/>
        </p:nvSpPr>
        <p:spPr>
          <a:xfrm>
            <a:off x="6733462" y="4110325"/>
            <a:ext cx="49200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160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… Fino a quelli ingegneristici che trattano </a:t>
            </a:r>
            <a:r>
              <a:rPr lang="it-IT" sz="1600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fairness</a:t>
            </a:r>
            <a:r>
              <a:rPr lang="it-IT" sz="160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… come un vero aspetto di qualità nello sviluppo ML-Intensive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785E2AD-95E3-41DA-930C-ACD0FD8A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418" y="2484799"/>
            <a:ext cx="932547" cy="93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EAD05E9-A566-40E2-9A21-A8C101144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928" y="3780083"/>
            <a:ext cx="925083" cy="92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tangolo">
            <a:extLst>
              <a:ext uri="{FF2B5EF4-FFF2-40B4-BE49-F238E27FC236}">
                <a16:creationId xmlns:a16="http://schemas.microsoft.com/office/drawing/2014/main" id="{DF4C2841-0583-4BB0-BCBB-CD4AC8C842D6}"/>
              </a:ext>
            </a:extLst>
          </p:cNvPr>
          <p:cNvSpPr/>
          <p:nvPr/>
        </p:nvSpPr>
        <p:spPr>
          <a:xfrm>
            <a:off x="1" y="5971840"/>
            <a:ext cx="12192000" cy="904013"/>
          </a:xfrm>
          <a:prstGeom prst="rect">
            <a:avLst/>
          </a:prstGeom>
          <a:solidFill>
            <a:srgbClr val="104C27">
              <a:alpha val="34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/>
            <a:endParaRPr sz="2200" dirty="0">
              <a:solidFill>
                <a:srgbClr val="FFFFFF"/>
              </a:solidFill>
              <a:latin typeface="Helvetica Neue Medium"/>
            </a:endParaRPr>
          </a:p>
        </p:txBody>
      </p:sp>
      <p:pic>
        <p:nvPicPr>
          <p:cNvPr id="21" name="linkedin(1).png" descr="linkedin(1).png">
            <a:extLst>
              <a:ext uri="{FF2B5EF4-FFF2-40B4-BE49-F238E27FC236}">
                <a16:creationId xmlns:a16="http://schemas.microsoft.com/office/drawing/2014/main" id="{52E30FA5-2F9B-4658-B4DC-0289031CD3E0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3838" y="6610376"/>
            <a:ext cx="182677" cy="1826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email.png" descr="email.png">
            <a:extLst>
              <a:ext uri="{FF2B5EF4-FFF2-40B4-BE49-F238E27FC236}">
                <a16:creationId xmlns:a16="http://schemas.microsoft.com/office/drawing/2014/main" id="{83FB825E-E27E-48F6-9FF2-3125A2D65BC8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30203" y="6075837"/>
            <a:ext cx="221441" cy="221441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14ADD40-9502-46E5-AFFD-2354DE896DC3}"/>
              </a:ext>
            </a:extLst>
          </p:cNvPr>
          <p:cNvSpPr txBox="1"/>
          <p:nvPr/>
        </p:nvSpPr>
        <p:spPr>
          <a:xfrm>
            <a:off x="1328712" y="6030756"/>
            <a:ext cx="7124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Helvetica Neue"/>
              </a:rPr>
              <a:t>c.ferrara49@studenti.unisa.it 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48588704-BF87-49F5-A8B7-E513E5DC2D5F}"/>
              </a:ext>
            </a:extLst>
          </p:cNvPr>
          <p:cNvSpPr txBox="1"/>
          <p:nvPr/>
        </p:nvSpPr>
        <p:spPr>
          <a:xfrm>
            <a:off x="1317184" y="6560431"/>
            <a:ext cx="7124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https://tinyurl.com/27zbux8z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D5CC683-79AD-45CE-912A-BD02D3B6B15F}"/>
              </a:ext>
            </a:extLst>
          </p:cNvPr>
          <p:cNvSpPr txBox="1"/>
          <p:nvPr/>
        </p:nvSpPr>
        <p:spPr>
          <a:xfrm>
            <a:off x="1328712" y="6285275"/>
            <a:ext cx="7124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https://cferrara98.github.io/</a:t>
            </a:r>
          </a:p>
        </p:txBody>
      </p:sp>
      <p:pic>
        <p:nvPicPr>
          <p:cNvPr id="28" name="world-wide-web.png" descr="world-wide-web.png">
            <a:extLst>
              <a:ext uri="{FF2B5EF4-FFF2-40B4-BE49-F238E27FC236}">
                <a16:creationId xmlns:a16="http://schemas.microsoft.com/office/drawing/2014/main" id="{26BF30A3-D7B7-4DA6-8D5A-CD9DB90C78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27782" y="6323173"/>
            <a:ext cx="207620" cy="20762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image2.png" descr="image2.png">
            <a:extLst>
              <a:ext uri="{FF2B5EF4-FFF2-40B4-BE49-F238E27FC236}">
                <a16:creationId xmlns:a16="http://schemas.microsoft.com/office/drawing/2014/main" id="{11B688B2-191A-4CC8-B597-D2B539905EB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50983" y="5951708"/>
            <a:ext cx="1903418" cy="916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Immagine 36">
            <a:extLst>
              <a:ext uri="{FF2B5EF4-FFF2-40B4-BE49-F238E27FC236}">
                <a16:creationId xmlns:a16="http://schemas.microsoft.com/office/drawing/2014/main" id="{081640AF-ACF7-481A-9BD5-52F0DC846B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12" y="6015821"/>
            <a:ext cx="823886" cy="82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91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ttangolo">
            <a:extLst>
              <a:ext uri="{FF2B5EF4-FFF2-40B4-BE49-F238E27FC236}">
                <a16:creationId xmlns:a16="http://schemas.microsoft.com/office/drawing/2014/main" id="{38C70A95-BC31-4091-B2AD-B77F527FF6E9}"/>
              </a:ext>
            </a:extLst>
          </p:cNvPr>
          <p:cNvSpPr/>
          <p:nvPr/>
        </p:nvSpPr>
        <p:spPr>
          <a:xfrm>
            <a:off x="0" y="7467"/>
            <a:ext cx="12192000" cy="904013"/>
          </a:xfrm>
          <a:prstGeom prst="rect">
            <a:avLst/>
          </a:prstGeom>
          <a:solidFill>
            <a:srgbClr val="104C27">
              <a:alpha val="34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/>
            <a:endParaRPr sz="2200" dirty="0">
              <a:solidFill>
                <a:srgbClr val="FFFFFF"/>
              </a:solidFill>
              <a:latin typeface="Helvetica Neue Medium"/>
            </a:endParaRPr>
          </a:p>
        </p:txBody>
      </p:sp>
      <p:sp>
        <p:nvSpPr>
          <p:cNvPr id="47" name="Google Shape;331;p39">
            <a:extLst>
              <a:ext uri="{FF2B5EF4-FFF2-40B4-BE49-F238E27FC236}">
                <a16:creationId xmlns:a16="http://schemas.microsoft.com/office/drawing/2014/main" id="{B700949E-EA56-48BA-BC1C-3CACC5D61F40}"/>
              </a:ext>
            </a:extLst>
          </p:cNvPr>
          <p:cNvSpPr txBox="1">
            <a:spLocks/>
          </p:cNvSpPr>
          <p:nvPr/>
        </p:nvSpPr>
        <p:spPr>
          <a:xfrm>
            <a:off x="1664005" y="2470959"/>
            <a:ext cx="8863986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osis"/>
              <a:buNone/>
              <a:defRPr sz="4000" b="1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it-IT" sz="2400" b="0" i="1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Osservare la pratica lavorativa nel trattamento di </a:t>
            </a:r>
            <a:r>
              <a:rPr lang="it-IT" sz="2400" b="0" i="1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Fairness</a:t>
            </a:r>
            <a:endParaRPr lang="it-IT" sz="2400" b="0" i="1" spc="-90" dirty="0">
              <a:solidFill>
                <a:schemeClr val="bg1"/>
              </a:solidFill>
              <a:latin typeface="+mj-lt"/>
              <a:ea typeface="LaZYDAY" panose="02000603000000000000" pitchFamily="2" charset="0"/>
              <a:cs typeface="+mj-cs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37BEE58A-14A1-48BE-A232-77133ECE6C9D}"/>
              </a:ext>
            </a:extLst>
          </p:cNvPr>
          <p:cNvSpPr txBox="1"/>
          <p:nvPr/>
        </p:nvSpPr>
        <p:spPr>
          <a:xfrm>
            <a:off x="3899616" y="1483343"/>
            <a:ext cx="43927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1" dirty="0">
                <a:ln w="12700" cmpd="sng">
                  <a:solidFill>
                    <a:srgbClr val="FF5050"/>
                  </a:solidFill>
                  <a:prstDash val="solid"/>
                </a:ln>
                <a:solidFill>
                  <a:srgbClr val="FF5050"/>
                </a:solidFill>
                <a:latin typeface="+mj-lt"/>
                <a:ea typeface="LaZYDAY" panose="02000603000000000000" pitchFamily="2" charset="0"/>
                <a:cs typeface="+mj-cs"/>
              </a:rPr>
              <a:t>Fairness è </a:t>
            </a:r>
            <a:r>
              <a:rPr lang="it-IT" sz="2000" b="1" i="1" dirty="0">
                <a:ln w="12700" cmpd="sng">
                  <a:solidFill>
                    <a:srgbClr val="FF5050"/>
                  </a:solidFill>
                  <a:prstDash val="solid"/>
                </a:ln>
                <a:solidFill>
                  <a:srgbClr val="FF5050"/>
                </a:solidFill>
                <a:latin typeface="+mj-lt"/>
                <a:ea typeface="LaZYDAY" panose="02000603000000000000" pitchFamily="2" charset="0"/>
                <a:cs typeface="+mj-cs"/>
              </a:rPr>
              <a:t>difficile da trattare praticamente</a:t>
            </a:r>
            <a:endParaRPr lang="en-US" sz="2000" b="1" i="1" dirty="0">
              <a:ln w="12700" cmpd="sng">
                <a:solidFill>
                  <a:srgbClr val="FF5050"/>
                </a:solidFill>
                <a:prstDash val="solid"/>
              </a:ln>
              <a:solidFill>
                <a:srgbClr val="FF5050"/>
              </a:solidFill>
              <a:latin typeface="+mj-lt"/>
              <a:ea typeface="LaZYDAY" panose="02000603000000000000" pitchFamily="2" charset="0"/>
              <a:cs typeface="+mj-cs"/>
              <a:sym typeface="Dosis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4D21580-DA98-4693-96EB-B5B45743B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16" y="3677673"/>
            <a:ext cx="1504717" cy="150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1110D762-05CE-42A6-8776-5A586002341C}"/>
              </a:ext>
            </a:extLst>
          </p:cNvPr>
          <p:cNvSpPr txBox="1"/>
          <p:nvPr/>
        </p:nvSpPr>
        <p:spPr>
          <a:xfrm>
            <a:off x="-1425692" y="5059278"/>
            <a:ext cx="61793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Quali</a:t>
            </a:r>
            <a:r>
              <a:rPr lang="en-US" sz="160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  </a:t>
            </a:r>
            <a:r>
              <a:rPr lang="en-US" sz="1600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sono</a:t>
            </a:r>
            <a:r>
              <a:rPr lang="en-US" sz="160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 le </a:t>
            </a:r>
            <a:r>
              <a:rPr lang="en-US" sz="1600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definizioni</a:t>
            </a:r>
            <a:r>
              <a:rPr lang="en-US" sz="160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 o  </a:t>
            </a:r>
            <a:r>
              <a:rPr lang="en-US" sz="1600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gli</a:t>
            </a:r>
            <a:r>
              <a:rPr lang="en-US" sz="160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 </a:t>
            </a:r>
            <a:r>
              <a:rPr lang="en-US" sz="1600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approcci</a:t>
            </a:r>
            <a:r>
              <a:rPr lang="en-US" sz="160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 </a:t>
            </a:r>
          </a:p>
          <a:p>
            <a:pPr algn="ctr"/>
            <a:r>
              <a:rPr lang="en-US" sz="1600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maggiormente</a:t>
            </a:r>
            <a:r>
              <a:rPr lang="en-US" sz="160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 </a:t>
            </a:r>
            <a:r>
              <a:rPr lang="en-US" sz="1600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utilizzati</a:t>
            </a:r>
            <a:r>
              <a:rPr lang="en-US" sz="160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?</a:t>
            </a:r>
          </a:p>
        </p:txBody>
      </p:sp>
      <p:sp>
        <p:nvSpPr>
          <p:cNvPr id="49" name="Introduzione e Background">
            <a:extLst>
              <a:ext uri="{FF2B5EF4-FFF2-40B4-BE49-F238E27FC236}">
                <a16:creationId xmlns:a16="http://schemas.microsoft.com/office/drawing/2014/main" id="{3C07FF56-DDB1-4D44-AB5E-67D9C7C0C66C}"/>
              </a:ext>
            </a:extLst>
          </p:cNvPr>
          <p:cNvSpPr txBox="1"/>
          <p:nvPr/>
        </p:nvSpPr>
        <p:spPr>
          <a:xfrm>
            <a:off x="582940" y="219764"/>
            <a:ext cx="11609060" cy="453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4500" b="1" spc="-90">
                <a:solidFill>
                  <a:srgbClr val="FFFFFF"/>
                </a:solidFill>
              </a:defRPr>
            </a:lvl1pPr>
          </a:lstStyle>
          <a:p>
            <a:r>
              <a:rPr lang="it-IT" sz="2800" dirty="0">
                <a:latin typeface="+mj-lt"/>
                <a:ea typeface="LaZYDAY" panose="02000603000000000000" pitchFamily="2" charset="0"/>
                <a:cs typeface="+mj-cs"/>
                <a:sym typeface="Helvetica Neue"/>
              </a:rPr>
              <a:t>Problema e Obiettivi</a:t>
            </a:r>
            <a:endParaRPr sz="2800" dirty="0">
              <a:latin typeface="+mj-lt"/>
              <a:ea typeface="LaZYDAY" panose="02000603000000000000" pitchFamily="2" charset="0"/>
              <a:cs typeface="+mj-cs"/>
              <a:sym typeface="Helvetica Neue"/>
            </a:endParaRPr>
          </a:p>
        </p:txBody>
      </p:sp>
      <p:sp>
        <p:nvSpPr>
          <p:cNvPr id="28" name="Rettangolo">
            <a:extLst>
              <a:ext uri="{FF2B5EF4-FFF2-40B4-BE49-F238E27FC236}">
                <a16:creationId xmlns:a16="http://schemas.microsoft.com/office/drawing/2014/main" id="{705E6C4C-DF5D-4EDB-9206-C91B97D46C74}"/>
              </a:ext>
            </a:extLst>
          </p:cNvPr>
          <p:cNvSpPr/>
          <p:nvPr/>
        </p:nvSpPr>
        <p:spPr>
          <a:xfrm>
            <a:off x="1" y="5971840"/>
            <a:ext cx="12192000" cy="904013"/>
          </a:xfrm>
          <a:prstGeom prst="rect">
            <a:avLst/>
          </a:prstGeom>
          <a:solidFill>
            <a:srgbClr val="104C27">
              <a:alpha val="34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/>
            <a:endParaRPr sz="2200" dirty="0">
              <a:solidFill>
                <a:srgbClr val="FFFFFF"/>
              </a:solidFill>
              <a:latin typeface="Helvetica Neue Medium"/>
            </a:endParaRPr>
          </a:p>
        </p:txBody>
      </p:sp>
      <p:pic>
        <p:nvPicPr>
          <p:cNvPr id="38" name="linkedin(1).png" descr="linkedin(1).png">
            <a:extLst>
              <a:ext uri="{FF2B5EF4-FFF2-40B4-BE49-F238E27FC236}">
                <a16:creationId xmlns:a16="http://schemas.microsoft.com/office/drawing/2014/main" id="{5FCAF004-207C-45BD-95C2-C950D91F3FC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3838" y="6610376"/>
            <a:ext cx="182677" cy="182677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email.png" descr="email.png">
            <a:extLst>
              <a:ext uri="{FF2B5EF4-FFF2-40B4-BE49-F238E27FC236}">
                <a16:creationId xmlns:a16="http://schemas.microsoft.com/office/drawing/2014/main" id="{35560C0C-5AF7-4BAC-B8EE-3D0156C767D4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30203" y="6075837"/>
            <a:ext cx="221441" cy="221441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6C1F0AD2-8C91-4F2D-B49C-F9C42B95DC3B}"/>
              </a:ext>
            </a:extLst>
          </p:cNvPr>
          <p:cNvSpPr txBox="1"/>
          <p:nvPr/>
        </p:nvSpPr>
        <p:spPr>
          <a:xfrm>
            <a:off x="1328712" y="6030756"/>
            <a:ext cx="7124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Helvetica Neue"/>
              </a:rPr>
              <a:t>c.ferrara49@studenti.unisa.it 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D48C38CD-ABF0-48B4-834B-3AA6D0C6E89F}"/>
              </a:ext>
            </a:extLst>
          </p:cNvPr>
          <p:cNvSpPr txBox="1"/>
          <p:nvPr/>
        </p:nvSpPr>
        <p:spPr>
          <a:xfrm>
            <a:off x="1317184" y="6560431"/>
            <a:ext cx="7124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https://tinyurl.com/27zbux8z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7F5EEE16-F840-4EE3-9B46-F44B6DB49857}"/>
              </a:ext>
            </a:extLst>
          </p:cNvPr>
          <p:cNvSpPr txBox="1"/>
          <p:nvPr/>
        </p:nvSpPr>
        <p:spPr>
          <a:xfrm>
            <a:off x="1328712" y="6285275"/>
            <a:ext cx="7124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https://cferrara98.github.io/</a:t>
            </a:r>
          </a:p>
        </p:txBody>
      </p:sp>
      <p:pic>
        <p:nvPicPr>
          <p:cNvPr id="45" name="world-wide-web.png" descr="world-wide-web.png">
            <a:extLst>
              <a:ext uri="{FF2B5EF4-FFF2-40B4-BE49-F238E27FC236}">
                <a16:creationId xmlns:a16="http://schemas.microsoft.com/office/drawing/2014/main" id="{6E209253-C0F1-4B76-A37B-ECFEA876BA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7782" y="6323173"/>
            <a:ext cx="207620" cy="207620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image2.png" descr="image2.png">
            <a:extLst>
              <a:ext uri="{FF2B5EF4-FFF2-40B4-BE49-F238E27FC236}">
                <a16:creationId xmlns:a16="http://schemas.microsoft.com/office/drawing/2014/main" id="{2F70FD44-13B4-47AA-B14C-F1D2DC06D4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50983" y="5951708"/>
            <a:ext cx="1903418" cy="916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Immagine 47">
            <a:extLst>
              <a:ext uri="{FF2B5EF4-FFF2-40B4-BE49-F238E27FC236}">
                <a16:creationId xmlns:a16="http://schemas.microsoft.com/office/drawing/2014/main" id="{D6C500C8-07FE-4359-9E0B-1F887BE863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12" y="6015821"/>
            <a:ext cx="823886" cy="823886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260E3EE6-43B2-47A3-BBC2-8EE46D19B0C7}"/>
              </a:ext>
            </a:extLst>
          </p:cNvPr>
          <p:cNvSpPr txBox="1"/>
          <p:nvPr/>
        </p:nvSpPr>
        <p:spPr>
          <a:xfrm>
            <a:off x="1482738" y="1239455"/>
            <a:ext cx="22485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1" dirty="0">
                <a:ln w="12700" cmpd="sng">
                  <a:solidFill>
                    <a:srgbClr val="FF5050"/>
                  </a:solidFill>
                  <a:prstDash val="solid"/>
                </a:ln>
                <a:solidFill>
                  <a:srgbClr val="FF5050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Fairness è un </a:t>
            </a:r>
            <a:r>
              <a:rPr lang="en-US" sz="2000" b="1" i="1" dirty="0" err="1">
                <a:ln w="12700" cmpd="sng">
                  <a:solidFill>
                    <a:srgbClr val="FF5050"/>
                  </a:solidFill>
                  <a:prstDash val="solid"/>
                </a:ln>
                <a:solidFill>
                  <a:srgbClr val="FF5050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concetto</a:t>
            </a:r>
            <a:r>
              <a:rPr lang="en-US" sz="2000" b="1" i="1" dirty="0">
                <a:ln w="12700" cmpd="sng">
                  <a:solidFill>
                    <a:srgbClr val="FF5050"/>
                  </a:solidFill>
                  <a:prstDash val="solid"/>
                </a:ln>
                <a:solidFill>
                  <a:srgbClr val="FF5050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 </a:t>
            </a:r>
            <a:r>
              <a:rPr lang="en-US" sz="2000" b="1" i="1" dirty="0" err="1">
                <a:ln w="12700" cmpd="sng">
                  <a:solidFill>
                    <a:srgbClr val="FF5050"/>
                  </a:solidFill>
                  <a:prstDash val="solid"/>
                </a:ln>
                <a:solidFill>
                  <a:srgbClr val="FF5050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astratto</a:t>
            </a:r>
            <a:endParaRPr lang="en-US" sz="2000" b="1" i="1" dirty="0">
              <a:ln w="12700" cmpd="sng">
                <a:solidFill>
                  <a:srgbClr val="FF5050"/>
                </a:solidFill>
                <a:prstDash val="solid"/>
              </a:ln>
              <a:solidFill>
                <a:srgbClr val="FF5050"/>
              </a:solidFill>
              <a:latin typeface="+mj-lt"/>
              <a:ea typeface="LaZYDAY" panose="02000603000000000000" pitchFamily="2" charset="0"/>
              <a:cs typeface="+mj-cs"/>
              <a:sym typeface="Dosis"/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8A91A8F3-2ECD-4360-A06D-3144A3DB3E22}"/>
              </a:ext>
            </a:extLst>
          </p:cNvPr>
          <p:cNvSpPr txBox="1"/>
          <p:nvPr/>
        </p:nvSpPr>
        <p:spPr>
          <a:xfrm>
            <a:off x="8810331" y="1229768"/>
            <a:ext cx="18989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1" dirty="0">
                <a:ln w="12700" cmpd="sng">
                  <a:solidFill>
                    <a:srgbClr val="FF5050"/>
                  </a:solidFill>
                  <a:prstDash val="solid"/>
                </a:ln>
                <a:solidFill>
                  <a:srgbClr val="FF5050"/>
                </a:solidFill>
                <a:latin typeface="+mj-lt"/>
                <a:ea typeface="LaZYDAY" panose="02000603000000000000" pitchFamily="2" charset="0"/>
                <a:cs typeface="+mj-cs"/>
              </a:rPr>
              <a:t>Fairness è context-specific</a:t>
            </a:r>
            <a:endParaRPr lang="en-US" sz="2000" b="1" i="1" dirty="0">
              <a:ln w="12700" cmpd="sng">
                <a:solidFill>
                  <a:srgbClr val="FF5050"/>
                </a:solidFill>
                <a:prstDash val="solid"/>
              </a:ln>
              <a:solidFill>
                <a:srgbClr val="FF5050"/>
              </a:solidFill>
              <a:latin typeface="+mj-lt"/>
              <a:ea typeface="LaZYDAY" panose="02000603000000000000" pitchFamily="2" charset="0"/>
              <a:cs typeface="+mj-cs"/>
              <a:sym typeface="Dosis"/>
            </a:endParaRPr>
          </a:p>
        </p:txBody>
      </p:sp>
      <p:pic>
        <p:nvPicPr>
          <p:cNvPr id="20" name="Picture 4">
            <a:extLst>
              <a:ext uri="{FF2B5EF4-FFF2-40B4-BE49-F238E27FC236}">
                <a16:creationId xmlns:a16="http://schemas.microsoft.com/office/drawing/2014/main" id="{1EA2E88D-7C6F-4D67-8EAA-9DAFCD58B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89" y="3923874"/>
            <a:ext cx="1294825" cy="129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614F0B3-48AA-46B4-86BE-2955AB567377}"/>
              </a:ext>
            </a:extLst>
          </p:cNvPr>
          <p:cNvSpPr txBox="1"/>
          <p:nvPr/>
        </p:nvSpPr>
        <p:spPr>
          <a:xfrm>
            <a:off x="2404816" y="3294977"/>
            <a:ext cx="30896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Quali</a:t>
            </a:r>
            <a:r>
              <a:rPr lang="en-US" sz="160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 </a:t>
            </a:r>
            <a:r>
              <a:rPr lang="en-US" sz="1600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sono</a:t>
            </a:r>
            <a:r>
              <a:rPr lang="en-US" sz="160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 le figure </a:t>
            </a:r>
            <a:r>
              <a:rPr lang="en-US" sz="1600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necessarie</a:t>
            </a:r>
            <a:r>
              <a:rPr lang="en-US" sz="160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 in un Team Fair-Oriented?</a:t>
            </a:r>
          </a:p>
        </p:txBody>
      </p:sp>
      <p:pic>
        <p:nvPicPr>
          <p:cNvPr id="23" name="Picture 6">
            <a:extLst>
              <a:ext uri="{FF2B5EF4-FFF2-40B4-BE49-F238E27FC236}">
                <a16:creationId xmlns:a16="http://schemas.microsoft.com/office/drawing/2014/main" id="{975554E6-A21F-4D0C-BF8D-B1838C44A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507" y="3921560"/>
            <a:ext cx="1218163" cy="121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069AC9F-44A9-4F3F-981F-70B89D703AAF}"/>
              </a:ext>
            </a:extLst>
          </p:cNvPr>
          <p:cNvSpPr txBox="1"/>
          <p:nvPr/>
        </p:nvSpPr>
        <p:spPr>
          <a:xfrm>
            <a:off x="2934890" y="5139722"/>
            <a:ext cx="61793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Quanto</a:t>
            </a:r>
            <a:r>
              <a:rPr lang="en-US" sz="160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 Fairness è </a:t>
            </a:r>
            <a:r>
              <a:rPr lang="en-US" sz="1600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rilevante</a:t>
            </a:r>
            <a:endParaRPr lang="en-US" sz="1600" spc="-90" dirty="0">
              <a:solidFill>
                <a:schemeClr val="bg1"/>
              </a:solidFill>
              <a:latin typeface="+mj-lt"/>
              <a:ea typeface="LaZYDAY" panose="02000603000000000000" pitchFamily="2" charset="0"/>
              <a:cs typeface="+mj-cs"/>
              <a:sym typeface="Dosis"/>
            </a:endParaRPr>
          </a:p>
          <a:p>
            <a:pPr algn="ctr"/>
            <a:r>
              <a:rPr lang="en-US" sz="160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rispetto </a:t>
            </a:r>
            <a:r>
              <a:rPr lang="en-US" sz="1600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altre</a:t>
            </a:r>
            <a:r>
              <a:rPr lang="en-US" sz="160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 </a:t>
            </a:r>
            <a:r>
              <a:rPr lang="en-US" sz="1600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specifiche</a:t>
            </a:r>
            <a:r>
              <a:rPr lang="en-US" sz="160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?</a:t>
            </a:r>
          </a:p>
        </p:txBody>
      </p:sp>
      <p:pic>
        <p:nvPicPr>
          <p:cNvPr id="26" name="Picture 10">
            <a:extLst>
              <a:ext uri="{FF2B5EF4-FFF2-40B4-BE49-F238E27FC236}">
                <a16:creationId xmlns:a16="http://schemas.microsoft.com/office/drawing/2014/main" id="{80A56EE6-9981-4DF7-BAD4-4EF43905F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819" y="4073762"/>
            <a:ext cx="1378578" cy="137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3E547B4-6D27-4835-ACA1-95450D4A4BC7}"/>
              </a:ext>
            </a:extLst>
          </p:cNvPr>
          <p:cNvSpPr txBox="1"/>
          <p:nvPr/>
        </p:nvSpPr>
        <p:spPr>
          <a:xfrm>
            <a:off x="5098678" y="3466561"/>
            <a:ext cx="61793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In </a:t>
            </a:r>
            <a:r>
              <a:rPr lang="en-US" sz="1600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che</a:t>
            </a:r>
            <a:r>
              <a:rPr lang="en-US" sz="160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 </a:t>
            </a:r>
            <a:r>
              <a:rPr lang="en-US" sz="1600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fasi</a:t>
            </a:r>
            <a:r>
              <a:rPr lang="en-US" sz="160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 di </a:t>
            </a:r>
            <a:r>
              <a:rPr lang="en-US" sz="1600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sviluppo</a:t>
            </a:r>
            <a:r>
              <a:rPr lang="en-US" sz="160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 ML</a:t>
            </a:r>
          </a:p>
          <a:p>
            <a:pPr algn="ctr"/>
            <a:r>
              <a:rPr lang="en-US" sz="1600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viene</a:t>
            </a:r>
            <a:r>
              <a:rPr lang="en-US" sz="160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 </a:t>
            </a:r>
            <a:r>
              <a:rPr lang="en-US" sz="1600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trattata</a:t>
            </a:r>
            <a:r>
              <a:rPr lang="en-US" sz="160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 Fairness?</a:t>
            </a:r>
          </a:p>
        </p:txBody>
      </p:sp>
      <p:pic>
        <p:nvPicPr>
          <p:cNvPr id="34" name="Picture 12">
            <a:extLst>
              <a:ext uri="{FF2B5EF4-FFF2-40B4-BE49-F238E27FC236}">
                <a16:creationId xmlns:a16="http://schemas.microsoft.com/office/drawing/2014/main" id="{B8F3A304-B7F9-41CD-B8AA-D7A5FDBD8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425" y="3604859"/>
            <a:ext cx="1210289" cy="121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FD30123-7F93-4475-959A-A4BABBF96E13}"/>
              </a:ext>
            </a:extLst>
          </p:cNvPr>
          <p:cNvSpPr txBox="1"/>
          <p:nvPr/>
        </p:nvSpPr>
        <p:spPr>
          <a:xfrm>
            <a:off x="8981915" y="4874064"/>
            <a:ext cx="29353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Quanto</a:t>
            </a:r>
            <a:r>
              <a:rPr lang="en-US" sz="160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 mature </a:t>
            </a:r>
            <a:r>
              <a:rPr lang="en-US" sz="1600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sono</a:t>
            </a:r>
            <a:r>
              <a:rPr lang="en-US" sz="160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 le compagnie Fair-Oriented?</a:t>
            </a:r>
          </a:p>
        </p:txBody>
      </p:sp>
    </p:spTree>
    <p:extLst>
      <p:ext uri="{BB962C8B-B14F-4D97-AF65-F5344CB8AC3E}">
        <p14:creationId xmlns:p14="http://schemas.microsoft.com/office/powerpoint/2010/main" val="749863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ttangolo">
            <a:extLst>
              <a:ext uri="{FF2B5EF4-FFF2-40B4-BE49-F238E27FC236}">
                <a16:creationId xmlns:a16="http://schemas.microsoft.com/office/drawing/2014/main" id="{38C70A95-BC31-4091-B2AD-B77F527FF6E9}"/>
              </a:ext>
            </a:extLst>
          </p:cNvPr>
          <p:cNvSpPr/>
          <p:nvPr/>
        </p:nvSpPr>
        <p:spPr>
          <a:xfrm>
            <a:off x="0" y="7467"/>
            <a:ext cx="12192000" cy="904013"/>
          </a:xfrm>
          <a:prstGeom prst="rect">
            <a:avLst/>
          </a:prstGeom>
          <a:solidFill>
            <a:srgbClr val="104C27">
              <a:alpha val="34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/>
            <a:endParaRPr sz="2200" dirty="0">
              <a:solidFill>
                <a:srgbClr val="FFFFFF"/>
              </a:solidFill>
              <a:latin typeface="Helvetica Neue Medium"/>
            </a:endParaRPr>
          </a:p>
        </p:txBody>
      </p:sp>
      <p:sp>
        <p:nvSpPr>
          <p:cNvPr id="23" name="Introduzione e Background">
            <a:extLst>
              <a:ext uri="{FF2B5EF4-FFF2-40B4-BE49-F238E27FC236}">
                <a16:creationId xmlns:a16="http://schemas.microsoft.com/office/drawing/2014/main" id="{E32DF6C1-1445-4B2E-AADC-1A5A80E31B60}"/>
              </a:ext>
            </a:extLst>
          </p:cNvPr>
          <p:cNvSpPr txBox="1"/>
          <p:nvPr/>
        </p:nvSpPr>
        <p:spPr>
          <a:xfrm>
            <a:off x="582940" y="305492"/>
            <a:ext cx="11609060" cy="453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4500" b="1" spc="-90">
                <a:solidFill>
                  <a:srgbClr val="FFFFFF"/>
                </a:solidFill>
              </a:defRPr>
            </a:lvl1pPr>
          </a:lstStyle>
          <a:p>
            <a:r>
              <a:rPr lang="it-IT" sz="2800" dirty="0">
                <a:latin typeface="+mj-lt"/>
                <a:ea typeface="LaZYDAY" panose="02000603000000000000" pitchFamily="2" charset="0"/>
                <a:cs typeface="+mj-cs"/>
                <a:sym typeface="Helvetica Neue"/>
              </a:rPr>
              <a:t>Metodologia di Ricerca</a:t>
            </a:r>
            <a:endParaRPr sz="2800" dirty="0">
              <a:latin typeface="+mj-lt"/>
              <a:ea typeface="LaZYDAY" panose="02000603000000000000" pitchFamily="2" charset="0"/>
              <a:cs typeface="+mj-cs"/>
              <a:sym typeface="Helvetica Neue"/>
            </a:endParaRPr>
          </a:p>
        </p:txBody>
      </p:sp>
      <p:sp>
        <p:nvSpPr>
          <p:cNvPr id="47" name="Google Shape;331;p39">
            <a:extLst>
              <a:ext uri="{FF2B5EF4-FFF2-40B4-BE49-F238E27FC236}">
                <a16:creationId xmlns:a16="http://schemas.microsoft.com/office/drawing/2014/main" id="{B700949E-EA56-48BA-BC1C-3CACC5D61F40}"/>
              </a:ext>
            </a:extLst>
          </p:cNvPr>
          <p:cNvSpPr txBox="1">
            <a:spLocks/>
          </p:cNvSpPr>
          <p:nvPr/>
        </p:nvSpPr>
        <p:spPr>
          <a:xfrm>
            <a:off x="1664007" y="1138006"/>
            <a:ext cx="8863986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osis"/>
              <a:buNone/>
              <a:defRPr sz="4000" b="1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it-IT" sz="2400" b="0" i="1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Come rispondere ai quesiti? </a:t>
            </a:r>
          </a:p>
        </p:txBody>
      </p:sp>
      <p:sp>
        <p:nvSpPr>
          <p:cNvPr id="21" name="Rettangolo">
            <a:extLst>
              <a:ext uri="{FF2B5EF4-FFF2-40B4-BE49-F238E27FC236}">
                <a16:creationId xmlns:a16="http://schemas.microsoft.com/office/drawing/2014/main" id="{F14DDB2E-6F4E-4894-BD4E-EFDCFD8B732C}"/>
              </a:ext>
            </a:extLst>
          </p:cNvPr>
          <p:cNvSpPr/>
          <p:nvPr/>
        </p:nvSpPr>
        <p:spPr>
          <a:xfrm>
            <a:off x="1" y="5971840"/>
            <a:ext cx="12192000" cy="904013"/>
          </a:xfrm>
          <a:prstGeom prst="rect">
            <a:avLst/>
          </a:prstGeom>
          <a:solidFill>
            <a:srgbClr val="104C27">
              <a:alpha val="34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/>
            <a:endParaRPr sz="2200" dirty="0">
              <a:solidFill>
                <a:srgbClr val="FFFFFF"/>
              </a:solidFill>
              <a:latin typeface="Helvetica Neue Medium"/>
            </a:endParaRPr>
          </a:p>
        </p:txBody>
      </p:sp>
      <p:pic>
        <p:nvPicPr>
          <p:cNvPr id="22" name="linkedin(1).png" descr="linkedin(1).png">
            <a:extLst>
              <a:ext uri="{FF2B5EF4-FFF2-40B4-BE49-F238E27FC236}">
                <a16:creationId xmlns:a16="http://schemas.microsoft.com/office/drawing/2014/main" id="{8FF7DA42-3901-4468-A85B-04584493DA4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3838" y="6610376"/>
            <a:ext cx="182677" cy="1826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email.png" descr="email.png">
            <a:extLst>
              <a:ext uri="{FF2B5EF4-FFF2-40B4-BE49-F238E27FC236}">
                <a16:creationId xmlns:a16="http://schemas.microsoft.com/office/drawing/2014/main" id="{08310535-A477-4CFF-AF71-76E5921EFDD6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30203" y="6075837"/>
            <a:ext cx="221441" cy="221441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E52DE870-89F3-46A2-BC59-D9B5E7BE2AA3}"/>
              </a:ext>
            </a:extLst>
          </p:cNvPr>
          <p:cNvSpPr txBox="1"/>
          <p:nvPr/>
        </p:nvSpPr>
        <p:spPr>
          <a:xfrm>
            <a:off x="1328712" y="6030756"/>
            <a:ext cx="7124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Helvetica Neue"/>
              </a:rPr>
              <a:t>c.ferrara49@studenti.unisa.it 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89DCE18-0170-45C7-AC5C-E78F7EAD1986}"/>
              </a:ext>
            </a:extLst>
          </p:cNvPr>
          <p:cNvSpPr txBox="1"/>
          <p:nvPr/>
        </p:nvSpPr>
        <p:spPr>
          <a:xfrm>
            <a:off x="1317184" y="6560431"/>
            <a:ext cx="7124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https://tinyurl.com/27zbux8z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38A787B0-5A89-43E9-96DD-0BA04EE19306}"/>
              </a:ext>
            </a:extLst>
          </p:cNvPr>
          <p:cNvSpPr txBox="1"/>
          <p:nvPr/>
        </p:nvSpPr>
        <p:spPr>
          <a:xfrm>
            <a:off x="1328712" y="6285275"/>
            <a:ext cx="7124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https://cferrara98.github.io/</a:t>
            </a:r>
          </a:p>
        </p:txBody>
      </p:sp>
      <p:pic>
        <p:nvPicPr>
          <p:cNvPr id="38" name="world-wide-web.png" descr="world-wide-web.png">
            <a:extLst>
              <a:ext uri="{FF2B5EF4-FFF2-40B4-BE49-F238E27FC236}">
                <a16:creationId xmlns:a16="http://schemas.microsoft.com/office/drawing/2014/main" id="{9AAD7E59-C1D2-4355-98F7-BC0A68E4C9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7782" y="6323173"/>
            <a:ext cx="207620" cy="207620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image2.png" descr="image2.png">
            <a:extLst>
              <a:ext uri="{FF2B5EF4-FFF2-40B4-BE49-F238E27FC236}">
                <a16:creationId xmlns:a16="http://schemas.microsoft.com/office/drawing/2014/main" id="{C99CE083-39BD-42C2-863F-8AA5D580E1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50983" y="5951708"/>
            <a:ext cx="1903418" cy="916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Immagine 41">
            <a:extLst>
              <a:ext uri="{FF2B5EF4-FFF2-40B4-BE49-F238E27FC236}">
                <a16:creationId xmlns:a16="http://schemas.microsoft.com/office/drawing/2014/main" id="{9785E267-266B-4A0E-8EA2-94014C8468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12" y="6015821"/>
            <a:ext cx="823886" cy="823886"/>
          </a:xfrm>
          <a:prstGeom prst="rect">
            <a:avLst/>
          </a:prstGeom>
        </p:spPr>
      </p:pic>
      <p:sp>
        <p:nvSpPr>
          <p:cNvPr id="14" name="Google Shape;331;p39">
            <a:extLst>
              <a:ext uri="{FF2B5EF4-FFF2-40B4-BE49-F238E27FC236}">
                <a16:creationId xmlns:a16="http://schemas.microsoft.com/office/drawing/2014/main" id="{49654A15-B4CC-4FBB-B0CE-0CCCA4C6999C}"/>
              </a:ext>
            </a:extLst>
          </p:cNvPr>
          <p:cNvSpPr txBox="1">
            <a:spLocks/>
          </p:cNvSpPr>
          <p:nvPr/>
        </p:nvSpPr>
        <p:spPr>
          <a:xfrm>
            <a:off x="1664007" y="1946280"/>
            <a:ext cx="8863986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osis"/>
              <a:buNone/>
              <a:defRPr sz="4000" b="1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it-IT" sz="2400" b="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Redazione di un </a:t>
            </a:r>
            <a:r>
              <a:rPr lang="it-IT" sz="240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survey</a:t>
            </a:r>
            <a:r>
              <a:rPr lang="it-IT" sz="2400" b="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 atto a coinvolgere esperti del settore</a:t>
            </a:r>
          </a:p>
        </p:txBody>
      </p:sp>
      <p:sp>
        <p:nvSpPr>
          <p:cNvPr id="15" name="Google Shape;331;p39">
            <a:extLst>
              <a:ext uri="{FF2B5EF4-FFF2-40B4-BE49-F238E27FC236}">
                <a16:creationId xmlns:a16="http://schemas.microsoft.com/office/drawing/2014/main" id="{AEDA1D73-9901-4A1B-9605-985E572FB871}"/>
              </a:ext>
            </a:extLst>
          </p:cNvPr>
          <p:cNvSpPr txBox="1">
            <a:spLocks/>
          </p:cNvSpPr>
          <p:nvPr/>
        </p:nvSpPr>
        <p:spPr>
          <a:xfrm>
            <a:off x="-1664754" y="3959060"/>
            <a:ext cx="8863986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osis"/>
              <a:buNone/>
              <a:defRPr sz="4000" b="1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it-IT" sz="2400" b="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Manager</a:t>
            </a:r>
          </a:p>
          <a:p>
            <a:r>
              <a:rPr lang="it-IT" sz="2400" b="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Data Scientists</a:t>
            </a:r>
          </a:p>
          <a:p>
            <a:r>
              <a:rPr lang="it-IT" sz="2400" b="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Ingegneri del Software</a:t>
            </a:r>
          </a:p>
          <a:p>
            <a:endParaRPr lang="it-IT" sz="2400" b="0" spc="-90" dirty="0">
              <a:solidFill>
                <a:schemeClr val="bg1"/>
              </a:solidFill>
              <a:latin typeface="+mj-lt"/>
              <a:ea typeface="LaZYDAY" panose="02000603000000000000" pitchFamily="2" charset="0"/>
              <a:cs typeface="+mj-cs"/>
            </a:endParaRPr>
          </a:p>
          <a:p>
            <a:r>
              <a:rPr lang="it-IT" sz="2400" b="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….</a:t>
            </a:r>
          </a:p>
        </p:txBody>
      </p:sp>
      <p:sp>
        <p:nvSpPr>
          <p:cNvPr id="16" name="Google Shape;331;p39">
            <a:extLst>
              <a:ext uri="{FF2B5EF4-FFF2-40B4-BE49-F238E27FC236}">
                <a16:creationId xmlns:a16="http://schemas.microsoft.com/office/drawing/2014/main" id="{1F5B1F64-1AE8-482E-8486-17DCE409598F}"/>
              </a:ext>
            </a:extLst>
          </p:cNvPr>
          <p:cNvSpPr txBox="1">
            <a:spLocks/>
          </p:cNvSpPr>
          <p:nvPr/>
        </p:nvSpPr>
        <p:spPr>
          <a:xfrm>
            <a:off x="4121068" y="2820613"/>
            <a:ext cx="8863986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osis"/>
              <a:buNone/>
              <a:defRPr sz="4000" b="1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it-IT" sz="2400" b="0" i="1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Perché un </a:t>
            </a:r>
            <a:r>
              <a:rPr lang="it-IT" sz="2400" i="1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survey</a:t>
            </a:r>
            <a:r>
              <a:rPr lang="it-IT" sz="2400" b="0" i="1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?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81FA665-21B0-45D1-A6B5-7669EE8C0698}"/>
              </a:ext>
            </a:extLst>
          </p:cNvPr>
          <p:cNvSpPr txBox="1"/>
          <p:nvPr/>
        </p:nvSpPr>
        <p:spPr>
          <a:xfrm>
            <a:off x="4847357" y="3300256"/>
            <a:ext cx="7107044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 sz="1200" b="1" dirty="0">
              <a:solidFill>
                <a:schemeClr val="dk2"/>
              </a:solidFill>
              <a:latin typeface="Dosis"/>
            </a:endParaRPr>
          </a:p>
          <a:p>
            <a:pPr algn="ctr"/>
            <a:r>
              <a:rPr lang="it-IT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Coinvolgere in modo mirato uno specifico gruppo di candidati</a:t>
            </a:r>
          </a:p>
          <a:p>
            <a:pPr algn="ctr"/>
            <a:endParaRPr lang="it-IT" spc="-90" dirty="0">
              <a:solidFill>
                <a:schemeClr val="bg1"/>
              </a:solidFill>
              <a:latin typeface="+mj-lt"/>
              <a:ea typeface="LaZYDAY" panose="02000603000000000000" pitchFamily="2" charset="0"/>
              <a:cs typeface="+mj-cs"/>
              <a:sym typeface="Dosis"/>
            </a:endParaRPr>
          </a:p>
          <a:p>
            <a:pPr algn="ctr"/>
            <a:r>
              <a:rPr lang="it-IT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Integrare differenti culture e background</a:t>
            </a:r>
          </a:p>
          <a:p>
            <a:pPr algn="ctr"/>
            <a:endParaRPr lang="it-IT" spc="-90" dirty="0">
              <a:solidFill>
                <a:schemeClr val="bg1"/>
              </a:solidFill>
              <a:latin typeface="+mj-lt"/>
              <a:ea typeface="LaZYDAY" panose="02000603000000000000" pitchFamily="2" charset="0"/>
              <a:cs typeface="+mj-cs"/>
              <a:sym typeface="Dosis"/>
            </a:endParaRPr>
          </a:p>
          <a:p>
            <a:pPr algn="ctr"/>
            <a:r>
              <a:rPr lang="it-IT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Dosis"/>
              </a:rPr>
              <a:t>Ottenere rapidamente dati omogenei facili da analizzare</a:t>
            </a:r>
          </a:p>
          <a:p>
            <a:pPr algn="ctr"/>
            <a:endParaRPr lang="it-IT" sz="1200" dirty="0">
              <a:solidFill>
                <a:schemeClr val="dk2"/>
              </a:solidFill>
              <a:latin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33684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ttangolo">
            <a:extLst>
              <a:ext uri="{FF2B5EF4-FFF2-40B4-BE49-F238E27FC236}">
                <a16:creationId xmlns:a16="http://schemas.microsoft.com/office/drawing/2014/main" id="{38C70A95-BC31-4091-B2AD-B77F527FF6E9}"/>
              </a:ext>
            </a:extLst>
          </p:cNvPr>
          <p:cNvSpPr/>
          <p:nvPr/>
        </p:nvSpPr>
        <p:spPr>
          <a:xfrm>
            <a:off x="0" y="7467"/>
            <a:ext cx="12192000" cy="904013"/>
          </a:xfrm>
          <a:prstGeom prst="rect">
            <a:avLst/>
          </a:prstGeom>
          <a:solidFill>
            <a:srgbClr val="104C27">
              <a:alpha val="34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/>
            <a:endParaRPr sz="2200" dirty="0">
              <a:solidFill>
                <a:srgbClr val="FFFFFF"/>
              </a:solidFill>
              <a:latin typeface="Helvetica Neue Medium"/>
            </a:endParaRPr>
          </a:p>
        </p:txBody>
      </p:sp>
      <p:sp>
        <p:nvSpPr>
          <p:cNvPr id="23" name="Introduzione e Background">
            <a:extLst>
              <a:ext uri="{FF2B5EF4-FFF2-40B4-BE49-F238E27FC236}">
                <a16:creationId xmlns:a16="http://schemas.microsoft.com/office/drawing/2014/main" id="{E32DF6C1-1445-4B2E-AADC-1A5A80E31B60}"/>
              </a:ext>
            </a:extLst>
          </p:cNvPr>
          <p:cNvSpPr txBox="1"/>
          <p:nvPr/>
        </p:nvSpPr>
        <p:spPr>
          <a:xfrm>
            <a:off x="582940" y="305492"/>
            <a:ext cx="11609060" cy="453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4500" b="1" spc="-90">
                <a:solidFill>
                  <a:srgbClr val="FFFFFF"/>
                </a:solidFill>
              </a:defRPr>
            </a:lvl1pPr>
          </a:lstStyle>
          <a:p>
            <a:r>
              <a:rPr lang="it-IT" sz="2800" dirty="0">
                <a:latin typeface="+mj-lt"/>
                <a:ea typeface="LaZYDAY" panose="02000603000000000000" pitchFamily="2" charset="0"/>
                <a:cs typeface="+mj-cs"/>
                <a:sym typeface="Helvetica Neue"/>
              </a:rPr>
              <a:t>Metodologia di Ricerca</a:t>
            </a:r>
            <a:endParaRPr sz="2800" dirty="0">
              <a:latin typeface="+mj-lt"/>
              <a:ea typeface="LaZYDAY" panose="02000603000000000000" pitchFamily="2" charset="0"/>
              <a:cs typeface="+mj-cs"/>
              <a:sym typeface="Helvetica Neue"/>
            </a:endParaRPr>
          </a:p>
        </p:txBody>
      </p:sp>
      <p:sp>
        <p:nvSpPr>
          <p:cNvPr id="47" name="Google Shape;331;p39">
            <a:extLst>
              <a:ext uri="{FF2B5EF4-FFF2-40B4-BE49-F238E27FC236}">
                <a16:creationId xmlns:a16="http://schemas.microsoft.com/office/drawing/2014/main" id="{B700949E-EA56-48BA-BC1C-3CACC5D61F40}"/>
              </a:ext>
            </a:extLst>
          </p:cNvPr>
          <p:cNvSpPr txBox="1">
            <a:spLocks/>
          </p:cNvSpPr>
          <p:nvPr/>
        </p:nvSpPr>
        <p:spPr>
          <a:xfrm>
            <a:off x="1664007" y="1138006"/>
            <a:ext cx="8863986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osis"/>
              <a:buNone/>
              <a:defRPr sz="4000" b="1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it-IT" sz="2400" b="0" i="1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Dettagli sulla fase di studio Empirico</a:t>
            </a:r>
          </a:p>
        </p:txBody>
      </p:sp>
      <p:pic>
        <p:nvPicPr>
          <p:cNvPr id="37" name="Picture 2" descr="Sobre o Prolific | Ganha Dinheiro na Net">
            <a:extLst>
              <a:ext uri="{FF2B5EF4-FFF2-40B4-BE49-F238E27FC236}">
                <a16:creationId xmlns:a16="http://schemas.microsoft.com/office/drawing/2014/main" id="{9B95366E-A0DC-4E34-92A3-3D9875573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786" y="2325675"/>
            <a:ext cx="1408230" cy="41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Google Shape;331;p39">
            <a:extLst>
              <a:ext uri="{FF2B5EF4-FFF2-40B4-BE49-F238E27FC236}">
                <a16:creationId xmlns:a16="http://schemas.microsoft.com/office/drawing/2014/main" id="{3A19017A-8051-4C01-841D-73F28CFE5F15}"/>
              </a:ext>
            </a:extLst>
          </p:cNvPr>
          <p:cNvSpPr txBox="1">
            <a:spLocks/>
          </p:cNvSpPr>
          <p:nvPr/>
        </p:nvSpPr>
        <p:spPr>
          <a:xfrm>
            <a:off x="7418968" y="2783544"/>
            <a:ext cx="3607866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osis"/>
              <a:buNone/>
              <a:defRPr sz="4000" b="1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it-IT" sz="1800" b="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Piattaforma nota nel mondo della ricerca per questa tipologia di studi</a:t>
            </a:r>
          </a:p>
        </p:txBody>
      </p:sp>
      <p:sp>
        <p:nvSpPr>
          <p:cNvPr id="46" name="Google Shape;331;p39">
            <a:extLst>
              <a:ext uri="{FF2B5EF4-FFF2-40B4-BE49-F238E27FC236}">
                <a16:creationId xmlns:a16="http://schemas.microsoft.com/office/drawing/2014/main" id="{48DB99FC-4890-492D-9810-F76A5EFF8853}"/>
              </a:ext>
            </a:extLst>
          </p:cNvPr>
          <p:cNvSpPr txBox="1">
            <a:spLocks/>
          </p:cNvSpPr>
          <p:nvPr/>
        </p:nvSpPr>
        <p:spPr>
          <a:xfrm>
            <a:off x="7917810" y="3605398"/>
            <a:ext cx="2610183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osis"/>
              <a:buNone/>
              <a:defRPr sz="4000" b="1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it-IT" sz="1600" spc="-90" dirty="0">
                <a:solidFill>
                  <a:schemeClr val="bg1"/>
                </a:solidFill>
                <a:latin typeface="Exo-light" panose="02000303000000000000" pitchFamily="50" charset="0"/>
                <a:ea typeface="LaZYDAY" panose="02000603000000000000" pitchFamily="2" charset="0"/>
                <a:cs typeface="+mj-cs"/>
              </a:rPr>
              <a:t>Pulizia dei dati</a:t>
            </a:r>
          </a:p>
        </p:txBody>
      </p:sp>
      <p:sp>
        <p:nvSpPr>
          <p:cNvPr id="48" name="Google Shape;331;p39">
            <a:extLst>
              <a:ext uri="{FF2B5EF4-FFF2-40B4-BE49-F238E27FC236}">
                <a16:creationId xmlns:a16="http://schemas.microsoft.com/office/drawing/2014/main" id="{22164DAD-6E51-47AA-9D21-7DDC59842261}"/>
              </a:ext>
            </a:extLst>
          </p:cNvPr>
          <p:cNvSpPr txBox="1">
            <a:spLocks/>
          </p:cNvSpPr>
          <p:nvPr/>
        </p:nvSpPr>
        <p:spPr>
          <a:xfrm>
            <a:off x="6579722" y="4584374"/>
            <a:ext cx="5286358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osis"/>
              <a:buNone/>
              <a:defRPr sz="4000" b="1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lang="it-IT" sz="1800" b="0" spc="-90" dirty="0">
              <a:solidFill>
                <a:schemeClr val="bg1"/>
              </a:solidFill>
              <a:latin typeface="+mj-lt"/>
              <a:ea typeface="LaZYDAY" panose="02000603000000000000" pitchFamily="2" charset="0"/>
              <a:cs typeface="+mj-cs"/>
            </a:endParaRPr>
          </a:p>
          <a:p>
            <a:r>
              <a:rPr lang="it-IT" sz="1800" b="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Abbiamo condotto un'attività di data </a:t>
            </a:r>
            <a:r>
              <a:rPr lang="it-IT" sz="1800" b="0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quality</a:t>
            </a:r>
            <a:r>
              <a:rPr lang="it-IT" sz="1800" b="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 </a:t>
            </a:r>
            <a:r>
              <a:rPr lang="it-IT" sz="1800" b="0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prescreening</a:t>
            </a:r>
            <a:r>
              <a:rPr lang="it-IT" sz="1800" b="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 per rimuovere risposte non rilevanti e/o ottenute da figure non adeguate ai nostri obiettivi</a:t>
            </a:r>
          </a:p>
          <a:p>
            <a:endParaRPr lang="it-IT" sz="1800" b="0" spc="-90" dirty="0">
              <a:solidFill>
                <a:schemeClr val="bg1"/>
              </a:solidFill>
              <a:latin typeface="+mj-lt"/>
              <a:ea typeface="LaZYDAY" panose="02000603000000000000" pitchFamily="2" charset="0"/>
              <a:cs typeface="+mj-cs"/>
            </a:endParaRPr>
          </a:p>
          <a:p>
            <a:r>
              <a:rPr lang="it-IT" sz="1800" b="0" i="1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203 risposte collezionate e 116 usate in analisi</a:t>
            </a:r>
          </a:p>
          <a:p>
            <a:endParaRPr lang="it-IT" sz="1800" b="0" spc="-90" dirty="0">
              <a:solidFill>
                <a:schemeClr val="bg1"/>
              </a:solidFill>
              <a:latin typeface="+mj-lt"/>
              <a:ea typeface="LaZYDAY" panose="02000603000000000000" pitchFamily="2" charset="0"/>
              <a:cs typeface="+mj-cs"/>
            </a:endParaRPr>
          </a:p>
        </p:txBody>
      </p:sp>
      <p:sp>
        <p:nvSpPr>
          <p:cNvPr id="21" name="Rettangolo">
            <a:extLst>
              <a:ext uri="{FF2B5EF4-FFF2-40B4-BE49-F238E27FC236}">
                <a16:creationId xmlns:a16="http://schemas.microsoft.com/office/drawing/2014/main" id="{F14DDB2E-6F4E-4894-BD4E-EFDCFD8B732C}"/>
              </a:ext>
            </a:extLst>
          </p:cNvPr>
          <p:cNvSpPr/>
          <p:nvPr/>
        </p:nvSpPr>
        <p:spPr>
          <a:xfrm>
            <a:off x="1" y="5971840"/>
            <a:ext cx="12192000" cy="904013"/>
          </a:xfrm>
          <a:prstGeom prst="rect">
            <a:avLst/>
          </a:prstGeom>
          <a:solidFill>
            <a:srgbClr val="104C27">
              <a:alpha val="34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/>
            <a:endParaRPr sz="2200" dirty="0">
              <a:solidFill>
                <a:srgbClr val="FFFFFF"/>
              </a:solidFill>
              <a:latin typeface="Helvetica Neue Medium"/>
            </a:endParaRPr>
          </a:p>
        </p:txBody>
      </p:sp>
      <p:pic>
        <p:nvPicPr>
          <p:cNvPr id="22" name="linkedin(1).png" descr="linkedin(1).png">
            <a:extLst>
              <a:ext uri="{FF2B5EF4-FFF2-40B4-BE49-F238E27FC236}">
                <a16:creationId xmlns:a16="http://schemas.microsoft.com/office/drawing/2014/main" id="{8FF7DA42-3901-4468-A85B-04584493DA45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3838" y="6610376"/>
            <a:ext cx="182677" cy="1826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email.png" descr="email.png">
            <a:extLst>
              <a:ext uri="{FF2B5EF4-FFF2-40B4-BE49-F238E27FC236}">
                <a16:creationId xmlns:a16="http://schemas.microsoft.com/office/drawing/2014/main" id="{08310535-A477-4CFF-AF71-76E5921EFDD6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30203" y="6075837"/>
            <a:ext cx="221441" cy="221441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E52DE870-89F3-46A2-BC59-D9B5E7BE2AA3}"/>
              </a:ext>
            </a:extLst>
          </p:cNvPr>
          <p:cNvSpPr txBox="1"/>
          <p:nvPr/>
        </p:nvSpPr>
        <p:spPr>
          <a:xfrm>
            <a:off x="1328712" y="6030756"/>
            <a:ext cx="7124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Helvetica Neue"/>
              </a:rPr>
              <a:t>c.ferrara49@studenti.unisa.it 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89DCE18-0170-45C7-AC5C-E78F7EAD1986}"/>
              </a:ext>
            </a:extLst>
          </p:cNvPr>
          <p:cNvSpPr txBox="1"/>
          <p:nvPr/>
        </p:nvSpPr>
        <p:spPr>
          <a:xfrm>
            <a:off x="1317184" y="6560431"/>
            <a:ext cx="7124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https://tinyurl.com/27zbux8z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38A787B0-5A89-43E9-96DD-0BA04EE19306}"/>
              </a:ext>
            </a:extLst>
          </p:cNvPr>
          <p:cNvSpPr txBox="1"/>
          <p:nvPr/>
        </p:nvSpPr>
        <p:spPr>
          <a:xfrm>
            <a:off x="1328712" y="6285275"/>
            <a:ext cx="7124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https://cferrara98.github.io/</a:t>
            </a:r>
          </a:p>
        </p:txBody>
      </p:sp>
      <p:pic>
        <p:nvPicPr>
          <p:cNvPr id="38" name="world-wide-web.png" descr="world-wide-web.png">
            <a:extLst>
              <a:ext uri="{FF2B5EF4-FFF2-40B4-BE49-F238E27FC236}">
                <a16:creationId xmlns:a16="http://schemas.microsoft.com/office/drawing/2014/main" id="{9AAD7E59-C1D2-4355-98F7-BC0A68E4C9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7782" y="6323173"/>
            <a:ext cx="207620" cy="207620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image2.png" descr="image2.png">
            <a:extLst>
              <a:ext uri="{FF2B5EF4-FFF2-40B4-BE49-F238E27FC236}">
                <a16:creationId xmlns:a16="http://schemas.microsoft.com/office/drawing/2014/main" id="{C99CE083-39BD-42C2-863F-8AA5D580E1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50983" y="5951708"/>
            <a:ext cx="1903418" cy="916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Immagine 41">
            <a:extLst>
              <a:ext uri="{FF2B5EF4-FFF2-40B4-BE49-F238E27FC236}">
                <a16:creationId xmlns:a16="http://schemas.microsoft.com/office/drawing/2014/main" id="{9785E267-266B-4A0E-8EA2-94014C8468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12" y="6015821"/>
            <a:ext cx="823886" cy="823886"/>
          </a:xfrm>
          <a:prstGeom prst="rect">
            <a:avLst/>
          </a:prstGeom>
        </p:spPr>
      </p:pic>
      <p:sp>
        <p:nvSpPr>
          <p:cNvPr id="27" name="Google Shape;331;p39">
            <a:extLst>
              <a:ext uri="{FF2B5EF4-FFF2-40B4-BE49-F238E27FC236}">
                <a16:creationId xmlns:a16="http://schemas.microsoft.com/office/drawing/2014/main" id="{D48B82CE-6019-4F52-97D1-1894C91A1727}"/>
              </a:ext>
            </a:extLst>
          </p:cNvPr>
          <p:cNvSpPr txBox="1">
            <a:spLocks/>
          </p:cNvSpPr>
          <p:nvPr/>
        </p:nvSpPr>
        <p:spPr>
          <a:xfrm>
            <a:off x="7507289" y="1673902"/>
            <a:ext cx="3607866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osis"/>
              <a:buNone/>
              <a:defRPr sz="4000" b="1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it-IT" sz="1600" spc="-90" dirty="0">
                <a:solidFill>
                  <a:schemeClr val="bg1"/>
                </a:solidFill>
                <a:latin typeface="Exo-light" panose="02000303000000000000" pitchFamily="50" charset="0"/>
                <a:ea typeface="LaZYDAY" panose="02000603000000000000" pitchFamily="2" charset="0"/>
                <a:cs typeface="+mj-cs"/>
              </a:rPr>
              <a:t>Test pilota </a:t>
            </a:r>
            <a:r>
              <a:rPr lang="it-IT" sz="1600" b="0" i="1" spc="-90" dirty="0">
                <a:solidFill>
                  <a:schemeClr val="bg1"/>
                </a:solidFill>
                <a:latin typeface="Exo-light" panose="02000303000000000000" pitchFamily="50" charset="0"/>
                <a:ea typeface="LaZYDAY" panose="02000603000000000000" pitchFamily="2" charset="0"/>
                <a:cs typeface="+mj-cs"/>
              </a:rPr>
              <a:t>con studenti di SE4AI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DEF26BC-3E19-44B6-B5A1-EEB62BB4C5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95" y="1740614"/>
            <a:ext cx="5487375" cy="393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53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ttangolo">
            <a:extLst>
              <a:ext uri="{FF2B5EF4-FFF2-40B4-BE49-F238E27FC236}">
                <a16:creationId xmlns:a16="http://schemas.microsoft.com/office/drawing/2014/main" id="{38C70A95-BC31-4091-B2AD-B77F527FF6E9}"/>
              </a:ext>
            </a:extLst>
          </p:cNvPr>
          <p:cNvSpPr/>
          <p:nvPr/>
        </p:nvSpPr>
        <p:spPr>
          <a:xfrm>
            <a:off x="0" y="7467"/>
            <a:ext cx="12192000" cy="904013"/>
          </a:xfrm>
          <a:prstGeom prst="rect">
            <a:avLst/>
          </a:prstGeom>
          <a:solidFill>
            <a:srgbClr val="104C27">
              <a:alpha val="34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/>
            <a:endParaRPr sz="2200" dirty="0">
              <a:solidFill>
                <a:srgbClr val="FFFFFF"/>
              </a:solidFill>
              <a:latin typeface="Helvetica Neue Medium"/>
            </a:endParaRPr>
          </a:p>
        </p:txBody>
      </p:sp>
      <p:sp>
        <p:nvSpPr>
          <p:cNvPr id="23" name="Introduzione e Background">
            <a:extLst>
              <a:ext uri="{FF2B5EF4-FFF2-40B4-BE49-F238E27FC236}">
                <a16:creationId xmlns:a16="http://schemas.microsoft.com/office/drawing/2014/main" id="{E32DF6C1-1445-4B2E-AADC-1A5A80E31B60}"/>
              </a:ext>
            </a:extLst>
          </p:cNvPr>
          <p:cNvSpPr txBox="1"/>
          <p:nvPr/>
        </p:nvSpPr>
        <p:spPr>
          <a:xfrm>
            <a:off x="582940" y="305492"/>
            <a:ext cx="11609060" cy="453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4500" b="1" spc="-90">
                <a:solidFill>
                  <a:srgbClr val="FFFFFF"/>
                </a:solidFill>
              </a:defRPr>
            </a:lvl1pPr>
          </a:lstStyle>
          <a:p>
            <a:r>
              <a:rPr lang="it-IT" sz="2800" dirty="0">
                <a:latin typeface="+mj-lt"/>
                <a:ea typeface="LaZYDAY" panose="02000603000000000000" pitchFamily="2" charset="0"/>
                <a:cs typeface="+mj-cs"/>
                <a:sym typeface="Helvetica Neue"/>
              </a:rPr>
              <a:t>Metodologia di Ricerca</a:t>
            </a:r>
            <a:endParaRPr sz="2800" dirty="0">
              <a:latin typeface="+mj-lt"/>
              <a:ea typeface="LaZYDAY" panose="02000603000000000000" pitchFamily="2" charset="0"/>
              <a:cs typeface="+mj-cs"/>
              <a:sym typeface="Helvetica Neue"/>
            </a:endParaRPr>
          </a:p>
        </p:txBody>
      </p:sp>
      <p:sp>
        <p:nvSpPr>
          <p:cNvPr id="47" name="Google Shape;331;p39">
            <a:extLst>
              <a:ext uri="{FF2B5EF4-FFF2-40B4-BE49-F238E27FC236}">
                <a16:creationId xmlns:a16="http://schemas.microsoft.com/office/drawing/2014/main" id="{B700949E-EA56-48BA-BC1C-3CACC5D61F40}"/>
              </a:ext>
            </a:extLst>
          </p:cNvPr>
          <p:cNvSpPr txBox="1">
            <a:spLocks/>
          </p:cNvSpPr>
          <p:nvPr/>
        </p:nvSpPr>
        <p:spPr>
          <a:xfrm>
            <a:off x="1664007" y="1149304"/>
            <a:ext cx="8863986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osis"/>
              <a:buNone/>
              <a:defRPr sz="4000" b="1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it-IT" sz="3200" b="0" i="1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Analisi dei Dati</a:t>
            </a:r>
          </a:p>
        </p:txBody>
      </p:sp>
      <p:sp>
        <p:nvSpPr>
          <p:cNvPr id="45" name="Google Shape;331;p39">
            <a:extLst>
              <a:ext uri="{FF2B5EF4-FFF2-40B4-BE49-F238E27FC236}">
                <a16:creationId xmlns:a16="http://schemas.microsoft.com/office/drawing/2014/main" id="{6502783C-992C-487C-AE3A-1FC1AA5D67FB}"/>
              </a:ext>
            </a:extLst>
          </p:cNvPr>
          <p:cNvSpPr txBox="1">
            <a:spLocks/>
          </p:cNvSpPr>
          <p:nvPr/>
        </p:nvSpPr>
        <p:spPr>
          <a:xfrm>
            <a:off x="3947449" y="2255497"/>
            <a:ext cx="488004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osis"/>
              <a:buNone/>
              <a:defRPr sz="4000" b="1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it-IT" sz="3200" b="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Statistica descrittiva e Grafici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EF2E5F8-5FA6-4864-BB18-633803EB8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644" y="2047014"/>
            <a:ext cx="894360" cy="89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3D0F175-0E26-43BC-A3A5-0043FB8A957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051498" y="3426177"/>
            <a:ext cx="2040375" cy="1984583"/>
          </a:xfrm>
          <a:prstGeom prst="rect">
            <a:avLst/>
          </a:prstGeom>
        </p:spPr>
      </p:pic>
      <p:sp>
        <p:nvSpPr>
          <p:cNvPr id="28" name="Google Shape;331;p39">
            <a:extLst>
              <a:ext uri="{FF2B5EF4-FFF2-40B4-BE49-F238E27FC236}">
                <a16:creationId xmlns:a16="http://schemas.microsoft.com/office/drawing/2014/main" id="{C2ABC7D5-0611-45F2-A752-66FA626D6942}"/>
              </a:ext>
            </a:extLst>
          </p:cNvPr>
          <p:cNvSpPr txBox="1">
            <a:spLocks/>
          </p:cNvSpPr>
          <p:nvPr/>
        </p:nvSpPr>
        <p:spPr>
          <a:xfrm>
            <a:off x="3703796" y="3560572"/>
            <a:ext cx="4738087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osis"/>
              <a:buNone/>
              <a:defRPr sz="4000" b="1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it-IT" sz="2000" b="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In fase di analisi è stato ricostruita la mappatura tra quesiti del Survey e gli obiettivi di ricerca</a:t>
            </a:r>
          </a:p>
        </p:txBody>
      </p:sp>
      <p:sp>
        <p:nvSpPr>
          <p:cNvPr id="24" name="Rettangolo">
            <a:extLst>
              <a:ext uri="{FF2B5EF4-FFF2-40B4-BE49-F238E27FC236}">
                <a16:creationId xmlns:a16="http://schemas.microsoft.com/office/drawing/2014/main" id="{FE841E37-BBBB-4AF6-B497-3960C8C25BC1}"/>
              </a:ext>
            </a:extLst>
          </p:cNvPr>
          <p:cNvSpPr/>
          <p:nvPr/>
        </p:nvSpPr>
        <p:spPr>
          <a:xfrm>
            <a:off x="1" y="5971840"/>
            <a:ext cx="12192000" cy="904013"/>
          </a:xfrm>
          <a:prstGeom prst="rect">
            <a:avLst/>
          </a:prstGeom>
          <a:solidFill>
            <a:srgbClr val="104C27">
              <a:alpha val="34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/>
            <a:endParaRPr sz="2200" dirty="0">
              <a:solidFill>
                <a:srgbClr val="FFFFFF"/>
              </a:solidFill>
              <a:latin typeface="Helvetica Neue Medium"/>
            </a:endParaRPr>
          </a:p>
        </p:txBody>
      </p:sp>
      <p:pic>
        <p:nvPicPr>
          <p:cNvPr id="25" name="linkedin(1).png" descr="linkedin(1).png">
            <a:extLst>
              <a:ext uri="{FF2B5EF4-FFF2-40B4-BE49-F238E27FC236}">
                <a16:creationId xmlns:a16="http://schemas.microsoft.com/office/drawing/2014/main" id="{9B686BD6-089C-4B31-8FA0-F3E53505BA07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3838" y="6610376"/>
            <a:ext cx="182677" cy="1826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email.png" descr="email.png">
            <a:extLst>
              <a:ext uri="{FF2B5EF4-FFF2-40B4-BE49-F238E27FC236}">
                <a16:creationId xmlns:a16="http://schemas.microsoft.com/office/drawing/2014/main" id="{C22F652E-9105-4E83-98E9-17F1DF921EC8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30203" y="6075837"/>
            <a:ext cx="221441" cy="221441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DE4DBFCA-1687-4D06-8B5B-D6CA740C020A}"/>
              </a:ext>
            </a:extLst>
          </p:cNvPr>
          <p:cNvSpPr txBox="1"/>
          <p:nvPr/>
        </p:nvSpPr>
        <p:spPr>
          <a:xfrm>
            <a:off x="1328712" y="6030756"/>
            <a:ext cx="7124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  <a:sym typeface="Helvetica Neue"/>
              </a:rPr>
              <a:t>c.ferrara49@studenti.unisa.it 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011FFEF3-F983-48C2-AFB0-DD095DE7AE36}"/>
              </a:ext>
            </a:extLst>
          </p:cNvPr>
          <p:cNvSpPr txBox="1"/>
          <p:nvPr/>
        </p:nvSpPr>
        <p:spPr>
          <a:xfrm>
            <a:off x="1317184" y="6560431"/>
            <a:ext cx="7124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https://tinyurl.com/27zbux8z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BFF1E97E-7E65-4F1E-834F-BFDB77F595EE}"/>
              </a:ext>
            </a:extLst>
          </p:cNvPr>
          <p:cNvSpPr txBox="1"/>
          <p:nvPr/>
        </p:nvSpPr>
        <p:spPr>
          <a:xfrm>
            <a:off x="1328712" y="6285275"/>
            <a:ext cx="7124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https://cferrara98.github.io/</a:t>
            </a:r>
          </a:p>
        </p:txBody>
      </p:sp>
      <p:pic>
        <p:nvPicPr>
          <p:cNvPr id="42" name="world-wide-web.png" descr="world-wide-web.png">
            <a:extLst>
              <a:ext uri="{FF2B5EF4-FFF2-40B4-BE49-F238E27FC236}">
                <a16:creationId xmlns:a16="http://schemas.microsoft.com/office/drawing/2014/main" id="{DA4CC293-E6C9-450B-94D0-FE6CAAC6B0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7782" y="6323173"/>
            <a:ext cx="207620" cy="207620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image2.png" descr="image2.png">
            <a:extLst>
              <a:ext uri="{FF2B5EF4-FFF2-40B4-BE49-F238E27FC236}">
                <a16:creationId xmlns:a16="http://schemas.microsoft.com/office/drawing/2014/main" id="{46CF1179-C6EC-4002-AB2C-82047E0442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50983" y="5951708"/>
            <a:ext cx="1903418" cy="916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4" name="Immagine 43">
            <a:extLst>
              <a:ext uri="{FF2B5EF4-FFF2-40B4-BE49-F238E27FC236}">
                <a16:creationId xmlns:a16="http://schemas.microsoft.com/office/drawing/2014/main" id="{1103DF85-38F9-47E5-9CCF-D116B1D04F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12" y="6015821"/>
            <a:ext cx="823886" cy="823886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B473980F-A61A-419B-8129-17F0EBFC3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27993" y="2003563"/>
            <a:ext cx="894360" cy="89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Google Shape;331;p39">
            <a:extLst>
              <a:ext uri="{FF2B5EF4-FFF2-40B4-BE49-F238E27FC236}">
                <a16:creationId xmlns:a16="http://schemas.microsoft.com/office/drawing/2014/main" id="{B2645922-4080-42EB-A537-08C008A6BD29}"/>
              </a:ext>
            </a:extLst>
          </p:cNvPr>
          <p:cNvSpPr txBox="1">
            <a:spLocks/>
          </p:cNvSpPr>
          <p:nvPr/>
        </p:nvSpPr>
        <p:spPr>
          <a:xfrm>
            <a:off x="6391469" y="4731252"/>
            <a:ext cx="5077703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osis"/>
              <a:buNone/>
              <a:defRPr sz="4000" b="1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it-IT" sz="2000" b="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Attività di </a:t>
            </a:r>
            <a:r>
              <a:rPr lang="it-IT" sz="2000" b="0" spc="-90" dirty="0" err="1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pre</a:t>
            </a:r>
            <a:r>
              <a:rPr lang="it-IT" sz="2000" b="0" spc="-90" dirty="0">
                <a:solidFill>
                  <a:schemeClr val="bg1"/>
                </a:solidFill>
                <a:latin typeface="+mj-lt"/>
                <a:ea typeface="LaZYDAY" panose="02000603000000000000" pitchFamily="2" charset="0"/>
                <a:cs typeface="+mj-cs"/>
              </a:rPr>
              <a:t>-processing come trasformazioni di scala o uso di acronimi utili all’elaborazione dei dati</a:t>
            </a:r>
          </a:p>
        </p:txBody>
      </p:sp>
    </p:spTree>
    <p:extLst>
      <p:ext uri="{BB962C8B-B14F-4D97-AF65-F5344CB8AC3E}">
        <p14:creationId xmlns:p14="http://schemas.microsoft.com/office/powerpoint/2010/main" val="1539438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958</TotalTime>
  <Words>1268</Words>
  <Application>Microsoft Office PowerPoint</Application>
  <PresentationFormat>Widescreen</PresentationFormat>
  <Paragraphs>185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Calibri Light (Titoli)</vt:lpstr>
      <vt:lpstr>Dosis</vt:lpstr>
      <vt:lpstr>Exo-light</vt:lpstr>
      <vt:lpstr>Exo-thin</vt:lpstr>
      <vt:lpstr>Helvetica Neue Medium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Carmine Ferrara</dc:creator>
  <cp:lastModifiedBy>Carmine Ferrara</cp:lastModifiedBy>
  <cp:revision>24</cp:revision>
  <cp:lastPrinted>2022-06-27T10:23:02Z</cp:lastPrinted>
  <dcterms:created xsi:type="dcterms:W3CDTF">2022-06-20T18:10:20Z</dcterms:created>
  <dcterms:modified xsi:type="dcterms:W3CDTF">2022-07-11T22:40:13Z</dcterms:modified>
</cp:coreProperties>
</file>