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5"/>
  </p:notesMasterIdLst>
  <p:handoutMasterIdLst>
    <p:handoutMasterId r:id="rId16"/>
  </p:handoutMasterIdLst>
  <p:sldIdLst>
    <p:sldId id="393" r:id="rId2"/>
    <p:sldId id="371" r:id="rId3"/>
    <p:sldId id="341" r:id="rId4"/>
    <p:sldId id="372" r:id="rId5"/>
    <p:sldId id="373" r:id="rId6"/>
    <p:sldId id="378" r:id="rId7"/>
    <p:sldId id="374" r:id="rId8"/>
    <p:sldId id="375" r:id="rId9"/>
    <p:sldId id="379" r:id="rId10"/>
    <p:sldId id="380" r:id="rId11"/>
    <p:sldId id="382" r:id="rId12"/>
    <p:sldId id="381" r:id="rId13"/>
    <p:sldId id="39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01"/>
    <a:srgbClr val="00F902"/>
    <a:srgbClr val="350267"/>
    <a:srgbClr val="2E138D"/>
    <a:srgbClr val="463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8" autoAdjust="0"/>
    <p:restoredTop sz="94683" autoAdjust="0"/>
  </p:normalViewPr>
  <p:slideViewPr>
    <p:cSldViewPr snapToGrid="0" snapToObjects="1">
      <p:cViewPr varScale="1">
        <p:scale>
          <a:sx n="64" d="100"/>
          <a:sy n="64" d="100"/>
        </p:scale>
        <p:origin x="12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B515-E9A7-DE40-BE3F-955F5D7B476A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710DC-8555-BB45-8865-7E3B4437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21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98AB2-A6D6-F34B-96C9-B77AAEDA43EC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81EB7-0D21-1E4A-9532-62A2E243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7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4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2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7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5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3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696464"/>
                </a:solidFill>
              </a:rPr>
              <a:pPr/>
              <a:t>‹#›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88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3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6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371600" y="0"/>
            <a:ext cx="7772400" cy="725488"/>
          </a:xfrm>
        </p:spPr>
        <p:txBody>
          <a:bodyPr/>
          <a:lstStyle/>
          <a:p>
            <a:r>
              <a:rPr lang="en-US" dirty="0" smtClean="0"/>
              <a:t>Gantt Model (RR No Changes)</a:t>
            </a:r>
            <a:endParaRPr lang="en-US" dirty="0"/>
          </a:p>
        </p:txBody>
      </p:sp>
      <p:graphicFrame>
        <p:nvGraphicFramePr>
          <p:cNvPr id="125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54170309"/>
              </p:ext>
            </p:extLst>
          </p:nvPr>
        </p:nvGraphicFramePr>
        <p:xfrm>
          <a:off x="0" y="4195763"/>
          <a:ext cx="4204321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32466"/>
                <a:gridCol w="28718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Term</a:t>
                      </a:r>
                      <a:endParaRPr lang="en-US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Equation</a:t>
                      </a:r>
                      <a:endParaRPr lang="en-US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ahoma"/>
                          <a:cs typeface="Tahoma"/>
                        </a:rPr>
                        <a:t>T</a:t>
                      </a:r>
                      <a:r>
                        <a:rPr lang="en-US" baseline="-25000" dirty="0" smtClean="0">
                          <a:latin typeface="Tahoma"/>
                          <a:cs typeface="Tahoma"/>
                        </a:rPr>
                        <a:t>wait</a:t>
                      </a:r>
                      <a:endParaRPr lang="en-US" baseline="-25000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= Time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 not executing</a:t>
                      </a:r>
                      <a:endParaRPr lang="en-US" baseline="-25000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ahoma"/>
                          <a:cs typeface="Tahoma"/>
                        </a:rPr>
                        <a:t>T</a:t>
                      </a:r>
                      <a:r>
                        <a:rPr lang="en-US" baseline="-25000" dirty="0" smtClean="0">
                          <a:latin typeface="Tahoma"/>
                          <a:cs typeface="Tahoma"/>
                        </a:rPr>
                        <a:t>turnaround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= T</a:t>
                      </a:r>
                      <a:r>
                        <a:rPr lang="en-US" baseline="-25000" dirty="0" smtClean="0">
                          <a:latin typeface="Tahoma"/>
                          <a:cs typeface="Tahoma"/>
                        </a:rPr>
                        <a:t>completion - </a:t>
                      </a:r>
                      <a:r>
                        <a:rPr lang="en-US" dirty="0" smtClean="0">
                          <a:latin typeface="Tahoma"/>
                          <a:cs typeface="Tahoma"/>
                        </a:rPr>
                        <a:t>T</a:t>
                      </a:r>
                      <a:r>
                        <a:rPr lang="en-US" baseline="-25000" dirty="0" smtClean="0">
                          <a:latin typeface="Tahoma"/>
                          <a:cs typeface="Tahoma"/>
                        </a:rPr>
                        <a:t>submission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ahoma"/>
                          <a:cs typeface="Tahoma"/>
                        </a:rPr>
                        <a:t>T</a:t>
                      </a:r>
                      <a:r>
                        <a:rPr lang="en-US" baseline="-25000" dirty="0" smtClean="0">
                          <a:latin typeface="Tahoma"/>
                          <a:cs typeface="Tahoma"/>
                        </a:rPr>
                        <a:t>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= T</a:t>
                      </a:r>
                      <a:r>
                        <a:rPr lang="en-US" baseline="-25000" dirty="0" smtClean="0">
                          <a:latin typeface="Tahoma"/>
                          <a:cs typeface="Tahoma"/>
                        </a:rPr>
                        <a:t>completion - </a:t>
                      </a:r>
                      <a:r>
                        <a:rPr lang="en-US" dirty="0" smtClean="0">
                          <a:latin typeface="Tahoma"/>
                          <a:cs typeface="Tahoma"/>
                        </a:rPr>
                        <a:t>T</a:t>
                      </a:r>
                      <a:r>
                        <a:rPr lang="en-US" baseline="-25000" dirty="0" smtClean="0">
                          <a:latin typeface="Tahoma"/>
                          <a:cs typeface="Tahoma"/>
                        </a:rPr>
                        <a:t>response 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 flipH="1">
            <a:off x="1763528" y="1937982"/>
            <a:ext cx="18549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 smtClean="0">
                <a:latin typeface="Helvetica" charset="0"/>
              </a:rPr>
              <a:t>5000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 flipH="1">
            <a:off x="534611" y="2421502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T</a:t>
            </a:r>
            <a:r>
              <a:rPr kumimoji="0" lang="en-US" altLang="ja-JP" sz="1800" baseline="-25000" dirty="0">
                <a:latin typeface="Helvetica" charset="0"/>
              </a:rPr>
              <a:t>b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8" name="Line 73"/>
          <p:cNvSpPr>
            <a:spLocks noChangeShapeType="1"/>
          </p:cNvSpPr>
          <p:nvPr/>
        </p:nvSpPr>
        <p:spPr bwMode="auto">
          <a:xfrm>
            <a:off x="2134512" y="2611725"/>
            <a:ext cx="370984" cy="1613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87"/>
          <p:cNvSpPr>
            <a:spLocks noChangeShapeType="1"/>
          </p:cNvSpPr>
          <p:nvPr/>
        </p:nvSpPr>
        <p:spPr bwMode="auto">
          <a:xfrm>
            <a:off x="1021560" y="1543637"/>
            <a:ext cx="0" cy="190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91"/>
          <p:cNvSpPr txBox="1">
            <a:spLocks noChangeArrowheads="1"/>
          </p:cNvSpPr>
          <p:nvPr/>
        </p:nvSpPr>
        <p:spPr bwMode="auto">
          <a:xfrm flipH="1">
            <a:off x="541054" y="2822062"/>
            <a:ext cx="402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T</a:t>
            </a:r>
            <a:r>
              <a:rPr kumimoji="0" lang="en-US" altLang="ja-JP" sz="1800" baseline="-25000" dirty="0">
                <a:latin typeface="Helvetica" charset="0"/>
              </a:rPr>
              <a:t>c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14" name="Text Box 92"/>
          <p:cNvSpPr txBox="1">
            <a:spLocks noChangeArrowheads="1"/>
          </p:cNvSpPr>
          <p:nvPr/>
        </p:nvSpPr>
        <p:spPr bwMode="auto">
          <a:xfrm flipH="1">
            <a:off x="536734" y="2020942"/>
            <a:ext cx="411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T</a:t>
            </a:r>
            <a:r>
              <a:rPr kumimoji="0" lang="en-US" altLang="ja-JP" sz="1800" baseline="-25000" dirty="0">
                <a:latin typeface="Helvetica" charset="0"/>
              </a:rPr>
              <a:t>a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H="1">
            <a:off x="6586320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3247464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1763528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021559" y="1193799"/>
            <a:ext cx="1" cy="32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2876480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1392544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2134512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2505496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H="1">
            <a:off x="3618448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H="1">
            <a:off x="3989432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H="1">
            <a:off x="4360416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H="1">
            <a:off x="4731400" y="1176198"/>
            <a:ext cx="0" cy="32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flipH="1">
            <a:off x="5473368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H="1">
            <a:off x="5102384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5844352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H="1">
            <a:off x="6215336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6957304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 flipH="1">
            <a:off x="2667380" y="967072"/>
            <a:ext cx="4284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5</a:t>
            </a:r>
            <a:r>
              <a:rPr kumimoji="0" lang="en-US" altLang="ja-JP" sz="1800" dirty="0" smtClean="0">
                <a:latin typeface="Helvetica" charset="0"/>
              </a:rPr>
              <a:t>s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60" name="Line 73"/>
          <p:cNvSpPr>
            <a:spLocks noChangeShapeType="1"/>
          </p:cNvSpPr>
          <p:nvPr/>
        </p:nvSpPr>
        <p:spPr bwMode="auto">
          <a:xfrm>
            <a:off x="2512794" y="3003524"/>
            <a:ext cx="1105653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" name="Line 73"/>
          <p:cNvSpPr>
            <a:spLocks noChangeShapeType="1"/>
          </p:cNvSpPr>
          <p:nvPr/>
        </p:nvSpPr>
        <p:spPr bwMode="auto">
          <a:xfrm>
            <a:off x="2505496" y="2607653"/>
            <a:ext cx="593573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Line 87"/>
          <p:cNvSpPr>
            <a:spLocks noChangeShapeType="1"/>
          </p:cNvSpPr>
          <p:nvPr/>
        </p:nvSpPr>
        <p:spPr bwMode="auto">
          <a:xfrm>
            <a:off x="1763528" y="1460691"/>
            <a:ext cx="0" cy="75754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" name="Line 73"/>
          <p:cNvSpPr>
            <a:spLocks noChangeShapeType="1"/>
          </p:cNvSpPr>
          <p:nvPr/>
        </p:nvSpPr>
        <p:spPr bwMode="auto">
          <a:xfrm>
            <a:off x="3585352" y="3003524"/>
            <a:ext cx="485588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" name="Text Box 17"/>
          <p:cNvSpPr txBox="1">
            <a:spLocks noChangeArrowheads="1"/>
          </p:cNvSpPr>
          <p:nvPr/>
        </p:nvSpPr>
        <p:spPr bwMode="auto">
          <a:xfrm flipH="1">
            <a:off x="536734" y="3222622"/>
            <a:ext cx="411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T</a:t>
            </a:r>
            <a:r>
              <a:rPr kumimoji="0" lang="en-US" altLang="ja-JP" sz="1800" baseline="-25000" dirty="0" smtClean="0">
                <a:latin typeface="Helvetica" charset="0"/>
              </a:rPr>
              <a:t>d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73" name="Text Box 91"/>
          <p:cNvSpPr txBox="1">
            <a:spLocks noChangeArrowheads="1"/>
          </p:cNvSpPr>
          <p:nvPr/>
        </p:nvSpPr>
        <p:spPr bwMode="auto">
          <a:xfrm flipH="1">
            <a:off x="536734" y="3623181"/>
            <a:ext cx="411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T</a:t>
            </a:r>
            <a:r>
              <a:rPr kumimoji="0" lang="en-US" altLang="ja-JP" sz="1800" baseline="-25000" dirty="0" smtClean="0">
                <a:latin typeface="Helvetica" charset="0"/>
              </a:rPr>
              <a:t>e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 flipH="1">
            <a:off x="7699272" y="1337489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36"/>
          <p:cNvSpPr>
            <a:spLocks noChangeShapeType="1"/>
          </p:cNvSpPr>
          <p:nvPr/>
        </p:nvSpPr>
        <p:spPr bwMode="auto">
          <a:xfrm flipH="1">
            <a:off x="7328288" y="1337489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10"/>
          <p:cNvSpPr>
            <a:spLocks noChangeShapeType="1"/>
          </p:cNvSpPr>
          <p:nvPr/>
        </p:nvSpPr>
        <p:spPr bwMode="auto">
          <a:xfrm flipH="1">
            <a:off x="8070256" y="1337489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H="1">
            <a:off x="8441233" y="1176198"/>
            <a:ext cx="0" cy="32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16"/>
          <p:cNvSpPr txBox="1">
            <a:spLocks noChangeArrowheads="1"/>
          </p:cNvSpPr>
          <p:nvPr/>
        </p:nvSpPr>
        <p:spPr bwMode="auto">
          <a:xfrm flipH="1">
            <a:off x="4189707" y="855244"/>
            <a:ext cx="10802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400" dirty="0" smtClean="0">
                <a:latin typeface="Helvetica" charset="0"/>
              </a:rPr>
              <a:t>10,000ms</a:t>
            </a:r>
            <a:endParaRPr kumimoji="0" lang="en-US" altLang="ja-JP" sz="1400" dirty="0">
              <a:latin typeface="Helvetica" charset="0"/>
            </a:endParaRPr>
          </a:p>
        </p:txBody>
      </p:sp>
      <p:sp>
        <p:nvSpPr>
          <p:cNvPr id="81" name="Text Box 16"/>
          <p:cNvSpPr txBox="1">
            <a:spLocks noChangeArrowheads="1"/>
          </p:cNvSpPr>
          <p:nvPr/>
        </p:nvSpPr>
        <p:spPr bwMode="auto">
          <a:xfrm flipH="1">
            <a:off x="597934" y="855244"/>
            <a:ext cx="920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400" dirty="0" smtClean="0">
                <a:latin typeface="Helvetica" charset="0"/>
              </a:rPr>
              <a:t>0 ms</a:t>
            </a:r>
            <a:endParaRPr kumimoji="0" lang="en-US" altLang="ja-JP" sz="1400" dirty="0">
              <a:latin typeface="Helvetica" charset="0"/>
            </a:endParaRPr>
          </a:p>
        </p:txBody>
      </p:sp>
      <p:sp>
        <p:nvSpPr>
          <p:cNvPr id="82" name="Text Box 16"/>
          <p:cNvSpPr txBox="1">
            <a:spLocks noChangeArrowheads="1"/>
          </p:cNvSpPr>
          <p:nvPr/>
        </p:nvSpPr>
        <p:spPr bwMode="auto">
          <a:xfrm flipH="1">
            <a:off x="7904969" y="853755"/>
            <a:ext cx="11021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400" dirty="0" smtClean="0">
                <a:latin typeface="Helvetica" charset="0"/>
              </a:rPr>
              <a:t>20,000ms</a:t>
            </a:r>
            <a:endParaRPr kumimoji="0" lang="en-US" altLang="ja-JP" sz="1400" dirty="0">
              <a:latin typeface="Helvetica" charset="0"/>
            </a:endParaRPr>
          </a:p>
        </p:txBody>
      </p:sp>
      <p:sp>
        <p:nvSpPr>
          <p:cNvPr id="83" name="Line 73"/>
          <p:cNvSpPr>
            <a:spLocks noChangeShapeType="1"/>
          </p:cNvSpPr>
          <p:nvPr/>
        </p:nvSpPr>
        <p:spPr bwMode="auto">
          <a:xfrm>
            <a:off x="1763528" y="2212607"/>
            <a:ext cx="1854920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" name="Line 73"/>
          <p:cNvSpPr>
            <a:spLocks noChangeShapeType="1"/>
          </p:cNvSpPr>
          <p:nvPr/>
        </p:nvSpPr>
        <p:spPr bwMode="auto">
          <a:xfrm>
            <a:off x="3618447" y="2212607"/>
            <a:ext cx="482278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" name="Line 73"/>
          <p:cNvSpPr>
            <a:spLocks noChangeShapeType="1"/>
          </p:cNvSpPr>
          <p:nvPr/>
        </p:nvSpPr>
        <p:spPr bwMode="auto">
          <a:xfrm>
            <a:off x="5102383" y="3404078"/>
            <a:ext cx="3338849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" name="Line 73"/>
          <p:cNvSpPr>
            <a:spLocks noChangeShapeType="1"/>
          </p:cNvSpPr>
          <p:nvPr/>
        </p:nvSpPr>
        <p:spPr bwMode="auto">
          <a:xfrm>
            <a:off x="3437631" y="3804632"/>
            <a:ext cx="500360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7" name="Line 73"/>
          <p:cNvSpPr>
            <a:spLocks noChangeShapeType="1"/>
          </p:cNvSpPr>
          <p:nvPr/>
        </p:nvSpPr>
        <p:spPr bwMode="auto">
          <a:xfrm>
            <a:off x="3247464" y="3808743"/>
            <a:ext cx="190167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8" name="Line 87"/>
          <p:cNvSpPr>
            <a:spLocks noChangeShapeType="1"/>
          </p:cNvSpPr>
          <p:nvPr/>
        </p:nvSpPr>
        <p:spPr bwMode="auto">
          <a:xfrm>
            <a:off x="3437631" y="1163021"/>
            <a:ext cx="0" cy="264161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" name="Text Box 16"/>
          <p:cNvSpPr txBox="1">
            <a:spLocks noChangeArrowheads="1"/>
          </p:cNvSpPr>
          <p:nvPr/>
        </p:nvSpPr>
        <p:spPr bwMode="auto">
          <a:xfrm flipH="1">
            <a:off x="3402953" y="968157"/>
            <a:ext cx="4284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7</a:t>
            </a:r>
            <a:r>
              <a:rPr kumimoji="0" lang="en-US" altLang="ja-JP" sz="1800" dirty="0" smtClean="0">
                <a:latin typeface="Helvetica" charset="0"/>
              </a:rPr>
              <a:t>s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90" name="Line 73"/>
          <p:cNvSpPr>
            <a:spLocks noChangeShapeType="1"/>
          </p:cNvSpPr>
          <p:nvPr/>
        </p:nvSpPr>
        <p:spPr bwMode="auto">
          <a:xfrm>
            <a:off x="2876480" y="3404078"/>
            <a:ext cx="2225904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1" name="Line 87"/>
          <p:cNvSpPr>
            <a:spLocks noChangeShapeType="1"/>
          </p:cNvSpPr>
          <p:nvPr/>
        </p:nvSpPr>
        <p:spPr bwMode="auto">
          <a:xfrm>
            <a:off x="2138065" y="1513839"/>
            <a:ext cx="0" cy="10938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" name="Line 87"/>
          <p:cNvSpPr>
            <a:spLocks noChangeShapeType="1"/>
          </p:cNvSpPr>
          <p:nvPr/>
        </p:nvSpPr>
        <p:spPr bwMode="auto">
          <a:xfrm>
            <a:off x="2505496" y="1513839"/>
            <a:ext cx="0" cy="148968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" name="Line 87"/>
          <p:cNvSpPr>
            <a:spLocks noChangeShapeType="1"/>
          </p:cNvSpPr>
          <p:nvPr/>
        </p:nvSpPr>
        <p:spPr bwMode="auto">
          <a:xfrm>
            <a:off x="3618447" y="1513839"/>
            <a:ext cx="0" cy="14898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" name="Line 73"/>
          <p:cNvSpPr>
            <a:spLocks noChangeShapeType="1"/>
          </p:cNvSpPr>
          <p:nvPr/>
        </p:nvSpPr>
        <p:spPr bwMode="auto">
          <a:xfrm>
            <a:off x="1011111" y="3806705"/>
            <a:ext cx="2236353" cy="0"/>
          </a:xfrm>
          <a:prstGeom prst="line">
            <a:avLst/>
          </a:prstGeom>
          <a:noFill/>
          <a:ln w="12700" cmpd="sng">
            <a:solidFill>
              <a:srgbClr val="FFFF00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" name="Line 87"/>
          <p:cNvSpPr>
            <a:spLocks noChangeShapeType="1"/>
          </p:cNvSpPr>
          <p:nvPr/>
        </p:nvSpPr>
        <p:spPr bwMode="auto">
          <a:xfrm>
            <a:off x="2876480" y="1493063"/>
            <a:ext cx="0" cy="190134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" name="Line 73"/>
          <p:cNvSpPr>
            <a:spLocks noChangeShapeType="1"/>
          </p:cNvSpPr>
          <p:nvPr/>
        </p:nvSpPr>
        <p:spPr bwMode="auto">
          <a:xfrm>
            <a:off x="1011111" y="3404078"/>
            <a:ext cx="1865369" cy="0"/>
          </a:xfrm>
          <a:prstGeom prst="line">
            <a:avLst/>
          </a:prstGeom>
          <a:noFill/>
          <a:ln w="12700" cmpd="sng">
            <a:solidFill>
              <a:srgbClr val="FFFF00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" name="Text Box 16"/>
          <p:cNvSpPr txBox="1">
            <a:spLocks noChangeArrowheads="1"/>
          </p:cNvSpPr>
          <p:nvPr/>
        </p:nvSpPr>
        <p:spPr bwMode="auto">
          <a:xfrm flipH="1">
            <a:off x="1763527" y="2334095"/>
            <a:ext cx="1112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>
                <a:latin typeface="Helvetica" charset="0"/>
              </a:rPr>
              <a:t>1</a:t>
            </a:r>
            <a:r>
              <a:rPr kumimoji="0" lang="en-US" altLang="ja-JP" sz="1200" dirty="0" smtClean="0">
                <a:latin typeface="Helvetica" charset="0"/>
              </a:rPr>
              <a:t>000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103" name="Text Box 16"/>
          <p:cNvSpPr txBox="1">
            <a:spLocks noChangeArrowheads="1"/>
          </p:cNvSpPr>
          <p:nvPr/>
        </p:nvSpPr>
        <p:spPr bwMode="auto">
          <a:xfrm flipH="1">
            <a:off x="2512793" y="2726727"/>
            <a:ext cx="10725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 smtClean="0">
                <a:latin typeface="Helvetica" charset="0"/>
              </a:rPr>
              <a:t>3000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104" name="Text Box 16"/>
          <p:cNvSpPr txBox="1">
            <a:spLocks noChangeArrowheads="1"/>
          </p:cNvSpPr>
          <p:nvPr/>
        </p:nvSpPr>
        <p:spPr bwMode="auto">
          <a:xfrm flipH="1">
            <a:off x="2866672" y="3117407"/>
            <a:ext cx="223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>
                <a:latin typeface="Helvetica" charset="0"/>
              </a:rPr>
              <a:t>6</a:t>
            </a:r>
            <a:r>
              <a:rPr kumimoji="0" lang="en-US" altLang="ja-JP" sz="1200" dirty="0" smtClean="0">
                <a:latin typeface="Helvetica" charset="0"/>
              </a:rPr>
              <a:t>000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 flipH="1">
            <a:off x="2866670" y="3521379"/>
            <a:ext cx="906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 smtClean="0">
                <a:latin typeface="Helvetica" charset="0"/>
              </a:rPr>
              <a:t>500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106" name="Text Box 16"/>
          <p:cNvSpPr txBox="1">
            <a:spLocks noChangeArrowheads="1"/>
          </p:cNvSpPr>
          <p:nvPr/>
        </p:nvSpPr>
        <p:spPr bwMode="auto">
          <a:xfrm flipH="1">
            <a:off x="1025058" y="3127079"/>
            <a:ext cx="18549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 smtClean="0">
                <a:latin typeface="Helvetica" charset="0"/>
              </a:rPr>
              <a:t>5000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107" name="Text Box 16"/>
          <p:cNvSpPr txBox="1">
            <a:spLocks noChangeArrowheads="1"/>
          </p:cNvSpPr>
          <p:nvPr/>
        </p:nvSpPr>
        <p:spPr bwMode="auto">
          <a:xfrm flipH="1">
            <a:off x="1336050" y="3537763"/>
            <a:ext cx="18549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>
                <a:latin typeface="Helvetica" charset="0"/>
              </a:rPr>
              <a:t>6</a:t>
            </a:r>
            <a:r>
              <a:rPr kumimoji="0" lang="en-US" altLang="ja-JP" sz="1200" dirty="0" smtClean="0">
                <a:latin typeface="Helvetica" charset="0"/>
              </a:rPr>
              <a:t>000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116" name="Line 73"/>
          <p:cNvSpPr>
            <a:spLocks noChangeShapeType="1"/>
          </p:cNvSpPr>
          <p:nvPr/>
        </p:nvSpPr>
        <p:spPr bwMode="auto">
          <a:xfrm>
            <a:off x="1021560" y="3003524"/>
            <a:ext cx="1483936" cy="0"/>
          </a:xfrm>
          <a:prstGeom prst="line">
            <a:avLst/>
          </a:prstGeom>
          <a:noFill/>
          <a:ln w="12700" cmpd="sng">
            <a:solidFill>
              <a:srgbClr val="FFFF00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" name="Line 73"/>
          <p:cNvSpPr>
            <a:spLocks noChangeShapeType="1"/>
          </p:cNvSpPr>
          <p:nvPr/>
        </p:nvSpPr>
        <p:spPr bwMode="auto">
          <a:xfrm>
            <a:off x="1021559" y="2607653"/>
            <a:ext cx="1116506" cy="0"/>
          </a:xfrm>
          <a:prstGeom prst="line">
            <a:avLst/>
          </a:prstGeom>
          <a:noFill/>
          <a:ln w="12700" cmpd="sng">
            <a:solidFill>
              <a:srgbClr val="FFFF00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" name="Line 73"/>
          <p:cNvSpPr>
            <a:spLocks noChangeShapeType="1"/>
          </p:cNvSpPr>
          <p:nvPr/>
        </p:nvSpPr>
        <p:spPr bwMode="auto">
          <a:xfrm>
            <a:off x="1021560" y="2212607"/>
            <a:ext cx="749073" cy="0"/>
          </a:xfrm>
          <a:prstGeom prst="line">
            <a:avLst/>
          </a:prstGeom>
          <a:noFill/>
          <a:ln w="12700" cmpd="sng">
            <a:solidFill>
              <a:srgbClr val="FFFF00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" name="Text Box 16"/>
          <p:cNvSpPr txBox="1">
            <a:spLocks noChangeArrowheads="1"/>
          </p:cNvSpPr>
          <p:nvPr/>
        </p:nvSpPr>
        <p:spPr bwMode="auto">
          <a:xfrm flipH="1">
            <a:off x="812461" y="2726525"/>
            <a:ext cx="18549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>
                <a:latin typeface="Helvetica" charset="0"/>
              </a:rPr>
              <a:t>4</a:t>
            </a:r>
            <a:r>
              <a:rPr kumimoji="0" lang="en-US" altLang="ja-JP" sz="1200" dirty="0" smtClean="0">
                <a:latin typeface="Helvetica" charset="0"/>
              </a:rPr>
              <a:t>000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120" name="Text Box 16"/>
          <p:cNvSpPr txBox="1">
            <a:spLocks noChangeArrowheads="1"/>
          </p:cNvSpPr>
          <p:nvPr/>
        </p:nvSpPr>
        <p:spPr bwMode="auto">
          <a:xfrm flipH="1">
            <a:off x="657874" y="2339181"/>
            <a:ext cx="18549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 smtClean="0">
                <a:latin typeface="Helvetica" charset="0"/>
              </a:rPr>
              <a:t>3000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121" name="Text Box 16"/>
          <p:cNvSpPr txBox="1">
            <a:spLocks noChangeArrowheads="1"/>
          </p:cNvSpPr>
          <p:nvPr/>
        </p:nvSpPr>
        <p:spPr bwMode="auto">
          <a:xfrm flipH="1">
            <a:off x="1024145" y="1941236"/>
            <a:ext cx="746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 smtClean="0">
                <a:latin typeface="Helvetica" charset="0"/>
              </a:rPr>
              <a:t>2000</a:t>
            </a:r>
            <a:endParaRPr kumimoji="0" lang="en-US" altLang="ja-JP" sz="1200" dirty="0">
              <a:latin typeface="Helvetica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5028763" y="4200319"/>
            <a:ext cx="3412468" cy="1478754"/>
            <a:chOff x="777239" y="3992513"/>
            <a:chExt cx="3412468" cy="904885"/>
          </a:xfrm>
        </p:grpSpPr>
        <p:sp>
          <p:nvSpPr>
            <p:cNvPr id="97" name="Line 73"/>
            <p:cNvSpPr>
              <a:spLocks noChangeShapeType="1"/>
            </p:cNvSpPr>
            <p:nvPr/>
          </p:nvSpPr>
          <p:spPr bwMode="auto">
            <a:xfrm>
              <a:off x="1011111" y="4417715"/>
              <a:ext cx="1865369" cy="0"/>
            </a:xfrm>
            <a:prstGeom prst="line">
              <a:avLst/>
            </a:prstGeom>
            <a:noFill/>
            <a:ln w="12700" cmpd="sng">
              <a:solidFill>
                <a:srgbClr val="FFFF00"/>
              </a:solidFill>
              <a:prstDash val="dash"/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" name="Line 73"/>
            <p:cNvSpPr>
              <a:spLocks noChangeShapeType="1"/>
            </p:cNvSpPr>
            <p:nvPr/>
          </p:nvSpPr>
          <p:spPr bwMode="auto">
            <a:xfrm>
              <a:off x="2876480" y="4425014"/>
              <a:ext cx="1105653" cy="0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>
              <a:off x="1011111" y="4118489"/>
              <a:ext cx="0" cy="6295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2"/>
            <p:cNvSpPr>
              <a:spLocks noChangeShapeType="1"/>
            </p:cNvSpPr>
            <p:nvPr/>
          </p:nvSpPr>
          <p:spPr bwMode="auto">
            <a:xfrm>
              <a:off x="3989433" y="4118489"/>
              <a:ext cx="0" cy="6335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2"/>
            <p:cNvSpPr>
              <a:spLocks noChangeShapeType="1"/>
            </p:cNvSpPr>
            <p:nvPr/>
          </p:nvSpPr>
          <p:spPr bwMode="auto">
            <a:xfrm>
              <a:off x="2876479" y="4424397"/>
              <a:ext cx="1" cy="320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16"/>
            <p:cNvSpPr txBox="1">
              <a:spLocks noChangeArrowheads="1"/>
            </p:cNvSpPr>
            <p:nvPr/>
          </p:nvSpPr>
          <p:spPr bwMode="auto">
            <a:xfrm flipH="1">
              <a:off x="1103554" y="4423433"/>
              <a:ext cx="1854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600" dirty="0" smtClean="0">
                  <a:latin typeface="Helvetica" charset="0"/>
                </a:rPr>
                <a:t>T</a:t>
              </a:r>
              <a:r>
                <a:rPr kumimoji="0" lang="en-US" altLang="ja-JP" sz="1600" baseline="-25000" dirty="0" smtClean="0">
                  <a:latin typeface="Helvetica" charset="0"/>
                </a:rPr>
                <a:t>response</a:t>
              </a:r>
              <a:endParaRPr kumimoji="0" lang="en-US" altLang="ja-JP" sz="1600" baseline="-25000" dirty="0">
                <a:latin typeface="Helvetica" charset="0"/>
              </a:endParaRPr>
            </a:p>
          </p:txBody>
        </p:sp>
        <p:sp>
          <p:nvSpPr>
            <p:cNvPr id="109" name="Text Box 16"/>
            <p:cNvSpPr txBox="1">
              <a:spLocks noChangeArrowheads="1"/>
            </p:cNvSpPr>
            <p:nvPr/>
          </p:nvSpPr>
          <p:spPr bwMode="auto">
            <a:xfrm flipH="1">
              <a:off x="2843387" y="4438893"/>
              <a:ext cx="11460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600" dirty="0" smtClean="0">
                  <a:latin typeface="Helvetica" charset="0"/>
                </a:rPr>
                <a:t>T</a:t>
              </a:r>
              <a:r>
                <a:rPr kumimoji="0" lang="en-US" altLang="ja-JP" sz="1600" baseline="-25000" dirty="0" smtClean="0">
                  <a:latin typeface="Helvetica" charset="0"/>
                </a:rPr>
                <a:t>execution</a:t>
              </a:r>
              <a:endParaRPr kumimoji="0" lang="en-US" altLang="ja-JP" sz="1600" baseline="-25000" dirty="0">
                <a:latin typeface="Helvetica" charset="0"/>
              </a:endParaRPr>
            </a:p>
          </p:txBody>
        </p:sp>
        <p:sp>
          <p:nvSpPr>
            <p:cNvPr id="110" name="Text Box 16"/>
            <p:cNvSpPr txBox="1">
              <a:spLocks noChangeArrowheads="1"/>
            </p:cNvSpPr>
            <p:nvPr/>
          </p:nvSpPr>
          <p:spPr bwMode="auto">
            <a:xfrm flipH="1">
              <a:off x="1009548" y="4011590"/>
              <a:ext cx="2978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600" dirty="0" smtClean="0">
                  <a:latin typeface="Helvetica" charset="0"/>
                </a:rPr>
                <a:t>TAT</a:t>
              </a:r>
              <a:r>
                <a:rPr kumimoji="0" lang="en-US" altLang="ja-JP" sz="1600" baseline="-25000" dirty="0" smtClean="0">
                  <a:latin typeface="Helvetica" charset="0"/>
                </a:rPr>
                <a:t>(Turn-around time)</a:t>
              </a:r>
              <a:endParaRPr kumimoji="0" lang="en-US" altLang="ja-JP" sz="1600" baseline="-25000" dirty="0">
                <a:latin typeface="Helvetica" charset="0"/>
              </a:endParaRPr>
            </a:p>
          </p:txBody>
        </p:sp>
        <p:sp>
          <p:nvSpPr>
            <p:cNvPr id="111" name="Line 73"/>
            <p:cNvSpPr>
              <a:spLocks noChangeShapeType="1"/>
            </p:cNvSpPr>
            <p:nvPr/>
          </p:nvSpPr>
          <p:spPr bwMode="auto">
            <a:xfrm>
              <a:off x="3343007" y="4274525"/>
              <a:ext cx="644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 type="none"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Line 73"/>
            <p:cNvSpPr>
              <a:spLocks noChangeShapeType="1"/>
            </p:cNvSpPr>
            <p:nvPr/>
          </p:nvSpPr>
          <p:spPr bwMode="auto">
            <a:xfrm>
              <a:off x="1009548" y="4271190"/>
              <a:ext cx="644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 type="arrow"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73"/>
            <p:cNvSpPr>
              <a:spLocks noChangeShapeType="1"/>
            </p:cNvSpPr>
            <p:nvPr/>
          </p:nvSpPr>
          <p:spPr bwMode="auto">
            <a:xfrm>
              <a:off x="1011111" y="4620654"/>
              <a:ext cx="644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 type="arrow"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Line 73"/>
            <p:cNvSpPr>
              <a:spLocks noChangeShapeType="1"/>
            </p:cNvSpPr>
            <p:nvPr/>
          </p:nvSpPr>
          <p:spPr bwMode="auto">
            <a:xfrm>
              <a:off x="2231617" y="4620654"/>
              <a:ext cx="644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 type="none"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77239" y="3992513"/>
              <a:ext cx="3412468" cy="90488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4713367" y="5807196"/>
            <a:ext cx="1095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Helvetica" charset="0"/>
              </a:rPr>
              <a:t>T</a:t>
            </a:r>
            <a:r>
              <a:rPr lang="en-US" altLang="ja-JP" baseline="-25000" dirty="0" smtClean="0">
                <a:latin typeface="Helvetica" charset="0"/>
              </a:rPr>
              <a:t>submission</a:t>
            </a:r>
            <a:endParaRPr lang="en-US" dirty="0"/>
          </a:p>
        </p:txBody>
      </p:sp>
      <p:sp>
        <p:nvSpPr>
          <p:cNvPr id="127" name="Line 73"/>
          <p:cNvSpPr>
            <a:spLocks noChangeShapeType="1"/>
          </p:cNvSpPr>
          <p:nvPr/>
        </p:nvSpPr>
        <p:spPr bwMode="auto">
          <a:xfrm flipV="1">
            <a:off x="5262635" y="5457786"/>
            <a:ext cx="7346" cy="518082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 type="none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25488"/>
          </a:xfrm>
        </p:spPr>
        <p:txBody>
          <a:bodyPr/>
          <a:lstStyle/>
          <a:p>
            <a:r>
              <a:rPr lang="en-US" dirty="0" smtClean="0"/>
              <a:t>Gantt Model (RR Suspend/Resume)</a:t>
            </a:r>
            <a:endParaRPr lang="en-US" dirty="0"/>
          </a:p>
        </p:txBody>
      </p:sp>
      <p:graphicFrame>
        <p:nvGraphicFramePr>
          <p:cNvPr id="125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33912599"/>
              </p:ext>
            </p:extLst>
          </p:nvPr>
        </p:nvGraphicFramePr>
        <p:xfrm>
          <a:off x="0" y="4195763"/>
          <a:ext cx="4204321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32466"/>
                <a:gridCol w="28718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Term</a:t>
                      </a:r>
                      <a:endParaRPr lang="en-US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Equation</a:t>
                      </a:r>
                      <a:endParaRPr lang="en-US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ahoma"/>
                          <a:cs typeface="Tahoma"/>
                        </a:rPr>
                        <a:t>T</a:t>
                      </a:r>
                      <a:r>
                        <a:rPr lang="en-US" baseline="-25000" dirty="0" smtClean="0">
                          <a:latin typeface="Tahoma"/>
                          <a:cs typeface="Tahoma"/>
                        </a:rPr>
                        <a:t>wait</a:t>
                      </a:r>
                      <a:endParaRPr lang="en-US" baseline="-25000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= Total time not executing</a:t>
                      </a:r>
                      <a:endParaRPr lang="en-US" baseline="-25000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ahoma"/>
                          <a:cs typeface="Tahoma"/>
                        </a:rPr>
                        <a:t>T</a:t>
                      </a:r>
                      <a:r>
                        <a:rPr lang="en-US" baseline="-25000" dirty="0" smtClean="0">
                          <a:latin typeface="Tahoma"/>
                          <a:cs typeface="Tahoma"/>
                        </a:rPr>
                        <a:t>turnaround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= T</a:t>
                      </a:r>
                      <a:r>
                        <a:rPr lang="en-US" baseline="-25000" dirty="0" smtClean="0">
                          <a:latin typeface="Tahoma"/>
                          <a:cs typeface="Tahoma"/>
                        </a:rPr>
                        <a:t>completion - </a:t>
                      </a:r>
                      <a:r>
                        <a:rPr lang="en-US" dirty="0" smtClean="0">
                          <a:latin typeface="Tahoma"/>
                          <a:cs typeface="Tahoma"/>
                        </a:rPr>
                        <a:t>T</a:t>
                      </a:r>
                      <a:r>
                        <a:rPr lang="en-US" baseline="-25000" dirty="0" smtClean="0">
                          <a:latin typeface="Tahoma"/>
                          <a:cs typeface="Tahoma"/>
                        </a:rPr>
                        <a:t>submission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ahoma"/>
                          <a:cs typeface="Tahoma"/>
                        </a:rPr>
                        <a:t>T</a:t>
                      </a:r>
                      <a:r>
                        <a:rPr lang="en-US" baseline="-25000" dirty="0" smtClean="0">
                          <a:latin typeface="Tahoma"/>
                          <a:cs typeface="Tahoma"/>
                        </a:rPr>
                        <a:t>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= T</a:t>
                      </a:r>
                      <a:r>
                        <a:rPr lang="en-US" baseline="-25000" dirty="0" smtClean="0">
                          <a:latin typeface="Tahoma"/>
                          <a:cs typeface="Tahoma"/>
                        </a:rPr>
                        <a:t>completion - </a:t>
                      </a:r>
                      <a:r>
                        <a:rPr lang="en-US" dirty="0" smtClean="0">
                          <a:latin typeface="Tahoma"/>
                          <a:cs typeface="Tahoma"/>
                        </a:rPr>
                        <a:t>T</a:t>
                      </a:r>
                      <a:r>
                        <a:rPr lang="en-US" baseline="-25000" dirty="0" smtClean="0">
                          <a:latin typeface="Tahoma"/>
                          <a:cs typeface="Tahoma"/>
                        </a:rPr>
                        <a:t>response 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 flipH="1">
            <a:off x="1392545" y="1912969"/>
            <a:ext cx="53792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 smtClean="0">
                <a:latin typeface="Helvetica" charset="0"/>
              </a:rPr>
              <a:t>27000 (5000)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 flipH="1">
            <a:off x="534611" y="2421502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T</a:t>
            </a:r>
            <a:r>
              <a:rPr kumimoji="0" lang="en-US" altLang="ja-JP" sz="1800" baseline="-25000" dirty="0">
                <a:latin typeface="Helvetica" charset="0"/>
              </a:rPr>
              <a:t>b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8" name="Line 73"/>
          <p:cNvSpPr>
            <a:spLocks noChangeShapeType="1"/>
          </p:cNvSpPr>
          <p:nvPr/>
        </p:nvSpPr>
        <p:spPr bwMode="auto">
          <a:xfrm flipV="1">
            <a:off x="1588576" y="2613338"/>
            <a:ext cx="176334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87"/>
          <p:cNvSpPr>
            <a:spLocks noChangeShapeType="1"/>
          </p:cNvSpPr>
          <p:nvPr/>
        </p:nvSpPr>
        <p:spPr bwMode="auto">
          <a:xfrm>
            <a:off x="1021560" y="1543637"/>
            <a:ext cx="0" cy="190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91"/>
          <p:cNvSpPr txBox="1">
            <a:spLocks noChangeArrowheads="1"/>
          </p:cNvSpPr>
          <p:nvPr/>
        </p:nvSpPr>
        <p:spPr bwMode="auto">
          <a:xfrm flipH="1">
            <a:off x="541054" y="2822062"/>
            <a:ext cx="402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T</a:t>
            </a:r>
            <a:r>
              <a:rPr kumimoji="0" lang="en-US" altLang="ja-JP" sz="1800" baseline="-25000" dirty="0">
                <a:latin typeface="Helvetica" charset="0"/>
              </a:rPr>
              <a:t>c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14" name="Text Box 92"/>
          <p:cNvSpPr txBox="1">
            <a:spLocks noChangeArrowheads="1"/>
          </p:cNvSpPr>
          <p:nvPr/>
        </p:nvSpPr>
        <p:spPr bwMode="auto">
          <a:xfrm flipH="1">
            <a:off x="536734" y="2020942"/>
            <a:ext cx="411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T</a:t>
            </a:r>
            <a:r>
              <a:rPr kumimoji="0" lang="en-US" altLang="ja-JP" sz="1800" baseline="-25000" dirty="0">
                <a:latin typeface="Helvetica" charset="0"/>
              </a:rPr>
              <a:t>a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H="1">
            <a:off x="6586320" y="1161532"/>
            <a:ext cx="0" cy="3347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3247464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1763528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021559" y="1193799"/>
            <a:ext cx="1" cy="32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2876479" y="1193799"/>
            <a:ext cx="3497" cy="3024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1392544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2134512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2505496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H="1">
            <a:off x="3618448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H="1">
            <a:off x="3989432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H="1">
            <a:off x="4360416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H="1">
            <a:off x="4731400" y="1176198"/>
            <a:ext cx="0" cy="32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flipH="1">
            <a:off x="5473368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H="1">
            <a:off x="5102384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5844352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H="1">
            <a:off x="6215336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6957304" y="1340664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73"/>
          <p:cNvSpPr>
            <a:spLocks noChangeShapeType="1"/>
          </p:cNvSpPr>
          <p:nvPr/>
        </p:nvSpPr>
        <p:spPr bwMode="auto">
          <a:xfrm>
            <a:off x="1763529" y="3004299"/>
            <a:ext cx="188390" cy="2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" name="Line 73"/>
          <p:cNvSpPr>
            <a:spLocks noChangeShapeType="1"/>
          </p:cNvSpPr>
          <p:nvPr/>
        </p:nvSpPr>
        <p:spPr bwMode="auto">
          <a:xfrm>
            <a:off x="1764910" y="2606020"/>
            <a:ext cx="6676321" cy="1179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" name="Line 73"/>
          <p:cNvSpPr>
            <a:spLocks noChangeShapeType="1"/>
          </p:cNvSpPr>
          <p:nvPr/>
        </p:nvSpPr>
        <p:spPr bwMode="auto">
          <a:xfrm flipV="1">
            <a:off x="4916891" y="3003523"/>
            <a:ext cx="3524342" cy="77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" name="Text Box 17"/>
          <p:cNvSpPr txBox="1">
            <a:spLocks noChangeArrowheads="1"/>
          </p:cNvSpPr>
          <p:nvPr/>
        </p:nvSpPr>
        <p:spPr bwMode="auto">
          <a:xfrm flipH="1">
            <a:off x="536734" y="3222622"/>
            <a:ext cx="411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T</a:t>
            </a:r>
            <a:r>
              <a:rPr kumimoji="0" lang="en-US" altLang="ja-JP" sz="1800" baseline="-25000" dirty="0" smtClean="0">
                <a:latin typeface="Helvetica" charset="0"/>
              </a:rPr>
              <a:t>d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73" name="Text Box 91"/>
          <p:cNvSpPr txBox="1">
            <a:spLocks noChangeArrowheads="1"/>
          </p:cNvSpPr>
          <p:nvPr/>
        </p:nvSpPr>
        <p:spPr bwMode="auto">
          <a:xfrm flipH="1">
            <a:off x="536734" y="3623181"/>
            <a:ext cx="411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T</a:t>
            </a:r>
            <a:r>
              <a:rPr kumimoji="0" lang="en-US" altLang="ja-JP" sz="1800" baseline="-25000" dirty="0" smtClean="0">
                <a:latin typeface="Helvetica" charset="0"/>
              </a:rPr>
              <a:t>e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 flipH="1">
            <a:off x="7699272" y="1337489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36"/>
          <p:cNvSpPr>
            <a:spLocks noChangeShapeType="1"/>
          </p:cNvSpPr>
          <p:nvPr/>
        </p:nvSpPr>
        <p:spPr bwMode="auto">
          <a:xfrm flipH="1">
            <a:off x="7328288" y="1337489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10"/>
          <p:cNvSpPr>
            <a:spLocks noChangeShapeType="1"/>
          </p:cNvSpPr>
          <p:nvPr/>
        </p:nvSpPr>
        <p:spPr bwMode="auto">
          <a:xfrm flipH="1">
            <a:off x="8070256" y="1337489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H="1">
            <a:off x="8441233" y="1176198"/>
            <a:ext cx="0" cy="32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16"/>
          <p:cNvSpPr txBox="1">
            <a:spLocks noChangeArrowheads="1"/>
          </p:cNvSpPr>
          <p:nvPr/>
        </p:nvSpPr>
        <p:spPr bwMode="auto">
          <a:xfrm flipH="1">
            <a:off x="4189707" y="855244"/>
            <a:ext cx="10802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400" dirty="0">
                <a:latin typeface="Helvetica" charset="0"/>
              </a:rPr>
              <a:t>2</a:t>
            </a:r>
            <a:r>
              <a:rPr kumimoji="0" lang="en-US" altLang="ja-JP" sz="1400" dirty="0" smtClean="0">
                <a:latin typeface="Helvetica" charset="0"/>
              </a:rPr>
              <a:t>0,000ms</a:t>
            </a:r>
            <a:endParaRPr kumimoji="0" lang="en-US" altLang="ja-JP" sz="1400" dirty="0">
              <a:latin typeface="Helvetica" charset="0"/>
            </a:endParaRPr>
          </a:p>
        </p:txBody>
      </p:sp>
      <p:sp>
        <p:nvSpPr>
          <p:cNvPr id="81" name="Text Box 16"/>
          <p:cNvSpPr txBox="1">
            <a:spLocks noChangeArrowheads="1"/>
          </p:cNvSpPr>
          <p:nvPr/>
        </p:nvSpPr>
        <p:spPr bwMode="auto">
          <a:xfrm flipH="1">
            <a:off x="597934" y="855244"/>
            <a:ext cx="920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400" dirty="0" smtClean="0">
                <a:latin typeface="Helvetica" charset="0"/>
              </a:rPr>
              <a:t>0 ms</a:t>
            </a:r>
            <a:endParaRPr kumimoji="0" lang="en-US" altLang="ja-JP" sz="1400" dirty="0">
              <a:latin typeface="Helvetica" charset="0"/>
            </a:endParaRPr>
          </a:p>
        </p:txBody>
      </p:sp>
      <p:sp>
        <p:nvSpPr>
          <p:cNvPr id="82" name="Text Box 16"/>
          <p:cNvSpPr txBox="1">
            <a:spLocks noChangeArrowheads="1"/>
          </p:cNvSpPr>
          <p:nvPr/>
        </p:nvSpPr>
        <p:spPr bwMode="auto">
          <a:xfrm flipH="1">
            <a:off x="7904969" y="853755"/>
            <a:ext cx="11021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400" dirty="0">
                <a:latin typeface="Helvetica" charset="0"/>
              </a:rPr>
              <a:t>4</a:t>
            </a:r>
            <a:r>
              <a:rPr kumimoji="0" lang="en-US" altLang="ja-JP" sz="1400" dirty="0" smtClean="0">
                <a:latin typeface="Helvetica" charset="0"/>
              </a:rPr>
              <a:t>0,000ms</a:t>
            </a:r>
            <a:endParaRPr kumimoji="0" lang="en-US" altLang="ja-JP" sz="1400" dirty="0">
              <a:latin typeface="Helvetica" charset="0"/>
            </a:endParaRPr>
          </a:p>
        </p:txBody>
      </p:sp>
      <p:sp>
        <p:nvSpPr>
          <p:cNvPr id="83" name="Line 73"/>
          <p:cNvSpPr>
            <a:spLocks noChangeShapeType="1"/>
          </p:cNvSpPr>
          <p:nvPr/>
        </p:nvSpPr>
        <p:spPr bwMode="auto">
          <a:xfrm flipV="1">
            <a:off x="1392545" y="2212607"/>
            <a:ext cx="196031" cy="5628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" name="Line 73"/>
          <p:cNvSpPr>
            <a:spLocks noChangeShapeType="1"/>
          </p:cNvSpPr>
          <p:nvPr/>
        </p:nvSpPr>
        <p:spPr bwMode="auto">
          <a:xfrm>
            <a:off x="1588576" y="2212607"/>
            <a:ext cx="685265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" name="Line 73"/>
          <p:cNvSpPr>
            <a:spLocks noChangeShapeType="1"/>
          </p:cNvSpPr>
          <p:nvPr/>
        </p:nvSpPr>
        <p:spPr bwMode="auto">
          <a:xfrm>
            <a:off x="7128004" y="3404078"/>
            <a:ext cx="131322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" name="Line 73"/>
          <p:cNvSpPr>
            <a:spLocks noChangeShapeType="1"/>
          </p:cNvSpPr>
          <p:nvPr/>
        </p:nvSpPr>
        <p:spPr bwMode="auto">
          <a:xfrm>
            <a:off x="2320003" y="3804632"/>
            <a:ext cx="612123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7" name="Line 73"/>
          <p:cNvSpPr>
            <a:spLocks noChangeShapeType="1"/>
          </p:cNvSpPr>
          <p:nvPr/>
        </p:nvSpPr>
        <p:spPr bwMode="auto">
          <a:xfrm>
            <a:off x="2134513" y="3814760"/>
            <a:ext cx="205328" cy="1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8" name="Line 87"/>
          <p:cNvSpPr>
            <a:spLocks noChangeShapeType="1"/>
          </p:cNvSpPr>
          <p:nvPr/>
        </p:nvSpPr>
        <p:spPr bwMode="auto">
          <a:xfrm flipH="1">
            <a:off x="2309843" y="1493064"/>
            <a:ext cx="9678" cy="231365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" name="Line 73"/>
          <p:cNvSpPr>
            <a:spLocks noChangeShapeType="1"/>
          </p:cNvSpPr>
          <p:nvPr/>
        </p:nvSpPr>
        <p:spPr bwMode="auto">
          <a:xfrm flipV="1">
            <a:off x="1951920" y="3404078"/>
            <a:ext cx="183794" cy="11104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" name="Line 73"/>
          <p:cNvSpPr>
            <a:spLocks noChangeShapeType="1"/>
          </p:cNvSpPr>
          <p:nvPr/>
        </p:nvSpPr>
        <p:spPr bwMode="auto">
          <a:xfrm>
            <a:off x="1011111" y="3806704"/>
            <a:ext cx="1123401" cy="8057"/>
          </a:xfrm>
          <a:prstGeom prst="line">
            <a:avLst/>
          </a:prstGeom>
          <a:noFill/>
          <a:ln w="12700" cmpd="sng">
            <a:solidFill>
              <a:srgbClr val="FFFF00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" name="Line 87"/>
          <p:cNvSpPr>
            <a:spLocks noChangeShapeType="1"/>
          </p:cNvSpPr>
          <p:nvPr/>
        </p:nvSpPr>
        <p:spPr bwMode="auto">
          <a:xfrm>
            <a:off x="1951918" y="1493065"/>
            <a:ext cx="2" cy="23136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" name="Line 73"/>
          <p:cNvSpPr>
            <a:spLocks noChangeShapeType="1"/>
          </p:cNvSpPr>
          <p:nvPr/>
        </p:nvSpPr>
        <p:spPr bwMode="auto">
          <a:xfrm flipV="1">
            <a:off x="1011111" y="3394406"/>
            <a:ext cx="940809" cy="9672"/>
          </a:xfrm>
          <a:prstGeom prst="line">
            <a:avLst/>
          </a:prstGeom>
          <a:noFill/>
          <a:ln w="12700" cmpd="sng">
            <a:solidFill>
              <a:srgbClr val="FFFF00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" name="Text Box 16"/>
          <p:cNvSpPr txBox="1">
            <a:spLocks noChangeArrowheads="1"/>
          </p:cNvSpPr>
          <p:nvPr/>
        </p:nvSpPr>
        <p:spPr bwMode="auto">
          <a:xfrm flipH="1">
            <a:off x="1563791" y="2322875"/>
            <a:ext cx="1112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 smtClean="0">
                <a:latin typeface="Helvetica" charset="0"/>
              </a:rPr>
              <a:t>7000 (1000)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103" name="Text Box 16"/>
          <p:cNvSpPr txBox="1">
            <a:spLocks noChangeArrowheads="1"/>
          </p:cNvSpPr>
          <p:nvPr/>
        </p:nvSpPr>
        <p:spPr bwMode="auto">
          <a:xfrm flipH="1">
            <a:off x="2196953" y="2683562"/>
            <a:ext cx="31533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 smtClean="0">
                <a:latin typeface="Helvetica" charset="0"/>
              </a:rPr>
              <a:t>17000 (3000)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104" name="Text Box 16"/>
          <p:cNvSpPr txBox="1">
            <a:spLocks noChangeArrowheads="1"/>
          </p:cNvSpPr>
          <p:nvPr/>
        </p:nvSpPr>
        <p:spPr bwMode="auto">
          <a:xfrm flipH="1">
            <a:off x="1951919" y="3117407"/>
            <a:ext cx="4932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 smtClean="0">
                <a:latin typeface="Helvetica" charset="0"/>
              </a:rPr>
              <a:t>28000 (6000)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 flipH="1">
            <a:off x="1764910" y="3521379"/>
            <a:ext cx="906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 smtClean="0">
                <a:latin typeface="Helvetica" charset="0"/>
              </a:rPr>
              <a:t>500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106" name="Text Box 16"/>
          <p:cNvSpPr txBox="1">
            <a:spLocks noChangeArrowheads="1"/>
          </p:cNvSpPr>
          <p:nvPr/>
        </p:nvSpPr>
        <p:spPr bwMode="auto">
          <a:xfrm flipH="1">
            <a:off x="1025057" y="3127079"/>
            <a:ext cx="9268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 smtClean="0">
                <a:latin typeface="Helvetica" charset="0"/>
              </a:rPr>
              <a:t>5000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107" name="Text Box 16"/>
          <p:cNvSpPr txBox="1">
            <a:spLocks noChangeArrowheads="1"/>
          </p:cNvSpPr>
          <p:nvPr/>
        </p:nvSpPr>
        <p:spPr bwMode="auto">
          <a:xfrm flipH="1">
            <a:off x="1011111" y="3537763"/>
            <a:ext cx="11234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>
                <a:latin typeface="Helvetica" charset="0"/>
              </a:rPr>
              <a:t>6</a:t>
            </a:r>
            <a:r>
              <a:rPr kumimoji="0" lang="en-US" altLang="ja-JP" sz="1200" dirty="0" smtClean="0">
                <a:latin typeface="Helvetica" charset="0"/>
              </a:rPr>
              <a:t>000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116" name="Line 73"/>
          <p:cNvSpPr>
            <a:spLocks noChangeShapeType="1"/>
          </p:cNvSpPr>
          <p:nvPr/>
        </p:nvSpPr>
        <p:spPr bwMode="auto">
          <a:xfrm>
            <a:off x="1021560" y="3003523"/>
            <a:ext cx="741968" cy="203"/>
          </a:xfrm>
          <a:prstGeom prst="line">
            <a:avLst/>
          </a:prstGeom>
          <a:noFill/>
          <a:ln w="12700" cmpd="sng">
            <a:solidFill>
              <a:srgbClr val="FFFF00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" name="Line 73"/>
          <p:cNvSpPr>
            <a:spLocks noChangeShapeType="1"/>
          </p:cNvSpPr>
          <p:nvPr/>
        </p:nvSpPr>
        <p:spPr bwMode="auto">
          <a:xfrm>
            <a:off x="1021559" y="2607653"/>
            <a:ext cx="542232" cy="0"/>
          </a:xfrm>
          <a:prstGeom prst="line">
            <a:avLst/>
          </a:prstGeom>
          <a:noFill/>
          <a:ln w="12700" cmpd="sng">
            <a:solidFill>
              <a:srgbClr val="FFFF00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" name="Line 73"/>
          <p:cNvSpPr>
            <a:spLocks noChangeShapeType="1"/>
          </p:cNvSpPr>
          <p:nvPr/>
        </p:nvSpPr>
        <p:spPr bwMode="auto">
          <a:xfrm flipV="1">
            <a:off x="1025059" y="2212607"/>
            <a:ext cx="367486" cy="5628"/>
          </a:xfrm>
          <a:prstGeom prst="line">
            <a:avLst/>
          </a:prstGeom>
          <a:noFill/>
          <a:ln w="12700" cmpd="sng">
            <a:solidFill>
              <a:srgbClr val="FFFF00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" name="Text Box 16"/>
          <p:cNvSpPr txBox="1">
            <a:spLocks noChangeArrowheads="1"/>
          </p:cNvSpPr>
          <p:nvPr/>
        </p:nvSpPr>
        <p:spPr bwMode="auto">
          <a:xfrm flipH="1">
            <a:off x="465084" y="2727302"/>
            <a:ext cx="18549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>
                <a:latin typeface="Helvetica" charset="0"/>
              </a:rPr>
              <a:t>4</a:t>
            </a:r>
            <a:r>
              <a:rPr kumimoji="0" lang="en-US" altLang="ja-JP" sz="1200" dirty="0" smtClean="0">
                <a:latin typeface="Helvetica" charset="0"/>
              </a:rPr>
              <a:t>000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120" name="Text Box 16"/>
          <p:cNvSpPr txBox="1">
            <a:spLocks noChangeArrowheads="1"/>
          </p:cNvSpPr>
          <p:nvPr/>
        </p:nvSpPr>
        <p:spPr bwMode="auto">
          <a:xfrm flipH="1">
            <a:off x="353324" y="2322875"/>
            <a:ext cx="18549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 smtClean="0">
                <a:latin typeface="Helvetica" charset="0"/>
              </a:rPr>
              <a:t>3000</a:t>
            </a:r>
            <a:endParaRPr kumimoji="0" lang="en-US" altLang="ja-JP" sz="1200" dirty="0">
              <a:latin typeface="Helvetica" charset="0"/>
            </a:endParaRPr>
          </a:p>
        </p:txBody>
      </p:sp>
      <p:sp>
        <p:nvSpPr>
          <p:cNvPr id="121" name="Text Box 16"/>
          <p:cNvSpPr txBox="1">
            <a:spLocks noChangeArrowheads="1"/>
          </p:cNvSpPr>
          <p:nvPr/>
        </p:nvSpPr>
        <p:spPr bwMode="auto">
          <a:xfrm flipH="1">
            <a:off x="817305" y="1941236"/>
            <a:ext cx="746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200" dirty="0" smtClean="0">
                <a:latin typeface="Helvetica" charset="0"/>
              </a:rPr>
              <a:t>2000</a:t>
            </a:r>
            <a:endParaRPr kumimoji="0" lang="en-US" altLang="ja-JP" sz="1200" dirty="0">
              <a:latin typeface="Helvetica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5028763" y="4200319"/>
            <a:ext cx="3412468" cy="1478754"/>
            <a:chOff x="777239" y="3992513"/>
            <a:chExt cx="3412468" cy="904885"/>
          </a:xfrm>
        </p:grpSpPr>
        <p:sp>
          <p:nvSpPr>
            <p:cNvPr id="97" name="Line 73"/>
            <p:cNvSpPr>
              <a:spLocks noChangeShapeType="1"/>
            </p:cNvSpPr>
            <p:nvPr/>
          </p:nvSpPr>
          <p:spPr bwMode="auto">
            <a:xfrm>
              <a:off x="1011111" y="4417715"/>
              <a:ext cx="1865369" cy="0"/>
            </a:xfrm>
            <a:prstGeom prst="line">
              <a:avLst/>
            </a:prstGeom>
            <a:noFill/>
            <a:ln w="12700" cmpd="sng">
              <a:solidFill>
                <a:srgbClr val="FFFF00"/>
              </a:solidFill>
              <a:prstDash val="dash"/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" name="Line 73"/>
            <p:cNvSpPr>
              <a:spLocks noChangeShapeType="1"/>
            </p:cNvSpPr>
            <p:nvPr/>
          </p:nvSpPr>
          <p:spPr bwMode="auto">
            <a:xfrm>
              <a:off x="2876480" y="4425014"/>
              <a:ext cx="1105653" cy="0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>
              <a:off x="1011111" y="4118489"/>
              <a:ext cx="0" cy="6295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2"/>
            <p:cNvSpPr>
              <a:spLocks noChangeShapeType="1"/>
            </p:cNvSpPr>
            <p:nvPr/>
          </p:nvSpPr>
          <p:spPr bwMode="auto">
            <a:xfrm>
              <a:off x="3989433" y="4118489"/>
              <a:ext cx="0" cy="6335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2"/>
            <p:cNvSpPr>
              <a:spLocks noChangeShapeType="1"/>
            </p:cNvSpPr>
            <p:nvPr/>
          </p:nvSpPr>
          <p:spPr bwMode="auto">
            <a:xfrm>
              <a:off x="2876479" y="4424397"/>
              <a:ext cx="1" cy="320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16"/>
            <p:cNvSpPr txBox="1">
              <a:spLocks noChangeArrowheads="1"/>
            </p:cNvSpPr>
            <p:nvPr/>
          </p:nvSpPr>
          <p:spPr bwMode="auto">
            <a:xfrm flipH="1">
              <a:off x="1103554" y="4423433"/>
              <a:ext cx="1854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600" dirty="0" smtClean="0">
                  <a:latin typeface="Helvetica" charset="0"/>
                </a:rPr>
                <a:t>T</a:t>
              </a:r>
              <a:r>
                <a:rPr kumimoji="0" lang="en-US" altLang="ja-JP" sz="1600" baseline="-25000" dirty="0" smtClean="0">
                  <a:latin typeface="Helvetica" charset="0"/>
                </a:rPr>
                <a:t>response</a:t>
              </a:r>
              <a:endParaRPr kumimoji="0" lang="en-US" altLang="ja-JP" sz="1600" baseline="-25000" dirty="0">
                <a:latin typeface="Helvetica" charset="0"/>
              </a:endParaRPr>
            </a:p>
          </p:txBody>
        </p:sp>
        <p:sp>
          <p:nvSpPr>
            <p:cNvPr id="109" name="Text Box 16"/>
            <p:cNvSpPr txBox="1">
              <a:spLocks noChangeArrowheads="1"/>
            </p:cNvSpPr>
            <p:nvPr/>
          </p:nvSpPr>
          <p:spPr bwMode="auto">
            <a:xfrm flipH="1">
              <a:off x="2843387" y="4438893"/>
              <a:ext cx="11460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600" dirty="0" smtClean="0">
                  <a:latin typeface="Helvetica" charset="0"/>
                </a:rPr>
                <a:t>T</a:t>
              </a:r>
              <a:r>
                <a:rPr kumimoji="0" lang="en-US" altLang="ja-JP" sz="1600" baseline="-25000" dirty="0" smtClean="0">
                  <a:latin typeface="Helvetica" charset="0"/>
                </a:rPr>
                <a:t>execution</a:t>
              </a:r>
              <a:endParaRPr kumimoji="0" lang="en-US" altLang="ja-JP" sz="1600" baseline="-25000" dirty="0">
                <a:latin typeface="Helvetica" charset="0"/>
              </a:endParaRPr>
            </a:p>
          </p:txBody>
        </p:sp>
        <p:sp>
          <p:nvSpPr>
            <p:cNvPr id="110" name="Text Box 16"/>
            <p:cNvSpPr txBox="1">
              <a:spLocks noChangeArrowheads="1"/>
            </p:cNvSpPr>
            <p:nvPr/>
          </p:nvSpPr>
          <p:spPr bwMode="auto">
            <a:xfrm flipH="1">
              <a:off x="1009548" y="4011590"/>
              <a:ext cx="2978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600" dirty="0" smtClean="0">
                  <a:latin typeface="Helvetica" charset="0"/>
                </a:rPr>
                <a:t>TAT</a:t>
              </a:r>
              <a:r>
                <a:rPr kumimoji="0" lang="en-US" altLang="ja-JP" sz="1600" baseline="-25000" dirty="0" smtClean="0">
                  <a:latin typeface="Helvetica" charset="0"/>
                </a:rPr>
                <a:t>(Turn-around time)</a:t>
              </a:r>
              <a:endParaRPr kumimoji="0" lang="en-US" altLang="ja-JP" sz="1600" baseline="-25000" dirty="0">
                <a:latin typeface="Helvetica" charset="0"/>
              </a:endParaRPr>
            </a:p>
          </p:txBody>
        </p:sp>
        <p:sp>
          <p:nvSpPr>
            <p:cNvPr id="111" name="Line 73"/>
            <p:cNvSpPr>
              <a:spLocks noChangeShapeType="1"/>
            </p:cNvSpPr>
            <p:nvPr/>
          </p:nvSpPr>
          <p:spPr bwMode="auto">
            <a:xfrm>
              <a:off x="3343007" y="4274525"/>
              <a:ext cx="644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 type="none"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Line 73"/>
            <p:cNvSpPr>
              <a:spLocks noChangeShapeType="1"/>
            </p:cNvSpPr>
            <p:nvPr/>
          </p:nvSpPr>
          <p:spPr bwMode="auto">
            <a:xfrm>
              <a:off x="1009548" y="4271190"/>
              <a:ext cx="644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 type="arrow"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73"/>
            <p:cNvSpPr>
              <a:spLocks noChangeShapeType="1"/>
            </p:cNvSpPr>
            <p:nvPr/>
          </p:nvSpPr>
          <p:spPr bwMode="auto">
            <a:xfrm>
              <a:off x="1011111" y="4620654"/>
              <a:ext cx="644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 type="arrow"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Line 73"/>
            <p:cNvSpPr>
              <a:spLocks noChangeShapeType="1"/>
            </p:cNvSpPr>
            <p:nvPr/>
          </p:nvSpPr>
          <p:spPr bwMode="auto">
            <a:xfrm>
              <a:off x="2231617" y="4620654"/>
              <a:ext cx="644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 type="none"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77239" y="3992513"/>
              <a:ext cx="3412468" cy="90488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4713367" y="5807196"/>
            <a:ext cx="1095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Helvetica" charset="0"/>
              </a:rPr>
              <a:t>T</a:t>
            </a:r>
            <a:r>
              <a:rPr lang="en-US" altLang="ja-JP" baseline="-25000" dirty="0" smtClean="0">
                <a:latin typeface="Helvetica" charset="0"/>
              </a:rPr>
              <a:t>submission</a:t>
            </a:r>
            <a:endParaRPr lang="en-US" dirty="0"/>
          </a:p>
        </p:txBody>
      </p:sp>
      <p:sp>
        <p:nvSpPr>
          <p:cNvPr id="127" name="Line 73"/>
          <p:cNvSpPr>
            <a:spLocks noChangeShapeType="1"/>
          </p:cNvSpPr>
          <p:nvPr/>
        </p:nvSpPr>
        <p:spPr bwMode="auto">
          <a:xfrm flipV="1">
            <a:off x="5262635" y="5457786"/>
            <a:ext cx="7346" cy="518082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 type="none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140580" y="1819669"/>
            <a:ext cx="518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Helvetica" charset="0"/>
              </a:rPr>
              <a:t>29s</a:t>
            </a:r>
            <a:endParaRPr lang="en-US" sz="1600" dirty="0"/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 flipH="1">
            <a:off x="2339840" y="887826"/>
            <a:ext cx="10802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400" dirty="0" smtClean="0">
                <a:latin typeface="Helvetica" charset="0"/>
              </a:rPr>
              <a:t>10,000ms</a:t>
            </a:r>
            <a:endParaRPr kumimoji="0" lang="en-US" altLang="ja-JP" sz="1400" dirty="0">
              <a:latin typeface="Helvetica" charset="0"/>
            </a:endParaRPr>
          </a:p>
        </p:txBody>
      </p:sp>
      <p:sp>
        <p:nvSpPr>
          <p:cNvPr id="128" name="Text Box 16"/>
          <p:cNvSpPr txBox="1">
            <a:spLocks noChangeArrowheads="1"/>
          </p:cNvSpPr>
          <p:nvPr/>
        </p:nvSpPr>
        <p:spPr bwMode="auto">
          <a:xfrm flipH="1">
            <a:off x="6063142" y="814268"/>
            <a:ext cx="10802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400" dirty="0">
                <a:latin typeface="Helvetica" charset="0"/>
              </a:rPr>
              <a:t>3</a:t>
            </a:r>
            <a:r>
              <a:rPr kumimoji="0" lang="en-US" altLang="ja-JP" sz="1400" dirty="0" smtClean="0">
                <a:latin typeface="Helvetica" charset="0"/>
              </a:rPr>
              <a:t>0,000ms</a:t>
            </a:r>
            <a:endParaRPr kumimoji="0" lang="en-US" altLang="ja-JP" sz="1400" dirty="0">
              <a:latin typeface="Helvetica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894357" y="3053345"/>
            <a:ext cx="518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Helvetica" charset="0"/>
              </a:rPr>
              <a:t>33s</a:t>
            </a:r>
            <a:endParaRPr lang="en-US" sz="1600" dirty="0"/>
          </a:p>
        </p:txBody>
      </p:sp>
      <p:sp>
        <p:nvSpPr>
          <p:cNvPr id="132" name="Line 87"/>
          <p:cNvSpPr>
            <a:spLocks noChangeShapeType="1"/>
          </p:cNvSpPr>
          <p:nvPr/>
        </p:nvSpPr>
        <p:spPr bwMode="auto">
          <a:xfrm>
            <a:off x="2135713" y="1493065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" name="Line 87"/>
          <p:cNvSpPr>
            <a:spLocks noChangeShapeType="1"/>
          </p:cNvSpPr>
          <p:nvPr/>
        </p:nvSpPr>
        <p:spPr bwMode="auto">
          <a:xfrm flipH="1">
            <a:off x="2682055" y="1471769"/>
            <a:ext cx="9678" cy="234299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" name="Line 87"/>
          <p:cNvSpPr>
            <a:spLocks noChangeShapeType="1"/>
          </p:cNvSpPr>
          <p:nvPr/>
        </p:nvSpPr>
        <p:spPr bwMode="auto">
          <a:xfrm>
            <a:off x="2507925" y="1501112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5" name="Line 87"/>
          <p:cNvSpPr>
            <a:spLocks noChangeShapeType="1"/>
          </p:cNvSpPr>
          <p:nvPr/>
        </p:nvSpPr>
        <p:spPr bwMode="auto">
          <a:xfrm flipH="1">
            <a:off x="1562196" y="1503708"/>
            <a:ext cx="9678" cy="231365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6" name="Line 87"/>
          <p:cNvSpPr>
            <a:spLocks noChangeShapeType="1"/>
          </p:cNvSpPr>
          <p:nvPr/>
        </p:nvSpPr>
        <p:spPr bwMode="auto">
          <a:xfrm>
            <a:off x="1204273" y="1471769"/>
            <a:ext cx="0" cy="234559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" name="Line 87"/>
          <p:cNvSpPr>
            <a:spLocks noChangeShapeType="1"/>
          </p:cNvSpPr>
          <p:nvPr/>
        </p:nvSpPr>
        <p:spPr bwMode="auto">
          <a:xfrm>
            <a:off x="1388066" y="1503709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" name="Line 87"/>
          <p:cNvSpPr>
            <a:spLocks noChangeShapeType="1"/>
          </p:cNvSpPr>
          <p:nvPr/>
        </p:nvSpPr>
        <p:spPr bwMode="auto">
          <a:xfrm>
            <a:off x="1760278" y="1511756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9" name="Line 87"/>
          <p:cNvSpPr>
            <a:spLocks noChangeShapeType="1"/>
          </p:cNvSpPr>
          <p:nvPr/>
        </p:nvSpPr>
        <p:spPr bwMode="auto">
          <a:xfrm flipH="1">
            <a:off x="3436203" y="1503545"/>
            <a:ext cx="9678" cy="231365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0" name="Line 87"/>
          <p:cNvSpPr>
            <a:spLocks noChangeShapeType="1"/>
          </p:cNvSpPr>
          <p:nvPr/>
        </p:nvSpPr>
        <p:spPr bwMode="auto">
          <a:xfrm>
            <a:off x="3078278" y="1503546"/>
            <a:ext cx="2" cy="23136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1" name="Line 87"/>
          <p:cNvSpPr>
            <a:spLocks noChangeShapeType="1"/>
          </p:cNvSpPr>
          <p:nvPr/>
        </p:nvSpPr>
        <p:spPr bwMode="auto">
          <a:xfrm>
            <a:off x="3262073" y="1503546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2" name="Line 87"/>
          <p:cNvSpPr>
            <a:spLocks noChangeShapeType="1"/>
          </p:cNvSpPr>
          <p:nvPr/>
        </p:nvSpPr>
        <p:spPr bwMode="auto">
          <a:xfrm flipH="1">
            <a:off x="3808415" y="1482250"/>
            <a:ext cx="9678" cy="234299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" name="Line 87"/>
          <p:cNvSpPr>
            <a:spLocks noChangeShapeType="1"/>
          </p:cNvSpPr>
          <p:nvPr/>
        </p:nvSpPr>
        <p:spPr bwMode="auto">
          <a:xfrm>
            <a:off x="3634285" y="1511593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" name="Line 87"/>
          <p:cNvSpPr>
            <a:spLocks noChangeShapeType="1"/>
          </p:cNvSpPr>
          <p:nvPr/>
        </p:nvSpPr>
        <p:spPr bwMode="auto">
          <a:xfrm>
            <a:off x="2886638" y="1522237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" name="Line 87"/>
          <p:cNvSpPr>
            <a:spLocks noChangeShapeType="1"/>
          </p:cNvSpPr>
          <p:nvPr/>
        </p:nvSpPr>
        <p:spPr bwMode="auto">
          <a:xfrm flipH="1">
            <a:off x="4538997" y="1493034"/>
            <a:ext cx="9678" cy="231365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" name="Line 87"/>
          <p:cNvSpPr>
            <a:spLocks noChangeShapeType="1"/>
          </p:cNvSpPr>
          <p:nvPr/>
        </p:nvSpPr>
        <p:spPr bwMode="auto">
          <a:xfrm>
            <a:off x="4181072" y="1493035"/>
            <a:ext cx="2" cy="23136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7" name="Line 87"/>
          <p:cNvSpPr>
            <a:spLocks noChangeShapeType="1"/>
          </p:cNvSpPr>
          <p:nvPr/>
        </p:nvSpPr>
        <p:spPr bwMode="auto">
          <a:xfrm>
            <a:off x="4364867" y="1493035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9" name="Line 87"/>
          <p:cNvSpPr>
            <a:spLocks noChangeShapeType="1"/>
          </p:cNvSpPr>
          <p:nvPr/>
        </p:nvSpPr>
        <p:spPr bwMode="auto">
          <a:xfrm>
            <a:off x="4726919" y="1501082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0" name="Line 87"/>
          <p:cNvSpPr>
            <a:spLocks noChangeShapeType="1"/>
          </p:cNvSpPr>
          <p:nvPr/>
        </p:nvSpPr>
        <p:spPr bwMode="auto">
          <a:xfrm>
            <a:off x="3989432" y="1511726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1" name="Line 87"/>
          <p:cNvSpPr>
            <a:spLocks noChangeShapeType="1"/>
          </p:cNvSpPr>
          <p:nvPr/>
        </p:nvSpPr>
        <p:spPr bwMode="auto">
          <a:xfrm flipH="1">
            <a:off x="5651949" y="1493064"/>
            <a:ext cx="9678" cy="231365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" name="Line 87"/>
          <p:cNvSpPr>
            <a:spLocks noChangeShapeType="1"/>
          </p:cNvSpPr>
          <p:nvPr/>
        </p:nvSpPr>
        <p:spPr bwMode="auto">
          <a:xfrm>
            <a:off x="5294024" y="1493065"/>
            <a:ext cx="2" cy="23136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" name="Line 87"/>
          <p:cNvSpPr>
            <a:spLocks noChangeShapeType="1"/>
          </p:cNvSpPr>
          <p:nvPr/>
        </p:nvSpPr>
        <p:spPr bwMode="auto">
          <a:xfrm>
            <a:off x="5467659" y="1493065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" name="Line 87"/>
          <p:cNvSpPr>
            <a:spLocks noChangeShapeType="1"/>
          </p:cNvSpPr>
          <p:nvPr/>
        </p:nvSpPr>
        <p:spPr bwMode="auto">
          <a:xfrm flipH="1">
            <a:off x="6024161" y="1471769"/>
            <a:ext cx="9678" cy="234299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5" name="Line 87"/>
          <p:cNvSpPr>
            <a:spLocks noChangeShapeType="1"/>
          </p:cNvSpPr>
          <p:nvPr/>
        </p:nvSpPr>
        <p:spPr bwMode="auto">
          <a:xfrm>
            <a:off x="5850031" y="1501112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6" name="Line 87"/>
          <p:cNvSpPr>
            <a:spLocks noChangeShapeType="1"/>
          </p:cNvSpPr>
          <p:nvPr/>
        </p:nvSpPr>
        <p:spPr bwMode="auto">
          <a:xfrm>
            <a:off x="5102384" y="1511756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7" name="Line 87"/>
          <p:cNvSpPr>
            <a:spLocks noChangeShapeType="1"/>
          </p:cNvSpPr>
          <p:nvPr/>
        </p:nvSpPr>
        <p:spPr bwMode="auto">
          <a:xfrm>
            <a:off x="4919504" y="1501596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8" name="Line 87"/>
          <p:cNvSpPr>
            <a:spLocks noChangeShapeType="1"/>
          </p:cNvSpPr>
          <p:nvPr/>
        </p:nvSpPr>
        <p:spPr bwMode="auto">
          <a:xfrm flipH="1">
            <a:off x="6399626" y="1505330"/>
            <a:ext cx="9678" cy="231365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" name="Line 87"/>
          <p:cNvSpPr>
            <a:spLocks noChangeShapeType="1"/>
          </p:cNvSpPr>
          <p:nvPr/>
        </p:nvSpPr>
        <p:spPr bwMode="auto">
          <a:xfrm>
            <a:off x="6215336" y="1505331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0" name="Line 87"/>
          <p:cNvSpPr>
            <a:spLocks noChangeShapeType="1"/>
          </p:cNvSpPr>
          <p:nvPr/>
        </p:nvSpPr>
        <p:spPr bwMode="auto">
          <a:xfrm flipH="1">
            <a:off x="6771838" y="1484035"/>
            <a:ext cx="9678" cy="234299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1" name="Line 87"/>
          <p:cNvSpPr>
            <a:spLocks noChangeShapeType="1"/>
          </p:cNvSpPr>
          <p:nvPr/>
        </p:nvSpPr>
        <p:spPr bwMode="auto">
          <a:xfrm>
            <a:off x="6597708" y="1513378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2" name="Line 87"/>
          <p:cNvSpPr>
            <a:spLocks noChangeShapeType="1"/>
          </p:cNvSpPr>
          <p:nvPr/>
        </p:nvSpPr>
        <p:spPr bwMode="auto">
          <a:xfrm flipH="1">
            <a:off x="7144824" y="1514599"/>
            <a:ext cx="9678" cy="231365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" name="Line 87"/>
          <p:cNvSpPr>
            <a:spLocks noChangeShapeType="1"/>
          </p:cNvSpPr>
          <p:nvPr/>
        </p:nvSpPr>
        <p:spPr bwMode="auto">
          <a:xfrm>
            <a:off x="6960534" y="1514600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" name="Line 87"/>
          <p:cNvSpPr>
            <a:spLocks noChangeShapeType="1"/>
          </p:cNvSpPr>
          <p:nvPr/>
        </p:nvSpPr>
        <p:spPr bwMode="auto">
          <a:xfrm flipH="1">
            <a:off x="7517036" y="1493304"/>
            <a:ext cx="9678" cy="234299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" name="Line 87"/>
          <p:cNvSpPr>
            <a:spLocks noChangeShapeType="1"/>
          </p:cNvSpPr>
          <p:nvPr/>
        </p:nvSpPr>
        <p:spPr bwMode="auto">
          <a:xfrm>
            <a:off x="7342906" y="1522647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" name="Line 87"/>
          <p:cNvSpPr>
            <a:spLocks noChangeShapeType="1"/>
          </p:cNvSpPr>
          <p:nvPr/>
        </p:nvSpPr>
        <p:spPr bwMode="auto">
          <a:xfrm flipH="1">
            <a:off x="7889852" y="1514599"/>
            <a:ext cx="9678" cy="231365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7" name="Line 87"/>
          <p:cNvSpPr>
            <a:spLocks noChangeShapeType="1"/>
          </p:cNvSpPr>
          <p:nvPr/>
        </p:nvSpPr>
        <p:spPr bwMode="auto">
          <a:xfrm>
            <a:off x="7705562" y="1514600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8" name="Line 87"/>
          <p:cNvSpPr>
            <a:spLocks noChangeShapeType="1"/>
          </p:cNvSpPr>
          <p:nvPr/>
        </p:nvSpPr>
        <p:spPr bwMode="auto">
          <a:xfrm flipH="1">
            <a:off x="8262064" y="1483144"/>
            <a:ext cx="9678" cy="234299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9" name="Line 87"/>
          <p:cNvSpPr>
            <a:spLocks noChangeShapeType="1"/>
          </p:cNvSpPr>
          <p:nvPr/>
        </p:nvSpPr>
        <p:spPr bwMode="auto">
          <a:xfrm>
            <a:off x="8087934" y="1522647"/>
            <a:ext cx="0" cy="229287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0" name="Line 87"/>
          <p:cNvSpPr>
            <a:spLocks noChangeShapeType="1"/>
          </p:cNvSpPr>
          <p:nvPr/>
        </p:nvSpPr>
        <p:spPr bwMode="auto">
          <a:xfrm flipH="1">
            <a:off x="8436392" y="1472530"/>
            <a:ext cx="9678" cy="234299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2" name="Line 73"/>
          <p:cNvSpPr>
            <a:spLocks noChangeShapeType="1"/>
          </p:cNvSpPr>
          <p:nvPr/>
        </p:nvSpPr>
        <p:spPr bwMode="auto">
          <a:xfrm>
            <a:off x="2300168" y="2204949"/>
            <a:ext cx="205328" cy="1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" name="Line 73"/>
          <p:cNvSpPr>
            <a:spLocks noChangeShapeType="1"/>
          </p:cNvSpPr>
          <p:nvPr/>
        </p:nvSpPr>
        <p:spPr bwMode="auto">
          <a:xfrm>
            <a:off x="2682055" y="3004301"/>
            <a:ext cx="205328" cy="1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7" name="Line 73"/>
          <p:cNvSpPr>
            <a:spLocks noChangeShapeType="1"/>
          </p:cNvSpPr>
          <p:nvPr/>
        </p:nvSpPr>
        <p:spPr bwMode="auto">
          <a:xfrm>
            <a:off x="2876479" y="3393183"/>
            <a:ext cx="205328" cy="1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071573" y="2210660"/>
            <a:ext cx="576315" cy="1188235"/>
            <a:chOff x="3255723" y="2210660"/>
            <a:chExt cx="576315" cy="1188235"/>
          </a:xfrm>
        </p:grpSpPr>
        <p:sp>
          <p:nvSpPr>
            <p:cNvPr id="178" name="Line 73"/>
            <p:cNvSpPr>
              <a:spLocks noChangeShapeType="1"/>
            </p:cNvSpPr>
            <p:nvPr/>
          </p:nvSpPr>
          <p:spPr bwMode="auto">
            <a:xfrm>
              <a:off x="3255723" y="2210660"/>
              <a:ext cx="205328" cy="1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0" name="Line 73"/>
            <p:cNvSpPr>
              <a:spLocks noChangeShapeType="1"/>
            </p:cNvSpPr>
            <p:nvPr/>
          </p:nvSpPr>
          <p:spPr bwMode="auto">
            <a:xfrm>
              <a:off x="3438636" y="3010012"/>
              <a:ext cx="205328" cy="1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1" name="Line 73"/>
            <p:cNvSpPr>
              <a:spLocks noChangeShapeType="1"/>
            </p:cNvSpPr>
            <p:nvPr/>
          </p:nvSpPr>
          <p:spPr bwMode="auto">
            <a:xfrm>
              <a:off x="3626710" y="3398894"/>
              <a:ext cx="205328" cy="1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3637685" y="2217010"/>
            <a:ext cx="567848" cy="1188235"/>
            <a:chOff x="3255723" y="2210660"/>
            <a:chExt cx="567848" cy="1188235"/>
          </a:xfrm>
        </p:grpSpPr>
        <p:sp>
          <p:nvSpPr>
            <p:cNvPr id="183" name="Line 73"/>
            <p:cNvSpPr>
              <a:spLocks noChangeShapeType="1"/>
            </p:cNvSpPr>
            <p:nvPr/>
          </p:nvSpPr>
          <p:spPr bwMode="auto">
            <a:xfrm>
              <a:off x="3255723" y="2210660"/>
              <a:ext cx="205328" cy="1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" name="Line 73"/>
            <p:cNvSpPr>
              <a:spLocks noChangeShapeType="1"/>
            </p:cNvSpPr>
            <p:nvPr/>
          </p:nvSpPr>
          <p:spPr bwMode="auto">
            <a:xfrm>
              <a:off x="3430169" y="3010012"/>
              <a:ext cx="205328" cy="1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" name="Line 73"/>
            <p:cNvSpPr>
              <a:spLocks noChangeShapeType="1"/>
            </p:cNvSpPr>
            <p:nvPr/>
          </p:nvSpPr>
          <p:spPr bwMode="auto">
            <a:xfrm>
              <a:off x="3618243" y="3398894"/>
              <a:ext cx="205328" cy="1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4174128" y="2210660"/>
            <a:ext cx="576315" cy="1188235"/>
            <a:chOff x="3255723" y="2210660"/>
            <a:chExt cx="576315" cy="1188235"/>
          </a:xfrm>
        </p:grpSpPr>
        <p:sp>
          <p:nvSpPr>
            <p:cNvPr id="188" name="Line 73"/>
            <p:cNvSpPr>
              <a:spLocks noChangeShapeType="1"/>
            </p:cNvSpPr>
            <p:nvPr/>
          </p:nvSpPr>
          <p:spPr bwMode="auto">
            <a:xfrm>
              <a:off x="3255723" y="2210660"/>
              <a:ext cx="205328" cy="1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1" name="Line 73"/>
            <p:cNvSpPr>
              <a:spLocks noChangeShapeType="1"/>
            </p:cNvSpPr>
            <p:nvPr/>
          </p:nvSpPr>
          <p:spPr bwMode="auto">
            <a:xfrm>
              <a:off x="3626710" y="3398894"/>
              <a:ext cx="205328" cy="1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4735202" y="2210660"/>
            <a:ext cx="390041" cy="1188235"/>
            <a:chOff x="3255723" y="2210660"/>
            <a:chExt cx="390041" cy="1188235"/>
          </a:xfrm>
        </p:grpSpPr>
        <p:sp>
          <p:nvSpPr>
            <p:cNvPr id="193" name="Line 73"/>
            <p:cNvSpPr>
              <a:spLocks noChangeShapeType="1"/>
            </p:cNvSpPr>
            <p:nvPr/>
          </p:nvSpPr>
          <p:spPr bwMode="auto">
            <a:xfrm>
              <a:off x="3255723" y="2210660"/>
              <a:ext cx="205328" cy="1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6" name="Line 73"/>
            <p:cNvSpPr>
              <a:spLocks noChangeShapeType="1"/>
            </p:cNvSpPr>
            <p:nvPr/>
          </p:nvSpPr>
          <p:spPr bwMode="auto">
            <a:xfrm>
              <a:off x="3440436" y="3398894"/>
              <a:ext cx="205328" cy="1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2" name="Oval 201"/>
          <p:cNvSpPr/>
          <p:nvPr/>
        </p:nvSpPr>
        <p:spPr>
          <a:xfrm>
            <a:off x="2821446" y="2544840"/>
            <a:ext cx="113793" cy="11006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599944" y="2591456"/>
            <a:ext cx="518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Helvetica" charset="0"/>
              </a:rPr>
              <a:t>10s</a:t>
            </a:r>
            <a:endParaRPr lang="en-US" sz="1600" dirty="0"/>
          </a:p>
        </p:txBody>
      </p:sp>
      <p:sp>
        <p:nvSpPr>
          <p:cNvPr id="204" name="Oval 203"/>
          <p:cNvSpPr/>
          <p:nvPr/>
        </p:nvSpPr>
        <p:spPr>
          <a:xfrm>
            <a:off x="4850499" y="2949268"/>
            <a:ext cx="113793" cy="11006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660458" y="2676500"/>
            <a:ext cx="518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Helvetica" charset="0"/>
              </a:rPr>
              <a:t>21s</a:t>
            </a:r>
            <a:endParaRPr lang="en-US" sz="1600" dirty="0"/>
          </a:p>
        </p:txBody>
      </p:sp>
      <p:sp>
        <p:nvSpPr>
          <p:cNvPr id="206" name="Line 73"/>
          <p:cNvSpPr>
            <a:spLocks noChangeShapeType="1"/>
          </p:cNvSpPr>
          <p:nvPr/>
        </p:nvSpPr>
        <p:spPr bwMode="auto">
          <a:xfrm>
            <a:off x="2483774" y="2604681"/>
            <a:ext cx="205328" cy="1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>
            <a:off x="4351949" y="3003522"/>
            <a:ext cx="205328" cy="1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09" name="Group 208"/>
          <p:cNvGrpSpPr/>
          <p:nvPr/>
        </p:nvGrpSpPr>
        <p:grpSpPr>
          <a:xfrm>
            <a:off x="5101397" y="2209909"/>
            <a:ext cx="390041" cy="1188235"/>
            <a:chOff x="3255723" y="2210660"/>
            <a:chExt cx="390041" cy="1188235"/>
          </a:xfrm>
        </p:grpSpPr>
        <p:sp>
          <p:nvSpPr>
            <p:cNvPr id="210" name="Line 73"/>
            <p:cNvSpPr>
              <a:spLocks noChangeShapeType="1"/>
            </p:cNvSpPr>
            <p:nvPr/>
          </p:nvSpPr>
          <p:spPr bwMode="auto">
            <a:xfrm>
              <a:off x="3255723" y="2210660"/>
              <a:ext cx="205328" cy="1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1" name="Line 73"/>
            <p:cNvSpPr>
              <a:spLocks noChangeShapeType="1"/>
            </p:cNvSpPr>
            <p:nvPr/>
          </p:nvSpPr>
          <p:spPr bwMode="auto">
            <a:xfrm>
              <a:off x="3440436" y="3398894"/>
              <a:ext cx="205328" cy="1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5454478" y="2210659"/>
            <a:ext cx="390041" cy="1188235"/>
            <a:chOff x="3255723" y="2210660"/>
            <a:chExt cx="390041" cy="1188235"/>
          </a:xfrm>
        </p:grpSpPr>
        <p:sp>
          <p:nvSpPr>
            <p:cNvPr id="213" name="Line 73"/>
            <p:cNvSpPr>
              <a:spLocks noChangeShapeType="1"/>
            </p:cNvSpPr>
            <p:nvPr/>
          </p:nvSpPr>
          <p:spPr bwMode="auto">
            <a:xfrm>
              <a:off x="3255723" y="2210660"/>
              <a:ext cx="205328" cy="1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" name="Line 73"/>
            <p:cNvSpPr>
              <a:spLocks noChangeShapeType="1"/>
            </p:cNvSpPr>
            <p:nvPr/>
          </p:nvSpPr>
          <p:spPr bwMode="auto">
            <a:xfrm>
              <a:off x="3440436" y="3398894"/>
              <a:ext cx="205328" cy="1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820673" y="2209908"/>
            <a:ext cx="390041" cy="1188235"/>
            <a:chOff x="3255723" y="2210660"/>
            <a:chExt cx="390041" cy="1188235"/>
          </a:xfrm>
        </p:grpSpPr>
        <p:sp>
          <p:nvSpPr>
            <p:cNvPr id="216" name="Line 73"/>
            <p:cNvSpPr>
              <a:spLocks noChangeShapeType="1"/>
            </p:cNvSpPr>
            <p:nvPr/>
          </p:nvSpPr>
          <p:spPr bwMode="auto">
            <a:xfrm>
              <a:off x="3255723" y="2210660"/>
              <a:ext cx="205328" cy="1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7" name="Line 73"/>
            <p:cNvSpPr>
              <a:spLocks noChangeShapeType="1"/>
            </p:cNvSpPr>
            <p:nvPr/>
          </p:nvSpPr>
          <p:spPr bwMode="auto">
            <a:xfrm>
              <a:off x="3440436" y="3398894"/>
              <a:ext cx="205328" cy="1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6207667" y="2211010"/>
            <a:ext cx="920335" cy="1204172"/>
            <a:chOff x="3255723" y="2210660"/>
            <a:chExt cx="920335" cy="1204172"/>
          </a:xfrm>
        </p:grpSpPr>
        <p:sp>
          <p:nvSpPr>
            <p:cNvPr id="219" name="Line 73"/>
            <p:cNvSpPr>
              <a:spLocks noChangeShapeType="1"/>
            </p:cNvSpPr>
            <p:nvPr/>
          </p:nvSpPr>
          <p:spPr bwMode="auto">
            <a:xfrm>
              <a:off x="3255723" y="2210660"/>
              <a:ext cx="205328" cy="1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0" name="Line 73"/>
            <p:cNvSpPr>
              <a:spLocks noChangeShapeType="1"/>
            </p:cNvSpPr>
            <p:nvPr/>
          </p:nvSpPr>
          <p:spPr bwMode="auto">
            <a:xfrm>
              <a:off x="3440435" y="3414832"/>
              <a:ext cx="735623" cy="0"/>
            </a:xfrm>
            <a:prstGeom prst="line">
              <a:avLst/>
            </a:prstGeom>
            <a:noFill/>
            <a:ln w="28575" cmpd="sng">
              <a:solidFill>
                <a:srgbClr val="00F902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352071" y="2158966"/>
            <a:ext cx="113793" cy="11006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7096394" y="3360148"/>
            <a:ext cx="113793" cy="11006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Line 87"/>
          <p:cNvSpPr>
            <a:spLocks noChangeShapeType="1"/>
          </p:cNvSpPr>
          <p:nvPr/>
        </p:nvSpPr>
        <p:spPr bwMode="auto">
          <a:xfrm>
            <a:off x="2300166" y="2204949"/>
            <a:ext cx="19836" cy="1614032"/>
          </a:xfrm>
          <a:prstGeom prst="line">
            <a:avLst/>
          </a:prstGeom>
          <a:noFill/>
          <a:ln w="19050" cap="rnd" cmpd="sng">
            <a:solidFill>
              <a:srgbClr val="FF0000"/>
            </a:solidFill>
            <a:prstDash val="dash"/>
            <a:miter lim="800000"/>
            <a:headEnd type="triangle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" name="Line 87"/>
          <p:cNvSpPr>
            <a:spLocks noChangeShapeType="1"/>
          </p:cNvSpPr>
          <p:nvPr/>
        </p:nvSpPr>
        <p:spPr bwMode="auto">
          <a:xfrm>
            <a:off x="3071574" y="2218234"/>
            <a:ext cx="10234" cy="1196947"/>
          </a:xfrm>
          <a:prstGeom prst="line">
            <a:avLst/>
          </a:prstGeom>
          <a:noFill/>
          <a:ln w="19050" cap="rnd" cmpd="sng">
            <a:solidFill>
              <a:srgbClr val="FF0000"/>
            </a:solidFill>
            <a:prstDash val="dash"/>
            <a:miter lim="800000"/>
            <a:headEnd type="triangle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" name="Line 87"/>
          <p:cNvSpPr>
            <a:spLocks noChangeShapeType="1"/>
          </p:cNvSpPr>
          <p:nvPr/>
        </p:nvSpPr>
        <p:spPr bwMode="auto">
          <a:xfrm flipH="1">
            <a:off x="3637683" y="2209908"/>
            <a:ext cx="1" cy="1185807"/>
          </a:xfrm>
          <a:prstGeom prst="line">
            <a:avLst/>
          </a:prstGeom>
          <a:noFill/>
          <a:ln w="19050" cap="rnd" cmpd="sng">
            <a:solidFill>
              <a:srgbClr val="FF0000"/>
            </a:solidFill>
            <a:prstDash val="dash"/>
            <a:miter lim="800000"/>
            <a:headEnd type="triangle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" name="Line 87"/>
          <p:cNvSpPr>
            <a:spLocks noChangeShapeType="1"/>
          </p:cNvSpPr>
          <p:nvPr/>
        </p:nvSpPr>
        <p:spPr bwMode="auto">
          <a:xfrm flipH="1">
            <a:off x="4190957" y="2229375"/>
            <a:ext cx="1" cy="1185807"/>
          </a:xfrm>
          <a:prstGeom prst="line">
            <a:avLst/>
          </a:prstGeom>
          <a:noFill/>
          <a:ln w="19050" cap="rnd" cmpd="sng">
            <a:solidFill>
              <a:srgbClr val="FF0000"/>
            </a:solidFill>
            <a:prstDash val="dash"/>
            <a:miter lim="800000"/>
            <a:headEnd type="triangle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" name="Line 87"/>
          <p:cNvSpPr>
            <a:spLocks noChangeShapeType="1"/>
          </p:cNvSpPr>
          <p:nvPr/>
        </p:nvSpPr>
        <p:spPr bwMode="auto">
          <a:xfrm flipH="1">
            <a:off x="4750442" y="2229375"/>
            <a:ext cx="1" cy="1185807"/>
          </a:xfrm>
          <a:prstGeom prst="line">
            <a:avLst/>
          </a:prstGeom>
          <a:noFill/>
          <a:ln w="19050" cap="rnd" cmpd="sng">
            <a:solidFill>
              <a:srgbClr val="FF0000"/>
            </a:solidFill>
            <a:prstDash val="dash"/>
            <a:miter lim="800000"/>
            <a:headEnd type="triangle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0" name="Line 87"/>
          <p:cNvSpPr>
            <a:spLocks noChangeShapeType="1"/>
          </p:cNvSpPr>
          <p:nvPr/>
        </p:nvSpPr>
        <p:spPr bwMode="auto">
          <a:xfrm flipH="1">
            <a:off x="5102384" y="2210659"/>
            <a:ext cx="1" cy="1185807"/>
          </a:xfrm>
          <a:prstGeom prst="line">
            <a:avLst/>
          </a:prstGeom>
          <a:noFill/>
          <a:ln w="19050" cap="rnd" cmpd="sng">
            <a:solidFill>
              <a:srgbClr val="FF0000"/>
            </a:solidFill>
            <a:prstDash val="dash"/>
            <a:miter lim="800000"/>
            <a:headEnd type="triangle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1" name="Line 87"/>
          <p:cNvSpPr>
            <a:spLocks noChangeShapeType="1"/>
          </p:cNvSpPr>
          <p:nvPr/>
        </p:nvSpPr>
        <p:spPr bwMode="auto">
          <a:xfrm flipH="1">
            <a:off x="5465126" y="2219452"/>
            <a:ext cx="1" cy="1185807"/>
          </a:xfrm>
          <a:prstGeom prst="line">
            <a:avLst/>
          </a:prstGeom>
          <a:noFill/>
          <a:ln w="19050" cap="rnd" cmpd="sng">
            <a:solidFill>
              <a:srgbClr val="FF0000"/>
            </a:solidFill>
            <a:prstDash val="dash"/>
            <a:miter lim="800000"/>
            <a:headEnd type="triangle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2" name="Line 87"/>
          <p:cNvSpPr>
            <a:spLocks noChangeShapeType="1"/>
          </p:cNvSpPr>
          <p:nvPr/>
        </p:nvSpPr>
        <p:spPr bwMode="auto">
          <a:xfrm flipH="1">
            <a:off x="5844351" y="2222490"/>
            <a:ext cx="1" cy="1185807"/>
          </a:xfrm>
          <a:prstGeom prst="line">
            <a:avLst/>
          </a:prstGeom>
          <a:noFill/>
          <a:ln w="19050" cap="rnd" cmpd="sng">
            <a:solidFill>
              <a:srgbClr val="FF0000"/>
            </a:solidFill>
            <a:prstDash val="dash"/>
            <a:miter lim="800000"/>
            <a:headEnd type="triangle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" name="Line 87"/>
          <p:cNvSpPr>
            <a:spLocks noChangeShapeType="1"/>
          </p:cNvSpPr>
          <p:nvPr/>
        </p:nvSpPr>
        <p:spPr bwMode="auto">
          <a:xfrm flipH="1">
            <a:off x="6210017" y="2206092"/>
            <a:ext cx="1" cy="1185807"/>
          </a:xfrm>
          <a:prstGeom prst="line">
            <a:avLst/>
          </a:prstGeom>
          <a:noFill/>
          <a:ln w="19050" cap="rnd" cmpd="sng">
            <a:solidFill>
              <a:srgbClr val="FF0000"/>
            </a:solidFill>
            <a:prstDash val="dash"/>
            <a:miter lim="800000"/>
            <a:headEnd type="triangle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4" name="Line 87"/>
          <p:cNvSpPr>
            <a:spLocks noChangeShapeType="1"/>
          </p:cNvSpPr>
          <p:nvPr/>
        </p:nvSpPr>
        <p:spPr bwMode="auto">
          <a:xfrm flipH="1" flipV="1">
            <a:off x="6412993" y="2204949"/>
            <a:ext cx="1" cy="1210232"/>
          </a:xfrm>
          <a:prstGeom prst="line">
            <a:avLst/>
          </a:prstGeom>
          <a:noFill/>
          <a:ln w="19050" cap="rnd" cmpd="sng">
            <a:solidFill>
              <a:srgbClr val="FF0000"/>
            </a:solidFill>
            <a:prstDash val="dash"/>
            <a:miter lim="800000"/>
            <a:headEnd type="triangle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2303355" y="3760860"/>
            <a:ext cx="113793" cy="11006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2081853" y="3807476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Helvetica" charset="0"/>
              </a:rPr>
              <a:t>7</a:t>
            </a:r>
            <a:r>
              <a:rPr lang="en-US" altLang="ja-JP" sz="1600" dirty="0" smtClean="0">
                <a:latin typeface="Helvetica" charset="0"/>
              </a:rPr>
              <a:t>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991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22662"/>
              </p:ext>
            </p:extLst>
          </p:nvPr>
        </p:nvGraphicFramePr>
        <p:xfrm>
          <a:off x="1549400" y="1816106"/>
          <a:ext cx="5621018" cy="4402380"/>
        </p:xfrm>
        <a:graphic>
          <a:graphicData uri="http://schemas.openxmlformats.org/drawingml/2006/table">
            <a:tbl>
              <a:tblPr/>
              <a:tblGrid>
                <a:gridCol w="599410"/>
                <a:gridCol w="1255402"/>
                <a:gridCol w="1255402"/>
                <a:gridCol w="1255402"/>
                <a:gridCol w="1255402"/>
              </a:tblGrid>
              <a:tr h="29349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Naïve RR Scheduler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4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T-submission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T-response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T-execution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3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3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3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3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3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349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9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Suspend/Resume RR Scheduler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4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T-submission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T-response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T-execution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3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3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3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3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3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2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Synchronization </a:t>
            </a:r>
            <a:br>
              <a:rPr lang="en-US" dirty="0" smtClean="0"/>
            </a:br>
            <a:r>
              <a:rPr lang="en-US" dirty="0" smtClean="0"/>
              <a:t>(an aside, more later)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latin typeface="Consolas"/>
                <a:ea typeface="ＭＳ Ｐゴシック" charset="0"/>
                <a:cs typeface="Consolas"/>
              </a:rPr>
              <a:t> </a:t>
            </a:r>
            <a:r>
              <a:rPr lang="en-US" altLang="ja-JP" sz="1600" dirty="0">
                <a:latin typeface="Arial"/>
                <a:ea typeface="ＭＳ Ｐゴシック" charset="0"/>
                <a:cs typeface="Arial"/>
              </a:rPr>
              <a:t>Every Object has a monitor and a monitor lock.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ＭＳ Ｐゴシック" charset="0"/>
                <a:cs typeface="Consolas"/>
              </a:rPr>
              <a:t> </a:t>
            </a:r>
            <a:r>
              <a:rPr lang="en-US" altLang="ja-JP" sz="1600" dirty="0" smtClean="0">
                <a:latin typeface="Arial"/>
                <a:ea typeface="ＭＳ Ｐゴシック" charset="0"/>
                <a:cs typeface="Arial"/>
              </a:rPr>
              <a:t>Synchronized </a:t>
            </a:r>
            <a:r>
              <a:rPr lang="en-US" altLang="ja-JP" sz="1600" dirty="0">
                <a:latin typeface="Arial"/>
                <a:ea typeface="ＭＳ Ｐゴシック" charset="0"/>
                <a:cs typeface="Arial"/>
              </a:rPr>
              <a:t>statement ensures that all of the code in the block is locked and available to only one thread at a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/>
                <a:ea typeface="ＭＳ Ｐゴシック" charset="0"/>
                <a:cs typeface="Arial"/>
              </a:rPr>
              <a:t> Objects, methods and code blocks can all be locked atomically by use of the synchronized statement </a:t>
            </a:r>
            <a:endParaRPr lang="en-US" altLang="ja-JP" sz="1600" dirty="0" smtClean="0">
              <a:latin typeface="Arial"/>
              <a:ea typeface="ＭＳ Ｐゴシック" charset="0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/>
                <a:ea typeface="ＭＳ Ｐゴシック" charset="0"/>
                <a:cs typeface="Arial"/>
              </a:rPr>
              <a:t> </a:t>
            </a:r>
            <a:r>
              <a:rPr lang="en-US" altLang="ja-JP" sz="1600" dirty="0" smtClean="0">
                <a:latin typeface="Arial"/>
                <a:ea typeface="ＭＳ Ｐゴシック" charset="0"/>
                <a:cs typeface="Arial"/>
              </a:rPr>
              <a:t>  Atomic hardware support used to implement.</a:t>
            </a:r>
            <a:endParaRPr lang="en-US" altLang="ja-JP" sz="1600" dirty="0"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Process Synchronization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402161" y="3780086"/>
          <a:ext cx="54864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5486400" imgH="2679700" progId="Word.Document.12">
                  <p:embed/>
                </p:oleObj>
              </mc:Choice>
              <mc:Fallback>
                <p:oleObj name="Document" r:id="rId3" imgW="5486400" imgH="2679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2161" y="3780086"/>
                        <a:ext cx="5486400" cy="2679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sng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297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 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two </a:t>
            </a:r>
            <a:r>
              <a:rPr lang="en-US" dirty="0"/>
              <a:t>CPU scheduling </a:t>
            </a:r>
            <a:r>
              <a:rPr lang="en-US" dirty="0" smtClean="0"/>
              <a:t>algorithms:</a:t>
            </a:r>
          </a:p>
          <a:p>
            <a:pPr marL="917575" lvl="1" indent="-457200">
              <a:buSzPct val="100000"/>
              <a:buFont typeface="+mj-ea"/>
              <a:buAutoNum type="circleNumDbPlain"/>
            </a:pPr>
            <a:r>
              <a:rPr lang="en-US" dirty="0"/>
              <a:t>R</a:t>
            </a:r>
            <a:r>
              <a:rPr lang="en-US" dirty="0" smtClean="0"/>
              <a:t>ound-Robin scheduling (</a:t>
            </a:r>
            <a:r>
              <a:rPr lang="en-US" dirty="0"/>
              <a:t>RR) </a:t>
            </a:r>
            <a:endParaRPr lang="en-US" dirty="0" smtClean="0"/>
          </a:p>
          <a:p>
            <a:pPr marL="917575" lvl="1" indent="-457200">
              <a:buSzPct val="100000"/>
              <a:buFont typeface="+mj-ea"/>
              <a:buAutoNum type="circleNumDbPlain"/>
            </a:pPr>
            <a:r>
              <a:rPr lang="en-US" dirty="0"/>
              <a:t>M</a:t>
            </a:r>
            <a:r>
              <a:rPr lang="en-US" dirty="0" smtClean="0"/>
              <a:t>ultilevel Feedback-Queue Scheduling (MFQS)</a:t>
            </a:r>
          </a:p>
          <a:p>
            <a:pPr marL="460375" lvl="1" indent="0">
              <a:buSzPct val="100000"/>
              <a:buNone/>
            </a:pP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tep</a:t>
            </a:r>
            <a:r>
              <a:rPr lang="en-US" dirty="0"/>
              <a:t>-by-step </a:t>
            </a:r>
            <a:r>
              <a:rPr lang="en-US" dirty="0" smtClean="0"/>
              <a:t>procedure: </a:t>
            </a:r>
          </a:p>
          <a:p>
            <a:pPr marL="917575" lvl="1" indent="-457200">
              <a:buSzPct val="100000"/>
              <a:buFont typeface="+mj-lt"/>
              <a:buAutoNum type="arabicPeriod"/>
            </a:pPr>
            <a:r>
              <a:rPr lang="en-US" u="sng" dirty="0">
                <a:solidFill>
                  <a:srgbClr val="00F902"/>
                </a:solidFill>
              </a:rPr>
              <a:t>O</a:t>
            </a:r>
            <a:r>
              <a:rPr lang="en-US" u="sng" dirty="0" smtClean="0">
                <a:solidFill>
                  <a:srgbClr val="00F902"/>
                </a:solidFill>
              </a:rPr>
              <a:t>bserve</a:t>
            </a:r>
            <a:r>
              <a:rPr lang="en-US" dirty="0" smtClean="0"/>
              <a:t> </a:t>
            </a:r>
            <a:r>
              <a:rPr lang="en-US" dirty="0"/>
              <a:t>the behavior of ThreadOS Scheduler that uses a Java-based round-robin scheduling algorithm and consider why Java thread priority is not working exactly as </a:t>
            </a:r>
            <a:r>
              <a:rPr lang="en-US" dirty="0" smtClean="0"/>
              <a:t>expected</a:t>
            </a:r>
          </a:p>
          <a:p>
            <a:pPr marL="917575" lvl="1" indent="-457200">
              <a:buSzPct val="100000"/>
              <a:buFont typeface="+mj-lt"/>
              <a:buAutoNum type="arabicPeriod"/>
            </a:pPr>
            <a:r>
              <a:rPr lang="en-US" u="sng" dirty="0">
                <a:solidFill>
                  <a:srgbClr val="00F902"/>
                </a:solidFill>
              </a:rPr>
              <a:t>R</a:t>
            </a:r>
            <a:r>
              <a:rPr lang="en-US" u="sng" dirty="0" smtClean="0">
                <a:solidFill>
                  <a:srgbClr val="00F902"/>
                </a:solidFill>
              </a:rPr>
              <a:t>edesign</a:t>
            </a:r>
            <a:r>
              <a:rPr lang="en-US" dirty="0" smtClean="0"/>
              <a:t> </a:t>
            </a:r>
            <a:r>
              <a:rPr lang="en-US" dirty="0"/>
              <a:t>ThreadOS Scheduler using Thread.suspend( ) and Thread.resume( ) so that it will rigidly work in a round-robin fashion </a:t>
            </a:r>
          </a:p>
          <a:p>
            <a:pPr marL="917575" lvl="1" indent="-457200">
              <a:buSzPct val="100000"/>
              <a:buFont typeface="+mj-lt"/>
              <a:buAutoNum type="arabicPeriod"/>
            </a:pPr>
            <a:r>
              <a:rPr lang="en-US" u="sng" dirty="0">
                <a:solidFill>
                  <a:srgbClr val="00F902"/>
                </a:solidFill>
              </a:rPr>
              <a:t>R</a:t>
            </a:r>
            <a:r>
              <a:rPr lang="en-US" u="sng" dirty="0" smtClean="0">
                <a:solidFill>
                  <a:srgbClr val="00F902"/>
                </a:solidFill>
              </a:rPr>
              <a:t>evise</a:t>
            </a:r>
            <a:r>
              <a:rPr lang="en-US" dirty="0" smtClean="0"/>
              <a:t> </a:t>
            </a:r>
            <a:r>
              <a:rPr lang="en-US" dirty="0"/>
              <a:t>your ThreadOS Scheduler as a multilevel feedback-queue </a:t>
            </a:r>
            <a:r>
              <a:rPr lang="en-US" dirty="0" smtClean="0"/>
              <a:t>scheduler (MFQS)</a:t>
            </a:r>
          </a:p>
          <a:p>
            <a:pPr marL="917575" lvl="1" indent="-457200">
              <a:buSzPct val="100000"/>
              <a:buFont typeface="+mj-lt"/>
              <a:buAutoNum type="arabicPeriod"/>
            </a:pPr>
            <a:r>
              <a:rPr lang="en-US" u="sng" dirty="0">
                <a:solidFill>
                  <a:srgbClr val="00F902"/>
                </a:solidFill>
              </a:rPr>
              <a:t>C</a:t>
            </a:r>
            <a:r>
              <a:rPr lang="en-US" u="sng" dirty="0" smtClean="0">
                <a:solidFill>
                  <a:srgbClr val="00F902"/>
                </a:solidFill>
              </a:rPr>
              <a:t>ompare</a:t>
            </a:r>
            <a:r>
              <a:rPr lang="en-US" dirty="0" smtClean="0"/>
              <a:t> these scheduling algorithms </a:t>
            </a:r>
            <a:r>
              <a:rPr lang="en-US" dirty="0"/>
              <a:t>with test thread programs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dirty="0">
                <a:latin typeface="Tahoma" charset="0"/>
                <a:ea typeface="ＭＳ Ｐゴシック" charset="0"/>
                <a:cs typeface="ＭＳ Ｐゴシック" charset="0"/>
              </a:rPr>
              <a:t>Multilevel Feedback-Queue Scheduling (MFQS</a:t>
            </a:r>
            <a:r>
              <a:rPr lang="en-US" altLang="ja-JP" sz="3600" dirty="0" smtClean="0">
                <a:latin typeface="Tahoma" charset="0"/>
                <a:ea typeface="ＭＳ Ｐゴシック" charset="0"/>
                <a:cs typeface="ＭＳ Ｐゴシック" charset="0"/>
              </a:rPr>
              <a:t>) – Variable based on consumption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245100" y="2577272"/>
            <a:ext cx="3898900" cy="220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altLang="ja-JP" sz="1600" dirty="0"/>
              <a:t>A new job enters queue </a:t>
            </a:r>
            <a:r>
              <a:rPr lang="en-US" altLang="ja-JP" sz="1600" i="1" dirty="0"/>
              <a:t>Q</a:t>
            </a:r>
            <a:r>
              <a:rPr lang="en-US" altLang="ja-JP" sz="1600" i="1" baseline="-25000" dirty="0"/>
              <a:t>0</a:t>
            </a:r>
            <a:r>
              <a:rPr lang="en-US" altLang="ja-JP" sz="1600" i="1" dirty="0"/>
              <a:t> </a:t>
            </a:r>
            <a:r>
              <a:rPr lang="en-US" altLang="ja-JP" sz="1600" dirty="0"/>
              <a:t>which is </a:t>
            </a:r>
            <a:r>
              <a:rPr lang="en-US" altLang="ja-JP" sz="1600" dirty="0" smtClean="0"/>
              <a:t>scheduled via</a:t>
            </a:r>
            <a:r>
              <a:rPr lang="en-US" altLang="ja-JP" sz="1600" i="1" dirty="0" smtClean="0"/>
              <a:t> </a:t>
            </a:r>
            <a:r>
              <a:rPr lang="en-US" altLang="ja-JP" sz="1600" dirty="0"/>
              <a:t>FCFS. When it gains CPU, </a:t>
            </a:r>
            <a:r>
              <a:rPr lang="en-US" altLang="ja-JP" sz="1600" dirty="0" smtClean="0"/>
              <a:t>the current job </a:t>
            </a:r>
            <a:r>
              <a:rPr lang="en-US" altLang="ja-JP" sz="1600" dirty="0"/>
              <a:t>receives 8 milliseconds.  If it does not finish in 8 milliseconds, </a:t>
            </a:r>
            <a:r>
              <a:rPr lang="en-US" altLang="ja-JP" sz="1600" dirty="0" smtClean="0"/>
              <a:t>the job </a:t>
            </a:r>
            <a:r>
              <a:rPr lang="en-US" altLang="ja-JP" sz="1600" dirty="0"/>
              <a:t>is moved to queue </a:t>
            </a:r>
            <a:r>
              <a:rPr lang="en-US" altLang="ja-JP" sz="1600" i="1" dirty="0"/>
              <a:t>Q</a:t>
            </a:r>
            <a:r>
              <a:rPr lang="en-US" altLang="ja-JP" sz="1600" baseline="-25000" dirty="0"/>
              <a:t>1</a:t>
            </a:r>
            <a:r>
              <a:rPr lang="en-US" altLang="ja-JP" sz="16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altLang="ja-JP" sz="1600" dirty="0"/>
              <a:t>At </a:t>
            </a:r>
            <a:r>
              <a:rPr lang="en-US" altLang="ja-JP" sz="1600" i="1" dirty="0"/>
              <a:t>Q</a:t>
            </a:r>
            <a:r>
              <a:rPr lang="en-US" altLang="ja-JP" sz="1600" baseline="-25000" dirty="0"/>
              <a:t>1</a:t>
            </a:r>
            <a:r>
              <a:rPr lang="en-US" altLang="ja-JP" sz="1600" dirty="0"/>
              <a:t> job is again </a:t>
            </a:r>
            <a:r>
              <a:rPr lang="en-US" altLang="ja-JP" sz="1600" dirty="0" smtClean="0"/>
              <a:t>scheduled via </a:t>
            </a:r>
            <a:r>
              <a:rPr lang="en-US" altLang="ja-JP" sz="1600" dirty="0"/>
              <a:t>FCFS and receives 16 additional milliseconds.  </a:t>
            </a:r>
            <a:endParaRPr lang="en-US" altLang="ja-JP" sz="1600" dirty="0" smtClean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altLang="ja-JP" sz="1600" dirty="0" smtClean="0"/>
              <a:t>If </a:t>
            </a:r>
            <a:r>
              <a:rPr lang="en-US" altLang="ja-JP" sz="1600" dirty="0"/>
              <a:t>it still does not complete, it is preempted and moved to queue </a:t>
            </a:r>
            <a:r>
              <a:rPr lang="en-US" altLang="ja-JP" sz="1600" i="1" dirty="0"/>
              <a:t>Q</a:t>
            </a:r>
            <a:r>
              <a:rPr lang="en-US" altLang="ja-JP" sz="1600" baseline="-25000" dirty="0"/>
              <a:t>2</a:t>
            </a:r>
            <a:r>
              <a:rPr lang="en-US" altLang="ja-JP" sz="16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altLang="ja-JP" sz="16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altLang="ja-JP" sz="16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5" y="2173413"/>
            <a:ext cx="4535488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6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Test2b</a:t>
            </a:r>
            <a:endParaRPr lang="en-US" dirty="0"/>
          </a:p>
        </p:txBody>
      </p:sp>
      <p:pic>
        <p:nvPicPr>
          <p:cNvPr id="8" name="Content Placeholder 7" descr="Screen Shot 2014-04-20 at 7.31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7" y="1952625"/>
            <a:ext cx="7077075" cy="3810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CSS430 Operating Systems : Scheduling + ThreadOS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TestThread2b</a:t>
            </a:r>
            <a:endParaRPr lang="en-US" dirty="0"/>
          </a:p>
        </p:txBody>
      </p:sp>
      <p:pic>
        <p:nvPicPr>
          <p:cNvPr id="6" name="Content Placeholder 5" descr="Screen Shot 2014-04-20 at 7.36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07" y="1846263"/>
            <a:ext cx="4845836" cy="402272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</a:t>
            </a:r>
            <a:r>
              <a:rPr lang="en-US" dirty="0" err="1" smtClean="0"/>
              <a:t>ThreadOS</a:t>
            </a:r>
            <a:r>
              <a:rPr lang="en-US" dirty="0" smtClean="0"/>
              <a:t> App</a:t>
            </a:r>
            <a:endParaRPr lang="en-US" dirty="0"/>
          </a:p>
        </p:txBody>
      </p:sp>
      <p:pic>
        <p:nvPicPr>
          <p:cNvPr id="8" name="Content Placeholder 7" descr="Screen Shot 2014-04-21 at 10.02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66" y="1846263"/>
            <a:ext cx="5587118" cy="402272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CSS430 Operating Systems : Scheduling + ThreadOS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Scheduler.Java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CSS430 Operating Systems : Scheduling + ThreadOS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06315" y="955285"/>
            <a:ext cx="914400" cy="914400"/>
            <a:chOff x="6031834" y="508000"/>
            <a:chExt cx="1662952" cy="589280"/>
          </a:xfrm>
        </p:grpSpPr>
        <p:sp>
          <p:nvSpPr>
            <p:cNvPr id="7" name="Oval 6"/>
            <p:cNvSpPr/>
            <p:nvPr/>
          </p:nvSpPr>
          <p:spPr>
            <a:xfrm>
              <a:off x="6031834" y="508000"/>
              <a:ext cx="1662952" cy="58928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31834" y="639109"/>
              <a:ext cx="1662952" cy="23801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alibri"/>
                  <a:cs typeface="Calibri"/>
                </a:rPr>
                <a:t>Loader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06315" y="2416123"/>
            <a:ext cx="914400" cy="914400"/>
            <a:chOff x="6031834" y="508000"/>
            <a:chExt cx="1662952" cy="589280"/>
          </a:xfrm>
        </p:grpSpPr>
        <p:sp>
          <p:nvSpPr>
            <p:cNvPr id="10" name="Oval 9"/>
            <p:cNvSpPr/>
            <p:nvPr/>
          </p:nvSpPr>
          <p:spPr>
            <a:xfrm>
              <a:off x="6031834" y="508000"/>
              <a:ext cx="1662952" cy="58928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31834" y="639109"/>
              <a:ext cx="1662952" cy="23801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alibri"/>
                  <a:cs typeface="Calibri"/>
                </a:rPr>
                <a:t>Test2b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06315" y="4177189"/>
            <a:ext cx="914400" cy="914400"/>
            <a:chOff x="6031834" y="508000"/>
            <a:chExt cx="1662952" cy="589280"/>
          </a:xfrm>
        </p:grpSpPr>
        <p:sp>
          <p:nvSpPr>
            <p:cNvPr id="16" name="Oval 15"/>
            <p:cNvSpPr/>
            <p:nvPr/>
          </p:nvSpPr>
          <p:spPr>
            <a:xfrm>
              <a:off x="6031834" y="508000"/>
              <a:ext cx="1662952" cy="58928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31834" y="530020"/>
              <a:ext cx="1662952" cy="45619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Calibri"/>
                  <a:cs typeface="Calibri"/>
                </a:rPr>
                <a:t>T</a:t>
              </a:r>
              <a:r>
                <a:rPr lang="en-US" sz="2400" baseline="-25000" dirty="0" smtClean="0">
                  <a:solidFill>
                    <a:schemeClr val="bg1"/>
                  </a:solidFill>
                  <a:latin typeface="Calibri"/>
                  <a:cs typeface="Calibri"/>
                </a:rPr>
                <a:t>C</a:t>
              </a:r>
            </a:p>
            <a:p>
              <a:pPr algn="ctr"/>
              <a:r>
                <a:rPr lang="en-US" sz="2400" baseline="-25000" dirty="0" smtClean="0">
                  <a:solidFill>
                    <a:schemeClr val="bg1"/>
                  </a:solidFill>
                  <a:latin typeface="Calibri"/>
                  <a:cs typeface="Calibri"/>
                </a:rPr>
                <a:t>3000ms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68581" y="4177189"/>
            <a:ext cx="914400" cy="914400"/>
            <a:chOff x="6031834" y="508000"/>
            <a:chExt cx="1662952" cy="589280"/>
          </a:xfrm>
        </p:grpSpPr>
        <p:sp>
          <p:nvSpPr>
            <p:cNvPr id="19" name="Oval 18"/>
            <p:cNvSpPr/>
            <p:nvPr/>
          </p:nvSpPr>
          <p:spPr>
            <a:xfrm>
              <a:off x="6031834" y="508000"/>
              <a:ext cx="1662952" cy="58928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31834" y="530020"/>
              <a:ext cx="1662952" cy="45619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Calibri"/>
                  <a:cs typeface="Calibri"/>
                </a:rPr>
                <a:t>T</a:t>
              </a:r>
              <a:r>
                <a:rPr lang="en-US" sz="2400" baseline="-25000" dirty="0" smtClean="0">
                  <a:solidFill>
                    <a:schemeClr val="bg1"/>
                  </a:solidFill>
                  <a:latin typeface="Calibri"/>
                  <a:cs typeface="Calibri"/>
                </a:rPr>
                <a:t>B</a:t>
              </a:r>
            </a:p>
            <a:p>
              <a:pPr algn="ctr"/>
              <a:r>
                <a:rPr lang="en-US" sz="2400" baseline="-25000" dirty="0" smtClean="0">
                  <a:solidFill>
                    <a:schemeClr val="bg1"/>
                  </a:solidFill>
                  <a:latin typeface="Calibri"/>
                  <a:cs typeface="Calibri"/>
                </a:rPr>
                <a:t>1000ms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27038" y="4177189"/>
            <a:ext cx="914400" cy="914400"/>
            <a:chOff x="6031834" y="508000"/>
            <a:chExt cx="1662952" cy="589280"/>
          </a:xfrm>
        </p:grpSpPr>
        <p:sp>
          <p:nvSpPr>
            <p:cNvPr id="22" name="Oval 21"/>
            <p:cNvSpPr/>
            <p:nvPr/>
          </p:nvSpPr>
          <p:spPr>
            <a:xfrm>
              <a:off x="6031834" y="508000"/>
              <a:ext cx="1662952" cy="58928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31834" y="530020"/>
              <a:ext cx="1662952" cy="45619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Calibri"/>
                  <a:cs typeface="Calibri"/>
                </a:rPr>
                <a:t>T</a:t>
              </a:r>
              <a:r>
                <a:rPr lang="en-US" sz="2400" baseline="-25000" dirty="0" smtClean="0">
                  <a:solidFill>
                    <a:schemeClr val="bg1"/>
                  </a:solidFill>
                  <a:latin typeface="Calibri"/>
                  <a:cs typeface="Calibri"/>
                </a:rPr>
                <a:t>D</a:t>
              </a:r>
            </a:p>
            <a:p>
              <a:pPr algn="ctr"/>
              <a:r>
                <a:rPr lang="en-US" sz="2400" baseline="-25000" dirty="0" smtClean="0">
                  <a:solidFill>
                    <a:schemeClr val="bg1"/>
                  </a:solidFill>
                  <a:latin typeface="Calibri"/>
                  <a:cs typeface="Calibri"/>
                </a:rPr>
                <a:t>6000ms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30847" y="4177189"/>
            <a:ext cx="914400" cy="914400"/>
            <a:chOff x="6031834" y="508000"/>
            <a:chExt cx="1662952" cy="589280"/>
          </a:xfrm>
        </p:grpSpPr>
        <p:sp>
          <p:nvSpPr>
            <p:cNvPr id="28" name="Oval 27"/>
            <p:cNvSpPr/>
            <p:nvPr/>
          </p:nvSpPr>
          <p:spPr>
            <a:xfrm>
              <a:off x="6031834" y="508000"/>
              <a:ext cx="1662952" cy="58928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31834" y="530020"/>
              <a:ext cx="1662952" cy="45619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Calibri"/>
                  <a:cs typeface="Calibri"/>
                </a:rPr>
                <a:t>T</a:t>
              </a:r>
              <a:r>
                <a:rPr lang="en-US" sz="2400" baseline="-25000" dirty="0" smtClean="0">
                  <a:solidFill>
                    <a:schemeClr val="bg1"/>
                  </a:solidFill>
                  <a:latin typeface="Calibri"/>
                  <a:cs typeface="Calibri"/>
                </a:rPr>
                <a:t>A</a:t>
              </a:r>
            </a:p>
            <a:p>
              <a:pPr algn="ctr"/>
              <a:r>
                <a:rPr lang="en-US" sz="2400" baseline="-25000" dirty="0" smtClean="0">
                  <a:solidFill>
                    <a:schemeClr val="bg1"/>
                  </a:solidFill>
                  <a:latin typeface="Calibri"/>
                  <a:cs typeface="Calibri"/>
                </a:rPr>
                <a:t>5000ms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81629" y="4177189"/>
            <a:ext cx="914400" cy="914400"/>
            <a:chOff x="6031834" y="508000"/>
            <a:chExt cx="1662952" cy="589280"/>
          </a:xfrm>
        </p:grpSpPr>
        <p:sp>
          <p:nvSpPr>
            <p:cNvPr id="34" name="Oval 33"/>
            <p:cNvSpPr/>
            <p:nvPr/>
          </p:nvSpPr>
          <p:spPr>
            <a:xfrm>
              <a:off x="6031834" y="508000"/>
              <a:ext cx="1662952" cy="58928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31834" y="530020"/>
              <a:ext cx="1662952" cy="45619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Calibri"/>
                  <a:cs typeface="Calibri"/>
                </a:rPr>
                <a:t>T</a:t>
              </a:r>
              <a:r>
                <a:rPr lang="en-US" sz="2400" baseline="-25000" dirty="0" smtClean="0">
                  <a:solidFill>
                    <a:schemeClr val="bg1"/>
                  </a:solidFill>
                  <a:latin typeface="Calibri"/>
                  <a:cs typeface="Calibri"/>
                </a:rPr>
                <a:t>E</a:t>
              </a:r>
            </a:p>
            <a:p>
              <a:pPr algn="ctr"/>
              <a:r>
                <a:rPr lang="en-US" sz="2400" baseline="-25000" dirty="0" smtClean="0">
                  <a:solidFill>
                    <a:schemeClr val="bg1"/>
                  </a:solidFill>
                  <a:latin typeface="Calibri"/>
                  <a:cs typeface="Calibri"/>
                </a:rPr>
                <a:t>500ms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Line 73"/>
          <p:cNvSpPr>
            <a:spLocks noChangeShapeType="1"/>
          </p:cNvSpPr>
          <p:nvPr/>
        </p:nvSpPr>
        <p:spPr bwMode="auto">
          <a:xfrm flipV="1">
            <a:off x="4665134" y="3330523"/>
            <a:ext cx="0" cy="846666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73"/>
          <p:cNvSpPr>
            <a:spLocks noChangeShapeType="1"/>
          </p:cNvSpPr>
          <p:nvPr/>
        </p:nvSpPr>
        <p:spPr bwMode="auto">
          <a:xfrm flipV="1">
            <a:off x="4665134" y="1869685"/>
            <a:ext cx="0" cy="546438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73"/>
          <p:cNvSpPr>
            <a:spLocks noChangeShapeType="1"/>
          </p:cNvSpPr>
          <p:nvPr/>
        </p:nvSpPr>
        <p:spPr bwMode="auto">
          <a:xfrm flipV="1">
            <a:off x="3581399" y="3217333"/>
            <a:ext cx="804333" cy="1041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73"/>
          <p:cNvSpPr>
            <a:spLocks noChangeShapeType="1"/>
          </p:cNvSpPr>
          <p:nvPr/>
        </p:nvSpPr>
        <p:spPr bwMode="auto">
          <a:xfrm flipV="1">
            <a:off x="2277533" y="2988900"/>
            <a:ext cx="1928782" cy="1269833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Line 73"/>
          <p:cNvSpPr>
            <a:spLocks noChangeShapeType="1"/>
          </p:cNvSpPr>
          <p:nvPr/>
        </p:nvSpPr>
        <p:spPr bwMode="auto">
          <a:xfrm flipH="1" flipV="1">
            <a:off x="4947072" y="3217333"/>
            <a:ext cx="804333" cy="104140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Line 73"/>
          <p:cNvSpPr>
            <a:spLocks noChangeShapeType="1"/>
          </p:cNvSpPr>
          <p:nvPr/>
        </p:nvSpPr>
        <p:spPr bwMode="auto">
          <a:xfrm flipH="1" flipV="1">
            <a:off x="5120715" y="2988899"/>
            <a:ext cx="2017531" cy="1269833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64890" y="1189508"/>
            <a:ext cx="915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Helvetica" charset="0"/>
              </a:rPr>
              <a:t>1000ms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3197156" y="2662987"/>
            <a:ext cx="915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Helvetica" charset="0"/>
              </a:rPr>
              <a:t>1000ms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5200266" y="1269995"/>
            <a:ext cx="653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Helvetica" charset="0"/>
              </a:rPr>
              <a:t>j</a:t>
            </a:r>
            <a:r>
              <a:rPr lang="en-US" altLang="ja-JP" sz="1600" dirty="0" smtClean="0">
                <a:latin typeface="Helvetica" charset="0"/>
              </a:rPr>
              <a:t>oin()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5200266" y="2619563"/>
            <a:ext cx="653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Helvetica" charset="0"/>
              </a:rPr>
              <a:t>j</a:t>
            </a:r>
            <a:r>
              <a:rPr lang="en-US" altLang="ja-JP" sz="1600" dirty="0" smtClean="0">
                <a:latin typeface="Helvetica" charset="0"/>
              </a:rPr>
              <a:t>oin()</a:t>
            </a:r>
            <a:endParaRPr lang="en-US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304581" y="4177189"/>
            <a:ext cx="1079719" cy="914400"/>
            <a:chOff x="5674943" y="4968240"/>
            <a:chExt cx="1079719" cy="914400"/>
          </a:xfrm>
        </p:grpSpPr>
        <p:sp>
          <p:nvSpPr>
            <p:cNvPr id="49" name="Arc 48"/>
            <p:cNvSpPr>
              <a:spLocks/>
            </p:cNvSpPr>
            <p:nvPr/>
          </p:nvSpPr>
          <p:spPr>
            <a:xfrm>
              <a:off x="5675378" y="4968240"/>
              <a:ext cx="914400" cy="914400"/>
            </a:xfrm>
            <a:prstGeom prst="arc">
              <a:avLst>
                <a:gd name="adj1" fmla="val 2858553"/>
                <a:gd name="adj2" fmla="val 0"/>
              </a:avLst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74943" y="5210509"/>
              <a:ext cx="10797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Sleep(q)</a:t>
              </a:r>
              <a:endParaRPr lang="en-US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68888" y="3649015"/>
            <a:ext cx="1461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Helvetica" charset="0"/>
              </a:rPr>
              <a:t>RR Scheduler</a:t>
            </a:r>
            <a:endParaRPr lang="en-US" sz="1600" dirty="0"/>
          </a:p>
        </p:txBody>
      </p:sp>
      <p:sp>
        <p:nvSpPr>
          <p:cNvPr id="52" name="Line 73"/>
          <p:cNvSpPr>
            <a:spLocks noChangeShapeType="1"/>
          </p:cNvSpPr>
          <p:nvPr/>
        </p:nvSpPr>
        <p:spPr bwMode="auto">
          <a:xfrm flipH="1" flipV="1">
            <a:off x="2445247" y="4614499"/>
            <a:ext cx="42333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Line 73"/>
          <p:cNvSpPr>
            <a:spLocks noChangeShapeType="1"/>
          </p:cNvSpPr>
          <p:nvPr/>
        </p:nvSpPr>
        <p:spPr bwMode="auto">
          <a:xfrm flipH="1" flipV="1">
            <a:off x="3782981" y="4614499"/>
            <a:ext cx="42333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" name="Line 73"/>
          <p:cNvSpPr>
            <a:spLocks noChangeShapeType="1"/>
          </p:cNvSpPr>
          <p:nvPr/>
        </p:nvSpPr>
        <p:spPr bwMode="auto">
          <a:xfrm flipH="1" flipV="1">
            <a:off x="5120715" y="4639897"/>
            <a:ext cx="42333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Line 73"/>
          <p:cNvSpPr>
            <a:spLocks noChangeShapeType="1"/>
          </p:cNvSpPr>
          <p:nvPr/>
        </p:nvSpPr>
        <p:spPr bwMode="auto">
          <a:xfrm flipH="1" flipV="1">
            <a:off x="6441438" y="4639897"/>
            <a:ext cx="42333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157880" y="4622025"/>
            <a:ext cx="7170761" cy="929245"/>
          </a:xfrm>
          <a:custGeom>
            <a:avLst/>
            <a:gdLst>
              <a:gd name="connsiteX0" fmla="*/ 6571985 w 7005220"/>
              <a:gd name="connsiteY0" fmla="*/ 7844 h 948668"/>
              <a:gd name="connsiteX1" fmla="*/ 6961452 w 7005220"/>
              <a:gd name="connsiteY1" fmla="*/ 84044 h 948668"/>
              <a:gd name="connsiteX2" fmla="*/ 6597385 w 7005220"/>
              <a:gd name="connsiteY2" fmla="*/ 608977 h 948668"/>
              <a:gd name="connsiteX3" fmla="*/ 3430852 w 7005220"/>
              <a:gd name="connsiteY3" fmla="*/ 930711 h 948668"/>
              <a:gd name="connsiteX4" fmla="*/ 374385 w 7005220"/>
              <a:gd name="connsiteY4" fmla="*/ 820644 h 948668"/>
              <a:gd name="connsiteX5" fmla="*/ 44185 w 7005220"/>
              <a:gd name="connsiteY5" fmla="*/ 100977 h 948668"/>
              <a:gd name="connsiteX6" fmla="*/ 315118 w 7005220"/>
              <a:gd name="connsiteY6" fmla="*/ 7844 h 948668"/>
              <a:gd name="connsiteX0" fmla="*/ 6571985 w 7052697"/>
              <a:gd name="connsiteY0" fmla="*/ 6263 h 947087"/>
              <a:gd name="connsiteX1" fmla="*/ 7029186 w 7052697"/>
              <a:gd name="connsiteY1" fmla="*/ 175596 h 947087"/>
              <a:gd name="connsiteX2" fmla="*/ 6597385 w 7052697"/>
              <a:gd name="connsiteY2" fmla="*/ 607396 h 947087"/>
              <a:gd name="connsiteX3" fmla="*/ 3430852 w 7052697"/>
              <a:gd name="connsiteY3" fmla="*/ 929130 h 947087"/>
              <a:gd name="connsiteX4" fmla="*/ 374385 w 7052697"/>
              <a:gd name="connsiteY4" fmla="*/ 819063 h 947087"/>
              <a:gd name="connsiteX5" fmla="*/ 44185 w 7052697"/>
              <a:gd name="connsiteY5" fmla="*/ 99396 h 947087"/>
              <a:gd name="connsiteX6" fmla="*/ 315118 w 7052697"/>
              <a:gd name="connsiteY6" fmla="*/ 6263 h 947087"/>
              <a:gd name="connsiteX0" fmla="*/ 6635818 w 7116530"/>
              <a:gd name="connsiteY0" fmla="*/ 1180 h 938027"/>
              <a:gd name="connsiteX1" fmla="*/ 7093019 w 7116530"/>
              <a:gd name="connsiteY1" fmla="*/ 170513 h 938027"/>
              <a:gd name="connsiteX2" fmla="*/ 6661218 w 7116530"/>
              <a:gd name="connsiteY2" fmla="*/ 602313 h 938027"/>
              <a:gd name="connsiteX3" fmla="*/ 3494685 w 7116530"/>
              <a:gd name="connsiteY3" fmla="*/ 924047 h 938027"/>
              <a:gd name="connsiteX4" fmla="*/ 438218 w 7116530"/>
              <a:gd name="connsiteY4" fmla="*/ 813980 h 938027"/>
              <a:gd name="connsiteX5" fmla="*/ 14884 w 7116530"/>
              <a:gd name="connsiteY5" fmla="*/ 229780 h 938027"/>
              <a:gd name="connsiteX6" fmla="*/ 378951 w 7116530"/>
              <a:gd name="connsiteY6" fmla="*/ 1180 h 938027"/>
              <a:gd name="connsiteX0" fmla="*/ 6665875 w 7146587"/>
              <a:gd name="connsiteY0" fmla="*/ 1180 h 938027"/>
              <a:gd name="connsiteX1" fmla="*/ 7123076 w 7146587"/>
              <a:gd name="connsiteY1" fmla="*/ 170513 h 938027"/>
              <a:gd name="connsiteX2" fmla="*/ 6691275 w 7146587"/>
              <a:gd name="connsiteY2" fmla="*/ 602313 h 938027"/>
              <a:gd name="connsiteX3" fmla="*/ 3524742 w 7146587"/>
              <a:gd name="connsiteY3" fmla="*/ 924047 h 938027"/>
              <a:gd name="connsiteX4" fmla="*/ 468275 w 7146587"/>
              <a:gd name="connsiteY4" fmla="*/ 813980 h 938027"/>
              <a:gd name="connsiteX5" fmla="*/ 44941 w 7146587"/>
              <a:gd name="connsiteY5" fmla="*/ 229780 h 938027"/>
              <a:gd name="connsiteX6" fmla="*/ 409008 w 7146587"/>
              <a:gd name="connsiteY6" fmla="*/ 1180 h 938027"/>
              <a:gd name="connsiteX0" fmla="*/ 6621886 w 7102598"/>
              <a:gd name="connsiteY0" fmla="*/ 1180 h 929650"/>
              <a:gd name="connsiteX1" fmla="*/ 7079087 w 7102598"/>
              <a:gd name="connsiteY1" fmla="*/ 170513 h 929650"/>
              <a:gd name="connsiteX2" fmla="*/ 6647286 w 7102598"/>
              <a:gd name="connsiteY2" fmla="*/ 602313 h 929650"/>
              <a:gd name="connsiteX3" fmla="*/ 3480753 w 7102598"/>
              <a:gd name="connsiteY3" fmla="*/ 924047 h 929650"/>
              <a:gd name="connsiteX4" fmla="*/ 500486 w 7102598"/>
              <a:gd name="connsiteY4" fmla="*/ 763180 h 929650"/>
              <a:gd name="connsiteX5" fmla="*/ 952 w 7102598"/>
              <a:gd name="connsiteY5" fmla="*/ 229780 h 929650"/>
              <a:gd name="connsiteX6" fmla="*/ 365019 w 7102598"/>
              <a:gd name="connsiteY6" fmla="*/ 1180 h 929650"/>
              <a:gd name="connsiteX0" fmla="*/ 6639920 w 7120632"/>
              <a:gd name="connsiteY0" fmla="*/ 1180 h 929650"/>
              <a:gd name="connsiteX1" fmla="*/ 7097121 w 7120632"/>
              <a:gd name="connsiteY1" fmla="*/ 170513 h 929650"/>
              <a:gd name="connsiteX2" fmla="*/ 6665320 w 7120632"/>
              <a:gd name="connsiteY2" fmla="*/ 602313 h 929650"/>
              <a:gd name="connsiteX3" fmla="*/ 3498787 w 7120632"/>
              <a:gd name="connsiteY3" fmla="*/ 924047 h 929650"/>
              <a:gd name="connsiteX4" fmla="*/ 518520 w 7120632"/>
              <a:gd name="connsiteY4" fmla="*/ 763180 h 929650"/>
              <a:gd name="connsiteX5" fmla="*/ 18986 w 7120632"/>
              <a:gd name="connsiteY5" fmla="*/ 229780 h 929650"/>
              <a:gd name="connsiteX6" fmla="*/ 383053 w 7120632"/>
              <a:gd name="connsiteY6" fmla="*/ 1180 h 929650"/>
              <a:gd name="connsiteX0" fmla="*/ 6639920 w 7160509"/>
              <a:gd name="connsiteY0" fmla="*/ 811 h 929281"/>
              <a:gd name="connsiteX1" fmla="*/ 7147921 w 7160509"/>
              <a:gd name="connsiteY1" fmla="*/ 212477 h 929281"/>
              <a:gd name="connsiteX2" fmla="*/ 6665320 w 7160509"/>
              <a:gd name="connsiteY2" fmla="*/ 601944 h 929281"/>
              <a:gd name="connsiteX3" fmla="*/ 3498787 w 7160509"/>
              <a:gd name="connsiteY3" fmla="*/ 923678 h 929281"/>
              <a:gd name="connsiteX4" fmla="*/ 518520 w 7160509"/>
              <a:gd name="connsiteY4" fmla="*/ 762811 h 929281"/>
              <a:gd name="connsiteX5" fmla="*/ 18986 w 7160509"/>
              <a:gd name="connsiteY5" fmla="*/ 229411 h 929281"/>
              <a:gd name="connsiteX6" fmla="*/ 383053 w 7160509"/>
              <a:gd name="connsiteY6" fmla="*/ 811 h 929281"/>
              <a:gd name="connsiteX0" fmla="*/ 6639920 w 7179169"/>
              <a:gd name="connsiteY0" fmla="*/ 1276 h 929746"/>
              <a:gd name="connsiteX1" fmla="*/ 7147921 w 7179169"/>
              <a:gd name="connsiteY1" fmla="*/ 212942 h 929746"/>
              <a:gd name="connsiteX2" fmla="*/ 6665320 w 7179169"/>
              <a:gd name="connsiteY2" fmla="*/ 602409 h 929746"/>
              <a:gd name="connsiteX3" fmla="*/ 3498787 w 7179169"/>
              <a:gd name="connsiteY3" fmla="*/ 924143 h 929746"/>
              <a:gd name="connsiteX4" fmla="*/ 518520 w 7179169"/>
              <a:gd name="connsiteY4" fmla="*/ 763276 h 929746"/>
              <a:gd name="connsiteX5" fmla="*/ 18986 w 7179169"/>
              <a:gd name="connsiteY5" fmla="*/ 229876 h 929746"/>
              <a:gd name="connsiteX6" fmla="*/ 383053 w 7179169"/>
              <a:gd name="connsiteY6" fmla="*/ 1276 h 929746"/>
              <a:gd name="connsiteX0" fmla="*/ 6639920 w 7170761"/>
              <a:gd name="connsiteY0" fmla="*/ 775 h 929245"/>
              <a:gd name="connsiteX1" fmla="*/ 7147921 w 7170761"/>
              <a:gd name="connsiteY1" fmla="*/ 212441 h 929245"/>
              <a:gd name="connsiteX2" fmla="*/ 6665320 w 7170761"/>
              <a:gd name="connsiteY2" fmla="*/ 601908 h 929245"/>
              <a:gd name="connsiteX3" fmla="*/ 3498787 w 7170761"/>
              <a:gd name="connsiteY3" fmla="*/ 923642 h 929245"/>
              <a:gd name="connsiteX4" fmla="*/ 518520 w 7170761"/>
              <a:gd name="connsiteY4" fmla="*/ 762775 h 929245"/>
              <a:gd name="connsiteX5" fmla="*/ 18986 w 7170761"/>
              <a:gd name="connsiteY5" fmla="*/ 229375 h 929245"/>
              <a:gd name="connsiteX6" fmla="*/ 383053 w 7170761"/>
              <a:gd name="connsiteY6" fmla="*/ 775 h 9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0761" h="929245">
                <a:moveTo>
                  <a:pt x="6639920" y="775"/>
                </a:moveTo>
                <a:cubicBezTo>
                  <a:pt x="6832537" y="-11220"/>
                  <a:pt x="7120405" y="118602"/>
                  <a:pt x="7147921" y="212441"/>
                </a:cubicBezTo>
                <a:cubicBezTo>
                  <a:pt x="7175437" y="306280"/>
                  <a:pt x="7273509" y="483375"/>
                  <a:pt x="6665320" y="601908"/>
                </a:cubicBezTo>
                <a:cubicBezTo>
                  <a:pt x="6057131" y="720441"/>
                  <a:pt x="4523254" y="896831"/>
                  <a:pt x="3498787" y="923642"/>
                </a:cubicBezTo>
                <a:cubicBezTo>
                  <a:pt x="2474320" y="950453"/>
                  <a:pt x="1098487" y="878486"/>
                  <a:pt x="518520" y="762775"/>
                </a:cubicBezTo>
                <a:cubicBezTo>
                  <a:pt x="-61447" y="647064"/>
                  <a:pt x="-17703" y="373309"/>
                  <a:pt x="18986" y="229375"/>
                </a:cubicBezTo>
                <a:cubicBezTo>
                  <a:pt x="55675" y="85441"/>
                  <a:pt x="383053" y="775"/>
                  <a:pt x="383053" y="775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78724" y="367956"/>
            <a:ext cx="8628062" cy="701675"/>
          </a:xfrm>
        </p:spPr>
        <p:txBody>
          <a:bodyPr/>
          <a:lstStyle/>
          <a:p>
            <a:r>
              <a:rPr lang="en-US" altLang="ja-JP" sz="3600" dirty="0" smtClean="0">
                <a:latin typeface="Tahoma" charset="0"/>
                <a:ea typeface="ＭＳ Ｐゴシック" charset="0"/>
                <a:cs typeface="ＭＳ Ｐゴシック" charset="0"/>
              </a:rPr>
              <a:t>RR + Suspend/Resume</a:t>
            </a:r>
            <a:endParaRPr lang="en-US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1422400" y="4301253"/>
            <a:ext cx="1816079" cy="62351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Running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2400" y="2740766"/>
            <a:ext cx="1816079" cy="6039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Suspended</a:t>
            </a:r>
            <a:endParaRPr lang="en-US" sz="2000" dirty="0">
              <a:latin typeface="Calibri"/>
              <a:cs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59350" y="2849945"/>
            <a:ext cx="1348734" cy="495905"/>
            <a:chOff x="4959350" y="2138014"/>
            <a:chExt cx="1348734" cy="49590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959350" y="2138014"/>
              <a:ext cx="1348734" cy="0"/>
            </a:xfrm>
            <a:prstGeom prst="line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9350" y="2633919"/>
              <a:ext cx="1348734" cy="0"/>
            </a:xfrm>
            <a:prstGeom prst="line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19592" y="2178639"/>
              <a:ext cx="812242" cy="369332"/>
            </a:xfrm>
            <a:prstGeom prst="rect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/>
                  <a:cs typeface="Calibri"/>
                </a:rPr>
                <a:t>Queue</a:t>
              </a:r>
              <a:endParaRPr lang="en-US" dirty="0">
                <a:latin typeface="Calibri"/>
                <a:cs typeface="Calibri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241040" y="3086643"/>
            <a:ext cx="1718310" cy="18863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779653" y="4201404"/>
            <a:ext cx="1729619" cy="7623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getThread(TCB)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241040" y="4594391"/>
            <a:ext cx="1538613" cy="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5644463" y="3345850"/>
            <a:ext cx="0" cy="855554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688931" y="3572963"/>
            <a:ext cx="636074" cy="369332"/>
          </a:xfrm>
          <a:prstGeom prst="rect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T</a:t>
            </a:r>
            <a:r>
              <a:rPr lang="en-US" dirty="0" smtClean="0">
                <a:latin typeface="Calibri"/>
                <a:cs typeface="Calibri"/>
              </a:rPr>
              <a:t>CBs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8" idx="0"/>
            <a:endCxn id="9" idx="2"/>
          </p:cNvCxnSpPr>
          <p:nvPr/>
        </p:nvCxnSpPr>
        <p:spPr>
          <a:xfrm flipV="1">
            <a:off x="2330440" y="3344756"/>
            <a:ext cx="0" cy="956497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01080" y="3657566"/>
            <a:ext cx="1304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t.Suspend()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31" idx="4"/>
          </p:cNvCxnSpPr>
          <p:nvPr/>
        </p:nvCxnSpPr>
        <p:spPr>
          <a:xfrm>
            <a:off x="5625352" y="1894840"/>
            <a:ext cx="0" cy="955105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710952" y="1209040"/>
            <a:ext cx="1828800" cy="685800"/>
            <a:chOff x="6031834" y="508000"/>
            <a:chExt cx="1662952" cy="589280"/>
          </a:xfrm>
        </p:grpSpPr>
        <p:sp>
          <p:nvSpPr>
            <p:cNvPr id="31" name="Oval 30"/>
            <p:cNvSpPr/>
            <p:nvPr/>
          </p:nvSpPr>
          <p:spPr>
            <a:xfrm>
              <a:off x="6031834" y="508000"/>
              <a:ext cx="1662952" cy="58928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31834" y="599440"/>
              <a:ext cx="1662952" cy="3173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alibri"/>
                  <a:cs typeface="Calibri"/>
                </a:rPr>
                <a:t>SysLib.exec()</a:t>
              </a:r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5675378" y="2071454"/>
            <a:ext cx="54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TCB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200401" y="4201404"/>
            <a:ext cx="1640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t.Resume()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200401" y="2740765"/>
            <a:ext cx="1815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Queue.add(TCB)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677920" y="3259902"/>
            <a:ext cx="1033032" cy="914400"/>
            <a:chOff x="5674943" y="4968240"/>
            <a:chExt cx="1033032" cy="914400"/>
          </a:xfrm>
        </p:grpSpPr>
        <p:sp>
          <p:nvSpPr>
            <p:cNvPr id="47" name="Arc 46"/>
            <p:cNvSpPr>
              <a:spLocks/>
            </p:cNvSpPr>
            <p:nvPr/>
          </p:nvSpPr>
          <p:spPr>
            <a:xfrm>
              <a:off x="5675378" y="4968240"/>
              <a:ext cx="914400" cy="914400"/>
            </a:xfrm>
            <a:prstGeom prst="arc">
              <a:avLst>
                <a:gd name="adj1" fmla="val 2858553"/>
                <a:gd name="adj2" fmla="val 0"/>
              </a:avLst>
            </a:prstGeom>
            <a:ln>
              <a:headEnd type="none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74943" y="5210509"/>
              <a:ext cx="10330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Sleep(q)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7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31912</TotalTime>
  <Words>551</Words>
  <Application>Microsoft Office PowerPoint</Application>
  <PresentationFormat>On-screen Show (4:3)</PresentationFormat>
  <Paragraphs>214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Consolas</vt:lpstr>
      <vt:lpstr>Helvetica</vt:lpstr>
      <vt:lpstr>Tahoma</vt:lpstr>
      <vt:lpstr>Wingdings</vt:lpstr>
      <vt:lpstr>Retrospect</vt:lpstr>
      <vt:lpstr>Document</vt:lpstr>
      <vt:lpstr>Program 2</vt:lpstr>
      <vt:lpstr>P2 Objectives</vt:lpstr>
      <vt:lpstr>Multilevel Feedback-Queue Scheduling (MFQS) – Variable based on consumption</vt:lpstr>
      <vt:lpstr>Test2b</vt:lpstr>
      <vt:lpstr>TestThread2b</vt:lpstr>
      <vt:lpstr>Starting ThreadOS App</vt:lpstr>
      <vt:lpstr>Review Scheduler.Java</vt:lpstr>
      <vt:lpstr>PowerPoint Presentation</vt:lpstr>
      <vt:lpstr>RR + Suspend/Resume</vt:lpstr>
      <vt:lpstr>Gantt Model (RR No Changes)</vt:lpstr>
      <vt:lpstr>Gantt Model (RR Suspend/Resume)</vt:lpstr>
      <vt:lpstr>Evaluation</vt:lpstr>
      <vt:lpstr>Java Synchronization  (an aside, more later)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Bothell CSS430</dc:title>
  <dc:creator>Stephen Dame</dc:creator>
  <cp:lastModifiedBy>robert dimpsey</cp:lastModifiedBy>
  <cp:revision>278</cp:revision>
  <cp:lastPrinted>2015-04-20T17:36:44Z</cp:lastPrinted>
  <dcterms:created xsi:type="dcterms:W3CDTF">2014-02-16T23:16:53Z</dcterms:created>
  <dcterms:modified xsi:type="dcterms:W3CDTF">2017-10-23T19:41:16Z</dcterms:modified>
</cp:coreProperties>
</file>