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6" r:id="rId4"/>
    <p:sldId id="265" r:id="rId5"/>
    <p:sldId id="257" r:id="rId6"/>
    <p:sldId id="261" r:id="rId7"/>
    <p:sldId id="262" r:id="rId8"/>
    <p:sldId id="263" r:id="rId9"/>
    <p:sldId id="264" r:id="rId10"/>
    <p:sldId id="259" r:id="rId11"/>
    <p:sldId id="258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37CFB218-F51D-A247-AA7E-A43A790A7260}">
          <p14:sldIdLst>
            <p14:sldId id="256"/>
            <p14:sldId id="260"/>
            <p14:sldId id="266"/>
            <p14:sldId id="265"/>
          </p14:sldIdLst>
        </p14:section>
        <p14:section name="OnlineVisu" id="{CEA7F918-A906-7743-9D3C-2C8036613E64}">
          <p14:sldIdLst>
            <p14:sldId id="257"/>
            <p14:sldId id="261"/>
            <p14:sldId id="262"/>
            <p14:sldId id="263"/>
            <p14:sldId id="264"/>
          </p14:sldIdLst>
        </p14:section>
        <p14:section name="BuildingEvent" id="{FE6A9127-C16B-3A48-A969-5BF7ADDA110A}">
          <p14:sldIdLst>
            <p14:sldId id="259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958"/>
    <p:restoredTop sz="97030"/>
  </p:normalViewPr>
  <p:slideViewPr>
    <p:cSldViewPr snapToGrid="0">
      <p:cViewPr>
        <p:scale>
          <a:sx n="128" d="100"/>
          <a:sy n="128" d="100"/>
        </p:scale>
        <p:origin x="552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0CC7FA-8CE6-85F9-2ACD-816F7DA8F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70D0E7-0616-1FED-4D2E-7F720E20A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CCC064-525E-1D36-EAB2-9984745C7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4D53C-6540-9841-A50F-CB4A2B85125F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6D1CDA-66C2-B4F8-EE8E-A4D5ACA80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997A11-1536-EA64-1BF4-142926EEC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F0A8-2677-094E-B929-9660E96A501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8267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380495-385C-0C7C-7BB1-CAF51EE6D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D835902-7CE1-CA4D-B3B7-E040D698A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069FAC-B2A4-9FBE-C059-7C591E129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4D53C-6540-9841-A50F-CB4A2B85125F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23D159-0374-12A3-06B7-3912759ED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82A602-197A-ED75-4914-20E173ED0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F0A8-2677-094E-B929-9660E96A501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272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E2B4769-A995-1331-4B93-A346E3B9FE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F9A5DDC-6F31-5355-E6E1-F0913555B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FB5457-E1F4-040C-561A-180234A96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4D53C-6540-9841-A50F-CB4A2B85125F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A2C42E-8AF5-68CA-06B2-50C1516E5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0F0111-CEEB-7271-7DAC-E53799C7A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F0A8-2677-094E-B929-9660E96A501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4991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35F78A-6073-53D3-CFEA-DA05C56B6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7E7915-5450-72A2-8F59-896B9DE27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1FE96E-A4BC-F939-BE13-B0CAD0478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4D53C-6540-9841-A50F-CB4A2B85125F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2266AA-9D1F-8A34-8E3D-2C643405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85425D-EAB0-1382-5729-EC43B3D8F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F0A8-2677-094E-B929-9660E96A501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4040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83A5B2-AEED-D0CF-71A1-344B7A86C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C672910-D01F-747A-6565-3E42A6075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CB282C-AB99-F676-D2C3-74A4218D7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4D53C-6540-9841-A50F-CB4A2B85125F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091AFD-368B-B1C5-4405-F0381F3DE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456754-2A1C-11CA-4AFA-F9B60F8E2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F0A8-2677-094E-B929-9660E96A501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774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C4EDCB-F5BB-CA6B-F667-DA0074147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4201DF-4A7A-7E61-8E4A-0F6BAF47F1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E6769C4-D6C9-A3B7-F05B-6F535B807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935BAF8-B7EF-7F18-9F91-78171900B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4D53C-6540-9841-A50F-CB4A2B85125F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60CCDA4-81CC-7BCB-530B-B1C699AEB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6C55A6C-B83E-97DC-8477-21F1AA2CD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F0A8-2677-094E-B929-9660E96A501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134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D8D513-0361-89B7-ECD5-694657302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8D8920F-DD8E-B449-3F70-FE4D279D8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C7FB12D-A05C-6675-3D46-D65C871B0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C4CC2A6-F1EE-D2F0-6E3F-BD61CC346B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79EDBD7-E6B7-6D30-D0BB-B0DBA49B7B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1405E58-4016-9498-956F-42E187530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4D53C-6540-9841-A50F-CB4A2B85125F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F3D1149-E0FF-4A47-6156-5E3C0CC47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0F894DC-382F-BED8-33D4-6257BCC91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F0A8-2677-094E-B929-9660E96A501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971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254E95-0C93-B0F6-F7C9-C2DD874D9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63288AD-A382-6000-13F2-910EF99CC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4D53C-6540-9841-A50F-CB4A2B85125F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6BCC1F0-F767-DF46-5D5C-029A1D973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50E580C-6B1A-CE37-373E-4BCA6188D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F0A8-2677-094E-B929-9660E96A501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17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6560D1E-EC62-9F74-E590-AE1CB5F7E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4D53C-6540-9841-A50F-CB4A2B85125F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DDFDC69-F968-5ABF-E913-9B1C3B2B7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B0656F-E87C-312E-54EC-521541A78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F0A8-2677-094E-B929-9660E96A501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855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94C80F-D50B-34DD-EEC0-FBEB76047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2A1D10-9E09-CF33-1C62-1EAB6ACF5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FEB8A4-22AD-6321-6824-8D4E574BD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3523A97-A5A1-BC71-6641-155317C45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4D53C-6540-9841-A50F-CB4A2B85125F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BF9C6D2-13F9-0CC6-E2F3-CA6D4C529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57E89E-E797-12F0-4FB7-6AE37CC30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F0A8-2677-094E-B929-9660E96A501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342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52C2C1-04DF-186D-CAF7-924F42E4B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B9EB419-238A-5D38-3F48-EA5E796D4E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AB0F7B1-246C-4759-C633-332EDD04F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36B61D3-9658-0F66-7B30-5B6A8E2A3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4D53C-6540-9841-A50F-CB4A2B85125F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3B95F0-9775-57DC-5663-C41CDD353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01CB5A-1B8A-B930-3914-C8B660E57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F0A8-2677-094E-B929-9660E96A501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164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37BF5BD-D5A6-A741-A12F-0A30EF818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6CAC12-15F2-02C3-2523-4CFC9FDA8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BA426E-48F2-BAD7-B5F8-566BB24F98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4D53C-6540-9841-A50F-CB4A2B85125F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2BCCB1-A159-03BF-313D-9835AA736A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4CFDB2-A506-8A09-368A-D37AC972DD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6F0A8-2677-094E-B929-9660E96A501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249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Fougeres/MUSIC_CoMPASS_softwar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Fougeres/MUSIC_CoMPASS_software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619928-4A34-2AC7-874A-4E049CC3B1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MONICA_software</a:t>
            </a:r>
            <a:endParaRPr lang="en-GB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9175152-7878-B45C-C8C0-52A1BA5D61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 - based on CoMPASS RAW data lists .root</a:t>
            </a:r>
          </a:p>
          <a:p>
            <a:r>
              <a:rPr lang="en-GB" dirty="0"/>
              <a:t>- parent directory of DAQ/ CoMPASS project </a:t>
            </a:r>
          </a:p>
        </p:txBody>
      </p:sp>
    </p:spTree>
    <p:extLst>
      <p:ext uri="{BB962C8B-B14F-4D97-AF65-F5344CB8AC3E}">
        <p14:creationId xmlns:p14="http://schemas.microsoft.com/office/powerpoint/2010/main" val="4286153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A89461-9D78-237D-AC83-993D3796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GB" dirty="0"/>
              <a:t>To run the code</a:t>
            </a:r>
          </a:p>
        </p:txBody>
      </p:sp>
    </p:spTree>
    <p:extLst>
      <p:ext uri="{BB962C8B-B14F-4D97-AF65-F5344CB8AC3E}">
        <p14:creationId xmlns:p14="http://schemas.microsoft.com/office/powerpoint/2010/main" val="1352746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capture d’écran, noir et blanc, document&#10;&#10;Description générée automatiquement">
            <a:extLst>
              <a:ext uri="{FF2B5EF4-FFF2-40B4-BE49-F238E27FC236}">
                <a16:creationId xmlns:a16="http://schemas.microsoft.com/office/drawing/2014/main" id="{CEAC0C28-9732-96B6-222A-2B5E8A2E4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984" y="139700"/>
            <a:ext cx="7137400" cy="6578600"/>
          </a:xfrm>
          <a:prstGeom prst="rect">
            <a:avLst/>
          </a:prstGeom>
        </p:spPr>
      </p:pic>
      <p:pic>
        <p:nvPicPr>
          <p:cNvPr id="7" name="Image 6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1EE2413B-9BEC-19C3-470E-B86404A2B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16" y="254829"/>
            <a:ext cx="4127500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214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 descr="Une image contenant texte, Police, nombre, capture d’écran&#10;&#10;Description générée automatiquement">
            <a:extLst>
              <a:ext uri="{FF2B5EF4-FFF2-40B4-BE49-F238E27FC236}">
                <a16:creationId xmlns:a16="http://schemas.microsoft.com/office/drawing/2014/main" id="{8F603DF6-500E-A10B-0ECF-E7DEE880D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430" y="3664054"/>
            <a:ext cx="7772400" cy="30162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B557CF6A-8511-8328-88D0-29714721BCBB}"/>
              </a:ext>
            </a:extLst>
          </p:cNvPr>
          <p:cNvSpPr txBox="1">
            <a:spLocks/>
          </p:cNvSpPr>
          <p:nvPr/>
        </p:nvSpPr>
        <p:spPr>
          <a:xfrm>
            <a:off x="0" y="-105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To get the </a:t>
            </a:r>
            <a:r>
              <a:rPr lang="en-GB" dirty="0" err="1"/>
              <a:t>softwares</a:t>
            </a:r>
            <a:endParaRPr lang="en-GB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D8B3B45-F9E1-4081-DEE0-8C12C6CB7CB9}"/>
              </a:ext>
            </a:extLst>
          </p:cNvPr>
          <p:cNvSpPr txBox="1"/>
          <p:nvPr/>
        </p:nvSpPr>
        <p:spPr>
          <a:xfrm>
            <a:off x="0" y="1056048"/>
            <a:ext cx="12112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 terminal </a:t>
            </a:r>
            <a:r>
              <a:rPr lang="en-GB" dirty="0"/>
              <a:t>(if git installed on the computer, as the case in </a:t>
            </a:r>
            <a:r>
              <a:rPr lang="en-GB" dirty="0" err="1"/>
              <a:t>bavarians</a:t>
            </a:r>
            <a:r>
              <a:rPr lang="en-GB" dirty="0"/>
              <a:t> one)</a:t>
            </a:r>
          </a:p>
          <a:p>
            <a:r>
              <a:rPr lang="fr-FR" sz="1400" dirty="0">
                <a:solidFill>
                  <a:schemeClr val="accent2">
                    <a:lumMod val="75000"/>
                  </a:schemeClr>
                </a:solidFill>
                <a:effectLst/>
              </a:rPr>
              <a:t>git clone -b </a:t>
            </a:r>
            <a:r>
              <a:rPr lang="fr-FR" sz="1400" dirty="0" err="1">
                <a:solidFill>
                  <a:schemeClr val="accent2">
                    <a:lumMod val="75000"/>
                  </a:schemeClr>
                </a:solidFill>
                <a:effectLst/>
              </a:rPr>
              <a:t>MONICA_softwares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https://github.com/CFougeres/MUSIC_CoMPASS_softwares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effectLst/>
              </a:rPr>
              <a:t>;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effectLst/>
              </a:rPr>
              <a:t>mv </a:t>
            </a:r>
            <a:r>
              <a:rPr lang="fr-FR" sz="1400" dirty="0" err="1">
                <a:solidFill>
                  <a:schemeClr val="accent2">
                    <a:lumMod val="75000"/>
                  </a:schemeClr>
                </a:solidFill>
                <a:effectLst/>
              </a:rPr>
              <a:t>MUSIC_CoMPASS_softwares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effectLst/>
              </a:rPr>
              <a:t>/ </a:t>
            </a:r>
            <a:r>
              <a:rPr lang="fr-FR" sz="1400" dirty="0" err="1">
                <a:solidFill>
                  <a:schemeClr val="accent2">
                    <a:lumMod val="75000"/>
                  </a:schemeClr>
                </a:solidFill>
                <a:effectLst/>
              </a:rPr>
              <a:t>MONICA_softwares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effectLst/>
              </a:rPr>
              <a:t>/;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1F3A1906-EF2E-1154-EB60-1BCF622860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74" y="1685808"/>
            <a:ext cx="11573919" cy="12859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B3F3235-168E-984F-7913-F1430EDE695A}"/>
              </a:ext>
            </a:extLst>
          </p:cNvPr>
          <p:cNvSpPr/>
          <p:nvPr/>
        </p:nvSpPr>
        <p:spPr>
          <a:xfrm>
            <a:off x="2951921" y="1948096"/>
            <a:ext cx="8259418" cy="159000"/>
          </a:xfrm>
          <a:prstGeom prst="rect">
            <a:avLst/>
          </a:prstGeom>
          <a:solidFill>
            <a:schemeClr val="accent2">
              <a:alpha val="29907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2843493-44FA-A425-DB40-760DF1E5CEA3}"/>
              </a:ext>
            </a:extLst>
          </p:cNvPr>
          <p:cNvSpPr txBox="1"/>
          <p:nvPr/>
        </p:nvSpPr>
        <p:spPr>
          <a:xfrm>
            <a:off x="0" y="3285728"/>
            <a:ext cx="1211248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 </a:t>
            </a:r>
            <a:r>
              <a:rPr lang="en-GB" b="1" dirty="0" err="1"/>
              <a:t>Github</a:t>
            </a:r>
            <a:r>
              <a:rPr lang="en-GB" b="1" dirty="0"/>
              <a:t> website </a:t>
            </a:r>
            <a:r>
              <a:rPr lang="fr-FR" sz="1400" dirty="0">
                <a:solidFill>
                  <a:schemeClr val="accent1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https://github.com/CFougeres/MUSIC_CoMPASS_softwares</a:t>
            </a:r>
            <a:endParaRPr lang="fr-FR" sz="1400" dirty="0">
              <a:solidFill>
                <a:schemeClr val="accent1"/>
              </a:solidFill>
              <a:effectLst/>
            </a:endParaRPr>
          </a:p>
          <a:p>
            <a:pPr marL="342900" indent="-342900">
              <a:buAutoNum type="arabicPeriod"/>
            </a:pPr>
            <a:r>
              <a:rPr lang="fr-FR" sz="1400" dirty="0">
                <a:effectLst/>
              </a:rPr>
              <a:t>Select </a:t>
            </a:r>
            <a:r>
              <a:rPr lang="fr-FR" sz="1400" i="1" dirty="0" err="1">
                <a:effectLst/>
              </a:rPr>
              <a:t>MONICA_softwares</a:t>
            </a:r>
            <a:r>
              <a:rPr lang="fr-FR" sz="1400" i="1" dirty="0">
                <a:effectLst/>
              </a:rPr>
              <a:t> </a:t>
            </a:r>
            <a:r>
              <a:rPr lang="fr-FR" sz="1400" dirty="0" err="1">
                <a:effectLst/>
              </a:rPr>
              <a:t>branch</a:t>
            </a:r>
            <a:endParaRPr lang="fr-FR" sz="1400" dirty="0">
              <a:effectLst/>
            </a:endParaRPr>
          </a:p>
          <a:p>
            <a:r>
              <a:rPr lang="fr-FR" sz="1400" dirty="0">
                <a:solidFill>
                  <a:srgbClr val="C00000"/>
                </a:solidFill>
              </a:rPr>
              <a:t>         by </a:t>
            </a:r>
            <a:r>
              <a:rPr lang="fr-FR" sz="1400" dirty="0" err="1">
                <a:solidFill>
                  <a:srgbClr val="C00000"/>
                </a:solidFill>
              </a:rPr>
              <a:t>opening</a:t>
            </a:r>
            <a:r>
              <a:rPr lang="fr-FR" sz="1400" dirty="0">
                <a:solidFill>
                  <a:srgbClr val="C00000"/>
                </a:solidFill>
              </a:rPr>
              <a:t> the </a:t>
            </a:r>
            <a:r>
              <a:rPr lang="fr-FR" sz="1400" dirty="0" err="1">
                <a:solidFill>
                  <a:srgbClr val="C00000"/>
                </a:solidFill>
              </a:rPr>
              <a:t>branch</a:t>
            </a:r>
            <a:r>
              <a:rPr lang="fr-FR" sz="1400" dirty="0">
                <a:solidFill>
                  <a:srgbClr val="C00000"/>
                </a:solidFill>
              </a:rPr>
              <a:t> tab</a:t>
            </a:r>
            <a:endParaRPr lang="fr-FR" sz="1400" dirty="0">
              <a:solidFill>
                <a:srgbClr val="C00000"/>
              </a:solidFill>
              <a:effectLst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9432E6-4841-E4A7-D438-946F21E9868A}"/>
              </a:ext>
            </a:extLst>
          </p:cNvPr>
          <p:cNvSpPr/>
          <p:nvPr/>
        </p:nvSpPr>
        <p:spPr>
          <a:xfrm>
            <a:off x="3478696" y="4199261"/>
            <a:ext cx="1749287" cy="4174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81B9A75-8AB3-3E11-6EAA-1CAB2BDF22CD}"/>
              </a:ext>
            </a:extLst>
          </p:cNvPr>
          <p:cNvSpPr/>
          <p:nvPr/>
        </p:nvSpPr>
        <p:spPr>
          <a:xfrm>
            <a:off x="3642690" y="5831769"/>
            <a:ext cx="1585293" cy="310613"/>
          </a:xfrm>
          <a:prstGeom prst="rect">
            <a:avLst/>
          </a:prstGeom>
          <a:solidFill>
            <a:schemeClr val="accent2">
              <a:alpha val="29907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252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97AE4911-F950-AE54-7876-5EDC4218A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713" y="1795118"/>
            <a:ext cx="7772400" cy="43329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B557CF6A-8511-8328-88D0-29714721BCBB}"/>
              </a:ext>
            </a:extLst>
          </p:cNvPr>
          <p:cNvSpPr txBox="1">
            <a:spLocks/>
          </p:cNvSpPr>
          <p:nvPr/>
        </p:nvSpPr>
        <p:spPr>
          <a:xfrm>
            <a:off x="0" y="-105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To get the </a:t>
            </a:r>
            <a:r>
              <a:rPr lang="en-GB" dirty="0" err="1"/>
              <a:t>softwares</a:t>
            </a:r>
            <a:endParaRPr lang="en-GB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2843493-44FA-A425-DB40-760DF1E5CEA3}"/>
              </a:ext>
            </a:extLst>
          </p:cNvPr>
          <p:cNvSpPr txBox="1"/>
          <p:nvPr/>
        </p:nvSpPr>
        <p:spPr>
          <a:xfrm>
            <a:off x="0" y="877230"/>
            <a:ext cx="12112486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 </a:t>
            </a:r>
            <a:r>
              <a:rPr lang="en-GB" b="1" dirty="0" err="1"/>
              <a:t>Github</a:t>
            </a:r>
            <a:r>
              <a:rPr lang="en-GB" b="1" dirty="0"/>
              <a:t> website </a:t>
            </a:r>
            <a:r>
              <a:rPr lang="fr-FR" sz="1400" dirty="0">
                <a:solidFill>
                  <a:schemeClr val="accent1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https://github.com/CFougeres/MUSIC_CoMPASS_softwares</a:t>
            </a:r>
            <a:endParaRPr lang="fr-FR" sz="1400" dirty="0">
              <a:solidFill>
                <a:schemeClr val="accent1"/>
              </a:solidFill>
              <a:effectLst/>
            </a:endParaRPr>
          </a:p>
          <a:p>
            <a:pPr marL="342900" indent="-342900">
              <a:buAutoNum type="arabicPeriod"/>
            </a:pPr>
            <a:r>
              <a:rPr lang="fr-FR" sz="1400" dirty="0">
                <a:effectLst/>
              </a:rPr>
              <a:t>Select </a:t>
            </a:r>
            <a:r>
              <a:rPr lang="fr-FR" sz="1400" dirty="0" err="1">
                <a:effectLst/>
              </a:rPr>
              <a:t>MONICA_software</a:t>
            </a:r>
            <a:r>
              <a:rPr lang="fr-FR" sz="1400" dirty="0">
                <a:effectLst/>
              </a:rPr>
              <a:t> </a:t>
            </a:r>
            <a:r>
              <a:rPr lang="fr-FR" sz="1400" dirty="0" err="1">
                <a:effectLst/>
              </a:rPr>
              <a:t>branch</a:t>
            </a:r>
            <a:endParaRPr lang="fr-FR" sz="1400" dirty="0">
              <a:effectLst/>
            </a:endParaRPr>
          </a:p>
          <a:p>
            <a:pPr marL="342900" indent="-342900">
              <a:buAutoNum type="arabicPeriod"/>
            </a:pPr>
            <a:r>
              <a:rPr lang="fr-FR" sz="1400" dirty="0">
                <a:solidFill>
                  <a:schemeClr val="accent2">
                    <a:lumMod val="75000"/>
                  </a:schemeClr>
                </a:solidFill>
              </a:rPr>
              <a:t>Download the code </a:t>
            </a:r>
            <a:r>
              <a:rPr lang="fr-FR" sz="1400" dirty="0"/>
              <a:t>.zip by </a:t>
            </a:r>
            <a:r>
              <a:rPr lang="fr-FR" sz="1400" dirty="0" err="1"/>
              <a:t>opening</a:t>
            </a:r>
            <a:r>
              <a:rPr lang="fr-FR" sz="1400" dirty="0"/>
              <a:t> the « code » green tab</a:t>
            </a:r>
          </a:p>
          <a:p>
            <a:pPr marL="342900" indent="-342900">
              <a:buAutoNum type="arabicPeriod"/>
            </a:pPr>
            <a:endParaRPr lang="fr-FR" sz="1400" dirty="0">
              <a:effectLst/>
            </a:endParaRPr>
          </a:p>
          <a:p>
            <a:pPr marL="342900" indent="-342900">
              <a:buAutoNum type="arabicPeriod"/>
            </a:pPr>
            <a:endParaRPr lang="fr-FR" sz="1400" dirty="0"/>
          </a:p>
          <a:p>
            <a:pPr marL="342900" indent="-342900">
              <a:buAutoNum type="arabicPeriod"/>
            </a:pPr>
            <a:endParaRPr lang="fr-FR" sz="1400" dirty="0">
              <a:effectLst/>
            </a:endParaRPr>
          </a:p>
          <a:p>
            <a:pPr marL="342900" indent="-342900">
              <a:buAutoNum type="arabicPeriod"/>
            </a:pPr>
            <a:endParaRPr lang="fr-FR" sz="1400" dirty="0"/>
          </a:p>
          <a:p>
            <a:pPr marL="342900" indent="-342900">
              <a:buAutoNum type="arabicPeriod"/>
            </a:pPr>
            <a:endParaRPr lang="fr-FR" sz="1400" dirty="0">
              <a:effectLst/>
            </a:endParaRPr>
          </a:p>
          <a:p>
            <a:pPr marL="342900" indent="-342900">
              <a:buAutoNum type="arabicPeriod"/>
            </a:pPr>
            <a:endParaRPr lang="fr-FR" sz="1400" dirty="0"/>
          </a:p>
          <a:p>
            <a:pPr marL="342900" indent="-342900">
              <a:buAutoNum type="arabicPeriod"/>
            </a:pPr>
            <a:endParaRPr lang="fr-FR" sz="1400" dirty="0">
              <a:effectLst/>
            </a:endParaRPr>
          </a:p>
          <a:p>
            <a:pPr marL="342900" indent="-342900">
              <a:buAutoNum type="arabicPeriod"/>
            </a:pPr>
            <a:endParaRPr lang="fr-FR" sz="1400" dirty="0"/>
          </a:p>
          <a:p>
            <a:pPr marL="342900" indent="-342900">
              <a:buAutoNum type="arabicPeriod"/>
            </a:pPr>
            <a:endParaRPr lang="fr-FR" sz="1400" dirty="0">
              <a:effectLst/>
            </a:endParaRPr>
          </a:p>
          <a:p>
            <a:pPr marL="342900" indent="-342900">
              <a:buAutoNum type="arabicPeriod"/>
            </a:pPr>
            <a:endParaRPr lang="fr-FR" sz="1400" dirty="0"/>
          </a:p>
          <a:p>
            <a:pPr marL="342900" indent="-342900">
              <a:buAutoNum type="arabicPeriod"/>
            </a:pPr>
            <a:endParaRPr lang="fr-FR" sz="1400" dirty="0">
              <a:effectLst/>
            </a:endParaRPr>
          </a:p>
          <a:p>
            <a:pPr marL="342900" indent="-342900">
              <a:buAutoNum type="arabicPeriod"/>
            </a:pPr>
            <a:endParaRPr lang="fr-FR" sz="1400" dirty="0"/>
          </a:p>
          <a:p>
            <a:pPr marL="342900" indent="-342900">
              <a:buAutoNum type="arabicPeriod"/>
            </a:pPr>
            <a:endParaRPr lang="fr-FR" sz="1400" dirty="0">
              <a:effectLst/>
            </a:endParaRPr>
          </a:p>
          <a:p>
            <a:pPr marL="342900" indent="-342900">
              <a:buAutoNum type="arabicPeriod"/>
            </a:pPr>
            <a:endParaRPr lang="fr-FR" sz="1400" dirty="0"/>
          </a:p>
          <a:p>
            <a:pPr marL="342900" indent="-342900">
              <a:buAutoNum type="arabicPeriod"/>
            </a:pPr>
            <a:endParaRPr lang="fr-FR" sz="1400" dirty="0">
              <a:effectLst/>
            </a:endParaRPr>
          </a:p>
          <a:p>
            <a:pPr marL="342900" indent="-342900">
              <a:buAutoNum type="arabicPeriod"/>
            </a:pPr>
            <a:endParaRPr lang="fr-FR" sz="1400" dirty="0"/>
          </a:p>
          <a:p>
            <a:pPr marL="342900" indent="-342900">
              <a:buAutoNum type="arabicPeriod"/>
            </a:pPr>
            <a:endParaRPr lang="fr-FR" sz="1400" dirty="0">
              <a:effectLst/>
            </a:endParaRPr>
          </a:p>
          <a:p>
            <a:pPr marL="342900" indent="-342900">
              <a:buAutoNum type="arabicPeriod"/>
            </a:pPr>
            <a:endParaRPr lang="fr-FR" sz="1400" dirty="0"/>
          </a:p>
          <a:p>
            <a:pPr marL="342900" indent="-342900">
              <a:buAutoNum type="arabicPeriod"/>
            </a:pPr>
            <a:endParaRPr lang="fr-FR" sz="1400" dirty="0">
              <a:effectLst/>
            </a:endParaRPr>
          </a:p>
          <a:p>
            <a:pPr marL="342900" indent="-342900">
              <a:buAutoNum type="arabicPeriod"/>
            </a:pPr>
            <a:endParaRPr lang="fr-FR" sz="1400" dirty="0"/>
          </a:p>
          <a:p>
            <a:pPr marL="342900" indent="-342900">
              <a:buAutoNum type="arabicPeriod"/>
            </a:pPr>
            <a:endParaRPr lang="fr-FR" sz="1400" dirty="0">
              <a:effectLst/>
            </a:endParaRPr>
          </a:p>
          <a:p>
            <a:pPr marL="342900" indent="-342900">
              <a:buAutoNum type="arabicPeriod"/>
            </a:pPr>
            <a:endParaRPr lang="fr-FR" sz="1400" dirty="0"/>
          </a:p>
          <a:p>
            <a:pPr marL="342900" indent="-342900">
              <a:buAutoNum type="arabicPeriod"/>
            </a:pPr>
            <a:endParaRPr lang="fr-FR" sz="1400" dirty="0">
              <a:effectLst/>
            </a:endParaRPr>
          </a:p>
          <a:p>
            <a:pPr marL="342900" indent="-342900">
              <a:buAutoNum type="arabicPeriod"/>
            </a:pPr>
            <a:r>
              <a:rPr lang="fr-FR" sz="1400" dirty="0"/>
              <a:t>Rename directory as </a:t>
            </a:r>
            <a:r>
              <a:rPr lang="fr-FR" sz="1400" dirty="0" err="1"/>
              <a:t>MONICA_softwares</a:t>
            </a:r>
            <a:endParaRPr lang="fr-FR" sz="1400" dirty="0">
              <a:effectLst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9432E6-4841-E4A7-D438-946F21E9868A}"/>
              </a:ext>
            </a:extLst>
          </p:cNvPr>
          <p:cNvSpPr/>
          <p:nvPr/>
        </p:nvSpPr>
        <p:spPr>
          <a:xfrm>
            <a:off x="9528313" y="1944377"/>
            <a:ext cx="1066800" cy="3714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BE6D8A-6FFE-742B-0605-82735865C41E}"/>
              </a:ext>
            </a:extLst>
          </p:cNvPr>
          <p:cNvSpPr/>
          <p:nvPr/>
        </p:nvSpPr>
        <p:spPr>
          <a:xfrm>
            <a:off x="7185990" y="4601816"/>
            <a:ext cx="1421297" cy="377660"/>
          </a:xfrm>
          <a:prstGeom prst="rect">
            <a:avLst/>
          </a:prstGeom>
          <a:solidFill>
            <a:schemeClr val="accent2">
              <a:alpha val="29907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155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A89461-9D78-237D-AC83-993D3796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GB" dirty="0"/>
              <a:t>Directory structure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6E893E8-2F24-AF29-DACB-3069F6267DDA}"/>
              </a:ext>
            </a:extLst>
          </p:cNvPr>
          <p:cNvSpPr txBox="1"/>
          <p:nvPr/>
        </p:nvSpPr>
        <p:spPr>
          <a:xfrm>
            <a:off x="0" y="1094341"/>
            <a:ext cx="11976652" cy="590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MONICA_DAQ_Software</a:t>
            </a:r>
            <a:r>
              <a:rPr lang="en-GB" b="1" dirty="0"/>
              <a:t>/</a:t>
            </a:r>
          </a:p>
          <a:p>
            <a:pPr lvl="5"/>
            <a:r>
              <a:rPr lang="en-GB" dirty="0"/>
              <a:t>  </a:t>
            </a:r>
            <a:r>
              <a:rPr lang="en-GB" dirty="0" err="1"/>
              <a:t>OnlineVisu.C</a:t>
            </a:r>
            <a:r>
              <a:rPr lang="en-GB" dirty="0"/>
              <a:t>		</a:t>
            </a:r>
            <a:r>
              <a:rPr lang="en-GB" dirty="0">
                <a:sym typeface="Wingdings" pitchFamily="2" charset="2"/>
              </a:rPr>
              <a:t> code for online visualization </a:t>
            </a:r>
            <a:endParaRPr lang="en-GB" dirty="0"/>
          </a:p>
          <a:p>
            <a:pPr lvl="5"/>
            <a:r>
              <a:rPr lang="en-GB" dirty="0"/>
              <a:t>  </a:t>
            </a:r>
            <a:r>
              <a:rPr lang="en-GB" dirty="0" err="1"/>
              <a:t>inputs.dat</a:t>
            </a:r>
            <a:r>
              <a:rPr lang="en-GB" dirty="0"/>
              <a:t>		</a:t>
            </a:r>
            <a:r>
              <a:rPr lang="en-GB" dirty="0">
                <a:sym typeface="Wingdings" pitchFamily="2" charset="2"/>
              </a:rPr>
              <a:t> user inputs, self-explanatory (run data to see online, time window in </a:t>
            </a:r>
            <a:r>
              <a:rPr lang="en-GB" dirty="0" err="1">
                <a:sym typeface="Wingdings" pitchFamily="2" charset="2"/>
              </a:rPr>
              <a:t>μs</a:t>
            </a:r>
            <a:r>
              <a:rPr lang="en-GB" dirty="0">
                <a:sym typeface="Wingdings" pitchFamily="2" charset="2"/>
              </a:rPr>
              <a:t>..)</a:t>
            </a:r>
            <a:endParaRPr lang="en-GB" dirty="0"/>
          </a:p>
          <a:p>
            <a:pPr lvl="5"/>
            <a:endParaRPr lang="en-GB" dirty="0"/>
          </a:p>
          <a:p>
            <a:pPr lvl="5"/>
            <a:r>
              <a:rPr lang="en-GB" dirty="0"/>
              <a:t>  DAQ/ 		</a:t>
            </a:r>
            <a:r>
              <a:rPr lang="en-GB" dirty="0">
                <a:sym typeface="Wingdings" pitchFamily="2" charset="2"/>
              </a:rPr>
              <a:t> for CoMPASS runs</a:t>
            </a:r>
          </a:p>
          <a:p>
            <a:pPr lvl="5"/>
            <a:endParaRPr lang="en-GB" dirty="0"/>
          </a:p>
          <a:p>
            <a:pPr lvl="5"/>
            <a:r>
              <a:rPr lang="en-GB" dirty="0"/>
              <a:t>  </a:t>
            </a:r>
            <a:r>
              <a:rPr lang="en-GB" dirty="0" err="1"/>
              <a:t>RootFiles</a:t>
            </a:r>
            <a:r>
              <a:rPr lang="en-GB" dirty="0"/>
              <a:t>/</a:t>
            </a:r>
          </a:p>
          <a:p>
            <a:pPr lvl="5"/>
            <a:r>
              <a:rPr lang="en-GB" dirty="0"/>
              <a:t>	           Event/</a:t>
            </a:r>
          </a:p>
          <a:p>
            <a:pPr lvl="5"/>
            <a:r>
              <a:rPr lang="en-GB" dirty="0"/>
              <a:t>		    Run_#/ </a:t>
            </a:r>
            <a:r>
              <a:rPr lang="en-GB" dirty="0">
                <a:sym typeface="Wingdings" pitchFamily="2" charset="2"/>
              </a:rPr>
              <a:t> for </a:t>
            </a:r>
            <a:r>
              <a:rPr lang="en-GB" i="1" dirty="0">
                <a:sym typeface="Wingdings" pitchFamily="2" charset="2"/>
              </a:rPr>
              <a:t>Run Event trees</a:t>
            </a:r>
          </a:p>
          <a:p>
            <a:pPr lvl="5"/>
            <a:endParaRPr lang="en-GB" i="1" dirty="0">
              <a:sym typeface="Wingdings" pitchFamily="2" charset="2"/>
            </a:endParaRPr>
          </a:p>
          <a:p>
            <a:pPr lvl="5"/>
            <a:r>
              <a:rPr lang="en-GB" dirty="0">
                <a:sym typeface="Wingdings" pitchFamily="2" charset="2"/>
              </a:rPr>
              <a:t>  build/</a:t>
            </a:r>
          </a:p>
          <a:p>
            <a:pPr lvl="5"/>
            <a:r>
              <a:rPr lang="en-GB" dirty="0">
                <a:sym typeface="Wingdings" pitchFamily="2" charset="2"/>
              </a:rPr>
              <a:t>	    </a:t>
            </a:r>
            <a:r>
              <a:rPr lang="en-GB" dirty="0" err="1">
                <a:sym typeface="Wingdings" pitchFamily="2" charset="2"/>
              </a:rPr>
              <a:t>BuildingEvent.C</a:t>
            </a:r>
            <a:r>
              <a:rPr lang="en-GB" dirty="0">
                <a:sym typeface="Wingdings" pitchFamily="2" charset="2"/>
              </a:rPr>
              <a:t>	code for building Run Event trees from CoMPASS </a:t>
            </a:r>
            <a:r>
              <a:rPr lang="en-GB" i="1" dirty="0">
                <a:sym typeface="Wingdings" pitchFamily="2" charset="2"/>
              </a:rPr>
              <a:t>Raw Lists trees</a:t>
            </a:r>
          </a:p>
          <a:p>
            <a:pPr lvl="5"/>
            <a:r>
              <a:rPr lang="en-GB" dirty="0">
                <a:sym typeface="Wingdings" pitchFamily="2" charset="2"/>
              </a:rPr>
              <a:t>	    </a:t>
            </a:r>
            <a:r>
              <a:rPr lang="en-GB" dirty="0" err="1">
                <a:sym typeface="Wingdings" pitchFamily="2" charset="2"/>
              </a:rPr>
              <a:t>DAQTopology.h</a:t>
            </a:r>
            <a:r>
              <a:rPr lang="en-GB" dirty="0">
                <a:sym typeface="Wingdings" pitchFamily="2" charset="2"/>
              </a:rPr>
              <a:t> 	 matrix to translate Digitizer Channels to Physical Signals</a:t>
            </a:r>
          </a:p>
          <a:p>
            <a:pPr lvl="5"/>
            <a:r>
              <a:rPr lang="en-GB" dirty="0">
                <a:sym typeface="Wingdings" pitchFamily="2" charset="2"/>
              </a:rPr>
              <a:t>	    </a:t>
            </a:r>
            <a:r>
              <a:rPr lang="en-GB" dirty="0" err="1">
                <a:sym typeface="Wingdings" pitchFamily="2" charset="2"/>
              </a:rPr>
              <a:t>Builder.h</a:t>
            </a:r>
            <a:endParaRPr lang="en-GB" dirty="0">
              <a:sym typeface="Wingdings" pitchFamily="2" charset="2"/>
            </a:endParaRPr>
          </a:p>
          <a:p>
            <a:pPr lvl="5"/>
            <a:r>
              <a:rPr lang="en-GB" dirty="0">
                <a:sym typeface="Wingdings" pitchFamily="2" charset="2"/>
              </a:rPr>
              <a:t>	    </a:t>
            </a:r>
            <a:r>
              <a:rPr lang="en-GB" dirty="0" err="1">
                <a:sym typeface="Wingdings" pitchFamily="2" charset="2"/>
              </a:rPr>
              <a:t>OnlineVisu.h</a:t>
            </a:r>
            <a:endParaRPr lang="en-GB" dirty="0">
              <a:sym typeface="Wingdings" pitchFamily="2" charset="2"/>
            </a:endParaRPr>
          </a:p>
          <a:p>
            <a:pPr lvl="5"/>
            <a:r>
              <a:rPr lang="en-GB" dirty="0">
                <a:sym typeface="Wingdings" pitchFamily="2" charset="2"/>
              </a:rPr>
              <a:t>	    </a:t>
            </a:r>
            <a:r>
              <a:rPr lang="en-GB" dirty="0" err="1">
                <a:sym typeface="Wingdings" pitchFamily="2" charset="2"/>
              </a:rPr>
              <a:t>cpFile.sh</a:t>
            </a:r>
            <a:r>
              <a:rPr lang="en-GB" dirty="0">
                <a:sym typeface="Wingdings" pitchFamily="2" charset="2"/>
              </a:rPr>
              <a:t>   </a:t>
            </a:r>
            <a:r>
              <a:rPr lang="en-GB" dirty="0" err="1">
                <a:sym typeface="Wingdings" pitchFamily="2" charset="2"/>
              </a:rPr>
              <a:t>mkRunDir.sh</a:t>
            </a:r>
            <a:r>
              <a:rPr lang="en-GB" dirty="0">
                <a:sym typeface="Wingdings" pitchFamily="2" charset="2"/>
              </a:rPr>
              <a:t>  bash script to create folders for storing </a:t>
            </a:r>
            <a:r>
              <a:rPr lang="en-GB" i="1" dirty="0">
                <a:sym typeface="Wingdings" pitchFamily="2" charset="2"/>
              </a:rPr>
              <a:t>Run Event trees</a:t>
            </a:r>
          </a:p>
          <a:p>
            <a:pPr lvl="5"/>
            <a:r>
              <a:rPr lang="en-GB" dirty="0">
                <a:sym typeface="Wingdings" pitchFamily="2" charset="2"/>
              </a:rPr>
              <a:t>	</a:t>
            </a:r>
            <a:endParaRPr lang="en-GB" dirty="0"/>
          </a:p>
          <a:p>
            <a:pPr lvl="5"/>
            <a:r>
              <a:rPr lang="en-GB" dirty="0"/>
              <a:t>  </a:t>
            </a:r>
            <a:r>
              <a:rPr lang="en-GB" dirty="0" err="1"/>
              <a:t>examplePlots</a:t>
            </a:r>
            <a:r>
              <a:rPr lang="en-GB" dirty="0"/>
              <a:t>/ 	documentation/</a:t>
            </a:r>
          </a:p>
          <a:p>
            <a:pPr lvl="5"/>
            <a:endParaRPr lang="en-GB" dirty="0"/>
          </a:p>
          <a:p>
            <a:pPr lvl="5"/>
            <a:r>
              <a:rPr lang="en-GB" dirty="0"/>
              <a:t>  </a:t>
            </a:r>
            <a:r>
              <a:rPr lang="en-GB" dirty="0" err="1"/>
              <a:t>README.md</a:t>
            </a:r>
            <a:r>
              <a:rPr lang="en-GB" dirty="0"/>
              <a:t>		LICENSE</a:t>
            </a:r>
          </a:p>
          <a:p>
            <a:pPr lvl="5"/>
            <a:endParaRPr lang="en-GB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7CD7BE01-D98B-394A-8CF2-DACD22FD4D02}"/>
              </a:ext>
            </a:extLst>
          </p:cNvPr>
          <p:cNvCxnSpPr>
            <a:cxnSpLocks/>
          </p:cNvCxnSpPr>
          <p:nvPr/>
        </p:nvCxnSpPr>
        <p:spPr>
          <a:xfrm>
            <a:off x="2435086" y="1391477"/>
            <a:ext cx="0" cy="522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F4CB5D73-F74E-F63B-34C7-CF9D4B9AAA4A}"/>
              </a:ext>
            </a:extLst>
          </p:cNvPr>
          <p:cNvCxnSpPr>
            <a:cxnSpLocks/>
          </p:cNvCxnSpPr>
          <p:nvPr/>
        </p:nvCxnSpPr>
        <p:spPr>
          <a:xfrm>
            <a:off x="3352799" y="3029244"/>
            <a:ext cx="0" cy="72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9DD1FE2A-45E1-DF43-BD2F-CB7D22CA6FE4}"/>
              </a:ext>
            </a:extLst>
          </p:cNvPr>
          <p:cNvCxnSpPr>
            <a:cxnSpLocks/>
          </p:cNvCxnSpPr>
          <p:nvPr/>
        </p:nvCxnSpPr>
        <p:spPr>
          <a:xfrm>
            <a:off x="3932582" y="3303106"/>
            <a:ext cx="0" cy="468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FA4D1FCA-8216-E3B0-4DE3-605BD6BD953D}"/>
              </a:ext>
            </a:extLst>
          </p:cNvPr>
          <p:cNvCxnSpPr>
            <a:cxnSpLocks/>
          </p:cNvCxnSpPr>
          <p:nvPr/>
        </p:nvCxnSpPr>
        <p:spPr>
          <a:xfrm>
            <a:off x="2958547" y="4115922"/>
            <a:ext cx="0" cy="1404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554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Une image contenant texte, reçu, capture d’écran, algèbre&#10;&#10;Description générée automatiquement">
            <a:extLst>
              <a:ext uri="{FF2B5EF4-FFF2-40B4-BE49-F238E27FC236}">
                <a16:creationId xmlns:a16="http://schemas.microsoft.com/office/drawing/2014/main" id="{C39EB490-C222-90F1-1EAF-41B5EFDC4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70" y="2318200"/>
            <a:ext cx="11730800" cy="44081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AA89461-9D78-237D-AC83-993D3796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561"/>
            <a:ext cx="10515600" cy="1325563"/>
          </a:xfrm>
        </p:spPr>
        <p:txBody>
          <a:bodyPr/>
          <a:lstStyle/>
          <a:p>
            <a:r>
              <a:rPr lang="en-GB" dirty="0"/>
              <a:t>To run the code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0976153-9BAF-56F7-87E9-A9F0932A3450}"/>
              </a:ext>
            </a:extLst>
          </p:cNvPr>
          <p:cNvSpPr txBox="1"/>
          <p:nvPr/>
        </p:nvSpPr>
        <p:spPr>
          <a:xfrm>
            <a:off x="79514" y="1313002"/>
            <a:ext cx="28565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In terminal</a:t>
            </a:r>
          </a:p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cd 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</a:rPr>
              <a:t>MONICA_DAQ_Software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/</a:t>
            </a:r>
          </a:p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root 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</a:rPr>
              <a:t>OnlineVisu.C</a:t>
            </a:r>
            <a:endParaRPr lang="en-GB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D11690-2DB0-A839-3184-3BA9CAB91E4C}"/>
              </a:ext>
            </a:extLst>
          </p:cNvPr>
          <p:cNvSpPr/>
          <p:nvPr/>
        </p:nvSpPr>
        <p:spPr>
          <a:xfrm>
            <a:off x="2832652" y="2335722"/>
            <a:ext cx="2494722" cy="144000"/>
          </a:xfrm>
          <a:prstGeom prst="rect">
            <a:avLst/>
          </a:prstGeom>
          <a:solidFill>
            <a:schemeClr val="accent2">
              <a:alpha val="29907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8A2946-FE7C-BDBB-2FBF-BB28643922DC}"/>
              </a:ext>
            </a:extLst>
          </p:cNvPr>
          <p:cNvSpPr/>
          <p:nvPr/>
        </p:nvSpPr>
        <p:spPr>
          <a:xfrm>
            <a:off x="129209" y="5261136"/>
            <a:ext cx="3337537" cy="921001"/>
          </a:xfrm>
          <a:prstGeom prst="rect">
            <a:avLst/>
          </a:prstGeom>
          <a:solidFill>
            <a:schemeClr val="accent1">
              <a:lumMod val="40000"/>
              <a:lumOff val="60000"/>
              <a:alpha val="29907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5F2972D-E2DE-3182-01C2-17CE15A63E35}"/>
              </a:ext>
            </a:extLst>
          </p:cNvPr>
          <p:cNvSpPr txBox="1"/>
          <p:nvPr/>
        </p:nvSpPr>
        <p:spPr>
          <a:xfrm>
            <a:off x="3466746" y="5422658"/>
            <a:ext cx="688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rgbClr val="002060"/>
                </a:solidFill>
              </a:rPr>
              <a:t>user’ inputs, controlling </a:t>
            </a:r>
            <a:r>
              <a:rPr lang="en-GB" i="1" dirty="0" err="1">
                <a:solidFill>
                  <a:srgbClr val="002060"/>
                </a:solidFill>
              </a:rPr>
              <a:t>inputs.dat</a:t>
            </a:r>
            <a:r>
              <a:rPr lang="en-GB" i="1" dirty="0">
                <a:solidFill>
                  <a:srgbClr val="002060"/>
                </a:solidFill>
              </a:rPr>
              <a:t> file is properly read</a:t>
            </a:r>
          </a:p>
        </p:txBody>
      </p:sp>
    </p:spTree>
    <p:extLst>
      <p:ext uri="{BB962C8B-B14F-4D97-AF65-F5344CB8AC3E}">
        <p14:creationId xmlns:p14="http://schemas.microsoft.com/office/powerpoint/2010/main" val="454130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5EFBA6F-9F8A-54B3-F447-47D05D4FF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849346" y="-1550685"/>
            <a:ext cx="6250858" cy="1027314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AA89461-9D78-237D-AC83-993D3796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09129"/>
            <a:ext cx="10515600" cy="1325563"/>
          </a:xfrm>
        </p:spPr>
        <p:txBody>
          <a:bodyPr/>
          <a:lstStyle/>
          <a:p>
            <a:r>
              <a:rPr lang="en-GB" dirty="0"/>
              <a:t>Plots= MONICA</a:t>
            </a:r>
          </a:p>
        </p:txBody>
      </p:sp>
    </p:spTree>
    <p:extLst>
      <p:ext uri="{BB962C8B-B14F-4D97-AF65-F5344CB8AC3E}">
        <p14:creationId xmlns:p14="http://schemas.microsoft.com/office/powerpoint/2010/main" val="1830720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A89461-9D78-237D-AC83-993D3796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09129"/>
            <a:ext cx="10515600" cy="1325563"/>
          </a:xfrm>
        </p:spPr>
        <p:txBody>
          <a:bodyPr/>
          <a:lstStyle/>
          <a:p>
            <a:r>
              <a:rPr lang="en-GB" dirty="0"/>
              <a:t>Plots= MONICA</a:t>
            </a:r>
          </a:p>
        </p:txBody>
      </p:sp>
      <p:pic>
        <p:nvPicPr>
          <p:cNvPr id="9" name="Image 8" descr="Une image contenant capture d’écran, ligne, diagramme, Caractère coloré&#10;&#10;Description générée automatiquement">
            <a:extLst>
              <a:ext uri="{FF2B5EF4-FFF2-40B4-BE49-F238E27FC236}">
                <a16:creationId xmlns:a16="http://schemas.microsoft.com/office/drawing/2014/main" id="{461090B4-9D58-B81F-A4F8-EECB315E7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151006"/>
            <a:ext cx="7772400" cy="472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357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A89461-9D78-237D-AC83-993D3796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09129"/>
            <a:ext cx="10515600" cy="1325563"/>
          </a:xfrm>
        </p:spPr>
        <p:txBody>
          <a:bodyPr/>
          <a:lstStyle/>
          <a:p>
            <a:r>
              <a:rPr lang="en-GB" dirty="0"/>
              <a:t>Plots=Silicon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DD4EFEC-9EB7-D197-3323-63BB30805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880619" y="1244048"/>
            <a:ext cx="4184934" cy="436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376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A89461-9D78-237D-AC83-993D3796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09129"/>
            <a:ext cx="10515600" cy="1325563"/>
          </a:xfrm>
        </p:spPr>
        <p:txBody>
          <a:bodyPr/>
          <a:lstStyle/>
          <a:p>
            <a:r>
              <a:rPr lang="en-GB" dirty="0"/>
              <a:t>Plots=Rates</a:t>
            </a:r>
          </a:p>
        </p:txBody>
      </p:sp>
      <p:pic>
        <p:nvPicPr>
          <p:cNvPr id="8" name="Image 7" descr="Une image contenant capture d’écran, Rectangle, ligne, Tracé&#10;&#10;Description générée automatiquement">
            <a:extLst>
              <a:ext uri="{FF2B5EF4-FFF2-40B4-BE49-F238E27FC236}">
                <a16:creationId xmlns:a16="http://schemas.microsoft.com/office/drawing/2014/main" id="{8ADE5467-5933-44E4-C5C5-D6CFE77B3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701" y="862771"/>
            <a:ext cx="9062711" cy="550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25805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337</Words>
  <Application>Microsoft Macintosh PowerPoint</Application>
  <PresentationFormat>Grand écran</PresentationFormat>
  <Paragraphs>68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MONICA_software</vt:lpstr>
      <vt:lpstr>Présentation PowerPoint</vt:lpstr>
      <vt:lpstr>Présentation PowerPoint</vt:lpstr>
      <vt:lpstr>Directory structure </vt:lpstr>
      <vt:lpstr>To run the code</vt:lpstr>
      <vt:lpstr>Plots= MONICA</vt:lpstr>
      <vt:lpstr>Plots= MONICA</vt:lpstr>
      <vt:lpstr>Plots=Silicon</vt:lpstr>
      <vt:lpstr>Plots=Rates</vt:lpstr>
      <vt:lpstr>To run the code</vt:lpstr>
      <vt:lpstr>Présentation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MONICA_software</dc:title>
  <dc:subject/>
  <dc:creator>chloé Fougères</dc:creator>
  <cp:keywords/>
  <dc:description/>
  <cp:lastModifiedBy>chloé Fougères</cp:lastModifiedBy>
  <cp:revision>2</cp:revision>
  <dcterms:created xsi:type="dcterms:W3CDTF">2023-09-15T20:20:04Z</dcterms:created>
  <dcterms:modified xsi:type="dcterms:W3CDTF">2023-09-15T23:37:30Z</dcterms:modified>
  <cp:category/>
</cp:coreProperties>
</file>