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Relationship Id="rId4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Graphics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560750" y="2880900"/>
            <a:ext cx="6022500" cy="226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Curves and Splines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7131600" y="472290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3100"/>
            <a:ext cx="6369903" cy="3170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still have a problem, the union point between concatenated curves, have </a:t>
            </a:r>
            <a:r>
              <a:rPr lang="en" u="sng"/>
              <a:t>different velocities</a:t>
            </a:r>
            <a:r>
              <a:rPr lang="en"/>
              <a:t>, producing sharp vertices.</a:t>
            </a: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9138"/>
                </a:solidFill>
              </a:rPr>
              <a:t>Splines</a:t>
            </a:r>
          </a:p>
        </p:txBody>
      </p:sp>
      <p:sp>
        <p:nvSpPr>
          <p:cNvPr id="218" name="Shape 218"/>
          <p:cNvSpPr/>
          <p:nvPr/>
        </p:nvSpPr>
        <p:spPr>
          <a:xfrm>
            <a:off x="3197129" y="2430120"/>
            <a:ext cx="949799" cy="807599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6407625" y="1973000"/>
            <a:ext cx="2635200" cy="3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To solve this problem, and produce a soft curve Spline, the points enclosing said unions must mirror each other; these are the 3rd point from the curve before, and the 2nd point from the curve after.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A “connector” control point can have 3 modes: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Free, Mirrored or Aligned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When we create a Curve, by default, we will set its first and last control point as FREE</a:t>
            </a:r>
          </a:p>
        </p:txBody>
      </p:sp>
      <p:sp>
        <p:nvSpPr>
          <p:cNvPr id="220" name="Shape 220"/>
          <p:cNvSpPr/>
          <p:nvPr/>
        </p:nvSpPr>
        <p:spPr>
          <a:xfrm>
            <a:off x="311700" y="1567995"/>
            <a:ext cx="2002500" cy="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1" name="Shape 221"/>
          <p:cNvCxnSpPr>
            <a:stCxn id="218" idx="1"/>
            <a:endCxn id="220" idx="2"/>
          </p:cNvCxnSpPr>
          <p:nvPr/>
        </p:nvCxnSpPr>
        <p:spPr>
          <a:xfrm rot="10800000">
            <a:off x="1312829" y="1854420"/>
            <a:ext cx="1884300" cy="979500"/>
          </a:xfrm>
          <a:prstGeom prst="curvedConnector2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22" name="Shape 222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9138"/>
                </a:solidFill>
              </a:rPr>
              <a:t>Splines </a:t>
            </a:r>
            <a:r>
              <a:rPr b="1" lang="en">
                <a:solidFill>
                  <a:srgbClr val="999999"/>
                </a:solidFill>
              </a:rPr>
              <a:t>- Control Points Modes Grouping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74450" y="1363600"/>
            <a:ext cx="8457899" cy="74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Control points are grouped by mode, hence every two (or one in case of extremes) points surrounding a connector point of two curves, share the same mode.   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413850" y="2211425"/>
            <a:ext cx="34185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Keep in mind that when setting or getting a control point’s mode, we access to it by: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CCCCCC"/>
                </a:solidFill>
              </a:rPr>
              <a:t>(index + 1) / 3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CCCC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This ensures we are always modifying the right point.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Note that “3” corresponds to cubic curves only.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1425"/>
            <a:ext cx="5299675" cy="29321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31" name="Shape 231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9138"/>
                </a:solidFill>
              </a:rPr>
              <a:t>Splines </a:t>
            </a:r>
            <a:r>
              <a:rPr lang="en">
                <a:solidFill>
                  <a:srgbClr val="999999"/>
                </a:solidFill>
              </a:rPr>
              <a:t>- Enforcing Constraints</a:t>
            </a:r>
          </a:p>
        </p:txBody>
      </p:sp>
      <p:sp>
        <p:nvSpPr>
          <p:cNvPr id="237" name="Shape 237"/>
          <p:cNvSpPr/>
          <p:nvPr/>
        </p:nvSpPr>
        <p:spPr>
          <a:xfrm>
            <a:off x="931200" y="2433300"/>
            <a:ext cx="276899" cy="276899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932325" y="2015225"/>
            <a:ext cx="276899" cy="276899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2569850" y="3031700"/>
            <a:ext cx="276899" cy="276899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0" name="Shape 240"/>
          <p:cNvCxnSpPr>
            <a:stCxn id="237" idx="7"/>
            <a:endCxn id="238" idx="2"/>
          </p:cNvCxnSpPr>
          <p:nvPr/>
        </p:nvCxnSpPr>
        <p:spPr>
          <a:xfrm flipH="1" rot="10800000">
            <a:off x="1167548" y="2153751"/>
            <a:ext cx="764700" cy="320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1" name="Shape 241"/>
          <p:cNvCxnSpPr>
            <a:stCxn id="238" idx="5"/>
            <a:endCxn id="239" idx="1"/>
          </p:cNvCxnSpPr>
          <p:nvPr/>
        </p:nvCxnSpPr>
        <p:spPr>
          <a:xfrm>
            <a:off x="2168673" y="2251573"/>
            <a:ext cx="441600" cy="820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2" name="Shape 242"/>
          <p:cNvSpPr txBox="1"/>
          <p:nvPr/>
        </p:nvSpPr>
        <p:spPr>
          <a:xfrm>
            <a:off x="3531775" y="1434525"/>
            <a:ext cx="5352300" cy="370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Given an index, we: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Find to which control point mode group belong to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	let current Mode ← (i + 1) / 3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Determine the index of its middle control point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	let middle ← current Mode * 3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45720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Determine which point will be fixed and which will get the enforced policy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45720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If the selected index is the middle of the one before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fix those and enforce the one after the middle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otherwise</a:t>
            </a:r>
          </a:p>
          <a:p>
            <a:pPr indent="0" lvl="0" marL="91440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fix the selected one (after the middle) enforce the on the one before the middle, hence its opposite.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60725" y="1241575"/>
            <a:ext cx="1250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999999"/>
                </a:solidFill>
              </a:rPr>
              <a:t>Selected</a:t>
            </a:r>
          </a:p>
        </p:txBody>
      </p:sp>
      <p:cxnSp>
        <p:nvCxnSpPr>
          <p:cNvPr id="244" name="Shape 244"/>
          <p:cNvCxnSpPr>
            <a:endCxn id="237" idx="2"/>
          </p:cNvCxnSpPr>
          <p:nvPr/>
        </p:nvCxnSpPr>
        <p:spPr>
          <a:xfrm rot="5400000">
            <a:off x="453450" y="2039399"/>
            <a:ext cx="1010099" cy="54600"/>
          </a:xfrm>
          <a:prstGeom prst="curvedConnector4">
            <a:avLst>
              <a:gd fmla="val 43147" name="adj1"/>
              <a:gd fmla="val 536126" name="adj2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45" name="Shape 245"/>
          <p:cNvSpPr txBox="1"/>
          <p:nvPr/>
        </p:nvSpPr>
        <p:spPr>
          <a:xfrm>
            <a:off x="2365700" y="2229250"/>
            <a:ext cx="1250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999999"/>
                </a:solidFill>
              </a:rPr>
              <a:t>Enforce</a:t>
            </a:r>
          </a:p>
        </p:txBody>
      </p:sp>
      <p:cxnSp>
        <p:nvCxnSpPr>
          <p:cNvPr id="246" name="Shape 246"/>
          <p:cNvCxnSpPr>
            <a:stCxn id="245" idx="2"/>
            <a:endCxn id="239" idx="6"/>
          </p:cNvCxnSpPr>
          <p:nvPr/>
        </p:nvCxnSpPr>
        <p:spPr>
          <a:xfrm rot="5400000">
            <a:off x="2608400" y="2787700"/>
            <a:ext cx="620700" cy="144000"/>
          </a:xfrm>
          <a:prstGeom prst="curvedConnector2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47" name="Shape 247"/>
          <p:cNvSpPr/>
          <p:nvPr/>
        </p:nvSpPr>
        <p:spPr>
          <a:xfrm>
            <a:off x="227925" y="3114200"/>
            <a:ext cx="276899" cy="276899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8" name="Shape 248"/>
          <p:cNvCxnSpPr>
            <a:stCxn id="247" idx="7"/>
            <a:endCxn id="237" idx="3"/>
          </p:cNvCxnSpPr>
          <p:nvPr/>
        </p:nvCxnSpPr>
        <p:spPr>
          <a:xfrm flipH="1" rot="10800000">
            <a:off x="464273" y="2669651"/>
            <a:ext cx="5076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9" name="Shape 249"/>
          <p:cNvSpPr/>
          <p:nvPr/>
        </p:nvSpPr>
        <p:spPr>
          <a:xfrm>
            <a:off x="3338900" y="3216250"/>
            <a:ext cx="276899" cy="276899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0" name="Shape 250"/>
          <p:cNvCxnSpPr>
            <a:stCxn id="239" idx="5"/>
            <a:endCxn id="249" idx="2"/>
          </p:cNvCxnSpPr>
          <p:nvPr/>
        </p:nvCxnSpPr>
        <p:spPr>
          <a:xfrm>
            <a:off x="2806198" y="3268048"/>
            <a:ext cx="532800" cy="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1" name="Shape 251"/>
          <p:cNvSpPr/>
          <p:nvPr/>
        </p:nvSpPr>
        <p:spPr>
          <a:xfrm>
            <a:off x="591513" y="4483187"/>
            <a:ext cx="132900" cy="1329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1071960" y="4282550"/>
            <a:ext cx="132900" cy="1329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585646" y="4074777"/>
            <a:ext cx="132900" cy="132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4" name="Shape 254"/>
          <p:cNvCxnSpPr>
            <a:stCxn id="251" idx="6"/>
            <a:endCxn id="252" idx="3"/>
          </p:cNvCxnSpPr>
          <p:nvPr/>
        </p:nvCxnSpPr>
        <p:spPr>
          <a:xfrm flipH="1" rot="10800000">
            <a:off x="724413" y="4396037"/>
            <a:ext cx="366900" cy="153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" name="Shape 255"/>
          <p:cNvCxnSpPr>
            <a:stCxn id="252" idx="6"/>
            <a:endCxn id="253" idx="3"/>
          </p:cNvCxnSpPr>
          <p:nvPr/>
        </p:nvCxnSpPr>
        <p:spPr>
          <a:xfrm flipH="1" rot="10800000">
            <a:off x="1204860" y="4188200"/>
            <a:ext cx="400200" cy="160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6" name="Shape 256"/>
          <p:cNvSpPr/>
          <p:nvPr/>
        </p:nvSpPr>
        <p:spPr>
          <a:xfrm>
            <a:off x="2019143" y="4128878"/>
            <a:ext cx="136800" cy="136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7" name="Shape 257"/>
          <p:cNvCxnSpPr>
            <a:stCxn id="253" idx="6"/>
            <a:endCxn id="256" idx="2"/>
          </p:cNvCxnSpPr>
          <p:nvPr/>
        </p:nvCxnSpPr>
        <p:spPr>
          <a:xfrm>
            <a:off x="1718546" y="4141227"/>
            <a:ext cx="3006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8" name="Shape 258"/>
          <p:cNvSpPr txBox="1"/>
          <p:nvPr/>
        </p:nvSpPr>
        <p:spPr>
          <a:xfrm>
            <a:off x="185650" y="4002775"/>
            <a:ext cx="9056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Aligned</a:t>
            </a:r>
          </a:p>
        </p:txBody>
      </p:sp>
      <p:sp>
        <p:nvSpPr>
          <p:cNvPr id="259" name="Shape 259"/>
          <p:cNvSpPr/>
          <p:nvPr/>
        </p:nvSpPr>
        <p:spPr>
          <a:xfrm>
            <a:off x="1585646" y="4705352"/>
            <a:ext cx="132900" cy="132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0" name="Shape 260"/>
          <p:cNvCxnSpPr>
            <a:stCxn id="252" idx="5"/>
            <a:endCxn id="259" idx="1"/>
          </p:cNvCxnSpPr>
          <p:nvPr/>
        </p:nvCxnSpPr>
        <p:spPr>
          <a:xfrm>
            <a:off x="1185398" y="4395987"/>
            <a:ext cx="4197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1" name="Shape 261"/>
          <p:cNvCxnSpPr>
            <a:stCxn id="259" idx="0"/>
            <a:endCxn id="253" idx="4"/>
          </p:cNvCxnSpPr>
          <p:nvPr/>
        </p:nvCxnSpPr>
        <p:spPr>
          <a:xfrm rot="10800000">
            <a:off x="1652096" y="4207652"/>
            <a:ext cx="0" cy="497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262" name="Shape 262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9138"/>
                </a:solidFill>
              </a:rPr>
              <a:t>Splines </a:t>
            </a:r>
            <a:r>
              <a:rPr lang="en">
                <a:solidFill>
                  <a:srgbClr val="999999"/>
                </a:solidFill>
              </a:rPr>
              <a:t>- Aligned &amp; Mirrored Constraint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1025"/>
            <a:ext cx="3651949" cy="175327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69" name="Shape 269"/>
          <p:cNvSpPr/>
          <p:nvPr/>
        </p:nvSpPr>
        <p:spPr>
          <a:xfrm>
            <a:off x="1011652" y="1416833"/>
            <a:ext cx="892500" cy="1472999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45175"/>
            <a:ext cx="3651949" cy="159832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71" name="Shape 271"/>
          <p:cNvSpPr txBox="1"/>
          <p:nvPr/>
        </p:nvSpPr>
        <p:spPr>
          <a:xfrm>
            <a:off x="80275" y="1170500"/>
            <a:ext cx="48453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299275" y="3035700"/>
            <a:ext cx="3053399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999999"/>
                </a:solidFill>
              </a:rPr>
              <a:t>Free → Aligned</a:t>
            </a:r>
          </a:p>
        </p:txBody>
      </p:sp>
      <p:sp>
        <p:nvSpPr>
          <p:cNvPr id="273" name="Shape 273"/>
          <p:cNvSpPr/>
          <p:nvPr/>
        </p:nvSpPr>
        <p:spPr>
          <a:xfrm>
            <a:off x="963150" y="3585075"/>
            <a:ext cx="1237499" cy="1110299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3732225" y="1170500"/>
            <a:ext cx="5324100" cy="391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For either case, we do the same with one difference: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1 - Get the direction vector from the middle to the fixed point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let direction ← middle - fixedPoint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1.a - If we are aligning these points, then we need to respect the distance from middle → toBeAdjusted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F6B26B"/>
                </a:solidFill>
              </a:rPr>
              <a:t>let direction← Normalized(direction)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* Distance(middle → origToBeAdjusted)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3 - Set the enforced point to be equal to the sum of the middle point and the obtained direction.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457200" lvl="0" marL="0" rtl="0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let toBeAdjusted ← middle + direction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9138"/>
                </a:solidFill>
              </a:rPr>
              <a:t>Splines </a:t>
            </a:r>
            <a:r>
              <a:rPr lang="en">
                <a:solidFill>
                  <a:srgbClr val="999999"/>
                </a:solidFill>
              </a:rPr>
              <a:t>- Aligned &amp; Mirrored Constraint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88" y="2025975"/>
            <a:ext cx="3919500" cy="23786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725" y="1267950"/>
            <a:ext cx="3317549" cy="179718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83" name="Shape 2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726" y="3315345"/>
            <a:ext cx="3317548" cy="171307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84" name="Shape 284"/>
          <p:cNvSpPr txBox="1"/>
          <p:nvPr/>
        </p:nvSpPr>
        <p:spPr>
          <a:xfrm>
            <a:off x="3993025" y="2019925"/>
            <a:ext cx="13511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CCCCCC"/>
                </a:solidFill>
              </a:rPr>
              <a:t>Mirrored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993000" y="3987987"/>
            <a:ext cx="13511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CCCCCC"/>
                </a:solidFill>
              </a:rPr>
              <a:t>Aligned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397837" y="1648937"/>
            <a:ext cx="13511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CCCCCC"/>
                </a:solidFill>
              </a:rPr>
              <a:t>Free</a:t>
            </a:r>
          </a:p>
        </p:txBody>
      </p:sp>
      <p:sp>
        <p:nvSpPr>
          <p:cNvPr id="287" name="Shape 287"/>
          <p:cNvSpPr/>
          <p:nvPr/>
        </p:nvSpPr>
        <p:spPr>
          <a:xfrm>
            <a:off x="4086689" y="2126300"/>
            <a:ext cx="167100" cy="2178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599" cy="82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result is a much smoother curve when the constraints are enforced. The first one from the left uses mirrored, while the the next one are aligned.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979875"/>
            <a:ext cx="6513819" cy="31636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Splines </a:t>
            </a:r>
            <a:r>
              <a:rPr b="1" lang="en">
                <a:solidFill>
                  <a:srgbClr val="FFFFFF"/>
                </a:solidFill>
              </a:rPr>
              <a:t>- Aligned &amp; Mirrored Constraints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036350" y="1959750"/>
            <a:ext cx="1796099" cy="321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These constraints shall be enforced when: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 point is moved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 mode is changed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 curve is added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152475"/>
            <a:ext cx="8520599" cy="3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We take cubic splines a step further to explain Catmull-Rom splines. These are, just as Bezier Splines, cubic interpolated curves, with the difference that the curve passes through each control point.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The tangent at each point P</a:t>
            </a:r>
            <a:r>
              <a:rPr baseline="-25000" lang="en">
                <a:solidFill>
                  <a:srgbClr val="B7B7B7"/>
                </a:solidFill>
              </a:rPr>
              <a:t>n</a:t>
            </a:r>
            <a:r>
              <a:rPr lang="en">
                <a:solidFill>
                  <a:srgbClr val="B7B7B7"/>
                </a:solidFill>
              </a:rPr>
              <a:t>, is calculated using points P</a:t>
            </a:r>
            <a:r>
              <a:rPr baseline="-25000" lang="en">
                <a:solidFill>
                  <a:srgbClr val="B7B7B7"/>
                </a:solidFill>
              </a:rPr>
              <a:t>n-1</a:t>
            </a:r>
            <a:r>
              <a:rPr lang="en">
                <a:solidFill>
                  <a:srgbClr val="B7B7B7"/>
                </a:solidFill>
              </a:rPr>
              <a:t> and P</a:t>
            </a:r>
            <a:r>
              <a:rPr baseline="-25000" lang="en">
                <a:solidFill>
                  <a:srgbClr val="B7B7B7"/>
                </a:solidFill>
              </a:rPr>
              <a:t>n+1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763400" y="3811003"/>
            <a:ext cx="552000" cy="37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</a:t>
            </a:r>
            <a:r>
              <a:rPr baseline="-25000" lang="en">
                <a:solidFill>
                  <a:srgbClr val="999999"/>
                </a:solidFill>
              </a:rPr>
              <a:t>i + 1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2092905" y="3600253"/>
            <a:ext cx="552000" cy="26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t = 1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590875" y="3871200"/>
            <a:ext cx="656100" cy="26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t = 0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400602" y="3280507"/>
            <a:ext cx="8225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</a:t>
            </a:r>
            <a:r>
              <a:rPr baseline="-25000" lang="en">
                <a:solidFill>
                  <a:srgbClr val="999999"/>
                </a:solidFill>
              </a:rPr>
              <a:t>i</a:t>
            </a:r>
          </a:p>
        </p:txBody>
      </p:sp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Catmull-Rom Spline</a:t>
            </a:r>
          </a:p>
        </p:txBody>
      </p:sp>
      <p:sp>
        <p:nvSpPr>
          <p:cNvPr id="308" name="Shape 308"/>
          <p:cNvSpPr/>
          <p:nvPr/>
        </p:nvSpPr>
        <p:spPr>
          <a:xfrm>
            <a:off x="398632" y="4441212"/>
            <a:ext cx="160500" cy="1605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2415750" y="4598850"/>
            <a:ext cx="160500" cy="1605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0" name="Shape 310"/>
          <p:cNvCxnSpPr>
            <a:stCxn id="308" idx="0"/>
            <a:endCxn id="309" idx="0"/>
          </p:cNvCxnSpPr>
          <p:nvPr/>
        </p:nvCxnSpPr>
        <p:spPr>
          <a:xfrm flipH="1" rot="-5400000">
            <a:off x="1408732" y="3511362"/>
            <a:ext cx="157500" cy="2017200"/>
          </a:xfrm>
          <a:prstGeom prst="curvedConnector3">
            <a:avLst>
              <a:gd fmla="val -509611" name="adj1"/>
            </a:avLst>
          </a:prstGeom>
          <a:noFill/>
          <a:ln cap="flat" cmpd="sng" w="9525">
            <a:solidFill>
              <a:srgbClr val="FFE5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1" name="Shape 311"/>
          <p:cNvSpPr/>
          <p:nvPr/>
        </p:nvSpPr>
        <p:spPr>
          <a:xfrm>
            <a:off x="1470709" y="3590357"/>
            <a:ext cx="93599" cy="93599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202882" y="4573512"/>
            <a:ext cx="552000" cy="37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</a:t>
            </a:r>
            <a:r>
              <a:rPr baseline="-25000" lang="en">
                <a:solidFill>
                  <a:srgbClr val="999999"/>
                </a:solidFill>
              </a:rPr>
              <a:t>i - 1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220000" y="4712550"/>
            <a:ext cx="552000" cy="37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</a:t>
            </a:r>
            <a:r>
              <a:rPr baseline="-25000" lang="en">
                <a:solidFill>
                  <a:srgbClr val="999999"/>
                </a:solidFill>
              </a:rPr>
              <a:t>i + 2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478050" y="3531550"/>
            <a:ext cx="5277299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5" name="Shape 315"/>
          <p:cNvCxnSpPr>
            <a:stCxn id="316" idx="6"/>
            <a:endCxn id="317" idx="2"/>
          </p:cNvCxnSpPr>
          <p:nvPr/>
        </p:nvCxnSpPr>
        <p:spPr>
          <a:xfrm>
            <a:off x="999175" y="3790950"/>
            <a:ext cx="980100" cy="33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18" name="Shape 318"/>
          <p:cNvSpPr txBox="1"/>
          <p:nvPr/>
        </p:nvSpPr>
        <p:spPr>
          <a:xfrm>
            <a:off x="3043300" y="3076725"/>
            <a:ext cx="57891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Each point of the curve is given by two factors: t and the tangents described above.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Points are distanced equally and each tangent, is given by: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</a:t>
            </a:r>
            <a:r>
              <a:rPr baseline="-25000" lang="en">
                <a:solidFill>
                  <a:srgbClr val="B7B7B7"/>
                </a:solidFill>
              </a:rPr>
              <a:t>n</a:t>
            </a:r>
            <a:r>
              <a:rPr lang="en">
                <a:solidFill>
                  <a:srgbClr val="B7B7B7"/>
                </a:solidFill>
              </a:rPr>
              <a:t>= T (P</a:t>
            </a:r>
            <a:r>
              <a:rPr baseline="-25000" lang="en">
                <a:solidFill>
                  <a:srgbClr val="B7B7B7"/>
                </a:solidFill>
              </a:rPr>
              <a:t>i + 1 </a:t>
            </a:r>
            <a:r>
              <a:rPr lang="en">
                <a:solidFill>
                  <a:srgbClr val="B7B7B7"/>
                </a:solidFill>
              </a:rPr>
              <a:t>- P</a:t>
            </a:r>
            <a:r>
              <a:rPr baseline="-25000" lang="en">
                <a:solidFill>
                  <a:srgbClr val="B7B7B7"/>
                </a:solidFill>
              </a:rPr>
              <a:t>i - 1</a:t>
            </a:r>
            <a:r>
              <a:rPr lang="en">
                <a:solidFill>
                  <a:srgbClr val="B7B7B7"/>
                </a:solidFill>
              </a:rPr>
              <a:t>) , D</a:t>
            </a:r>
            <a:r>
              <a:rPr baseline="-25000" lang="en">
                <a:solidFill>
                  <a:srgbClr val="B7B7B7"/>
                </a:solidFill>
              </a:rPr>
              <a:t>n+1</a:t>
            </a:r>
            <a:r>
              <a:rPr lang="en">
                <a:solidFill>
                  <a:srgbClr val="B7B7B7"/>
                </a:solidFill>
              </a:rPr>
              <a:t>= T (P</a:t>
            </a:r>
            <a:r>
              <a:rPr baseline="-25000" lang="en">
                <a:solidFill>
                  <a:srgbClr val="B7B7B7"/>
                </a:solidFill>
              </a:rPr>
              <a:t>i  + 2 </a:t>
            </a:r>
            <a:r>
              <a:rPr lang="en">
                <a:solidFill>
                  <a:srgbClr val="B7B7B7"/>
                </a:solidFill>
              </a:rPr>
              <a:t>- P</a:t>
            </a:r>
            <a:r>
              <a:rPr baseline="-25000" lang="en">
                <a:solidFill>
                  <a:srgbClr val="B7B7B7"/>
                </a:solidFill>
              </a:rPr>
              <a:t>i </a:t>
            </a:r>
            <a:r>
              <a:rPr lang="en">
                <a:solidFill>
                  <a:srgbClr val="B7B7B7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319" name="Shape 319"/>
          <p:cNvCxnSpPr>
            <a:stCxn id="311" idx="0"/>
          </p:cNvCxnSpPr>
          <p:nvPr/>
        </p:nvCxnSpPr>
        <p:spPr>
          <a:xfrm rot="-5400000">
            <a:off x="2127259" y="2694407"/>
            <a:ext cx="286200" cy="1505699"/>
          </a:xfrm>
          <a:prstGeom prst="curvedConnector2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16" name="Shape 316"/>
          <p:cNvSpPr/>
          <p:nvPr/>
        </p:nvSpPr>
        <p:spPr>
          <a:xfrm>
            <a:off x="838675" y="3710700"/>
            <a:ext cx="160500" cy="160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1979218" y="3744101"/>
            <a:ext cx="160500" cy="160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Catmull-Rom Spline </a:t>
            </a:r>
            <a:r>
              <a:rPr b="1" lang="en">
                <a:solidFill>
                  <a:srgbClr val="999999"/>
                </a:solidFill>
              </a:rPr>
              <a:t>- Derivation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11700" y="1264125"/>
            <a:ext cx="8369999" cy="3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Let’s see what information we have: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 curve is given by the cubic polynomial: </a:t>
            </a:r>
            <a:r>
              <a:rPr lang="en">
                <a:solidFill>
                  <a:srgbClr val="B7B7B7"/>
                </a:solidFill>
              </a:rPr>
              <a:t>P(t) = a t</a:t>
            </a:r>
            <a:r>
              <a:rPr baseline="30000" lang="en">
                <a:solidFill>
                  <a:srgbClr val="B7B7B7"/>
                </a:solidFill>
              </a:rPr>
              <a:t>3</a:t>
            </a:r>
            <a:r>
              <a:rPr lang="en">
                <a:solidFill>
                  <a:srgbClr val="B7B7B7"/>
                </a:solidFill>
              </a:rPr>
              <a:t> + b t</a:t>
            </a:r>
            <a:r>
              <a:rPr baseline="30000" lang="en">
                <a:solidFill>
                  <a:srgbClr val="B7B7B7"/>
                </a:solidFill>
              </a:rPr>
              <a:t>2</a:t>
            </a:r>
            <a:r>
              <a:rPr lang="en">
                <a:solidFill>
                  <a:srgbClr val="B7B7B7"/>
                </a:solidFill>
              </a:rPr>
              <a:t> + c t + 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We defined the following geometric constraints: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P(0) = P</a:t>
            </a:r>
            <a:r>
              <a:rPr baseline="-25000" lang="en">
                <a:solidFill>
                  <a:srgbClr val="B7B7B7"/>
                </a:solidFill>
              </a:rPr>
              <a:t>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P(1) = P</a:t>
            </a:r>
            <a:r>
              <a:rPr baseline="-25000" lang="en">
                <a:solidFill>
                  <a:srgbClr val="B7B7B7"/>
                </a:solidFill>
              </a:rPr>
              <a:t>i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P’(0) = T (P</a:t>
            </a:r>
            <a:r>
              <a:rPr baseline="-25000" lang="en">
                <a:solidFill>
                  <a:srgbClr val="B7B7B7"/>
                </a:solidFill>
              </a:rPr>
              <a:t>i + 1 </a:t>
            </a:r>
            <a:r>
              <a:rPr lang="en">
                <a:solidFill>
                  <a:srgbClr val="B7B7B7"/>
                </a:solidFill>
              </a:rPr>
              <a:t>- P </a:t>
            </a:r>
            <a:r>
              <a:rPr baseline="-25000" lang="en">
                <a:solidFill>
                  <a:srgbClr val="B7B7B7"/>
                </a:solidFill>
              </a:rPr>
              <a:t>i - 1</a:t>
            </a:r>
            <a:r>
              <a:rPr lang="en">
                <a:solidFill>
                  <a:srgbClr val="B7B7B7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P’(1) = T (P</a:t>
            </a:r>
            <a:r>
              <a:rPr baseline="-25000" lang="en">
                <a:solidFill>
                  <a:srgbClr val="B7B7B7"/>
                </a:solidFill>
              </a:rPr>
              <a:t>i + 2 </a:t>
            </a:r>
            <a:r>
              <a:rPr lang="en">
                <a:solidFill>
                  <a:srgbClr val="B7B7B7"/>
                </a:solidFill>
              </a:rPr>
              <a:t>- P</a:t>
            </a:r>
            <a:r>
              <a:rPr baseline="-25000" lang="en">
                <a:solidFill>
                  <a:srgbClr val="B7B7B7"/>
                </a:solidFill>
              </a:rPr>
              <a:t> i - 1 </a:t>
            </a:r>
            <a:r>
              <a:rPr lang="en">
                <a:solidFill>
                  <a:srgbClr val="B7B7B7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such that T is a value in R between [0,1]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Then, we obtain </a:t>
            </a:r>
            <a:r>
              <a:rPr lang="en">
                <a:solidFill>
                  <a:srgbClr val="B7B7B7"/>
                </a:solidFill>
              </a:rPr>
              <a:t>P’(t) = 3at</a:t>
            </a:r>
            <a:r>
              <a:rPr baseline="30000" lang="en">
                <a:solidFill>
                  <a:srgbClr val="B7B7B7"/>
                </a:solidFill>
              </a:rPr>
              <a:t>2</a:t>
            </a:r>
            <a:r>
              <a:rPr lang="en">
                <a:solidFill>
                  <a:srgbClr val="B7B7B7"/>
                </a:solidFill>
              </a:rPr>
              <a:t> + 2bt + 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400" y="2932422"/>
            <a:ext cx="2194600" cy="221107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328" name="Shape 328"/>
          <p:cNvCxnSpPr>
            <a:endCxn id="327" idx="1"/>
          </p:cNvCxnSpPr>
          <p:nvPr/>
        </p:nvCxnSpPr>
        <p:spPr>
          <a:xfrm flipH="1" rot="-5400000">
            <a:off x="5010650" y="2099210"/>
            <a:ext cx="1957799" cy="1919700"/>
          </a:xfrm>
          <a:prstGeom prst="curvedConnector2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29" name="Shape 329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311700" y="1284225"/>
            <a:ext cx="8520599" cy="145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Is we substitute the values we know this far: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 (0) = 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 (1) = a + b + c + 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P’(0) = 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P’(1) = 3a + 2b + c</a:t>
            </a:r>
          </a:p>
        </p:txBody>
      </p:sp>
      <p:sp>
        <p:nvSpPr>
          <p:cNvPr id="335" name="Shape 335"/>
          <p:cNvSpPr/>
          <p:nvPr/>
        </p:nvSpPr>
        <p:spPr>
          <a:xfrm>
            <a:off x="394625" y="3326600"/>
            <a:ext cx="715800" cy="1230899"/>
          </a:xfrm>
          <a:prstGeom prst="bracketPair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P (0)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P (1)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P’(0)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P’(1)</a:t>
            </a:r>
          </a:p>
        </p:txBody>
      </p:sp>
      <p:sp>
        <p:nvSpPr>
          <p:cNvPr id="336" name="Shape 336"/>
          <p:cNvSpPr/>
          <p:nvPr/>
        </p:nvSpPr>
        <p:spPr>
          <a:xfrm>
            <a:off x="2758325" y="3423500"/>
            <a:ext cx="369299" cy="1037099"/>
          </a:xfrm>
          <a:prstGeom prst="bracketPair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b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c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d</a:t>
            </a:r>
          </a:p>
        </p:txBody>
      </p:sp>
      <p:sp>
        <p:nvSpPr>
          <p:cNvPr id="337" name="Shape 337"/>
          <p:cNvSpPr/>
          <p:nvPr/>
        </p:nvSpPr>
        <p:spPr>
          <a:xfrm>
            <a:off x="1538375" y="3423500"/>
            <a:ext cx="1039500" cy="10370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0 0 0 1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1 1 1 1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0 0 1 0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3 2 1 0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39750" y="3773150"/>
            <a:ext cx="369299" cy="33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9CB9C"/>
                </a:solidFill>
              </a:rPr>
              <a:t>=</a:t>
            </a:r>
          </a:p>
        </p:txBody>
      </p:sp>
      <p:sp>
        <p:nvSpPr>
          <p:cNvPr id="339" name="Shape 339"/>
          <p:cNvSpPr/>
          <p:nvPr/>
        </p:nvSpPr>
        <p:spPr>
          <a:xfrm>
            <a:off x="4746200" y="3423500"/>
            <a:ext cx="604800" cy="1037099"/>
          </a:xfrm>
          <a:prstGeom prst="bracketPair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i - 1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i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i + 2</a:t>
            </a:r>
          </a:p>
        </p:txBody>
      </p:sp>
      <p:sp>
        <p:nvSpPr>
          <p:cNvPr id="340" name="Shape 340"/>
          <p:cNvSpPr/>
          <p:nvPr/>
        </p:nvSpPr>
        <p:spPr>
          <a:xfrm>
            <a:off x="3526250" y="3423500"/>
            <a:ext cx="1039500" cy="10370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0 1 0 0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0 0 1 0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-T 0 T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0 -T 0 T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127625" y="3773150"/>
            <a:ext cx="369299" cy="33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9CB9C"/>
                </a:solidFill>
              </a:rPr>
              <a:t>=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2501532" y="1718590"/>
            <a:ext cx="1919700" cy="103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 (0) = P</a:t>
            </a:r>
            <a:r>
              <a:rPr baseline="-25000" lang="en">
                <a:solidFill>
                  <a:srgbClr val="999999"/>
                </a:solidFill>
              </a:rPr>
              <a:t>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 (1) = P</a:t>
            </a:r>
            <a:r>
              <a:rPr baseline="-25000" lang="en">
                <a:solidFill>
                  <a:srgbClr val="999999"/>
                </a:solidFill>
              </a:rPr>
              <a:t>i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P’(0) = T(P</a:t>
            </a:r>
            <a:r>
              <a:rPr baseline="-25000" lang="en">
                <a:solidFill>
                  <a:srgbClr val="999999"/>
                </a:solidFill>
              </a:rPr>
              <a:t>i + 1</a:t>
            </a:r>
            <a:r>
              <a:rPr lang="en">
                <a:solidFill>
                  <a:srgbClr val="999999"/>
                </a:solidFill>
              </a:rPr>
              <a:t> - P</a:t>
            </a:r>
            <a:r>
              <a:rPr baseline="-25000" lang="en">
                <a:solidFill>
                  <a:srgbClr val="999999"/>
                </a:solidFill>
              </a:rPr>
              <a:t>i - 1</a:t>
            </a:r>
            <a:r>
              <a:rPr lang="en">
                <a:solidFill>
                  <a:srgbClr val="999999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P’(1) = T(P</a:t>
            </a:r>
            <a:r>
              <a:rPr baseline="-25000" lang="en">
                <a:solidFill>
                  <a:srgbClr val="999999"/>
                </a:solidFill>
              </a:rPr>
              <a:t>i + 2</a:t>
            </a:r>
            <a:r>
              <a:rPr lang="en">
                <a:solidFill>
                  <a:srgbClr val="999999"/>
                </a:solidFill>
              </a:rPr>
              <a:t> - P</a:t>
            </a:r>
            <a:r>
              <a:rPr baseline="-25000" lang="en">
                <a:solidFill>
                  <a:srgbClr val="999999"/>
                </a:solidFill>
              </a:rPr>
              <a:t>i </a:t>
            </a:r>
            <a:r>
              <a:rPr lang="en">
                <a:solidFill>
                  <a:srgbClr val="999999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43" name="Shape 343"/>
          <p:cNvCxnSpPr/>
          <p:nvPr/>
        </p:nvCxnSpPr>
        <p:spPr>
          <a:xfrm>
            <a:off x="1237375" y="1899550"/>
            <a:ext cx="1277399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4" name="Shape 344"/>
          <p:cNvCxnSpPr/>
          <p:nvPr/>
        </p:nvCxnSpPr>
        <p:spPr>
          <a:xfrm>
            <a:off x="2100200" y="2112131"/>
            <a:ext cx="414599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5" name="Shape 345"/>
          <p:cNvCxnSpPr/>
          <p:nvPr/>
        </p:nvCxnSpPr>
        <p:spPr>
          <a:xfrm>
            <a:off x="1157125" y="2331415"/>
            <a:ext cx="1357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6" name="Shape 346"/>
          <p:cNvCxnSpPr/>
          <p:nvPr/>
        </p:nvCxnSpPr>
        <p:spPr>
          <a:xfrm>
            <a:off x="1999875" y="2544995"/>
            <a:ext cx="514799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7" name="Shape 347"/>
          <p:cNvSpPr/>
          <p:nvPr/>
        </p:nvSpPr>
        <p:spPr>
          <a:xfrm>
            <a:off x="5812250" y="3423500"/>
            <a:ext cx="369299" cy="1037099"/>
          </a:xfrm>
          <a:prstGeom prst="bracketPair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b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c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d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6181550" y="3773150"/>
            <a:ext cx="369299" cy="33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9CB9C"/>
                </a:solidFill>
              </a:rPr>
              <a:t>=</a:t>
            </a:r>
          </a:p>
        </p:txBody>
      </p:sp>
      <p:sp>
        <p:nvSpPr>
          <p:cNvPr id="349" name="Shape 349"/>
          <p:cNvSpPr/>
          <p:nvPr/>
        </p:nvSpPr>
        <p:spPr>
          <a:xfrm>
            <a:off x="6597500" y="3423500"/>
            <a:ext cx="1039500" cy="10370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0 0 0 1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1 1 1 1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0 0 1 0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3 2 1 0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7428050" y="3212908"/>
            <a:ext cx="448199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3C47D"/>
                </a:solidFill>
              </a:rPr>
              <a:t>-1</a:t>
            </a:r>
          </a:p>
        </p:txBody>
      </p:sp>
      <p:sp>
        <p:nvSpPr>
          <p:cNvPr id="351" name="Shape 351"/>
          <p:cNvSpPr/>
          <p:nvPr/>
        </p:nvSpPr>
        <p:spPr>
          <a:xfrm>
            <a:off x="7738625" y="3423500"/>
            <a:ext cx="1039500" cy="10370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0 1 0 0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0 0 1 0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-T 0 T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0 -T 0 T</a:t>
            </a:r>
          </a:p>
        </p:txBody>
      </p:sp>
      <p:sp>
        <p:nvSpPr>
          <p:cNvPr id="352" name="Shape 352"/>
          <p:cNvSpPr/>
          <p:nvPr/>
        </p:nvSpPr>
        <p:spPr>
          <a:xfrm rot="-5400000">
            <a:off x="7028150" y="2788901"/>
            <a:ext cx="178199" cy="919200"/>
          </a:xfrm>
          <a:prstGeom prst="rightBrace">
            <a:avLst>
              <a:gd fmla="val 8333" name="adj1"/>
              <a:gd fmla="val 50585" name="adj2"/>
            </a:avLst>
          </a:prstGeom>
          <a:noFill/>
          <a:ln cap="flat" cmpd="sng" w="952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6893150" y="2896119"/>
            <a:ext cx="448199" cy="28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M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572100" y="2490400"/>
            <a:ext cx="3206099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KEY! - note the identity</a:t>
            </a:r>
          </a:p>
        </p:txBody>
      </p:sp>
      <p:cxnSp>
        <p:nvCxnSpPr>
          <p:cNvPr id="355" name="Shape 355"/>
          <p:cNvCxnSpPr>
            <a:stCxn id="347" idx="0"/>
          </p:cNvCxnSpPr>
          <p:nvPr/>
        </p:nvCxnSpPr>
        <p:spPr>
          <a:xfrm rot="10800000">
            <a:off x="5996899" y="2849300"/>
            <a:ext cx="0" cy="5742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56" name="Shape 356"/>
          <p:cNvCxnSpPr/>
          <p:nvPr/>
        </p:nvCxnSpPr>
        <p:spPr>
          <a:xfrm>
            <a:off x="5578259" y="3317525"/>
            <a:ext cx="0" cy="1304399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357" name="Shape 3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Catmull-Rom Spline </a:t>
            </a:r>
            <a:r>
              <a:rPr b="1" lang="en">
                <a:solidFill>
                  <a:srgbClr val="999999"/>
                </a:solidFill>
              </a:rPr>
              <a:t>- Derivation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311700" y="1152475"/>
            <a:ext cx="8520599" cy="50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Now… after we find M</a:t>
            </a:r>
            <a:r>
              <a:rPr baseline="30000" lang="en"/>
              <a:t>-1</a:t>
            </a:r>
            <a:r>
              <a:rPr lang="en"/>
              <a:t> ...</a:t>
            </a:r>
          </a:p>
        </p:txBody>
      </p:sp>
      <p:sp>
        <p:nvSpPr>
          <p:cNvPr id="364" name="Shape 364"/>
          <p:cNvSpPr/>
          <p:nvPr/>
        </p:nvSpPr>
        <p:spPr>
          <a:xfrm>
            <a:off x="1012837" y="1737995"/>
            <a:ext cx="1039500" cy="10370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0 1 0 0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0 0 1 0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-T 0 T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0 -T 0 T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46037" y="2029145"/>
            <a:ext cx="466799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M</a:t>
            </a:r>
            <a:r>
              <a:rPr baseline="30000" lang="en">
                <a:solidFill>
                  <a:srgbClr val="F6B26B"/>
                </a:solidFill>
              </a:rPr>
              <a:t>-1</a:t>
            </a:r>
          </a:p>
        </p:txBody>
      </p:sp>
      <p:sp>
        <p:nvSpPr>
          <p:cNvPr id="366" name="Shape 366"/>
          <p:cNvSpPr/>
          <p:nvPr/>
        </p:nvSpPr>
        <p:spPr>
          <a:xfrm>
            <a:off x="2315687" y="1698095"/>
            <a:ext cx="2100300" cy="11168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-T     2-T 	T-2 	 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2-T	T-3	3-2T	-T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-T	0	 T	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0	1	 0	 0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997362" y="2087645"/>
            <a:ext cx="369299" cy="33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9CB9C"/>
                </a:solidFill>
              </a:rPr>
              <a:t>=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4487887" y="2029145"/>
            <a:ext cx="1606199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let T = 1/2 tension</a:t>
            </a:r>
          </a:p>
        </p:txBody>
      </p:sp>
      <p:sp>
        <p:nvSpPr>
          <p:cNvPr id="369" name="Shape 369"/>
          <p:cNvSpPr/>
          <p:nvPr/>
        </p:nvSpPr>
        <p:spPr>
          <a:xfrm>
            <a:off x="6497662" y="1698095"/>
            <a:ext cx="2100300" cy="11168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-½	 3/2 	 -3/2 	   ½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2/2  -5/2	4/2	-½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-½	   0	    ½	    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  0 	 1	    0	    0</a:t>
            </a:r>
          </a:p>
        </p:txBody>
      </p:sp>
      <p:cxnSp>
        <p:nvCxnSpPr>
          <p:cNvPr id="370" name="Shape 370"/>
          <p:cNvCxnSpPr>
            <a:stCxn id="368" idx="3"/>
          </p:cNvCxnSpPr>
          <p:nvPr/>
        </p:nvCxnSpPr>
        <p:spPr>
          <a:xfrm>
            <a:off x="6094087" y="2256545"/>
            <a:ext cx="301200" cy="0"/>
          </a:xfrm>
          <a:prstGeom prst="straightConnector1">
            <a:avLst/>
          </a:prstGeom>
          <a:noFill/>
          <a:ln cap="flat" cmpd="sng" w="9525">
            <a:solidFill>
              <a:srgbClr val="F6B26B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1" name="Shape 371"/>
          <p:cNvSpPr/>
          <p:nvPr/>
        </p:nvSpPr>
        <p:spPr>
          <a:xfrm>
            <a:off x="654475" y="3873775"/>
            <a:ext cx="1867199" cy="11168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-1	 3 	-3 	 1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 2    -5	 4	-1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-1	 0	 1	 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 0 	 1	 0	 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87675" y="4204825"/>
            <a:ext cx="466799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½ 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3203825" y="3397775"/>
            <a:ext cx="5628599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Now we can express our cubic curve:</a:t>
            </a:r>
          </a:p>
        </p:txBody>
      </p:sp>
      <p:sp>
        <p:nvSpPr>
          <p:cNvPr id="374" name="Shape 374"/>
          <p:cNvSpPr/>
          <p:nvPr/>
        </p:nvSpPr>
        <p:spPr>
          <a:xfrm>
            <a:off x="6225325" y="3873775"/>
            <a:ext cx="1867199" cy="11168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-1	 3 	-3 	 1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 2    -5	 4	-1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-1	 0	 1	 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 0 	 1	 0	 0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5758525" y="4204825"/>
            <a:ext cx="466799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½ </a:t>
            </a:r>
          </a:p>
        </p:txBody>
      </p:sp>
      <p:sp>
        <p:nvSpPr>
          <p:cNvPr id="376" name="Shape 376"/>
          <p:cNvSpPr/>
          <p:nvPr/>
        </p:nvSpPr>
        <p:spPr>
          <a:xfrm>
            <a:off x="8203675" y="3913675"/>
            <a:ext cx="604800" cy="1037099"/>
          </a:xfrm>
          <a:prstGeom prst="bracketPair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i - 1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i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i + 2</a:t>
            </a:r>
          </a:p>
        </p:txBody>
      </p:sp>
      <p:sp>
        <p:nvSpPr>
          <p:cNvPr id="377" name="Shape 377"/>
          <p:cNvSpPr/>
          <p:nvPr/>
        </p:nvSpPr>
        <p:spPr>
          <a:xfrm>
            <a:off x="4027950" y="4263325"/>
            <a:ext cx="1831799" cy="337799"/>
          </a:xfrm>
          <a:prstGeom prst="bracketPair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t	t</a:t>
            </a:r>
            <a:r>
              <a:rPr baseline="30000" lang="en">
                <a:solidFill>
                  <a:srgbClr val="93C47D"/>
                </a:solidFill>
              </a:rPr>
              <a:t>2	</a:t>
            </a:r>
            <a:r>
              <a:rPr lang="en">
                <a:solidFill>
                  <a:srgbClr val="93C47D"/>
                </a:solidFill>
              </a:rPr>
              <a:t>t</a:t>
            </a:r>
            <a:r>
              <a:rPr baseline="30000" lang="en">
                <a:solidFill>
                  <a:srgbClr val="93C47D"/>
                </a:solidFill>
              </a:rPr>
              <a:t>3	</a:t>
            </a:r>
            <a:r>
              <a:rPr lang="en">
                <a:solidFill>
                  <a:srgbClr val="93C47D"/>
                </a:solidFill>
              </a:rPr>
              <a:t>1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3203825" y="4204825"/>
            <a:ext cx="7734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CR(t) = </a:t>
            </a:r>
          </a:p>
        </p:txBody>
      </p:sp>
      <p:cxnSp>
        <p:nvCxnSpPr>
          <p:cNvPr id="379" name="Shape 379"/>
          <p:cNvCxnSpPr>
            <a:stCxn id="369" idx="2"/>
            <a:endCxn id="371" idx="0"/>
          </p:cNvCxnSpPr>
          <p:nvPr/>
        </p:nvCxnSpPr>
        <p:spPr>
          <a:xfrm rot="5400000">
            <a:off x="4038562" y="364445"/>
            <a:ext cx="1058699" cy="5959800"/>
          </a:xfrm>
          <a:prstGeom prst="curvedConnector3">
            <a:avLst>
              <a:gd fmla="val 28514" name="adj1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80" name="Shape 3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Catmull-Rom Spline </a:t>
            </a:r>
            <a:r>
              <a:rPr b="1" lang="en">
                <a:solidFill>
                  <a:srgbClr val="999999"/>
                </a:solidFill>
              </a:rPr>
              <a:t>- Derivation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E69138"/>
                </a:solidFill>
              </a:rPr>
              <a:t>Subtopics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11700" y="1071750"/>
            <a:ext cx="696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lt2"/>
                </a:solidFill>
              </a:rPr>
              <a:t>Linear Interpolation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>
                <a:solidFill>
                  <a:schemeClr val="lt2"/>
                </a:solidFill>
              </a:rPr>
              <a:t>Quadratic and Cubic Bezier Curves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>
                <a:solidFill>
                  <a:schemeClr val="lt2"/>
                </a:solidFill>
              </a:rPr>
              <a:t>	Splines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>
                <a:solidFill>
                  <a:schemeClr val="lt2"/>
                </a:solidFill>
              </a:rPr>
              <a:t>		Enforcing Control Points Constraints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>
                <a:solidFill>
                  <a:schemeClr val="lt2"/>
                </a:solidFill>
              </a:rPr>
              <a:t>			Catmull-Rom Splines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>
                <a:solidFill>
                  <a:schemeClr val="lt2"/>
                </a:solidFill>
              </a:rPr>
              <a:t>				Loops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3013701"/>
            <a:ext cx="5139424" cy="2129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Catmull-Rom Spline </a:t>
            </a:r>
            <a:r>
              <a:rPr b="1" lang="en">
                <a:solidFill>
                  <a:srgbClr val="999999"/>
                </a:solidFill>
              </a:rPr>
              <a:t>- Result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152475"/>
            <a:ext cx="8520599" cy="1349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The result is a smooth curve which will derived, as we shown, from the tangents created from points (in this example) of index 0 and 3.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We will continue to close the gap between all the points.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 how we can only draw our curve between points P</a:t>
            </a:r>
            <a:r>
              <a:rPr baseline="-25000" lang="en"/>
              <a:t>i </a:t>
            </a:r>
            <a:r>
              <a:rPr lang="en"/>
              <a:t> and P</a:t>
            </a:r>
            <a:r>
              <a:rPr baseline="-25000" lang="en"/>
              <a:t>i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Still, we could simply loop through out all the points by clamping the lower boundary.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if index == 0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iMinusOne ←  controlPoints - 1;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iPlusOne ← (i + 1) % controlPoints;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iPlusTwo ← (i + 2) % controlPoints;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way we always pick the right points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of how many there are.</a:t>
            </a:r>
          </a:p>
        </p:txBody>
      </p:sp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Catmull-Rom Spline </a:t>
            </a:r>
            <a:r>
              <a:rPr b="1" lang="en">
                <a:solidFill>
                  <a:srgbClr val="999999"/>
                </a:solidFill>
              </a:rPr>
              <a:t>- Using all points</a:t>
            </a:r>
          </a:p>
        </p:txBody>
      </p:sp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950" y="2639199"/>
            <a:ext cx="3860050" cy="25042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97" name="Shape 397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Loops </a:t>
            </a:r>
            <a:r>
              <a:rPr lang="en">
                <a:solidFill>
                  <a:srgbClr val="999999"/>
                </a:solidFill>
              </a:rPr>
              <a:t>- Cubic Bezier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If we force the first and last control points of a curve to share the same position, what would we get? a loop!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To properly create a loop we must: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1400"/>
              <a:t>Ensure both ends share the same constraint type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If loop already enabled, we need to ensure this remains true if constraints are changed on either of each end point of the spline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1400"/>
              <a:t>Enforce the constraint of the control point 0 when set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1400"/>
              <a:t>If loop selected, we need to make sure we take into account the delta (newPoint - actualPosition) and add it to the surrounding points to maintain the loop shape (remember to consider extreme cases)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1400"/>
              <a:t>When enforcing points, we need to ROLLOVER targets. If the middle point is either the first or the last, we need to select the ADJUST and FIXED accordingly.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1400"/>
              <a:t>Finally, when adding a curve, we need to match end-points and enforce policy 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3450"/>
            <a:ext cx="5379000" cy="30200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10" name="Shape 410"/>
          <p:cNvSpPr txBox="1"/>
          <p:nvPr/>
        </p:nvSpPr>
        <p:spPr>
          <a:xfrm>
            <a:off x="294300" y="1270825"/>
            <a:ext cx="8520599" cy="66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 end product is a nicely closed loop which might save us some detailing work should we want to achieve this result.</a:t>
            </a:r>
          </a:p>
        </p:txBody>
      </p:sp>
      <p:sp>
        <p:nvSpPr>
          <p:cNvPr id="411" name="Shape 4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Loops </a:t>
            </a:r>
            <a:r>
              <a:rPr lang="en">
                <a:solidFill>
                  <a:srgbClr val="999999"/>
                </a:solidFill>
              </a:rPr>
              <a:t>- Cubic Bezier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5471250" y="2066775"/>
            <a:ext cx="3538199" cy="307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Note how, differently from a Catmull Rom curve, we are enforcing constraints on the curves’ control point.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In Catmull Rom curves, loops are determined by the tangents between each pair of points, while in cubic beziers, the curve is product of the interpolation of points.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06265" y="4088451"/>
            <a:ext cx="735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0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200">
                <a:solidFill>
                  <a:srgbClr val="E69138"/>
                </a:solidFill>
              </a:rPr>
              <a:t>Linear Interpolation</a:t>
            </a:r>
          </a:p>
        </p:txBody>
      </p:sp>
      <p:sp>
        <p:nvSpPr>
          <p:cNvPr id="70" name="Shape 70"/>
          <p:cNvSpPr/>
          <p:nvPr/>
        </p:nvSpPr>
        <p:spPr>
          <a:xfrm>
            <a:off x="540300" y="4449775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650900" y="4166000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5110050" y="1277525"/>
            <a:ext cx="3722400" cy="386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409950" y="4361425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/>
              <a:t>P0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520550" y="4077650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P2</a:t>
            </a:r>
          </a:p>
        </p:txBody>
      </p:sp>
      <p:cxnSp>
        <p:nvCxnSpPr>
          <p:cNvPr id="75" name="Shape 75"/>
          <p:cNvCxnSpPr/>
          <p:nvPr/>
        </p:nvCxnSpPr>
        <p:spPr>
          <a:xfrm flipH="1" rot="10800000">
            <a:off x="776850" y="4305200"/>
            <a:ext cx="3886200" cy="2675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76" name="Shape 76"/>
          <p:cNvSpPr/>
          <p:nvPr/>
        </p:nvSpPr>
        <p:spPr>
          <a:xfrm>
            <a:off x="2191437" y="4352075"/>
            <a:ext cx="193799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825673" y="4052494"/>
            <a:ext cx="735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0.2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157080" y="4204625"/>
            <a:ext cx="609899" cy="32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0.1</a:t>
            </a:r>
          </a:p>
        </p:txBody>
      </p:sp>
      <p:sp>
        <p:nvSpPr>
          <p:cNvPr id="79" name="Shape 79"/>
          <p:cNvSpPr/>
          <p:nvPr/>
        </p:nvSpPr>
        <p:spPr>
          <a:xfrm>
            <a:off x="1365163" y="4450445"/>
            <a:ext cx="146100" cy="1461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590200" y="4091975"/>
            <a:ext cx="193799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2111596" y="4406452"/>
            <a:ext cx="146100" cy="1461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311675" y="1339175"/>
            <a:ext cx="8520599" cy="25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It is a parametric equation which, at any given value t, such that t &gt;= 0 and t &lt;= 1, there will correspond, geometrically speaking, to a value in between two points, P0 and Pn.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Said points are vectors in usually R2 or R3, hence the equation is a linear combination of said vectors multiplied by a scalar value t.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Formally: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Lerp(t) = { (1-t) P0 + t Pn | t &gt;= 0 &amp;&amp; t &lt;= 1 }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We usually will break t into “steps”, such that </a:t>
            </a:r>
            <a:r>
              <a:rPr b="1" lang="en">
                <a:solidFill>
                  <a:srgbClr val="999999"/>
                </a:solidFill>
              </a:rPr>
              <a:t>t → </a:t>
            </a:r>
            <a:r>
              <a:rPr lang="en">
                <a:solidFill>
                  <a:srgbClr val="999999"/>
                </a:solidFill>
              </a:rPr>
              <a:t> </a:t>
            </a:r>
            <a:r>
              <a:rPr lang="en">
                <a:solidFill>
                  <a:srgbClr val="CCCCCC"/>
                </a:solidFill>
              </a:rPr>
              <a:t>for(i = 1; i &lt;= steps; i++ ) { Lerp(i / steps); }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548800" y="3621950"/>
            <a:ext cx="28449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Granted: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Lerp(0) = (1) P0 + (0) Pn = P0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Lerp(1) = (0) P0 + (1) Pn = Pn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520550" y="3929328"/>
            <a:ext cx="488099" cy="32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1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76563" y="2525436"/>
            <a:ext cx="735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1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7665" y="2793052"/>
            <a:ext cx="735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0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866419" y="2252963"/>
            <a:ext cx="735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2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99999"/>
                </a:solidFill>
              </a:rPr>
              <a:t>Quadratic </a:t>
            </a:r>
            <a:r>
              <a:rPr b="1" lang="en" sz="2200">
                <a:solidFill>
                  <a:srgbClr val="E69138"/>
                </a:solidFill>
              </a:rPr>
              <a:t>Bezier Curve</a:t>
            </a:r>
            <a:r>
              <a:rPr lang="en" sz="2200"/>
              <a:t> </a:t>
            </a:r>
            <a:r>
              <a:rPr lang="en" sz="2200">
                <a:solidFill>
                  <a:srgbClr val="999999"/>
                </a:solidFill>
              </a:rPr>
              <a:t>using </a:t>
            </a:r>
            <a:r>
              <a:rPr b="1" lang="en" sz="2200">
                <a:solidFill>
                  <a:srgbClr val="E69138"/>
                </a:solidFill>
              </a:rPr>
              <a:t>Parametric Linear Interpolation</a:t>
            </a:r>
          </a:p>
        </p:txBody>
      </p:sp>
      <p:sp>
        <p:nvSpPr>
          <p:cNvPr id="94" name="Shape 94"/>
          <p:cNvSpPr/>
          <p:nvPr/>
        </p:nvSpPr>
        <p:spPr>
          <a:xfrm>
            <a:off x="311700" y="3154375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410475" y="1761725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4422300" y="2870600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7" name="Shape 97"/>
          <p:cNvCxnSpPr>
            <a:stCxn id="94" idx="7"/>
            <a:endCxn id="95" idx="2"/>
          </p:cNvCxnSpPr>
          <p:nvPr/>
        </p:nvCxnSpPr>
        <p:spPr>
          <a:xfrm flipH="1" rot="10800000">
            <a:off x="505798" y="1875476"/>
            <a:ext cx="1904700" cy="1312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>
            <a:stCxn id="95" idx="6"/>
            <a:endCxn id="96" idx="1"/>
          </p:cNvCxnSpPr>
          <p:nvPr/>
        </p:nvCxnSpPr>
        <p:spPr>
          <a:xfrm>
            <a:off x="2637875" y="1875425"/>
            <a:ext cx="1817700" cy="1028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9" name="Shape 99"/>
          <p:cNvSpPr/>
          <p:nvPr/>
        </p:nvSpPr>
        <p:spPr>
          <a:xfrm>
            <a:off x="750257" y="2890665"/>
            <a:ext cx="146100" cy="1461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890294" y="1989125"/>
            <a:ext cx="146100" cy="1461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1" name="Shape 101"/>
          <p:cNvCxnSpPr>
            <a:stCxn id="99" idx="6"/>
            <a:endCxn id="100" idx="2"/>
          </p:cNvCxnSpPr>
          <p:nvPr/>
        </p:nvCxnSpPr>
        <p:spPr>
          <a:xfrm flipH="1" rot="10800000">
            <a:off x="896357" y="2062215"/>
            <a:ext cx="1993800" cy="9015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2" name="Shape 102"/>
          <p:cNvSpPr/>
          <p:nvPr/>
        </p:nvSpPr>
        <p:spPr>
          <a:xfrm>
            <a:off x="1143445" y="2608325"/>
            <a:ext cx="146100" cy="1461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248940" y="2188332"/>
            <a:ext cx="146100" cy="1461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4" name="Shape 104"/>
          <p:cNvCxnSpPr>
            <a:stCxn id="102" idx="6"/>
            <a:endCxn id="103" idx="2"/>
          </p:cNvCxnSpPr>
          <p:nvPr/>
        </p:nvCxnSpPr>
        <p:spPr>
          <a:xfrm flipH="1" rot="10800000">
            <a:off x="1289545" y="2261375"/>
            <a:ext cx="1959300" cy="4200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" name="Shape 105"/>
          <p:cNvSpPr/>
          <p:nvPr/>
        </p:nvSpPr>
        <p:spPr>
          <a:xfrm>
            <a:off x="1143451" y="2786095"/>
            <a:ext cx="91200" cy="912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876071" y="2510675"/>
            <a:ext cx="91200" cy="912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540686" y="2343329"/>
            <a:ext cx="146100" cy="1461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619389" y="2391640"/>
            <a:ext cx="146100" cy="1461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9" name="Shape 109"/>
          <p:cNvCxnSpPr>
            <a:stCxn id="107" idx="6"/>
            <a:endCxn id="108" idx="2"/>
          </p:cNvCxnSpPr>
          <p:nvPr/>
        </p:nvCxnSpPr>
        <p:spPr>
          <a:xfrm>
            <a:off x="1686786" y="2416379"/>
            <a:ext cx="1932600" cy="48300"/>
          </a:xfrm>
          <a:prstGeom prst="straightConnector1">
            <a:avLst/>
          </a:prstGeom>
          <a:noFill/>
          <a:ln cap="flat" cmpd="sng" w="9525">
            <a:solidFill>
              <a:srgbClr val="F6B26B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" name="Shape 110"/>
          <p:cNvSpPr/>
          <p:nvPr/>
        </p:nvSpPr>
        <p:spPr>
          <a:xfrm>
            <a:off x="2790471" y="2407721"/>
            <a:ext cx="91200" cy="912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1" name="Shape 111"/>
          <p:cNvCxnSpPr>
            <a:stCxn id="94" idx="6"/>
            <a:endCxn id="105" idx="3"/>
          </p:cNvCxnSpPr>
          <p:nvPr/>
        </p:nvCxnSpPr>
        <p:spPr>
          <a:xfrm flipH="1" rot="10800000">
            <a:off x="539100" y="2863975"/>
            <a:ext cx="617699" cy="404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>
            <a:stCxn id="105" idx="6"/>
            <a:endCxn id="106" idx="2"/>
          </p:cNvCxnSpPr>
          <p:nvPr/>
        </p:nvCxnSpPr>
        <p:spPr>
          <a:xfrm flipH="1" rot="10800000">
            <a:off x="1234651" y="2556295"/>
            <a:ext cx="641400" cy="275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>
            <a:stCxn id="106" idx="6"/>
            <a:endCxn id="110" idx="2"/>
          </p:cNvCxnSpPr>
          <p:nvPr/>
        </p:nvCxnSpPr>
        <p:spPr>
          <a:xfrm flipH="1" rot="10800000">
            <a:off x="1967271" y="2453375"/>
            <a:ext cx="823200" cy="102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4" name="Shape 114"/>
          <p:cNvSpPr txBox="1"/>
          <p:nvPr/>
        </p:nvSpPr>
        <p:spPr>
          <a:xfrm>
            <a:off x="5110050" y="1277525"/>
            <a:ext cx="3722400" cy="386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Given a set of control points: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CP = { P0, … , Pn }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Any point of the curve can be calculated with a parameter </a:t>
            </a:r>
            <a:r>
              <a:rPr i="1" lang="en">
                <a:solidFill>
                  <a:srgbClr val="B7B7B7"/>
                </a:solidFill>
              </a:rPr>
              <a:t>t </a:t>
            </a:r>
            <a:r>
              <a:rPr lang="en">
                <a:solidFill>
                  <a:srgbClr val="B7B7B7"/>
                </a:solidFill>
              </a:rPr>
              <a:t>such that: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Linear: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LinearBezier(t) = (1 - t) P0 + t * P1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Quadratic: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P’01 = (1-t) P0 + t P1</a:t>
            </a:r>
          </a:p>
          <a:p>
            <a:pPr indent="45720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P’12 = (1-t) P1 + t P2 </a:t>
            </a:r>
          </a:p>
          <a:p>
            <a:pPr indent="45720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QuadBezier = (1 - t) P’01 + t P’02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81350" y="3066025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P0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291950" y="2782250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P2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267485" y="1988294"/>
            <a:ext cx="735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3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81350" y="4645675"/>
            <a:ext cx="8651099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Any point on this curve is given by: B(t) = (1 - t) </a:t>
            </a:r>
            <a:r>
              <a:rPr baseline="30000" lang="en">
                <a:solidFill>
                  <a:srgbClr val="CCCCCC"/>
                </a:solidFill>
              </a:rPr>
              <a:t>2 </a:t>
            </a:r>
            <a:r>
              <a:rPr lang="en">
                <a:solidFill>
                  <a:srgbClr val="CCCCCC"/>
                </a:solidFill>
              </a:rPr>
              <a:t>P0 + 2t (1 - t) P1 + t </a:t>
            </a:r>
            <a:r>
              <a:rPr baseline="30000" lang="en">
                <a:solidFill>
                  <a:srgbClr val="CCCCCC"/>
                </a:solidFill>
              </a:rPr>
              <a:t>2</a:t>
            </a:r>
            <a:r>
              <a:rPr lang="en">
                <a:solidFill>
                  <a:srgbClr val="CCCCCC"/>
                </a:solidFill>
              </a:rPr>
              <a:t> P2</a:t>
            </a:r>
          </a:p>
        </p:txBody>
      </p:sp>
      <p:cxnSp>
        <p:nvCxnSpPr>
          <p:cNvPr id="119" name="Shape 119"/>
          <p:cNvCxnSpPr/>
          <p:nvPr/>
        </p:nvCxnSpPr>
        <p:spPr>
          <a:xfrm flipH="1" rot="10800000">
            <a:off x="548250" y="3009800"/>
            <a:ext cx="3886200" cy="2675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/>
          <p:nvPr/>
        </p:nvSpPr>
        <p:spPr>
          <a:xfrm>
            <a:off x="5544825" y="3056675"/>
            <a:ext cx="193799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1" name="Shape 121"/>
          <p:cNvCxnSpPr>
            <a:stCxn id="120" idx="1"/>
            <a:endCxn id="122" idx="2"/>
          </p:cNvCxnSpPr>
          <p:nvPr/>
        </p:nvCxnSpPr>
        <p:spPr>
          <a:xfrm flipH="1">
            <a:off x="2059725" y="3170375"/>
            <a:ext cx="3485100" cy="113700"/>
          </a:xfrm>
          <a:prstGeom prst="curvedConnector4">
            <a:avLst>
              <a:gd fmla="val 48610" name="adj1"/>
              <a:gd fmla="val 309433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2" name="Shape 122"/>
          <p:cNvSpPr/>
          <p:nvPr/>
        </p:nvSpPr>
        <p:spPr>
          <a:xfrm>
            <a:off x="1962837" y="3056675"/>
            <a:ext cx="193799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996780" y="2797055"/>
            <a:ext cx="735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0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691960" y="2743366"/>
            <a:ext cx="735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2</a:t>
            </a:r>
          </a:p>
        </p:txBody>
      </p:sp>
      <p:sp>
        <p:nvSpPr>
          <p:cNvPr id="125" name="Shape 125"/>
          <p:cNvSpPr/>
          <p:nvPr/>
        </p:nvSpPr>
        <p:spPr>
          <a:xfrm>
            <a:off x="1278157" y="3148195"/>
            <a:ext cx="146100" cy="1461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977883" y="3097325"/>
            <a:ext cx="146100" cy="1461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590200" y="4091975"/>
            <a:ext cx="193799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813275" y="2916025"/>
            <a:ext cx="193799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9" name="Shape 129"/>
          <p:cNvCxnSpPr>
            <a:stCxn id="127" idx="1"/>
            <a:endCxn id="128" idx="2"/>
          </p:cNvCxnSpPr>
          <p:nvPr/>
        </p:nvCxnSpPr>
        <p:spPr>
          <a:xfrm rot="10800000">
            <a:off x="910200" y="3143375"/>
            <a:ext cx="4680000" cy="106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0" name="Shape 130"/>
          <p:cNvSpPr txBox="1"/>
          <p:nvPr/>
        </p:nvSpPr>
        <p:spPr>
          <a:xfrm>
            <a:off x="2280125" y="1673375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P1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E69138"/>
                </a:solidFill>
              </a:rPr>
              <a:t>Rate of Change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By knowing the quadratic polynomial: 	B(t) = (1 - t) </a:t>
            </a:r>
            <a:r>
              <a:rPr baseline="30000" lang="en">
                <a:solidFill>
                  <a:srgbClr val="666666"/>
                </a:solidFill>
              </a:rPr>
              <a:t>2 </a:t>
            </a:r>
            <a:r>
              <a:rPr lang="en">
                <a:solidFill>
                  <a:srgbClr val="666666"/>
                </a:solidFill>
              </a:rPr>
              <a:t>P0 + 2t (1 - t) P1 + t </a:t>
            </a:r>
            <a:r>
              <a:rPr baseline="30000" lang="en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P2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can get its </a:t>
            </a:r>
            <a:r>
              <a:rPr lang="en">
                <a:solidFill>
                  <a:srgbClr val="CCCCCC"/>
                </a:solidFill>
              </a:rPr>
              <a:t>first derivative</a:t>
            </a:r>
            <a:r>
              <a:rPr lang="en"/>
              <a:t>: 			B’(t) = 2(1 - t) (P1 - P0) + 2 t (P2 - P1)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4625"/>
            <a:ext cx="5432325" cy="27088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9" name="Shape 139"/>
          <p:cNvSpPr txBox="1"/>
          <p:nvPr/>
        </p:nvSpPr>
        <p:spPr>
          <a:xfrm>
            <a:off x="5912675" y="2448000"/>
            <a:ext cx="29196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Things to consider: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  <a:p>
            <a:pPr indent="-292100" lvl="0" marL="457200" rtl="0">
              <a:spcBef>
                <a:spcPts val="0"/>
              </a:spcBef>
              <a:buClr>
                <a:srgbClr val="999999"/>
              </a:buClr>
              <a:buSzPct val="100000"/>
              <a:buChar char="●"/>
            </a:pPr>
            <a:r>
              <a:rPr lang="en" sz="1000">
                <a:solidFill>
                  <a:srgbClr val="999999"/>
                </a:solidFill>
              </a:rPr>
              <a:t>In the plane, the velocity (slope) is given by: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B’(t) - transform.position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  <a:p>
            <a:pPr indent="-292100" lvl="0" marL="457200" rtl="0">
              <a:spcBef>
                <a:spcPts val="0"/>
              </a:spcBef>
              <a:buClr>
                <a:srgbClr val="999999"/>
              </a:buClr>
              <a:buSzPct val="100000"/>
              <a:buChar char="●"/>
            </a:pPr>
            <a:r>
              <a:rPr lang="en" sz="1000">
                <a:solidFill>
                  <a:srgbClr val="999999"/>
                </a:solidFill>
              </a:rPr>
              <a:t>Because of B’(t) ‘s nature, any line can be given by: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	Line ( p0 , p0 + B’(t) )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Following the same principle, and its </a:t>
            </a:r>
            <a:r>
              <a:rPr b="1" lang="en">
                <a:solidFill>
                  <a:srgbClr val="D9D9D9"/>
                </a:solidFill>
              </a:rPr>
              <a:t>recursive nature</a:t>
            </a:r>
            <a:r>
              <a:rPr lang="en"/>
              <a:t>, the following illustrates a more complex interpolation of 4 points { P0 , … , P3 }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Cubic </a:t>
            </a:r>
            <a:r>
              <a:rPr b="1" lang="en">
                <a:solidFill>
                  <a:srgbClr val="E69138"/>
                </a:solidFill>
              </a:rPr>
              <a:t>Bezier Curves</a:t>
            </a:r>
          </a:p>
        </p:txBody>
      </p:sp>
      <p:sp>
        <p:nvSpPr>
          <p:cNvPr id="147" name="Shape 147"/>
          <p:cNvSpPr/>
          <p:nvPr/>
        </p:nvSpPr>
        <p:spPr>
          <a:xfrm>
            <a:off x="311700" y="3763975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026700" y="2485025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422300" y="3480200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0" name="Shape 150"/>
          <p:cNvCxnSpPr>
            <a:stCxn id="147" idx="0"/>
            <a:endCxn id="148" idx="3"/>
          </p:cNvCxnSpPr>
          <p:nvPr/>
        </p:nvCxnSpPr>
        <p:spPr>
          <a:xfrm flipH="1" rot="10800000">
            <a:off x="425400" y="2679175"/>
            <a:ext cx="634500" cy="1084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>
            <a:stCxn id="152" idx="5"/>
            <a:endCxn id="149" idx="1"/>
          </p:cNvCxnSpPr>
          <p:nvPr/>
        </p:nvCxnSpPr>
        <p:spPr>
          <a:xfrm>
            <a:off x="3150073" y="2402523"/>
            <a:ext cx="1305600" cy="1110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3" name="Shape 153"/>
          <p:cNvSpPr txBox="1"/>
          <p:nvPr/>
        </p:nvSpPr>
        <p:spPr>
          <a:xfrm>
            <a:off x="181350" y="3675625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P0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291950" y="3391850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P3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903012" y="2396350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P1</a:t>
            </a:r>
          </a:p>
        </p:txBody>
      </p:sp>
      <p:sp>
        <p:nvSpPr>
          <p:cNvPr id="152" name="Shape 152"/>
          <p:cNvSpPr/>
          <p:nvPr/>
        </p:nvSpPr>
        <p:spPr>
          <a:xfrm>
            <a:off x="2955975" y="2208425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6" name="Shape 156"/>
          <p:cNvCxnSpPr>
            <a:stCxn id="152" idx="2"/>
            <a:endCxn id="148" idx="7"/>
          </p:cNvCxnSpPr>
          <p:nvPr/>
        </p:nvCxnSpPr>
        <p:spPr>
          <a:xfrm flipH="1">
            <a:off x="1220775" y="2322125"/>
            <a:ext cx="1735200" cy="196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7" name="Shape 157"/>
          <p:cNvSpPr txBox="1"/>
          <p:nvPr/>
        </p:nvSpPr>
        <p:spPr>
          <a:xfrm>
            <a:off x="2825625" y="2120075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P2</a:t>
            </a:r>
          </a:p>
        </p:txBody>
      </p:sp>
      <p:sp>
        <p:nvSpPr>
          <p:cNvPr id="158" name="Shape 158"/>
          <p:cNvSpPr/>
          <p:nvPr/>
        </p:nvSpPr>
        <p:spPr>
          <a:xfrm>
            <a:off x="455950" y="3545662"/>
            <a:ext cx="109800" cy="109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451125" y="2435825"/>
            <a:ext cx="109800" cy="109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3313725" y="2543500"/>
            <a:ext cx="109800" cy="109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1" name="Shape 161"/>
          <p:cNvCxnSpPr>
            <a:stCxn id="158" idx="7"/>
            <a:endCxn id="159" idx="3"/>
          </p:cNvCxnSpPr>
          <p:nvPr/>
        </p:nvCxnSpPr>
        <p:spPr>
          <a:xfrm flipH="1" rot="10800000">
            <a:off x="549670" y="2529442"/>
            <a:ext cx="917400" cy="10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>
            <a:stCxn id="159" idx="6"/>
            <a:endCxn id="160" idx="2"/>
          </p:cNvCxnSpPr>
          <p:nvPr/>
        </p:nvCxnSpPr>
        <p:spPr>
          <a:xfrm>
            <a:off x="1560925" y="2490725"/>
            <a:ext cx="17529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3" name="Shape 163"/>
          <p:cNvSpPr/>
          <p:nvPr/>
        </p:nvSpPr>
        <p:spPr>
          <a:xfrm>
            <a:off x="634549" y="3348675"/>
            <a:ext cx="109800" cy="109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772287" y="2462487"/>
            <a:ext cx="109800" cy="109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619023" y="3355349"/>
            <a:ext cx="6033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3C47D"/>
                </a:solidFill>
              </a:rPr>
              <a:t>P01’12</a:t>
            </a:r>
          </a:p>
        </p:txBody>
      </p:sp>
      <p:cxnSp>
        <p:nvCxnSpPr>
          <p:cNvPr id="166" name="Shape 166"/>
          <p:cNvCxnSpPr>
            <a:stCxn id="163" idx="7"/>
            <a:endCxn id="164" idx="3"/>
          </p:cNvCxnSpPr>
          <p:nvPr/>
        </p:nvCxnSpPr>
        <p:spPr>
          <a:xfrm flipH="1" rot="10800000">
            <a:off x="728270" y="2556254"/>
            <a:ext cx="1060200" cy="808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7" name="Shape 167"/>
          <p:cNvSpPr/>
          <p:nvPr/>
        </p:nvSpPr>
        <p:spPr>
          <a:xfrm>
            <a:off x="856825" y="3166675"/>
            <a:ext cx="109800" cy="1098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5070200" y="2085374"/>
            <a:ext cx="3761999" cy="29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</a:rPr>
              <a:t>Recall: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</a:rPr>
              <a:t>Linear: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</a:rPr>
              <a:t>		(1 - t) P0 + (t) P1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</a:rPr>
              <a:t>Quadratic: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</a:rPr>
              <a:t>		(1 - t) P01 + (t) P12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</a:rPr>
              <a:t>			P01 = (1-t) P0 + (t) P1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</a:rPr>
              <a:t>			P12 = (1-t) P1 + (t) P2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Cubic: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(1- t) P01’12 + (t) P12’23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	</a:t>
            </a:r>
            <a:r>
              <a:rPr lang="en">
                <a:solidFill>
                  <a:srgbClr val="CCCCCC"/>
                </a:solidFill>
              </a:rPr>
              <a:t>(1 - t) P12 + (t) P23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		</a:t>
            </a:r>
            <a:r>
              <a:rPr lang="en">
                <a:solidFill>
                  <a:srgbClr val="999999"/>
                </a:solidFill>
              </a:rPr>
              <a:t>P12 = (1 - t) P1 + (t) P2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		P23 = (1 - t) P2 + (t) P3</a:t>
            </a:r>
            <a:r>
              <a:rPr lang="en">
                <a:solidFill>
                  <a:srgbClr val="B7B7B7"/>
                </a:solidFill>
              </a:rPr>
              <a:t> 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(1 - t) P01 + (t) P12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800">
                <a:solidFill>
                  <a:srgbClr val="B7B7B7"/>
                </a:solidFill>
              </a:rPr>
              <a:t>		</a:t>
            </a:r>
            <a:r>
              <a:rPr lang="en">
                <a:solidFill>
                  <a:srgbClr val="999999"/>
                </a:solidFill>
              </a:rPr>
              <a:t>P01 = (1-t) P0 + (t) P1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	P12 = (1-t) P1 + (t) P2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83562" y="3378525"/>
            <a:ext cx="416399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CCCCCC"/>
                </a:solidFill>
              </a:rPr>
              <a:t>P01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218362" y="2249999"/>
            <a:ext cx="416399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CCCCCC"/>
                </a:solidFill>
              </a:rPr>
              <a:t>P12</a:t>
            </a:r>
          </a:p>
        </p:txBody>
      </p:sp>
      <p:cxnSp>
        <p:nvCxnSpPr>
          <p:cNvPr id="171" name="Shape 171"/>
          <p:cNvCxnSpPr/>
          <p:nvPr/>
        </p:nvCxnSpPr>
        <p:spPr>
          <a:xfrm>
            <a:off x="321875" y="3403575"/>
            <a:ext cx="1397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2" name="Shape 172"/>
          <p:cNvCxnSpPr/>
          <p:nvPr/>
        </p:nvCxnSpPr>
        <p:spPr>
          <a:xfrm>
            <a:off x="1356650" y="2277012"/>
            <a:ext cx="1397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3" name="Shape 173"/>
          <p:cNvCxnSpPr/>
          <p:nvPr/>
        </p:nvCxnSpPr>
        <p:spPr>
          <a:xfrm>
            <a:off x="850760" y="3379075"/>
            <a:ext cx="1397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4" name="Shape 174"/>
          <p:cNvSpPr/>
          <p:nvPr/>
        </p:nvSpPr>
        <p:spPr>
          <a:xfrm>
            <a:off x="5996199" y="3819012"/>
            <a:ext cx="1731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5" name="Shape 175"/>
          <p:cNvCxnSpPr>
            <a:stCxn id="174" idx="1"/>
            <a:endCxn id="164" idx="4"/>
          </p:cNvCxnSpPr>
          <p:nvPr/>
        </p:nvCxnSpPr>
        <p:spPr>
          <a:xfrm rot="10800000">
            <a:off x="1827099" y="2572212"/>
            <a:ext cx="4169100" cy="1360500"/>
          </a:xfrm>
          <a:prstGeom prst="curvedConnector2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6" name="Shape 176"/>
          <p:cNvSpPr/>
          <p:nvPr/>
        </p:nvSpPr>
        <p:spPr>
          <a:xfrm>
            <a:off x="5996199" y="4457762"/>
            <a:ext cx="1731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7" name="Shape 177"/>
          <p:cNvCxnSpPr>
            <a:stCxn id="176" idx="1"/>
            <a:endCxn id="163" idx="4"/>
          </p:cNvCxnSpPr>
          <p:nvPr/>
        </p:nvCxnSpPr>
        <p:spPr>
          <a:xfrm rot="10800000">
            <a:off x="689499" y="3458462"/>
            <a:ext cx="5306700" cy="11130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8" name="Shape 178"/>
          <p:cNvSpPr txBox="1"/>
          <p:nvPr/>
        </p:nvSpPr>
        <p:spPr>
          <a:xfrm>
            <a:off x="1744623" y="2491687"/>
            <a:ext cx="6033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3C47D"/>
                </a:solidFill>
              </a:rPr>
              <a:t>P12’23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1976360" y="2515412"/>
            <a:ext cx="1397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80" name="Shape 18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Cubic </a:t>
            </a:r>
            <a:r>
              <a:rPr b="1" lang="en">
                <a:solidFill>
                  <a:srgbClr val="E69138"/>
                </a:solidFill>
              </a:rPr>
              <a:t>Bezier Curves</a:t>
            </a:r>
            <a:r>
              <a:rPr lang="en"/>
              <a:t> </a:t>
            </a:r>
            <a:r>
              <a:rPr lang="en">
                <a:solidFill>
                  <a:srgbClr val="999999"/>
                </a:solidFill>
              </a:rPr>
              <a:t>- Cntd.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Summarizing, the equation follows the resulting binomial expansion: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(s + t)</a:t>
            </a:r>
            <a:r>
              <a:rPr baseline="30000" lang="en">
                <a:solidFill>
                  <a:srgbClr val="666666"/>
                </a:solidFill>
              </a:rPr>
              <a:t>3</a:t>
            </a:r>
            <a:r>
              <a:rPr lang="en">
                <a:solidFill>
                  <a:srgbClr val="666666"/>
                </a:solidFill>
              </a:rPr>
              <a:t> = s</a:t>
            </a:r>
            <a:r>
              <a:rPr baseline="30000" lang="en">
                <a:solidFill>
                  <a:srgbClr val="666666"/>
                </a:solidFill>
              </a:rPr>
              <a:t>3</a:t>
            </a:r>
            <a:r>
              <a:rPr lang="en">
                <a:solidFill>
                  <a:srgbClr val="666666"/>
                </a:solidFill>
              </a:rPr>
              <a:t> P0 + 3s</a:t>
            </a:r>
            <a:r>
              <a:rPr baseline="30000" lang="en">
                <a:solidFill>
                  <a:srgbClr val="666666"/>
                </a:solidFill>
              </a:rPr>
              <a:t>3</a:t>
            </a:r>
            <a:r>
              <a:rPr lang="en">
                <a:solidFill>
                  <a:srgbClr val="666666"/>
                </a:solidFill>
              </a:rPr>
              <a:t>t P1 + 3st</a:t>
            </a:r>
            <a:r>
              <a:rPr baseline="30000" lang="en">
                <a:solidFill>
                  <a:srgbClr val="666666"/>
                </a:solidFill>
              </a:rPr>
              <a:t>3</a:t>
            </a:r>
            <a:r>
              <a:rPr lang="en">
                <a:solidFill>
                  <a:srgbClr val="666666"/>
                </a:solidFill>
              </a:rPr>
              <a:t> P2 + t</a:t>
            </a:r>
            <a:r>
              <a:rPr baseline="30000" lang="en">
                <a:solidFill>
                  <a:srgbClr val="666666"/>
                </a:solidFill>
              </a:rPr>
              <a:t>3</a:t>
            </a:r>
            <a:r>
              <a:rPr lang="en">
                <a:solidFill>
                  <a:srgbClr val="666666"/>
                </a:solidFill>
              </a:rPr>
              <a:t> P3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	if we let s = (1 - t) it follows: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B(t) =  { (1 - t)</a:t>
            </a:r>
            <a:r>
              <a:rPr baseline="30000" lang="en"/>
              <a:t>3</a:t>
            </a:r>
            <a:r>
              <a:rPr lang="en"/>
              <a:t> P0 + 3 (1 - t)</a:t>
            </a:r>
            <a:r>
              <a:rPr baseline="30000" lang="en"/>
              <a:t>2 </a:t>
            </a:r>
            <a:r>
              <a:rPr lang="en"/>
              <a:t>t P1 + 3 (1 - t) t</a:t>
            </a:r>
            <a:r>
              <a:rPr baseline="30000" lang="en"/>
              <a:t>2</a:t>
            </a:r>
            <a:r>
              <a:rPr lang="en"/>
              <a:t> P2 + t</a:t>
            </a:r>
            <a:r>
              <a:rPr baseline="30000" lang="en"/>
              <a:t>3</a:t>
            </a:r>
            <a:r>
              <a:rPr lang="en"/>
              <a:t> P3 | t &gt;= 0 and t &lt;= 1 }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237251"/>
            <a:ext cx="3153495" cy="19062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2500" y="3237250"/>
            <a:ext cx="2929796" cy="19062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9" name="Shape 189"/>
          <p:cNvSpPr txBox="1"/>
          <p:nvPr/>
        </p:nvSpPr>
        <p:spPr>
          <a:xfrm>
            <a:off x="3337600" y="3223875"/>
            <a:ext cx="2364300" cy="190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For the curve on the left, we are only drawing control points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0 → 1 and 2 → 3.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This will help us control the curve as we move into splines better.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cubic equation first derivative is the following: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CubicB’(t) = 3 (1 - t)</a:t>
            </a:r>
            <a:r>
              <a:rPr baseline="30000" lang="en"/>
              <a:t>2</a:t>
            </a:r>
            <a:r>
              <a:rPr lang="en"/>
              <a:t> (p1 - p0) + 6t (1 - t) (p2 - p1) + 3t</a:t>
            </a:r>
            <a:r>
              <a:rPr baseline="30000" lang="en"/>
              <a:t>2</a:t>
            </a:r>
            <a:r>
              <a:rPr lang="en"/>
              <a:t> (p3 - p2)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Cubic </a:t>
            </a:r>
            <a:r>
              <a:rPr b="1" lang="en">
                <a:solidFill>
                  <a:srgbClr val="E69138"/>
                </a:solidFill>
              </a:rPr>
              <a:t>Bezier Curves</a:t>
            </a:r>
            <a:r>
              <a:rPr lang="en"/>
              <a:t> </a:t>
            </a:r>
            <a:r>
              <a:rPr lang="en">
                <a:solidFill>
                  <a:srgbClr val="999999"/>
                </a:solidFill>
              </a:rPr>
              <a:t>- Cntd.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8171"/>
            <a:ext cx="4285025" cy="28153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8" name="Shape 198"/>
          <p:cNvSpPr txBox="1"/>
          <p:nvPr/>
        </p:nvSpPr>
        <p:spPr>
          <a:xfrm>
            <a:off x="4554900" y="2314250"/>
            <a:ext cx="4277399" cy="281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To avoid bothersome vectors, we could normalize the product of the equation by: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Norm(v) </a:t>
            </a:r>
            <a:r>
              <a:rPr b="1" lang="en">
                <a:solidFill>
                  <a:srgbClr val="B7B7B7"/>
                </a:solidFill>
              </a:rPr>
              <a:t>= v / ||v||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E69138"/>
                </a:solidFill>
              </a:rPr>
              <a:t>Splines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599" cy="81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/>
              <a:t>The result of concatenating several curves  is known as a </a:t>
            </a:r>
            <a:r>
              <a:rPr b="1" lang="en"/>
              <a:t>Spline</a:t>
            </a:r>
            <a:r>
              <a:rPr lang="en"/>
              <a:t>, also known as a “Path”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687" y="1889750"/>
            <a:ext cx="1966450" cy="11440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07" name="Shape 207"/>
          <p:cNvSpPr txBox="1"/>
          <p:nvPr/>
        </p:nvSpPr>
        <p:spPr>
          <a:xfrm>
            <a:off x="5531444" y="2019950"/>
            <a:ext cx="3421499" cy="31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On the left, you can appreciate a spline composed of 3 cubic curves.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Note how the control points are being interpolated to create the curves as opposed as dictating the curves’ paths.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Any given Spline will have: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Spline</a:t>
            </a:r>
            <a:r>
              <a:rPr baseline="-25000" lang="en">
                <a:solidFill>
                  <a:srgbClr val="B7B7B7"/>
                </a:solidFill>
              </a:rPr>
              <a:t>control points</a:t>
            </a:r>
            <a:r>
              <a:rPr lang="en">
                <a:solidFill>
                  <a:srgbClr val="B7B7B7"/>
                </a:solidFill>
              </a:rPr>
              <a:t> = Curves * 3 + 1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76725"/>
            <a:ext cx="3259124" cy="20667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2362" y="3076725"/>
            <a:ext cx="2185850" cy="107072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10" name="Shape 21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