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7" r:id="rId3"/>
    <p:sldId id="264" r:id="rId4"/>
    <p:sldId id="259" r:id="rId5"/>
    <p:sldId id="260" r:id="rId6"/>
    <p:sldId id="270" r:id="rId7"/>
    <p:sldId id="261" r:id="rId8"/>
    <p:sldId id="265" r:id="rId9"/>
    <p:sldId id="266" r:id="rId10"/>
    <p:sldId id="268" r:id="rId11"/>
    <p:sldId id="269" r:id="rId12"/>
    <p:sldId id="267" r:id="rId13"/>
    <p:sldId id="262" r:id="rId14"/>
    <p:sldId id="271" r:id="rId15"/>
    <p:sldId id="272" r:id="rId16"/>
    <p:sldId id="273" r:id="rId17"/>
    <p:sldId id="274" r:id="rId18"/>
    <p:sldId id="275" r:id="rId19"/>
    <p:sldId id="276" r:id="rId20"/>
    <p:sldId id="277" r:id="rId21"/>
    <p:sldId id="278" r:id="rId22"/>
    <p:sldId id="279" r:id="rId23"/>
    <p:sldId id="280" r:id="rId2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FF7D7D"/>
    <a:srgbClr val="C23B22"/>
    <a:srgbClr val="E1B631"/>
    <a:srgbClr val="8E7CC3"/>
    <a:srgbClr val="E69138"/>
    <a:srgbClr val="AD82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4C4AC8-8575-42E9-8819-633FFCAB6B48}" type="datetimeFigureOut">
              <a:rPr lang="en-US" smtClean="0"/>
              <a:t>10/7/2016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EFF227-F2CF-4622-812C-B5FB553F3F63}" type="slidenum">
              <a:rPr lang="en-US" smtClean="0"/>
              <a:t>‹#›</a:t>
            </a:fld>
            <a:endParaRPr lang="en-US"/>
          </a:p>
        </p:txBody>
      </p:sp>
    </p:spTree>
    <p:extLst>
      <p:ext uri="{BB962C8B-B14F-4D97-AF65-F5344CB8AC3E}">
        <p14:creationId xmlns:p14="http://schemas.microsoft.com/office/powerpoint/2010/main" val="1815423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Shape 5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6" name="Shape 51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00550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Shape 5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2" name="Shape 52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927793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9" name="Shape 5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479857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Shape 5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4" name="Shape 58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411776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415611" y="992767"/>
            <a:ext cx="11360799" cy="2736799"/>
          </a:xfrm>
          <a:prstGeom prst="rect">
            <a:avLst/>
          </a:prstGeom>
        </p:spPr>
        <p:txBody>
          <a:bodyPr lIns="91425" tIns="91425" rIns="91425" bIns="91425" anchor="b" anchorCtr="0"/>
          <a:lstStyle>
            <a:lvl1pPr lvl="0" algn="ctr">
              <a:spcBef>
                <a:spcPts val="0"/>
              </a:spcBef>
              <a:buSzPct val="100000"/>
              <a:defRPr sz="6933"/>
            </a:lvl1pPr>
            <a:lvl2pPr lvl="1" algn="ctr">
              <a:spcBef>
                <a:spcPts val="0"/>
              </a:spcBef>
              <a:buSzPct val="100000"/>
              <a:defRPr sz="6933"/>
            </a:lvl2pPr>
            <a:lvl3pPr lvl="2" algn="ctr">
              <a:spcBef>
                <a:spcPts val="0"/>
              </a:spcBef>
              <a:buSzPct val="100000"/>
              <a:defRPr sz="6933"/>
            </a:lvl3pPr>
            <a:lvl4pPr lvl="3" algn="ctr">
              <a:spcBef>
                <a:spcPts val="0"/>
              </a:spcBef>
              <a:buSzPct val="100000"/>
              <a:defRPr sz="6933"/>
            </a:lvl4pPr>
            <a:lvl5pPr lvl="4" algn="ctr">
              <a:spcBef>
                <a:spcPts val="0"/>
              </a:spcBef>
              <a:buSzPct val="100000"/>
              <a:defRPr sz="6933"/>
            </a:lvl5pPr>
            <a:lvl6pPr lvl="5" algn="ctr">
              <a:spcBef>
                <a:spcPts val="0"/>
              </a:spcBef>
              <a:buSzPct val="100000"/>
              <a:defRPr sz="6933"/>
            </a:lvl6pPr>
            <a:lvl7pPr lvl="6" algn="ctr">
              <a:spcBef>
                <a:spcPts val="0"/>
              </a:spcBef>
              <a:buSzPct val="100000"/>
              <a:defRPr sz="6933"/>
            </a:lvl7pPr>
            <a:lvl8pPr lvl="7" algn="ctr">
              <a:spcBef>
                <a:spcPts val="0"/>
              </a:spcBef>
              <a:buSzPct val="100000"/>
              <a:defRPr sz="6933"/>
            </a:lvl8pPr>
            <a:lvl9pPr lvl="8" algn="ctr">
              <a:spcBef>
                <a:spcPts val="0"/>
              </a:spcBef>
              <a:buSzPct val="100000"/>
              <a:defRPr sz="6933"/>
            </a:lvl9pPr>
          </a:lstStyle>
          <a:p>
            <a:r>
              <a:rPr lang="en-US"/>
              <a:t>Click to edit Master title style</a:t>
            </a:r>
            <a:endParaRPr/>
          </a:p>
        </p:txBody>
      </p:sp>
      <p:sp>
        <p:nvSpPr>
          <p:cNvPr id="11" name="Shape 11"/>
          <p:cNvSpPr txBox="1">
            <a:spLocks noGrp="1"/>
          </p:cNvSpPr>
          <p:nvPr>
            <p:ph type="subTitle" idx="1"/>
          </p:nvPr>
        </p:nvSpPr>
        <p:spPr>
          <a:xfrm>
            <a:off x="415601" y="3778833"/>
            <a:ext cx="11360799" cy="10568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3733"/>
            </a:lvl1pPr>
            <a:lvl2pPr lvl="1" algn="ctr">
              <a:lnSpc>
                <a:spcPct val="100000"/>
              </a:lnSpc>
              <a:spcBef>
                <a:spcPts val="0"/>
              </a:spcBef>
              <a:spcAft>
                <a:spcPts val="0"/>
              </a:spcAft>
              <a:buSzPct val="100000"/>
              <a:buNone/>
              <a:defRPr sz="3733"/>
            </a:lvl2pPr>
            <a:lvl3pPr lvl="2" algn="ctr">
              <a:lnSpc>
                <a:spcPct val="100000"/>
              </a:lnSpc>
              <a:spcBef>
                <a:spcPts val="0"/>
              </a:spcBef>
              <a:spcAft>
                <a:spcPts val="0"/>
              </a:spcAft>
              <a:buSzPct val="100000"/>
              <a:buNone/>
              <a:defRPr sz="3733"/>
            </a:lvl3pPr>
            <a:lvl4pPr lvl="3" algn="ctr">
              <a:lnSpc>
                <a:spcPct val="100000"/>
              </a:lnSpc>
              <a:spcBef>
                <a:spcPts val="0"/>
              </a:spcBef>
              <a:spcAft>
                <a:spcPts val="0"/>
              </a:spcAft>
              <a:buSzPct val="100000"/>
              <a:buNone/>
              <a:defRPr sz="3733"/>
            </a:lvl4pPr>
            <a:lvl5pPr lvl="4" algn="ctr">
              <a:lnSpc>
                <a:spcPct val="100000"/>
              </a:lnSpc>
              <a:spcBef>
                <a:spcPts val="0"/>
              </a:spcBef>
              <a:spcAft>
                <a:spcPts val="0"/>
              </a:spcAft>
              <a:buSzPct val="100000"/>
              <a:buNone/>
              <a:defRPr sz="3733"/>
            </a:lvl5pPr>
            <a:lvl6pPr lvl="5" algn="ctr">
              <a:lnSpc>
                <a:spcPct val="100000"/>
              </a:lnSpc>
              <a:spcBef>
                <a:spcPts val="0"/>
              </a:spcBef>
              <a:spcAft>
                <a:spcPts val="0"/>
              </a:spcAft>
              <a:buSzPct val="100000"/>
              <a:buNone/>
              <a:defRPr sz="3733"/>
            </a:lvl6pPr>
            <a:lvl7pPr lvl="6" algn="ctr">
              <a:lnSpc>
                <a:spcPct val="100000"/>
              </a:lnSpc>
              <a:spcBef>
                <a:spcPts val="0"/>
              </a:spcBef>
              <a:spcAft>
                <a:spcPts val="0"/>
              </a:spcAft>
              <a:buSzPct val="100000"/>
              <a:buNone/>
              <a:defRPr sz="3733"/>
            </a:lvl7pPr>
            <a:lvl8pPr lvl="7" algn="ctr">
              <a:lnSpc>
                <a:spcPct val="100000"/>
              </a:lnSpc>
              <a:spcBef>
                <a:spcPts val="0"/>
              </a:spcBef>
              <a:spcAft>
                <a:spcPts val="0"/>
              </a:spcAft>
              <a:buSzPct val="100000"/>
              <a:buNone/>
              <a:defRPr sz="3733"/>
            </a:lvl8pPr>
            <a:lvl9pPr lvl="8" algn="ctr">
              <a:lnSpc>
                <a:spcPct val="100000"/>
              </a:lnSpc>
              <a:spcBef>
                <a:spcPts val="0"/>
              </a:spcBef>
              <a:spcAft>
                <a:spcPts val="0"/>
              </a:spcAft>
              <a:buSzPct val="100000"/>
              <a:buNone/>
              <a:defRPr sz="3733"/>
            </a:lvl9pPr>
          </a:lstStyle>
          <a:p>
            <a:r>
              <a:rPr lang="en-US"/>
              <a:t>Click to edit Master subtitle style</a:t>
            </a:r>
            <a:endParaRPr/>
          </a:p>
        </p:txBody>
      </p:sp>
      <p:sp>
        <p:nvSpPr>
          <p:cNvPr id="12" name="Shape 12"/>
          <p:cNvSpPr txBox="1">
            <a:spLocks noGrp="1"/>
          </p:cNvSpPr>
          <p:nvPr>
            <p:ph type="sldNum" idx="12"/>
          </p:nvPr>
        </p:nvSpPr>
        <p:spPr>
          <a:xfrm>
            <a:off x="11296610" y="6217621"/>
            <a:ext cx="731599" cy="524800"/>
          </a:xfrm>
          <a:prstGeom prst="rect">
            <a:avLst/>
          </a:prstGeom>
        </p:spPr>
        <p:txBody>
          <a:bodyPr lIns="91425" tIns="91425" rIns="91425" bIns="91425" anchor="ctr" anchorCtr="0">
            <a:noAutofit/>
          </a:bodyPr>
          <a:lstStyle/>
          <a:p>
            <a:fld id="{F15ED5CF-5FC7-457B-A54A-1221AAF027A3}" type="slidenum">
              <a:rPr lang="en-US" smtClean="0"/>
              <a:t>‹#›</a:t>
            </a:fld>
            <a:endParaRPr lang="en-US"/>
          </a:p>
        </p:txBody>
      </p:sp>
    </p:spTree>
    <p:extLst>
      <p:ext uri="{BB962C8B-B14F-4D97-AF65-F5344CB8AC3E}">
        <p14:creationId xmlns:p14="http://schemas.microsoft.com/office/powerpoint/2010/main" val="2012021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11296610" y="6217621"/>
            <a:ext cx="731599" cy="524800"/>
          </a:xfrm>
          <a:prstGeom prst="rect">
            <a:avLst/>
          </a:prstGeom>
        </p:spPr>
        <p:txBody>
          <a:bodyPr lIns="91425" tIns="91425" rIns="91425" bIns="91425" anchor="ctr" anchorCtr="0">
            <a:noAutofit/>
          </a:bodyPr>
          <a:lstStyle/>
          <a:p>
            <a:fld id="{F15ED5CF-5FC7-457B-A54A-1221AAF027A3}" type="slidenum">
              <a:rPr lang="en-US" smtClean="0"/>
              <a:t>‹#›</a:t>
            </a:fld>
            <a:endParaRPr lang="en-US"/>
          </a:p>
        </p:txBody>
      </p:sp>
    </p:spTree>
    <p:extLst>
      <p:ext uri="{BB962C8B-B14F-4D97-AF65-F5344CB8AC3E}">
        <p14:creationId xmlns:p14="http://schemas.microsoft.com/office/powerpoint/2010/main" val="973992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15601" y="593367"/>
            <a:ext cx="11360799" cy="7635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a:t>Click to edit Master title style</a:t>
            </a:r>
            <a:endParaRPr/>
          </a:p>
        </p:txBody>
      </p:sp>
      <p:sp>
        <p:nvSpPr>
          <p:cNvPr id="18" name="Shape 18"/>
          <p:cNvSpPr txBox="1">
            <a:spLocks noGrp="1"/>
          </p:cNvSpPr>
          <p:nvPr>
            <p:ph type="body" idx="1"/>
          </p:nvPr>
        </p:nvSpPr>
        <p:spPr>
          <a:xfrm>
            <a:off x="415601" y="1536633"/>
            <a:ext cx="11360799" cy="4555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pPr lvl="0"/>
            <a:r>
              <a:rPr lang="en-US"/>
              <a:t>Edit Master text styles</a:t>
            </a:r>
          </a:p>
        </p:txBody>
      </p:sp>
      <p:sp>
        <p:nvSpPr>
          <p:cNvPr id="19" name="Shape 19"/>
          <p:cNvSpPr txBox="1">
            <a:spLocks noGrp="1"/>
          </p:cNvSpPr>
          <p:nvPr>
            <p:ph type="sldNum" idx="12"/>
          </p:nvPr>
        </p:nvSpPr>
        <p:spPr>
          <a:xfrm>
            <a:off x="11296610" y="6217621"/>
            <a:ext cx="731599" cy="524800"/>
          </a:xfrm>
          <a:prstGeom prst="rect">
            <a:avLst/>
          </a:prstGeom>
        </p:spPr>
        <p:txBody>
          <a:bodyPr lIns="91425" tIns="91425" rIns="91425" bIns="91425" anchor="ctr" anchorCtr="0">
            <a:noAutofit/>
          </a:bodyPr>
          <a:lstStyle/>
          <a:p>
            <a:fld id="{F15ED5CF-5FC7-457B-A54A-1221AAF027A3}" type="slidenum">
              <a:rPr lang="en-US" smtClean="0"/>
              <a:t>‹#›</a:t>
            </a:fld>
            <a:endParaRPr lang="en-US"/>
          </a:p>
        </p:txBody>
      </p:sp>
    </p:spTree>
    <p:extLst>
      <p:ext uri="{BB962C8B-B14F-4D97-AF65-F5344CB8AC3E}">
        <p14:creationId xmlns:p14="http://schemas.microsoft.com/office/powerpoint/2010/main" val="1540534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415601" y="593367"/>
            <a:ext cx="11360799" cy="7635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a:t>Click to edit Master title style</a:t>
            </a:r>
            <a:endParaRPr/>
          </a:p>
        </p:txBody>
      </p:sp>
      <p:sp>
        <p:nvSpPr>
          <p:cNvPr id="22" name="Shape 22"/>
          <p:cNvSpPr txBox="1">
            <a:spLocks noGrp="1"/>
          </p:cNvSpPr>
          <p:nvPr>
            <p:ph type="body" idx="1"/>
          </p:nvPr>
        </p:nvSpPr>
        <p:spPr>
          <a:xfrm>
            <a:off x="415601" y="1536633"/>
            <a:ext cx="5333199" cy="4555200"/>
          </a:xfrm>
          <a:prstGeom prst="rect">
            <a:avLst/>
          </a:prstGeom>
        </p:spPr>
        <p:txBody>
          <a:bodyPr lIns="91425" tIns="91425" rIns="91425" bIns="91425" anchor="t" anchorCtr="0"/>
          <a:lstStyle>
            <a:lvl1pPr lvl="0">
              <a:spcBef>
                <a:spcPts val="0"/>
              </a:spcBef>
              <a:buSzPct val="100000"/>
              <a:defRPr sz="1867"/>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a:t>Edit Master text styles</a:t>
            </a:r>
          </a:p>
        </p:txBody>
      </p:sp>
      <p:sp>
        <p:nvSpPr>
          <p:cNvPr id="23" name="Shape 23"/>
          <p:cNvSpPr txBox="1">
            <a:spLocks noGrp="1"/>
          </p:cNvSpPr>
          <p:nvPr>
            <p:ph type="body" idx="2"/>
          </p:nvPr>
        </p:nvSpPr>
        <p:spPr>
          <a:xfrm>
            <a:off x="6443201" y="1536633"/>
            <a:ext cx="5333199" cy="4555200"/>
          </a:xfrm>
          <a:prstGeom prst="rect">
            <a:avLst/>
          </a:prstGeom>
        </p:spPr>
        <p:txBody>
          <a:bodyPr lIns="91425" tIns="91425" rIns="91425" bIns="91425" anchor="t" anchorCtr="0"/>
          <a:lstStyle>
            <a:lvl1pPr lvl="0">
              <a:spcBef>
                <a:spcPts val="0"/>
              </a:spcBef>
              <a:buSzPct val="100000"/>
              <a:defRPr sz="1867"/>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a:t>Edit Master text styles</a:t>
            </a:r>
          </a:p>
        </p:txBody>
      </p:sp>
      <p:sp>
        <p:nvSpPr>
          <p:cNvPr id="24" name="Shape 24"/>
          <p:cNvSpPr txBox="1">
            <a:spLocks noGrp="1"/>
          </p:cNvSpPr>
          <p:nvPr>
            <p:ph type="sldNum" idx="12"/>
          </p:nvPr>
        </p:nvSpPr>
        <p:spPr>
          <a:xfrm>
            <a:off x="11296610" y="6217621"/>
            <a:ext cx="731599" cy="524800"/>
          </a:xfrm>
          <a:prstGeom prst="rect">
            <a:avLst/>
          </a:prstGeom>
        </p:spPr>
        <p:txBody>
          <a:bodyPr lIns="91425" tIns="91425" rIns="91425" bIns="91425" anchor="ctr" anchorCtr="0">
            <a:noAutofit/>
          </a:bodyPr>
          <a:lstStyle/>
          <a:p>
            <a:fld id="{F15ED5CF-5FC7-457B-A54A-1221AAF027A3}" type="slidenum">
              <a:rPr lang="en-US" smtClean="0"/>
              <a:t>‹#›</a:t>
            </a:fld>
            <a:endParaRPr lang="en-US"/>
          </a:p>
        </p:txBody>
      </p:sp>
    </p:spTree>
    <p:extLst>
      <p:ext uri="{BB962C8B-B14F-4D97-AF65-F5344CB8AC3E}">
        <p14:creationId xmlns:p14="http://schemas.microsoft.com/office/powerpoint/2010/main" val="4292674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415601" y="593367"/>
            <a:ext cx="11360799" cy="7635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a:t>Click to edit Master title style</a:t>
            </a:r>
            <a:endParaRPr/>
          </a:p>
        </p:txBody>
      </p:sp>
      <p:sp>
        <p:nvSpPr>
          <p:cNvPr id="27" name="Shape 27"/>
          <p:cNvSpPr txBox="1">
            <a:spLocks noGrp="1"/>
          </p:cNvSpPr>
          <p:nvPr>
            <p:ph type="sldNum" idx="12"/>
          </p:nvPr>
        </p:nvSpPr>
        <p:spPr>
          <a:xfrm>
            <a:off x="11296610" y="6217621"/>
            <a:ext cx="731599" cy="524800"/>
          </a:xfrm>
          <a:prstGeom prst="rect">
            <a:avLst/>
          </a:prstGeom>
        </p:spPr>
        <p:txBody>
          <a:bodyPr lIns="91425" tIns="91425" rIns="91425" bIns="91425" anchor="ctr" anchorCtr="0">
            <a:noAutofit/>
          </a:bodyPr>
          <a:lstStyle/>
          <a:p>
            <a:fld id="{F15ED5CF-5FC7-457B-A54A-1221AAF027A3}" type="slidenum">
              <a:rPr lang="en-US" smtClean="0"/>
              <a:t>‹#›</a:t>
            </a:fld>
            <a:endParaRPr lang="en-US"/>
          </a:p>
        </p:txBody>
      </p:sp>
    </p:spTree>
    <p:extLst>
      <p:ext uri="{BB962C8B-B14F-4D97-AF65-F5344CB8AC3E}">
        <p14:creationId xmlns:p14="http://schemas.microsoft.com/office/powerpoint/2010/main" val="1432943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15601" y="740801"/>
            <a:ext cx="3743999" cy="1007599"/>
          </a:xfrm>
          <a:prstGeom prst="rect">
            <a:avLst/>
          </a:prstGeom>
        </p:spPr>
        <p:txBody>
          <a:bodyPr lIns="91425" tIns="91425" rIns="91425" bIns="91425" anchor="b" anchorCtr="0"/>
          <a:lstStyle>
            <a:lvl1pPr lvl="0">
              <a:spcBef>
                <a:spcPts val="0"/>
              </a:spcBef>
              <a:buSzPct val="100000"/>
              <a:defRPr sz="3200"/>
            </a:lvl1pPr>
            <a:lvl2pPr lvl="1">
              <a:spcBef>
                <a:spcPts val="0"/>
              </a:spcBef>
              <a:buSzPct val="100000"/>
              <a:defRPr sz="3200"/>
            </a:lvl2pPr>
            <a:lvl3pPr lvl="2">
              <a:spcBef>
                <a:spcPts val="0"/>
              </a:spcBef>
              <a:buSzPct val="100000"/>
              <a:defRPr sz="3200"/>
            </a:lvl3pPr>
            <a:lvl4pPr lvl="3">
              <a:spcBef>
                <a:spcPts val="0"/>
              </a:spcBef>
              <a:buSzPct val="100000"/>
              <a:defRPr sz="3200"/>
            </a:lvl4pPr>
            <a:lvl5pPr lvl="4">
              <a:spcBef>
                <a:spcPts val="0"/>
              </a:spcBef>
              <a:buSzPct val="100000"/>
              <a:defRPr sz="3200"/>
            </a:lvl5pPr>
            <a:lvl6pPr lvl="5">
              <a:spcBef>
                <a:spcPts val="0"/>
              </a:spcBef>
              <a:buSzPct val="100000"/>
              <a:defRPr sz="3200"/>
            </a:lvl6pPr>
            <a:lvl7pPr lvl="6">
              <a:spcBef>
                <a:spcPts val="0"/>
              </a:spcBef>
              <a:buSzPct val="100000"/>
              <a:defRPr sz="3200"/>
            </a:lvl7pPr>
            <a:lvl8pPr lvl="7">
              <a:spcBef>
                <a:spcPts val="0"/>
              </a:spcBef>
              <a:buSzPct val="100000"/>
              <a:defRPr sz="3200"/>
            </a:lvl8pPr>
            <a:lvl9pPr lvl="8">
              <a:spcBef>
                <a:spcPts val="0"/>
              </a:spcBef>
              <a:buSzPct val="100000"/>
              <a:defRPr sz="3200"/>
            </a:lvl9pPr>
          </a:lstStyle>
          <a:p>
            <a:r>
              <a:rPr lang="en-US"/>
              <a:t>Click to edit Master title style</a:t>
            </a:r>
            <a:endParaRPr/>
          </a:p>
        </p:txBody>
      </p:sp>
      <p:sp>
        <p:nvSpPr>
          <p:cNvPr id="30" name="Shape 30"/>
          <p:cNvSpPr txBox="1">
            <a:spLocks noGrp="1"/>
          </p:cNvSpPr>
          <p:nvPr>
            <p:ph type="body" idx="1"/>
          </p:nvPr>
        </p:nvSpPr>
        <p:spPr>
          <a:xfrm>
            <a:off x="415601" y="1852800"/>
            <a:ext cx="3743999" cy="4239200"/>
          </a:xfrm>
          <a:prstGeom prst="rect">
            <a:avLst/>
          </a:prstGeom>
        </p:spPr>
        <p:txBody>
          <a:bodyPr lIns="91425" tIns="91425" rIns="91425" bIns="91425" anchor="t" anchorCtr="0"/>
          <a:lstStyle>
            <a:lvl1pPr lvl="0">
              <a:spcBef>
                <a:spcPts val="0"/>
              </a:spcBef>
              <a:buSzPct val="100000"/>
              <a:defRPr sz="1600"/>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a:t>Edit Master text styles</a:t>
            </a:r>
          </a:p>
        </p:txBody>
      </p:sp>
      <p:sp>
        <p:nvSpPr>
          <p:cNvPr id="31" name="Shape 31"/>
          <p:cNvSpPr txBox="1">
            <a:spLocks noGrp="1"/>
          </p:cNvSpPr>
          <p:nvPr>
            <p:ph type="sldNum" idx="12"/>
          </p:nvPr>
        </p:nvSpPr>
        <p:spPr>
          <a:xfrm>
            <a:off x="11296610" y="6217621"/>
            <a:ext cx="731599" cy="524800"/>
          </a:xfrm>
          <a:prstGeom prst="rect">
            <a:avLst/>
          </a:prstGeom>
        </p:spPr>
        <p:txBody>
          <a:bodyPr lIns="91425" tIns="91425" rIns="91425" bIns="91425" anchor="ctr" anchorCtr="0">
            <a:noAutofit/>
          </a:bodyPr>
          <a:lstStyle/>
          <a:p>
            <a:fld id="{F15ED5CF-5FC7-457B-A54A-1221AAF027A3}" type="slidenum">
              <a:rPr lang="en-US" smtClean="0"/>
              <a:t>‹#›</a:t>
            </a:fld>
            <a:endParaRPr lang="en-US"/>
          </a:p>
        </p:txBody>
      </p:sp>
    </p:spTree>
    <p:extLst>
      <p:ext uri="{BB962C8B-B14F-4D97-AF65-F5344CB8AC3E}">
        <p14:creationId xmlns:p14="http://schemas.microsoft.com/office/powerpoint/2010/main" val="3807408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653667" y="600200"/>
            <a:ext cx="8490400" cy="5454400"/>
          </a:xfrm>
          <a:prstGeom prst="rect">
            <a:avLst/>
          </a:prstGeom>
        </p:spPr>
        <p:txBody>
          <a:bodyPr lIns="91425" tIns="91425" rIns="91425" bIns="91425" anchor="ctr" anchorCtr="0"/>
          <a:lstStyle>
            <a:lvl1pPr lvl="0">
              <a:spcBef>
                <a:spcPts val="0"/>
              </a:spcBef>
              <a:buSzPct val="100000"/>
              <a:defRPr sz="6400"/>
            </a:lvl1pPr>
            <a:lvl2pPr lvl="1">
              <a:spcBef>
                <a:spcPts val="0"/>
              </a:spcBef>
              <a:buSzPct val="100000"/>
              <a:defRPr sz="6400"/>
            </a:lvl2pPr>
            <a:lvl3pPr lvl="2">
              <a:spcBef>
                <a:spcPts val="0"/>
              </a:spcBef>
              <a:buSzPct val="100000"/>
              <a:defRPr sz="6400"/>
            </a:lvl3pPr>
            <a:lvl4pPr lvl="3">
              <a:spcBef>
                <a:spcPts val="0"/>
              </a:spcBef>
              <a:buSzPct val="100000"/>
              <a:defRPr sz="6400"/>
            </a:lvl4pPr>
            <a:lvl5pPr lvl="4">
              <a:spcBef>
                <a:spcPts val="0"/>
              </a:spcBef>
              <a:buSzPct val="100000"/>
              <a:defRPr sz="6400"/>
            </a:lvl5pPr>
            <a:lvl6pPr lvl="5">
              <a:spcBef>
                <a:spcPts val="0"/>
              </a:spcBef>
              <a:buSzPct val="100000"/>
              <a:defRPr sz="6400"/>
            </a:lvl6pPr>
            <a:lvl7pPr lvl="6">
              <a:spcBef>
                <a:spcPts val="0"/>
              </a:spcBef>
              <a:buSzPct val="100000"/>
              <a:defRPr sz="6400"/>
            </a:lvl7pPr>
            <a:lvl8pPr lvl="7">
              <a:spcBef>
                <a:spcPts val="0"/>
              </a:spcBef>
              <a:buSzPct val="100000"/>
              <a:defRPr sz="6400"/>
            </a:lvl8pPr>
            <a:lvl9pPr lvl="8">
              <a:spcBef>
                <a:spcPts val="0"/>
              </a:spcBef>
              <a:buSzPct val="100000"/>
              <a:defRPr sz="6400"/>
            </a:lvl9pPr>
          </a:lstStyle>
          <a:p>
            <a:r>
              <a:rPr lang="en-US"/>
              <a:t>Click to edit Master title style</a:t>
            </a:r>
            <a:endParaRPr/>
          </a:p>
        </p:txBody>
      </p:sp>
      <p:sp>
        <p:nvSpPr>
          <p:cNvPr id="34" name="Shape 34"/>
          <p:cNvSpPr txBox="1">
            <a:spLocks noGrp="1"/>
          </p:cNvSpPr>
          <p:nvPr>
            <p:ph type="sldNum" idx="12"/>
          </p:nvPr>
        </p:nvSpPr>
        <p:spPr>
          <a:xfrm>
            <a:off x="11296610" y="6217621"/>
            <a:ext cx="731599" cy="524800"/>
          </a:xfrm>
          <a:prstGeom prst="rect">
            <a:avLst/>
          </a:prstGeom>
        </p:spPr>
        <p:txBody>
          <a:bodyPr lIns="91425" tIns="91425" rIns="91425" bIns="91425" anchor="ctr" anchorCtr="0">
            <a:noAutofit/>
          </a:bodyPr>
          <a:lstStyle/>
          <a:p>
            <a:fld id="{F15ED5CF-5FC7-457B-A54A-1221AAF027A3}" type="slidenum">
              <a:rPr lang="en-US" smtClean="0"/>
              <a:t>‹#›</a:t>
            </a:fld>
            <a:endParaRPr lang="en-US"/>
          </a:p>
        </p:txBody>
      </p:sp>
    </p:spTree>
    <p:extLst>
      <p:ext uri="{BB962C8B-B14F-4D97-AF65-F5344CB8AC3E}">
        <p14:creationId xmlns:p14="http://schemas.microsoft.com/office/powerpoint/2010/main" val="518016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6096000" y="34"/>
            <a:ext cx="6096000" cy="6857999"/>
          </a:xfrm>
          <a:prstGeom prst="rect">
            <a:avLst/>
          </a:prstGeom>
          <a:solidFill>
            <a:schemeClr val="dk2"/>
          </a:solidFill>
          <a:ln>
            <a:noFill/>
          </a:ln>
        </p:spPr>
        <p:txBody>
          <a:bodyPr lIns="121900" tIns="121900" rIns="121900" bIns="121900" anchor="ctr" anchorCtr="0">
            <a:noAutofit/>
          </a:bodyPr>
          <a:lstStyle/>
          <a:p>
            <a:pPr lvl="0">
              <a:spcBef>
                <a:spcPts val="0"/>
              </a:spcBef>
              <a:buNone/>
            </a:pPr>
            <a:endParaRPr sz="2400"/>
          </a:p>
        </p:txBody>
      </p:sp>
      <p:sp>
        <p:nvSpPr>
          <p:cNvPr id="37" name="Shape 37"/>
          <p:cNvSpPr txBox="1">
            <a:spLocks noGrp="1"/>
          </p:cNvSpPr>
          <p:nvPr>
            <p:ph type="title"/>
          </p:nvPr>
        </p:nvSpPr>
        <p:spPr>
          <a:xfrm>
            <a:off x="354001" y="1644233"/>
            <a:ext cx="5393599" cy="1976400"/>
          </a:xfrm>
          <a:prstGeom prst="rect">
            <a:avLst/>
          </a:prstGeom>
        </p:spPr>
        <p:txBody>
          <a:bodyPr lIns="91425" tIns="91425" rIns="91425" bIns="91425" anchor="b" anchorCtr="0"/>
          <a:lstStyle>
            <a:lvl1pPr lvl="0" algn="ctr">
              <a:spcBef>
                <a:spcPts val="0"/>
              </a:spcBef>
              <a:buSzPct val="100000"/>
              <a:defRPr sz="5600"/>
            </a:lvl1pPr>
            <a:lvl2pPr lvl="1" algn="ctr">
              <a:spcBef>
                <a:spcPts val="0"/>
              </a:spcBef>
              <a:buSzPct val="100000"/>
              <a:defRPr sz="5600"/>
            </a:lvl2pPr>
            <a:lvl3pPr lvl="2" algn="ctr">
              <a:spcBef>
                <a:spcPts val="0"/>
              </a:spcBef>
              <a:buSzPct val="100000"/>
              <a:defRPr sz="5600"/>
            </a:lvl3pPr>
            <a:lvl4pPr lvl="3" algn="ctr">
              <a:spcBef>
                <a:spcPts val="0"/>
              </a:spcBef>
              <a:buSzPct val="100000"/>
              <a:defRPr sz="5600"/>
            </a:lvl4pPr>
            <a:lvl5pPr lvl="4" algn="ctr">
              <a:spcBef>
                <a:spcPts val="0"/>
              </a:spcBef>
              <a:buSzPct val="100000"/>
              <a:defRPr sz="5600"/>
            </a:lvl5pPr>
            <a:lvl6pPr lvl="5" algn="ctr">
              <a:spcBef>
                <a:spcPts val="0"/>
              </a:spcBef>
              <a:buSzPct val="100000"/>
              <a:defRPr sz="5600"/>
            </a:lvl6pPr>
            <a:lvl7pPr lvl="6" algn="ctr">
              <a:spcBef>
                <a:spcPts val="0"/>
              </a:spcBef>
              <a:buSzPct val="100000"/>
              <a:defRPr sz="5600"/>
            </a:lvl7pPr>
            <a:lvl8pPr lvl="7" algn="ctr">
              <a:spcBef>
                <a:spcPts val="0"/>
              </a:spcBef>
              <a:buSzPct val="100000"/>
              <a:defRPr sz="5600"/>
            </a:lvl8pPr>
            <a:lvl9pPr lvl="8" algn="ctr">
              <a:spcBef>
                <a:spcPts val="0"/>
              </a:spcBef>
              <a:buSzPct val="100000"/>
              <a:defRPr sz="5600"/>
            </a:lvl9pPr>
          </a:lstStyle>
          <a:p>
            <a:r>
              <a:rPr lang="en-US"/>
              <a:t>Click to edit Master title style</a:t>
            </a:r>
            <a:endParaRPr/>
          </a:p>
        </p:txBody>
      </p:sp>
      <p:sp>
        <p:nvSpPr>
          <p:cNvPr id="38" name="Shape 38"/>
          <p:cNvSpPr txBox="1">
            <a:spLocks noGrp="1"/>
          </p:cNvSpPr>
          <p:nvPr>
            <p:ph type="subTitle" idx="1"/>
          </p:nvPr>
        </p:nvSpPr>
        <p:spPr>
          <a:xfrm>
            <a:off x="354001" y="3737433"/>
            <a:ext cx="5393599" cy="16468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r>
              <a:rPr lang="en-US"/>
              <a:t>Click to edit Master subtitle style</a:t>
            </a:r>
            <a:endParaRPr/>
          </a:p>
        </p:txBody>
      </p:sp>
      <p:sp>
        <p:nvSpPr>
          <p:cNvPr id="39" name="Shape 39"/>
          <p:cNvSpPr txBox="1">
            <a:spLocks noGrp="1"/>
          </p:cNvSpPr>
          <p:nvPr>
            <p:ph type="body" idx="2"/>
          </p:nvPr>
        </p:nvSpPr>
        <p:spPr>
          <a:xfrm>
            <a:off x="6586000" y="965601"/>
            <a:ext cx="5116000" cy="4926799"/>
          </a:xfrm>
          <a:prstGeom prst="rect">
            <a:avLst/>
          </a:prstGeom>
        </p:spPr>
        <p:txBody>
          <a:bodyPr lIns="91425" tIns="91425" rIns="91425" bIns="91425" anchor="ctr" anchorCtr="0"/>
          <a:lstStyle>
            <a:lvl1pPr lvl="0">
              <a:spcBef>
                <a:spcPts val="0"/>
              </a:spcBef>
              <a:buClr>
                <a:schemeClr val="dk1"/>
              </a:buClr>
              <a:defRPr>
                <a:solidFill>
                  <a:schemeClr val="dk1"/>
                </a:solidFill>
              </a:defRPr>
            </a:lvl1pPr>
            <a:lvl2pPr lvl="1">
              <a:spcBef>
                <a:spcPts val="0"/>
              </a:spcBef>
              <a:buClr>
                <a:schemeClr val="dk1"/>
              </a:buClr>
              <a:defRPr>
                <a:solidFill>
                  <a:schemeClr val="dk1"/>
                </a:solidFill>
              </a:defRPr>
            </a:lvl2pPr>
            <a:lvl3pPr lvl="2">
              <a:spcBef>
                <a:spcPts val="0"/>
              </a:spcBef>
              <a:buClr>
                <a:schemeClr val="dk1"/>
              </a:buClr>
              <a:defRPr>
                <a:solidFill>
                  <a:schemeClr val="dk1"/>
                </a:solidFill>
              </a:defRPr>
            </a:lvl3pPr>
            <a:lvl4pPr lvl="3">
              <a:spcBef>
                <a:spcPts val="0"/>
              </a:spcBef>
              <a:buClr>
                <a:schemeClr val="dk1"/>
              </a:buClr>
              <a:defRPr>
                <a:solidFill>
                  <a:schemeClr val="dk1"/>
                </a:solidFill>
              </a:defRPr>
            </a:lvl4pPr>
            <a:lvl5pPr lvl="4">
              <a:spcBef>
                <a:spcPts val="0"/>
              </a:spcBef>
              <a:buClr>
                <a:schemeClr val="dk1"/>
              </a:buClr>
              <a:defRPr>
                <a:solidFill>
                  <a:schemeClr val="dk1"/>
                </a:solidFill>
              </a:defRPr>
            </a:lvl5pPr>
            <a:lvl6pPr lvl="5">
              <a:spcBef>
                <a:spcPts val="0"/>
              </a:spcBef>
              <a:buClr>
                <a:schemeClr val="dk1"/>
              </a:buClr>
              <a:defRPr>
                <a:solidFill>
                  <a:schemeClr val="dk1"/>
                </a:solidFill>
              </a:defRPr>
            </a:lvl6pPr>
            <a:lvl7pPr lvl="6">
              <a:spcBef>
                <a:spcPts val="0"/>
              </a:spcBef>
              <a:buClr>
                <a:schemeClr val="dk1"/>
              </a:buClr>
              <a:defRPr>
                <a:solidFill>
                  <a:schemeClr val="dk1"/>
                </a:solidFill>
              </a:defRPr>
            </a:lvl7pPr>
            <a:lvl8pPr lvl="7">
              <a:spcBef>
                <a:spcPts val="0"/>
              </a:spcBef>
              <a:buClr>
                <a:schemeClr val="dk1"/>
              </a:buClr>
              <a:defRPr>
                <a:solidFill>
                  <a:schemeClr val="dk1"/>
                </a:solidFill>
              </a:defRPr>
            </a:lvl8pPr>
            <a:lvl9pPr lvl="8">
              <a:spcBef>
                <a:spcPts val="0"/>
              </a:spcBef>
              <a:buClr>
                <a:schemeClr val="dk1"/>
              </a:buClr>
              <a:defRPr>
                <a:solidFill>
                  <a:schemeClr val="dk1"/>
                </a:solidFill>
              </a:defRPr>
            </a:lvl9pPr>
          </a:lstStyle>
          <a:p>
            <a:pPr lvl="0"/>
            <a:r>
              <a:rPr lang="en-US"/>
              <a:t>Edit Master text styles</a:t>
            </a:r>
          </a:p>
        </p:txBody>
      </p:sp>
      <p:sp>
        <p:nvSpPr>
          <p:cNvPr id="40" name="Shape 40"/>
          <p:cNvSpPr txBox="1">
            <a:spLocks noGrp="1"/>
          </p:cNvSpPr>
          <p:nvPr>
            <p:ph type="sldNum" idx="12"/>
          </p:nvPr>
        </p:nvSpPr>
        <p:spPr>
          <a:xfrm>
            <a:off x="11296610" y="6217621"/>
            <a:ext cx="731599" cy="524800"/>
          </a:xfrm>
          <a:prstGeom prst="rect">
            <a:avLst/>
          </a:prstGeom>
        </p:spPr>
        <p:txBody>
          <a:bodyPr lIns="91425" tIns="91425" rIns="91425" bIns="91425" anchor="ctr" anchorCtr="0">
            <a:noAutofit/>
          </a:bodyPr>
          <a:lstStyle/>
          <a:p>
            <a:fld id="{F15ED5CF-5FC7-457B-A54A-1221AAF027A3}" type="slidenum">
              <a:rPr lang="en-US" smtClean="0"/>
              <a:t>‹#›</a:t>
            </a:fld>
            <a:endParaRPr lang="en-US"/>
          </a:p>
        </p:txBody>
      </p:sp>
    </p:spTree>
    <p:extLst>
      <p:ext uri="{BB962C8B-B14F-4D97-AF65-F5344CB8AC3E}">
        <p14:creationId xmlns:p14="http://schemas.microsoft.com/office/powerpoint/2010/main" val="981535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415600" y="5640767"/>
            <a:ext cx="7998400" cy="8068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pPr lvl="0"/>
            <a:r>
              <a:rPr lang="en-US"/>
              <a:t>Edit Master text styles</a:t>
            </a:r>
          </a:p>
        </p:txBody>
      </p:sp>
      <p:sp>
        <p:nvSpPr>
          <p:cNvPr id="43" name="Shape 43"/>
          <p:cNvSpPr txBox="1">
            <a:spLocks noGrp="1"/>
          </p:cNvSpPr>
          <p:nvPr>
            <p:ph type="sldNum" idx="12"/>
          </p:nvPr>
        </p:nvSpPr>
        <p:spPr>
          <a:xfrm>
            <a:off x="11296610" y="6217621"/>
            <a:ext cx="731599" cy="524800"/>
          </a:xfrm>
          <a:prstGeom prst="rect">
            <a:avLst/>
          </a:prstGeom>
        </p:spPr>
        <p:txBody>
          <a:bodyPr lIns="91425" tIns="91425" rIns="91425" bIns="91425" anchor="ctr" anchorCtr="0">
            <a:noAutofit/>
          </a:bodyPr>
          <a:lstStyle/>
          <a:p>
            <a:fld id="{F15ED5CF-5FC7-457B-A54A-1221AAF027A3}" type="slidenum">
              <a:rPr lang="en-US" smtClean="0"/>
              <a:t>‹#›</a:t>
            </a:fld>
            <a:endParaRPr lang="en-US"/>
          </a:p>
        </p:txBody>
      </p:sp>
    </p:spTree>
    <p:extLst>
      <p:ext uri="{BB962C8B-B14F-4D97-AF65-F5344CB8AC3E}">
        <p14:creationId xmlns:p14="http://schemas.microsoft.com/office/powerpoint/2010/main" val="2398835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15601" y="1474833"/>
            <a:ext cx="11360799" cy="2618000"/>
          </a:xfrm>
          <a:prstGeom prst="rect">
            <a:avLst/>
          </a:prstGeom>
        </p:spPr>
        <p:txBody>
          <a:bodyPr lIns="91425" tIns="91425" rIns="91425" bIns="91425" anchor="b" anchorCtr="0"/>
          <a:lstStyle>
            <a:lvl1pPr lvl="0" algn="ctr">
              <a:spcBef>
                <a:spcPts val="0"/>
              </a:spcBef>
              <a:buSzPct val="100000"/>
              <a:defRPr sz="16000"/>
            </a:lvl1pPr>
            <a:lvl2pPr lvl="1" algn="ctr">
              <a:spcBef>
                <a:spcPts val="0"/>
              </a:spcBef>
              <a:buSzPct val="100000"/>
              <a:defRPr sz="16000"/>
            </a:lvl2pPr>
            <a:lvl3pPr lvl="2" algn="ctr">
              <a:spcBef>
                <a:spcPts val="0"/>
              </a:spcBef>
              <a:buSzPct val="100000"/>
              <a:defRPr sz="16000"/>
            </a:lvl3pPr>
            <a:lvl4pPr lvl="3" algn="ctr">
              <a:spcBef>
                <a:spcPts val="0"/>
              </a:spcBef>
              <a:buSzPct val="100000"/>
              <a:defRPr sz="16000"/>
            </a:lvl4pPr>
            <a:lvl5pPr lvl="4" algn="ctr">
              <a:spcBef>
                <a:spcPts val="0"/>
              </a:spcBef>
              <a:buSzPct val="100000"/>
              <a:defRPr sz="16000"/>
            </a:lvl5pPr>
            <a:lvl6pPr lvl="5" algn="ctr">
              <a:spcBef>
                <a:spcPts val="0"/>
              </a:spcBef>
              <a:buSzPct val="100000"/>
              <a:defRPr sz="16000"/>
            </a:lvl6pPr>
            <a:lvl7pPr lvl="6" algn="ctr">
              <a:spcBef>
                <a:spcPts val="0"/>
              </a:spcBef>
              <a:buSzPct val="100000"/>
              <a:defRPr sz="16000"/>
            </a:lvl7pPr>
            <a:lvl8pPr lvl="7" algn="ctr">
              <a:spcBef>
                <a:spcPts val="0"/>
              </a:spcBef>
              <a:buSzPct val="100000"/>
              <a:defRPr sz="16000"/>
            </a:lvl8pPr>
            <a:lvl9pPr lvl="8" algn="ctr">
              <a:spcBef>
                <a:spcPts val="0"/>
              </a:spcBef>
              <a:buSzPct val="100000"/>
              <a:defRPr sz="16000"/>
            </a:lvl9pPr>
          </a:lstStyle>
          <a:p>
            <a:r>
              <a:rPr lang="en-US"/>
              <a:t>Click to edit Master title style</a:t>
            </a:r>
            <a:endParaRPr/>
          </a:p>
        </p:txBody>
      </p:sp>
      <p:sp>
        <p:nvSpPr>
          <p:cNvPr id="46" name="Shape 46"/>
          <p:cNvSpPr txBox="1">
            <a:spLocks noGrp="1"/>
          </p:cNvSpPr>
          <p:nvPr>
            <p:ph type="body" idx="1"/>
          </p:nvPr>
        </p:nvSpPr>
        <p:spPr>
          <a:xfrm>
            <a:off x="415601" y="4202967"/>
            <a:ext cx="11360799" cy="17344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pPr lvl="0"/>
            <a:r>
              <a:rPr lang="en-US"/>
              <a:t>Edit Master text styles</a:t>
            </a:r>
          </a:p>
        </p:txBody>
      </p:sp>
      <p:sp>
        <p:nvSpPr>
          <p:cNvPr id="47" name="Shape 47"/>
          <p:cNvSpPr txBox="1">
            <a:spLocks noGrp="1"/>
          </p:cNvSpPr>
          <p:nvPr>
            <p:ph type="sldNum" idx="12"/>
          </p:nvPr>
        </p:nvSpPr>
        <p:spPr>
          <a:xfrm>
            <a:off x="11296610" y="6217621"/>
            <a:ext cx="731599" cy="524800"/>
          </a:xfrm>
          <a:prstGeom prst="rect">
            <a:avLst/>
          </a:prstGeom>
        </p:spPr>
        <p:txBody>
          <a:bodyPr lIns="91425" tIns="91425" rIns="91425" bIns="91425" anchor="ctr" anchorCtr="0">
            <a:noAutofit/>
          </a:bodyPr>
          <a:lstStyle/>
          <a:p>
            <a:fld id="{F15ED5CF-5FC7-457B-A54A-1221AAF027A3}" type="slidenum">
              <a:rPr lang="en-US" smtClean="0"/>
              <a:t>‹#›</a:t>
            </a:fld>
            <a:endParaRPr lang="en-US"/>
          </a:p>
        </p:txBody>
      </p:sp>
    </p:spTree>
    <p:extLst>
      <p:ext uri="{BB962C8B-B14F-4D97-AF65-F5344CB8AC3E}">
        <p14:creationId xmlns:p14="http://schemas.microsoft.com/office/powerpoint/2010/main" val="372434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15601" y="593367"/>
            <a:ext cx="11360799" cy="763599"/>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415601" y="1536633"/>
            <a:ext cx="11360799" cy="45552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lt2"/>
              </a:buClr>
              <a:buSzPct val="100000"/>
              <a:defRPr sz="1800">
                <a:solidFill>
                  <a:schemeClr val="lt2"/>
                </a:solidFill>
              </a:defRPr>
            </a:lvl1pPr>
            <a:lvl2pPr lvl="1">
              <a:lnSpc>
                <a:spcPct val="115000"/>
              </a:lnSpc>
              <a:spcBef>
                <a:spcPts val="0"/>
              </a:spcBef>
              <a:spcAft>
                <a:spcPts val="1600"/>
              </a:spcAft>
              <a:buClr>
                <a:schemeClr val="lt2"/>
              </a:buClr>
              <a:defRPr>
                <a:solidFill>
                  <a:schemeClr val="lt2"/>
                </a:solidFill>
              </a:defRPr>
            </a:lvl2pPr>
            <a:lvl3pPr lvl="2">
              <a:lnSpc>
                <a:spcPct val="115000"/>
              </a:lnSpc>
              <a:spcBef>
                <a:spcPts val="0"/>
              </a:spcBef>
              <a:spcAft>
                <a:spcPts val="1600"/>
              </a:spcAft>
              <a:buClr>
                <a:schemeClr val="lt2"/>
              </a:buClr>
              <a:defRPr>
                <a:solidFill>
                  <a:schemeClr val="lt2"/>
                </a:solidFill>
              </a:defRPr>
            </a:lvl3pPr>
            <a:lvl4pPr lvl="3">
              <a:lnSpc>
                <a:spcPct val="115000"/>
              </a:lnSpc>
              <a:spcBef>
                <a:spcPts val="0"/>
              </a:spcBef>
              <a:spcAft>
                <a:spcPts val="1600"/>
              </a:spcAft>
              <a:buClr>
                <a:schemeClr val="lt2"/>
              </a:buClr>
              <a:defRPr>
                <a:solidFill>
                  <a:schemeClr val="lt2"/>
                </a:solidFill>
              </a:defRPr>
            </a:lvl4pPr>
            <a:lvl5pPr lvl="4">
              <a:lnSpc>
                <a:spcPct val="115000"/>
              </a:lnSpc>
              <a:spcBef>
                <a:spcPts val="0"/>
              </a:spcBef>
              <a:spcAft>
                <a:spcPts val="1600"/>
              </a:spcAft>
              <a:buClr>
                <a:schemeClr val="lt2"/>
              </a:buClr>
              <a:defRPr>
                <a:solidFill>
                  <a:schemeClr val="lt2"/>
                </a:solidFill>
              </a:defRPr>
            </a:lvl5pPr>
            <a:lvl6pPr lvl="5">
              <a:lnSpc>
                <a:spcPct val="115000"/>
              </a:lnSpc>
              <a:spcBef>
                <a:spcPts val="0"/>
              </a:spcBef>
              <a:spcAft>
                <a:spcPts val="1600"/>
              </a:spcAft>
              <a:buClr>
                <a:schemeClr val="lt2"/>
              </a:buClr>
              <a:defRPr>
                <a:solidFill>
                  <a:schemeClr val="lt2"/>
                </a:solidFill>
              </a:defRPr>
            </a:lvl6pPr>
            <a:lvl7pPr lvl="6">
              <a:lnSpc>
                <a:spcPct val="115000"/>
              </a:lnSpc>
              <a:spcBef>
                <a:spcPts val="0"/>
              </a:spcBef>
              <a:spcAft>
                <a:spcPts val="1600"/>
              </a:spcAft>
              <a:buClr>
                <a:schemeClr val="lt2"/>
              </a:buClr>
              <a:defRPr>
                <a:solidFill>
                  <a:schemeClr val="lt2"/>
                </a:solidFill>
              </a:defRPr>
            </a:lvl7pPr>
            <a:lvl8pPr lvl="7">
              <a:lnSpc>
                <a:spcPct val="115000"/>
              </a:lnSpc>
              <a:spcBef>
                <a:spcPts val="0"/>
              </a:spcBef>
              <a:spcAft>
                <a:spcPts val="1600"/>
              </a:spcAft>
              <a:buClr>
                <a:schemeClr val="lt2"/>
              </a:buClr>
              <a:defRPr>
                <a:solidFill>
                  <a:schemeClr val="lt2"/>
                </a:solidFill>
              </a:defRPr>
            </a:lvl8pPr>
            <a:lvl9pPr lvl="8">
              <a:lnSpc>
                <a:spcPct val="115000"/>
              </a:lnSpc>
              <a:spcBef>
                <a:spcPts val="0"/>
              </a:spcBef>
              <a:spcAft>
                <a:spcPts val="1600"/>
              </a:spcAft>
              <a:buClr>
                <a:schemeClr val="lt2"/>
              </a:buClr>
              <a:defRPr>
                <a:solidFill>
                  <a:schemeClr val="lt2"/>
                </a:solidFill>
              </a:defRPr>
            </a:lvl9pPr>
          </a:lstStyle>
          <a:p>
            <a:endParaRPr/>
          </a:p>
        </p:txBody>
      </p:sp>
      <p:sp>
        <p:nvSpPr>
          <p:cNvPr id="8" name="Shape 8"/>
          <p:cNvSpPr txBox="1">
            <a:spLocks noGrp="1"/>
          </p:cNvSpPr>
          <p:nvPr>
            <p:ph type="sldNum" idx="12"/>
          </p:nvPr>
        </p:nvSpPr>
        <p:spPr>
          <a:xfrm>
            <a:off x="11296610" y="6217621"/>
            <a:ext cx="731599" cy="524800"/>
          </a:xfrm>
          <a:prstGeom prst="rect">
            <a:avLst/>
          </a:prstGeom>
          <a:noFill/>
          <a:ln>
            <a:noFill/>
          </a:ln>
        </p:spPr>
        <p:txBody>
          <a:bodyPr lIns="91425" tIns="91425" rIns="91425" bIns="91425" anchor="ctr" anchorCtr="0">
            <a:noAutofit/>
          </a:bodyPr>
          <a:lstStyle/>
          <a:p>
            <a:fld id="{F15ED5CF-5FC7-457B-A54A-1221AAF027A3}" type="slidenum">
              <a:rPr lang="en-US" smtClean="0"/>
              <a:t>‹#›</a:t>
            </a:fld>
            <a:endParaRPr lang="en-US"/>
          </a:p>
        </p:txBody>
      </p:sp>
    </p:spTree>
    <p:extLst>
      <p:ext uri="{BB962C8B-B14F-4D97-AF65-F5344CB8AC3E}">
        <p14:creationId xmlns:p14="http://schemas.microsoft.com/office/powerpoint/2010/main" val="2475672065"/>
      </p:ext>
    </p:extLst>
  </p:cSld>
  <p:clrMap bg1="lt1" tx1="dk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2.wdp"/></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Computer Graphics</a:t>
            </a:r>
          </a:p>
        </p:txBody>
      </p:sp>
      <p:sp>
        <p:nvSpPr>
          <p:cNvPr id="3" name="Subtitle 2"/>
          <p:cNvSpPr>
            <a:spLocks noGrp="1"/>
          </p:cNvSpPr>
          <p:nvPr>
            <p:ph type="subTitle" idx="1"/>
          </p:nvPr>
        </p:nvSpPr>
        <p:spPr/>
        <p:txBody>
          <a:bodyPr/>
          <a:lstStyle/>
          <a:p>
            <a:r>
              <a:rPr lang="en-US" dirty="0"/>
              <a:t>Drawing</a:t>
            </a:r>
          </a:p>
        </p:txBody>
      </p:sp>
    </p:spTree>
    <p:extLst>
      <p:ext uri="{BB962C8B-B14F-4D97-AF65-F5344CB8AC3E}">
        <p14:creationId xmlns:p14="http://schemas.microsoft.com/office/powerpoint/2010/main" val="2197847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5601" y="1536633"/>
            <a:ext cx="11360799" cy="3740042"/>
          </a:xfrm>
        </p:spPr>
        <p:txBody>
          <a:bodyPr/>
          <a:lstStyle/>
          <a:p>
            <a:r>
              <a:rPr lang="en-US" dirty="0"/>
              <a:t>For small tasks, we do not necessarily need to kill ourselves with optimizations, so intuitively, we could:</a:t>
            </a:r>
          </a:p>
          <a:p>
            <a:r>
              <a:rPr lang="en-US" dirty="0"/>
              <a:t>	1) Set up frame</a:t>
            </a:r>
          </a:p>
          <a:p>
            <a:r>
              <a:rPr lang="en-US" dirty="0"/>
              <a:t>	2) Push all entities into the pipeline</a:t>
            </a:r>
          </a:p>
          <a:p>
            <a:r>
              <a:rPr lang="en-US" dirty="0"/>
              <a:t>	3) Close and execute the command list</a:t>
            </a:r>
          </a:p>
          <a:p>
            <a:r>
              <a:rPr lang="en-US" dirty="0"/>
              <a:t>	4) </a:t>
            </a:r>
            <a:r>
              <a:rPr lang="en-US" dirty="0">
                <a:solidFill>
                  <a:srgbClr val="FF7D7D"/>
                </a:solidFill>
              </a:rPr>
              <a:t>Flush the GPU queue</a:t>
            </a:r>
            <a:r>
              <a:rPr lang="en-US" dirty="0"/>
              <a:t> – Stall the CPU until the GPU signals it reached the necessary Fence</a:t>
            </a:r>
          </a:p>
          <a:p>
            <a:endParaRPr lang="en-US" dirty="0"/>
          </a:p>
          <a:p>
            <a:r>
              <a:rPr lang="en-US" dirty="0"/>
              <a:t>This is not terribly bad for small setups, but let’s see what’s happening:</a:t>
            </a:r>
          </a:p>
        </p:txBody>
      </p:sp>
      <p:sp>
        <p:nvSpPr>
          <p:cNvPr id="5" name="Shape 564"/>
          <p:cNvSpPr txBox="1">
            <a:spLocks noGrp="1"/>
          </p:cNvSpPr>
          <p:nvPr>
            <p:ph type="title"/>
          </p:nvPr>
        </p:nvSpPr>
        <p:spPr>
          <a:xfrm>
            <a:off x="415600" y="593367"/>
            <a:ext cx="11360800" cy="763600"/>
          </a:xfrm>
          <a:prstGeom prst="rect">
            <a:avLst/>
          </a:prstGeom>
        </p:spPr>
        <p:txBody>
          <a:bodyPr lIns="121900" tIns="121900" rIns="121900" bIns="121900" anchor="t" anchorCtr="0">
            <a:noAutofit/>
          </a:bodyPr>
          <a:lstStyle/>
          <a:p>
            <a:r>
              <a:rPr lang="en" dirty="0">
                <a:solidFill>
                  <a:srgbClr val="E69138"/>
                </a:solidFill>
              </a:rPr>
              <a:t>Drawing</a:t>
            </a:r>
            <a:r>
              <a:rPr lang="en" sz="2667" dirty="0">
                <a:solidFill>
                  <a:srgbClr val="E69138"/>
                </a:solidFill>
              </a:rPr>
              <a:t> </a:t>
            </a:r>
            <a:r>
              <a:rPr lang="en" sz="2667" dirty="0">
                <a:solidFill>
                  <a:srgbClr val="999999"/>
                </a:solidFill>
              </a:rPr>
              <a:t>- Draw() using a global Fence per call</a:t>
            </a:r>
          </a:p>
        </p:txBody>
      </p:sp>
      <p:cxnSp>
        <p:nvCxnSpPr>
          <p:cNvPr id="7" name="Straight Connector 6"/>
          <p:cNvCxnSpPr/>
          <p:nvPr/>
        </p:nvCxnSpPr>
        <p:spPr>
          <a:xfrm>
            <a:off x="3323439" y="5964572"/>
            <a:ext cx="1073791" cy="0"/>
          </a:xfrm>
          <a:prstGeom prst="line">
            <a:avLst/>
          </a:prstGeom>
          <a:ln>
            <a:tailEnd type="stealth"/>
          </a:ln>
        </p:spPr>
        <p:style>
          <a:lnRef idx="1">
            <a:schemeClr val="accent6"/>
          </a:lnRef>
          <a:fillRef idx="0">
            <a:schemeClr val="accent6"/>
          </a:fillRef>
          <a:effectRef idx="0">
            <a:schemeClr val="accent6"/>
          </a:effectRef>
          <a:fontRef idx="minor">
            <a:schemeClr val="tx1"/>
          </a:fontRef>
        </p:style>
      </p:cxnSp>
      <p:cxnSp>
        <p:nvCxnSpPr>
          <p:cNvPr id="8" name="Straight Connector 7"/>
          <p:cNvCxnSpPr/>
          <p:nvPr/>
        </p:nvCxnSpPr>
        <p:spPr>
          <a:xfrm>
            <a:off x="4397230" y="6452531"/>
            <a:ext cx="552275" cy="0"/>
          </a:xfrm>
          <a:prstGeom prst="line">
            <a:avLst/>
          </a:prstGeom>
          <a:ln>
            <a:solidFill>
              <a:srgbClr val="92D050"/>
            </a:solidFill>
            <a:tailEnd type="stealt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949505" y="5964572"/>
            <a:ext cx="1073791" cy="0"/>
          </a:xfrm>
          <a:prstGeom prst="line">
            <a:avLst/>
          </a:prstGeom>
          <a:ln>
            <a:tailEnd type="stealth"/>
          </a:ln>
        </p:spPr>
        <p:style>
          <a:lnRef idx="1">
            <a:schemeClr val="accent6"/>
          </a:lnRef>
          <a:fillRef idx="0">
            <a:schemeClr val="accent6"/>
          </a:fillRef>
          <a:effectRef idx="0">
            <a:schemeClr val="accent6"/>
          </a:effectRef>
          <a:fontRef idx="minor">
            <a:schemeClr val="tx1"/>
          </a:fontRef>
        </p:style>
      </p:cxnSp>
      <p:cxnSp>
        <p:nvCxnSpPr>
          <p:cNvPr id="11" name="Straight Connector 10"/>
          <p:cNvCxnSpPr/>
          <p:nvPr/>
        </p:nvCxnSpPr>
        <p:spPr>
          <a:xfrm>
            <a:off x="6023296" y="6452531"/>
            <a:ext cx="1476462" cy="0"/>
          </a:xfrm>
          <a:prstGeom prst="line">
            <a:avLst/>
          </a:prstGeom>
          <a:ln>
            <a:solidFill>
              <a:srgbClr val="92D050"/>
            </a:solidFill>
            <a:tailEnd type="stealt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499758" y="5964572"/>
            <a:ext cx="1073791" cy="0"/>
          </a:xfrm>
          <a:prstGeom prst="line">
            <a:avLst/>
          </a:prstGeom>
          <a:ln>
            <a:tailEnd type="stealth"/>
          </a:ln>
        </p:spPr>
        <p:style>
          <a:lnRef idx="1">
            <a:schemeClr val="accent6"/>
          </a:lnRef>
          <a:fillRef idx="0">
            <a:schemeClr val="accent6"/>
          </a:fillRef>
          <a:effectRef idx="0">
            <a:schemeClr val="accent6"/>
          </a:effectRef>
          <a:fontRef idx="minor">
            <a:schemeClr val="tx1"/>
          </a:fontRef>
        </p:style>
      </p:cxnSp>
      <p:cxnSp>
        <p:nvCxnSpPr>
          <p:cNvPr id="14" name="Straight Connector 13"/>
          <p:cNvCxnSpPr/>
          <p:nvPr/>
        </p:nvCxnSpPr>
        <p:spPr>
          <a:xfrm>
            <a:off x="3323439" y="5605245"/>
            <a:ext cx="5250110" cy="0"/>
          </a:xfrm>
          <a:prstGeom prst="line">
            <a:avLst/>
          </a:prstGeom>
          <a:ln w="9525" cap="flat" cmpd="sng" algn="ctr">
            <a:solidFill>
              <a:schemeClr val="accent3"/>
            </a:solidFill>
            <a:prstDash val="dash"/>
            <a:round/>
            <a:headEnd type="none" w="med" len="med"/>
            <a:tailEnd type="stealth" w="med" len="med"/>
          </a:ln>
        </p:spPr>
        <p:style>
          <a:lnRef idx="0">
            <a:scrgbClr r="0" g="0" b="0"/>
          </a:lnRef>
          <a:fillRef idx="0">
            <a:scrgbClr r="0" g="0" b="0"/>
          </a:fillRef>
          <a:effectRef idx="0">
            <a:scrgbClr r="0" g="0" b="0"/>
          </a:effectRef>
          <a:fontRef idx="minor">
            <a:schemeClr val="tx1"/>
          </a:fontRef>
        </p:style>
      </p:cxnSp>
      <p:sp>
        <p:nvSpPr>
          <p:cNvPr id="28" name="TextBox 27"/>
          <p:cNvSpPr txBox="1"/>
          <p:nvPr/>
        </p:nvSpPr>
        <p:spPr>
          <a:xfrm>
            <a:off x="2560041" y="5400109"/>
            <a:ext cx="728444" cy="307777"/>
          </a:xfrm>
          <a:prstGeom prst="rect">
            <a:avLst/>
          </a:prstGeom>
          <a:noFill/>
        </p:spPr>
        <p:txBody>
          <a:bodyPr wrap="square" rtlCol="0">
            <a:spAutoFit/>
          </a:bodyPr>
          <a:lstStyle/>
          <a:p>
            <a:r>
              <a:rPr lang="en-US" dirty="0">
                <a:solidFill>
                  <a:srgbClr val="FFC000"/>
                </a:solidFill>
              </a:rPr>
              <a:t>Fence</a:t>
            </a:r>
          </a:p>
        </p:txBody>
      </p:sp>
      <p:sp>
        <p:nvSpPr>
          <p:cNvPr id="30" name="TextBox 29"/>
          <p:cNvSpPr txBox="1"/>
          <p:nvPr/>
        </p:nvSpPr>
        <p:spPr>
          <a:xfrm>
            <a:off x="2560040" y="5806091"/>
            <a:ext cx="728444" cy="307777"/>
          </a:xfrm>
          <a:prstGeom prst="rect">
            <a:avLst/>
          </a:prstGeom>
          <a:noFill/>
        </p:spPr>
        <p:txBody>
          <a:bodyPr wrap="square" rtlCol="0">
            <a:spAutoFit/>
          </a:bodyPr>
          <a:lstStyle/>
          <a:p>
            <a:r>
              <a:rPr lang="en-US" dirty="0">
                <a:solidFill>
                  <a:srgbClr val="FFC000"/>
                </a:solidFill>
              </a:rPr>
              <a:t>CPU</a:t>
            </a:r>
          </a:p>
        </p:txBody>
      </p:sp>
      <p:sp>
        <p:nvSpPr>
          <p:cNvPr id="31" name="TextBox 30"/>
          <p:cNvSpPr txBox="1"/>
          <p:nvPr/>
        </p:nvSpPr>
        <p:spPr>
          <a:xfrm>
            <a:off x="2560040" y="6256726"/>
            <a:ext cx="728444" cy="307777"/>
          </a:xfrm>
          <a:prstGeom prst="rect">
            <a:avLst/>
          </a:prstGeom>
          <a:noFill/>
        </p:spPr>
        <p:txBody>
          <a:bodyPr wrap="square" rtlCol="0">
            <a:spAutoFit/>
          </a:bodyPr>
          <a:lstStyle/>
          <a:p>
            <a:r>
              <a:rPr lang="en-US" dirty="0">
                <a:solidFill>
                  <a:srgbClr val="FFC000"/>
                </a:solidFill>
              </a:rPr>
              <a:t>GPU</a:t>
            </a:r>
          </a:p>
        </p:txBody>
      </p:sp>
      <p:sp>
        <p:nvSpPr>
          <p:cNvPr id="32" name="TextBox 31"/>
          <p:cNvSpPr txBox="1"/>
          <p:nvPr/>
        </p:nvSpPr>
        <p:spPr>
          <a:xfrm>
            <a:off x="3173834" y="5329380"/>
            <a:ext cx="374707" cy="253916"/>
          </a:xfrm>
          <a:prstGeom prst="rect">
            <a:avLst/>
          </a:prstGeom>
          <a:noFill/>
        </p:spPr>
        <p:txBody>
          <a:bodyPr wrap="square" rtlCol="0">
            <a:spAutoFit/>
          </a:bodyPr>
          <a:lstStyle/>
          <a:p>
            <a:pPr algn="ctr"/>
            <a:r>
              <a:rPr lang="en-US" sz="1050" dirty="0">
                <a:solidFill>
                  <a:srgbClr val="FFFF00"/>
                </a:solidFill>
              </a:rPr>
              <a:t>0</a:t>
            </a:r>
          </a:p>
        </p:txBody>
      </p:sp>
      <p:sp>
        <p:nvSpPr>
          <p:cNvPr id="33" name="TextBox 32"/>
          <p:cNvSpPr txBox="1"/>
          <p:nvPr/>
        </p:nvSpPr>
        <p:spPr>
          <a:xfrm>
            <a:off x="4762151" y="5349656"/>
            <a:ext cx="374707" cy="253916"/>
          </a:xfrm>
          <a:prstGeom prst="rect">
            <a:avLst/>
          </a:prstGeom>
          <a:noFill/>
        </p:spPr>
        <p:txBody>
          <a:bodyPr wrap="square" rtlCol="0">
            <a:spAutoFit/>
          </a:bodyPr>
          <a:lstStyle/>
          <a:p>
            <a:pPr algn="ctr"/>
            <a:r>
              <a:rPr lang="en-US" sz="1050" dirty="0">
                <a:solidFill>
                  <a:srgbClr val="FFFF00"/>
                </a:solidFill>
              </a:rPr>
              <a:t>1</a:t>
            </a:r>
          </a:p>
        </p:txBody>
      </p:sp>
      <p:sp>
        <p:nvSpPr>
          <p:cNvPr id="34" name="TextBox 33"/>
          <p:cNvSpPr txBox="1"/>
          <p:nvPr/>
        </p:nvSpPr>
        <p:spPr>
          <a:xfrm>
            <a:off x="7312404" y="5343548"/>
            <a:ext cx="374707" cy="253916"/>
          </a:xfrm>
          <a:prstGeom prst="rect">
            <a:avLst/>
          </a:prstGeom>
          <a:noFill/>
        </p:spPr>
        <p:txBody>
          <a:bodyPr wrap="square" rtlCol="0">
            <a:spAutoFit/>
          </a:bodyPr>
          <a:lstStyle/>
          <a:p>
            <a:pPr algn="ctr"/>
            <a:r>
              <a:rPr lang="en-US" sz="1050" dirty="0">
                <a:solidFill>
                  <a:srgbClr val="FFFF00"/>
                </a:solidFill>
              </a:rPr>
              <a:t>2</a:t>
            </a:r>
          </a:p>
        </p:txBody>
      </p:sp>
      <p:sp>
        <p:nvSpPr>
          <p:cNvPr id="41" name="TextBox 40"/>
          <p:cNvSpPr txBox="1"/>
          <p:nvPr/>
        </p:nvSpPr>
        <p:spPr>
          <a:xfrm>
            <a:off x="4441622" y="5837614"/>
            <a:ext cx="463491" cy="253916"/>
          </a:xfrm>
          <a:prstGeom prst="rect">
            <a:avLst/>
          </a:prstGeom>
          <a:noFill/>
        </p:spPr>
        <p:txBody>
          <a:bodyPr wrap="square" rtlCol="0">
            <a:spAutoFit/>
          </a:bodyPr>
          <a:lstStyle/>
          <a:p>
            <a:pPr algn="ctr"/>
            <a:r>
              <a:rPr lang="en-US" sz="1050" dirty="0">
                <a:solidFill>
                  <a:srgbClr val="FF7D7D"/>
                </a:solidFill>
              </a:rPr>
              <a:t>idle</a:t>
            </a:r>
          </a:p>
        </p:txBody>
      </p:sp>
      <p:sp>
        <p:nvSpPr>
          <p:cNvPr id="42" name="TextBox 41"/>
          <p:cNvSpPr txBox="1"/>
          <p:nvPr/>
        </p:nvSpPr>
        <p:spPr>
          <a:xfrm>
            <a:off x="6529781" y="5837614"/>
            <a:ext cx="463491" cy="253916"/>
          </a:xfrm>
          <a:prstGeom prst="rect">
            <a:avLst/>
          </a:prstGeom>
          <a:noFill/>
        </p:spPr>
        <p:txBody>
          <a:bodyPr wrap="square" rtlCol="0">
            <a:spAutoFit/>
          </a:bodyPr>
          <a:lstStyle/>
          <a:p>
            <a:pPr algn="ctr"/>
            <a:r>
              <a:rPr lang="en-US" sz="1050" dirty="0">
                <a:solidFill>
                  <a:srgbClr val="FF7D7D"/>
                </a:solidFill>
              </a:rPr>
              <a:t>idle</a:t>
            </a:r>
          </a:p>
        </p:txBody>
      </p:sp>
      <p:sp>
        <p:nvSpPr>
          <p:cNvPr id="43" name="TextBox 42"/>
          <p:cNvSpPr txBox="1"/>
          <p:nvPr/>
        </p:nvSpPr>
        <p:spPr>
          <a:xfrm>
            <a:off x="5254655" y="6325573"/>
            <a:ext cx="463491" cy="253916"/>
          </a:xfrm>
          <a:prstGeom prst="rect">
            <a:avLst/>
          </a:prstGeom>
          <a:noFill/>
        </p:spPr>
        <p:txBody>
          <a:bodyPr wrap="square" rtlCol="0">
            <a:spAutoFit/>
          </a:bodyPr>
          <a:lstStyle/>
          <a:p>
            <a:pPr algn="ctr"/>
            <a:r>
              <a:rPr lang="en-US" sz="1050" dirty="0">
                <a:solidFill>
                  <a:srgbClr val="FF7D7D"/>
                </a:solidFill>
              </a:rPr>
              <a:t>idle</a:t>
            </a:r>
          </a:p>
        </p:txBody>
      </p:sp>
      <p:sp>
        <p:nvSpPr>
          <p:cNvPr id="44" name="TextBox 43"/>
          <p:cNvSpPr txBox="1"/>
          <p:nvPr/>
        </p:nvSpPr>
        <p:spPr>
          <a:xfrm>
            <a:off x="7804908" y="6325573"/>
            <a:ext cx="463491" cy="253916"/>
          </a:xfrm>
          <a:prstGeom prst="rect">
            <a:avLst/>
          </a:prstGeom>
          <a:noFill/>
        </p:spPr>
        <p:txBody>
          <a:bodyPr wrap="square" rtlCol="0">
            <a:spAutoFit/>
          </a:bodyPr>
          <a:lstStyle/>
          <a:p>
            <a:pPr algn="ctr"/>
            <a:r>
              <a:rPr lang="en-US" sz="1050" dirty="0">
                <a:solidFill>
                  <a:srgbClr val="FF7D7D"/>
                </a:solidFill>
              </a:rPr>
              <a:t>idle</a:t>
            </a:r>
          </a:p>
        </p:txBody>
      </p:sp>
      <p:sp>
        <p:nvSpPr>
          <p:cNvPr id="45" name="Right Brace 44"/>
          <p:cNvSpPr/>
          <p:nvPr/>
        </p:nvSpPr>
        <p:spPr>
          <a:xfrm>
            <a:off x="8714792" y="5470506"/>
            <a:ext cx="223935" cy="1108983"/>
          </a:xfrm>
          <a:prstGeom prst="rightBrace">
            <a:avLst/>
          </a:prstGeom>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a:p>
        </p:txBody>
      </p:sp>
      <p:sp>
        <p:nvSpPr>
          <p:cNvPr id="46" name="TextBox 45"/>
          <p:cNvSpPr txBox="1"/>
          <p:nvPr/>
        </p:nvSpPr>
        <p:spPr>
          <a:xfrm>
            <a:off x="9019942" y="5440221"/>
            <a:ext cx="2509136" cy="1169551"/>
          </a:xfrm>
          <a:prstGeom prst="rect">
            <a:avLst/>
          </a:prstGeom>
          <a:noFill/>
        </p:spPr>
        <p:txBody>
          <a:bodyPr wrap="square" rtlCol="0">
            <a:spAutoFit/>
          </a:bodyPr>
          <a:lstStyle/>
          <a:p>
            <a:pPr algn="just"/>
            <a:r>
              <a:rPr lang="en-US" dirty="0">
                <a:solidFill>
                  <a:srgbClr val="FF7D7D"/>
                </a:solidFill>
              </a:rPr>
              <a:t>Too many cycles wasted waiting for the GPU</a:t>
            </a:r>
            <a:r>
              <a:rPr lang="en-US" dirty="0">
                <a:solidFill>
                  <a:srgbClr val="FFC000"/>
                </a:solidFill>
              </a:rPr>
              <a:t>, we want to keep it busy. </a:t>
            </a:r>
            <a:r>
              <a:rPr lang="en-US" dirty="0">
                <a:solidFill>
                  <a:srgbClr val="92D050"/>
                </a:solidFill>
              </a:rPr>
              <a:t>Stalling the CPU is OK</a:t>
            </a:r>
            <a:r>
              <a:rPr lang="en-US" dirty="0">
                <a:solidFill>
                  <a:srgbClr val="FFC000"/>
                </a:solidFill>
              </a:rPr>
              <a:t>, we need that for logic processing.</a:t>
            </a:r>
          </a:p>
        </p:txBody>
      </p:sp>
      <p:cxnSp>
        <p:nvCxnSpPr>
          <p:cNvPr id="22" name="Straight Arrow Connector 21"/>
          <p:cNvCxnSpPr/>
          <p:nvPr/>
        </p:nvCxnSpPr>
        <p:spPr>
          <a:xfrm>
            <a:off x="4397230" y="6036324"/>
            <a:ext cx="0" cy="28924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3" name="Straight Arrow Connector 22"/>
          <p:cNvCxnSpPr/>
          <p:nvPr/>
        </p:nvCxnSpPr>
        <p:spPr>
          <a:xfrm>
            <a:off x="6023296" y="6036324"/>
            <a:ext cx="0" cy="28924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435145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564"/>
          <p:cNvSpPr txBox="1">
            <a:spLocks noGrp="1"/>
          </p:cNvSpPr>
          <p:nvPr>
            <p:ph type="title"/>
          </p:nvPr>
        </p:nvSpPr>
        <p:spPr>
          <a:xfrm>
            <a:off x="415600" y="593367"/>
            <a:ext cx="11360800" cy="763600"/>
          </a:xfrm>
          <a:prstGeom prst="rect">
            <a:avLst/>
          </a:prstGeom>
        </p:spPr>
        <p:txBody>
          <a:bodyPr lIns="121900" tIns="121900" rIns="121900" bIns="121900" anchor="t" anchorCtr="0">
            <a:noAutofit/>
          </a:bodyPr>
          <a:lstStyle/>
          <a:p>
            <a:r>
              <a:rPr lang="en" dirty="0">
                <a:solidFill>
                  <a:srgbClr val="E69138"/>
                </a:solidFill>
              </a:rPr>
              <a:t>Drawing</a:t>
            </a:r>
            <a:r>
              <a:rPr lang="en" sz="2667" dirty="0">
                <a:solidFill>
                  <a:srgbClr val="E69138"/>
                </a:solidFill>
              </a:rPr>
              <a:t> </a:t>
            </a:r>
            <a:r>
              <a:rPr lang="en" sz="2667" dirty="0">
                <a:solidFill>
                  <a:srgbClr val="999999"/>
                </a:solidFill>
              </a:rPr>
              <a:t>- Draw() using multiple Fences</a:t>
            </a:r>
          </a:p>
        </p:txBody>
      </p:sp>
      <p:sp>
        <p:nvSpPr>
          <p:cNvPr id="6" name="Text Placeholder 2"/>
          <p:cNvSpPr>
            <a:spLocks noGrp="1"/>
          </p:cNvSpPr>
          <p:nvPr>
            <p:ph type="body" idx="1"/>
          </p:nvPr>
        </p:nvSpPr>
        <p:spPr>
          <a:xfrm>
            <a:off x="415601" y="1536633"/>
            <a:ext cx="11360799" cy="1197236"/>
          </a:xfrm>
        </p:spPr>
        <p:txBody>
          <a:bodyPr/>
          <a:lstStyle/>
          <a:p>
            <a:r>
              <a:rPr lang="en-US" dirty="0"/>
              <a:t>We could do a small tweak in order to optimize the use of the GPU. This is, letting each </a:t>
            </a:r>
            <a:r>
              <a:rPr lang="en-US" dirty="0" err="1"/>
              <a:t>FrameResource</a:t>
            </a:r>
            <a:r>
              <a:rPr lang="en-US" dirty="0"/>
              <a:t> to keep track of its own Fence. The CPU will keep sending geometries into the pipeline until the GPU needs to catch up with the CPU, making the process more linear for both the GPU and CPU.</a:t>
            </a:r>
          </a:p>
        </p:txBody>
      </p:sp>
      <p:cxnSp>
        <p:nvCxnSpPr>
          <p:cNvPr id="7" name="Straight Connector 6"/>
          <p:cNvCxnSpPr/>
          <p:nvPr/>
        </p:nvCxnSpPr>
        <p:spPr>
          <a:xfrm>
            <a:off x="2353055" y="3902506"/>
            <a:ext cx="4363672" cy="0"/>
          </a:xfrm>
          <a:prstGeom prst="line">
            <a:avLst/>
          </a:prstGeom>
          <a:ln>
            <a:tailEnd type="stealth"/>
          </a:ln>
        </p:spPr>
        <p:style>
          <a:lnRef idx="1">
            <a:schemeClr val="accent6"/>
          </a:lnRef>
          <a:fillRef idx="0">
            <a:schemeClr val="accent6"/>
          </a:fillRef>
          <a:effectRef idx="0">
            <a:schemeClr val="accent6"/>
          </a:effectRef>
          <a:fontRef idx="minor">
            <a:schemeClr val="tx1"/>
          </a:fontRef>
        </p:style>
      </p:cxnSp>
      <p:cxnSp>
        <p:nvCxnSpPr>
          <p:cNvPr id="8" name="Straight Connector 7"/>
          <p:cNvCxnSpPr/>
          <p:nvPr/>
        </p:nvCxnSpPr>
        <p:spPr>
          <a:xfrm>
            <a:off x="3426846" y="4390465"/>
            <a:ext cx="3953668" cy="0"/>
          </a:xfrm>
          <a:prstGeom prst="line">
            <a:avLst/>
          </a:prstGeom>
          <a:ln>
            <a:solidFill>
              <a:srgbClr val="92D050"/>
            </a:solidFill>
            <a:tailEnd type="stealt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353055" y="3543179"/>
            <a:ext cx="5250110" cy="0"/>
          </a:xfrm>
          <a:prstGeom prst="line">
            <a:avLst/>
          </a:prstGeom>
          <a:ln w="9525" cap="flat" cmpd="sng" algn="ctr">
            <a:solidFill>
              <a:schemeClr val="accent3"/>
            </a:solidFill>
            <a:prstDash val="dash"/>
            <a:round/>
            <a:headEnd type="none" w="med" len="med"/>
            <a:tailEnd type="stealth" w="med" len="med"/>
          </a:ln>
        </p:spPr>
        <p:style>
          <a:lnRef idx="0">
            <a:scrgbClr r="0" g="0" b="0"/>
          </a:lnRef>
          <a:fillRef idx="0">
            <a:scrgbClr r="0" g="0" b="0"/>
          </a:fillRef>
          <a:effectRef idx="0">
            <a:scrgbClr r="0" g="0" b="0"/>
          </a:effectRef>
          <a:fontRef idx="minor">
            <a:schemeClr val="tx1"/>
          </a:fontRef>
        </p:style>
      </p:cxnSp>
      <p:sp>
        <p:nvSpPr>
          <p:cNvPr id="13" name="TextBox 12"/>
          <p:cNvSpPr txBox="1"/>
          <p:nvPr/>
        </p:nvSpPr>
        <p:spPr>
          <a:xfrm>
            <a:off x="1589657" y="3338043"/>
            <a:ext cx="728444" cy="307777"/>
          </a:xfrm>
          <a:prstGeom prst="rect">
            <a:avLst/>
          </a:prstGeom>
          <a:noFill/>
        </p:spPr>
        <p:txBody>
          <a:bodyPr wrap="square" rtlCol="0">
            <a:spAutoFit/>
          </a:bodyPr>
          <a:lstStyle/>
          <a:p>
            <a:r>
              <a:rPr lang="en-US" dirty="0">
                <a:solidFill>
                  <a:srgbClr val="FFC000"/>
                </a:solidFill>
              </a:rPr>
              <a:t>Fence</a:t>
            </a:r>
          </a:p>
        </p:txBody>
      </p:sp>
      <p:sp>
        <p:nvSpPr>
          <p:cNvPr id="14" name="TextBox 13"/>
          <p:cNvSpPr txBox="1"/>
          <p:nvPr/>
        </p:nvSpPr>
        <p:spPr>
          <a:xfrm>
            <a:off x="1589656" y="3744025"/>
            <a:ext cx="728444" cy="307777"/>
          </a:xfrm>
          <a:prstGeom prst="rect">
            <a:avLst/>
          </a:prstGeom>
          <a:noFill/>
        </p:spPr>
        <p:txBody>
          <a:bodyPr wrap="square" rtlCol="0">
            <a:spAutoFit/>
          </a:bodyPr>
          <a:lstStyle/>
          <a:p>
            <a:r>
              <a:rPr lang="en-US" dirty="0">
                <a:solidFill>
                  <a:srgbClr val="FFC000"/>
                </a:solidFill>
              </a:rPr>
              <a:t>CPU</a:t>
            </a:r>
          </a:p>
        </p:txBody>
      </p:sp>
      <p:sp>
        <p:nvSpPr>
          <p:cNvPr id="15" name="TextBox 14"/>
          <p:cNvSpPr txBox="1"/>
          <p:nvPr/>
        </p:nvSpPr>
        <p:spPr>
          <a:xfrm>
            <a:off x="1589656" y="4194660"/>
            <a:ext cx="728444" cy="307777"/>
          </a:xfrm>
          <a:prstGeom prst="rect">
            <a:avLst/>
          </a:prstGeom>
          <a:noFill/>
        </p:spPr>
        <p:txBody>
          <a:bodyPr wrap="square" rtlCol="0">
            <a:spAutoFit/>
          </a:bodyPr>
          <a:lstStyle/>
          <a:p>
            <a:r>
              <a:rPr lang="en-US" dirty="0">
                <a:solidFill>
                  <a:srgbClr val="FFC000"/>
                </a:solidFill>
              </a:rPr>
              <a:t>GPU</a:t>
            </a:r>
          </a:p>
        </p:txBody>
      </p:sp>
      <p:sp>
        <p:nvSpPr>
          <p:cNvPr id="16" name="TextBox 15"/>
          <p:cNvSpPr txBox="1"/>
          <p:nvPr/>
        </p:nvSpPr>
        <p:spPr>
          <a:xfrm>
            <a:off x="2203450" y="3267314"/>
            <a:ext cx="374707" cy="253916"/>
          </a:xfrm>
          <a:prstGeom prst="rect">
            <a:avLst/>
          </a:prstGeom>
          <a:noFill/>
        </p:spPr>
        <p:txBody>
          <a:bodyPr wrap="square" rtlCol="0">
            <a:spAutoFit/>
          </a:bodyPr>
          <a:lstStyle/>
          <a:p>
            <a:pPr algn="ctr"/>
            <a:r>
              <a:rPr lang="en-US" sz="1050" dirty="0">
                <a:solidFill>
                  <a:srgbClr val="FFFF00"/>
                </a:solidFill>
              </a:rPr>
              <a:t>0</a:t>
            </a:r>
          </a:p>
        </p:txBody>
      </p:sp>
      <p:sp>
        <p:nvSpPr>
          <p:cNvPr id="17" name="TextBox 16"/>
          <p:cNvSpPr txBox="1"/>
          <p:nvPr/>
        </p:nvSpPr>
        <p:spPr>
          <a:xfrm>
            <a:off x="3791767" y="3287590"/>
            <a:ext cx="374707" cy="253916"/>
          </a:xfrm>
          <a:prstGeom prst="rect">
            <a:avLst/>
          </a:prstGeom>
          <a:noFill/>
        </p:spPr>
        <p:txBody>
          <a:bodyPr wrap="square" rtlCol="0">
            <a:spAutoFit/>
          </a:bodyPr>
          <a:lstStyle/>
          <a:p>
            <a:pPr algn="ctr"/>
            <a:r>
              <a:rPr lang="en-US" sz="1050" dirty="0">
                <a:solidFill>
                  <a:srgbClr val="FFFF00"/>
                </a:solidFill>
              </a:rPr>
              <a:t>1</a:t>
            </a:r>
          </a:p>
        </p:txBody>
      </p:sp>
      <p:sp>
        <p:nvSpPr>
          <p:cNvPr id="18" name="TextBox 17"/>
          <p:cNvSpPr txBox="1"/>
          <p:nvPr/>
        </p:nvSpPr>
        <p:spPr>
          <a:xfrm>
            <a:off x="6342020" y="3281482"/>
            <a:ext cx="374707" cy="253916"/>
          </a:xfrm>
          <a:prstGeom prst="rect">
            <a:avLst/>
          </a:prstGeom>
          <a:noFill/>
        </p:spPr>
        <p:txBody>
          <a:bodyPr wrap="square" rtlCol="0">
            <a:spAutoFit/>
          </a:bodyPr>
          <a:lstStyle/>
          <a:p>
            <a:pPr algn="ctr"/>
            <a:r>
              <a:rPr lang="en-US" sz="1050" dirty="0">
                <a:solidFill>
                  <a:srgbClr val="FFFF00"/>
                </a:solidFill>
              </a:rPr>
              <a:t>2</a:t>
            </a:r>
          </a:p>
        </p:txBody>
      </p:sp>
      <p:sp>
        <p:nvSpPr>
          <p:cNvPr id="23" name="Right Brace 22"/>
          <p:cNvSpPr/>
          <p:nvPr/>
        </p:nvSpPr>
        <p:spPr>
          <a:xfrm>
            <a:off x="7744408" y="3408440"/>
            <a:ext cx="223935" cy="1108983"/>
          </a:xfrm>
          <a:prstGeom prst="rightBrace">
            <a:avLst/>
          </a:prstGeom>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a:p>
        </p:txBody>
      </p:sp>
      <p:sp>
        <p:nvSpPr>
          <p:cNvPr id="24" name="TextBox 23"/>
          <p:cNvSpPr txBox="1"/>
          <p:nvPr/>
        </p:nvSpPr>
        <p:spPr>
          <a:xfrm>
            <a:off x="8077550" y="3275518"/>
            <a:ext cx="2509136" cy="1384995"/>
          </a:xfrm>
          <a:prstGeom prst="rect">
            <a:avLst/>
          </a:prstGeom>
          <a:noFill/>
        </p:spPr>
        <p:txBody>
          <a:bodyPr wrap="square" rtlCol="0">
            <a:spAutoFit/>
          </a:bodyPr>
          <a:lstStyle/>
          <a:p>
            <a:pPr algn="just"/>
            <a:r>
              <a:rPr lang="en-US" dirty="0">
                <a:solidFill>
                  <a:srgbClr val="FFC000"/>
                </a:solidFill>
              </a:rPr>
              <a:t>The CPU will not Flush the GPU’s queue after each iteration of Draw(), but instead, will keep submitting until the GPU needs to catch up for the next buffer.</a:t>
            </a:r>
          </a:p>
        </p:txBody>
      </p:sp>
      <p:cxnSp>
        <p:nvCxnSpPr>
          <p:cNvPr id="33" name="Straight Arrow Connector 32"/>
          <p:cNvCxnSpPr/>
          <p:nvPr/>
        </p:nvCxnSpPr>
        <p:spPr>
          <a:xfrm>
            <a:off x="3433666" y="3928188"/>
            <a:ext cx="0" cy="28924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4" name="Straight Arrow Connector 33"/>
          <p:cNvCxnSpPr/>
          <p:nvPr/>
        </p:nvCxnSpPr>
        <p:spPr>
          <a:xfrm>
            <a:off x="4521097" y="3936496"/>
            <a:ext cx="0" cy="28924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9" name="Text Placeholder 2"/>
          <p:cNvSpPr txBox="1">
            <a:spLocks/>
          </p:cNvSpPr>
          <p:nvPr/>
        </p:nvSpPr>
        <p:spPr>
          <a:xfrm>
            <a:off x="415601" y="5364708"/>
            <a:ext cx="11360799" cy="1197236"/>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eaLnBrk="1" hangingPunct="1">
              <a:lnSpc>
                <a:spcPct val="115000"/>
              </a:lnSpc>
              <a:spcBef>
                <a:spcPts val="0"/>
              </a:spcBef>
              <a:spcAft>
                <a:spcPts val="1600"/>
              </a:spcAft>
              <a:buClr>
                <a:schemeClr val="lt2"/>
              </a:buClr>
              <a:buSzPct val="100000"/>
              <a:buNone/>
              <a:defRPr sz="1800" b="0" i="0" u="none" strike="noStrike" cap="none">
                <a:solidFill>
                  <a:schemeClr val="lt2"/>
                </a:solidFill>
                <a:latin typeface="Arial"/>
                <a:ea typeface="Arial"/>
                <a:cs typeface="Arial"/>
                <a:sym typeface="Arial"/>
              </a:defRPr>
            </a:lvl1pPr>
            <a:lvl2pPr marR="0" lvl="1" algn="l" rtl="0" eaLnBrk="1" hangingPunct="1">
              <a:lnSpc>
                <a:spcPct val="115000"/>
              </a:lnSpc>
              <a:spcBef>
                <a:spcPts val="0"/>
              </a:spcBef>
              <a:spcAft>
                <a:spcPts val="1600"/>
              </a:spcAft>
              <a:buClr>
                <a:schemeClr val="lt2"/>
              </a:buClr>
              <a:buNone/>
              <a:defRPr sz="1867" b="0" i="0" u="none" strike="noStrike" cap="none">
                <a:solidFill>
                  <a:schemeClr val="lt2"/>
                </a:solidFill>
                <a:latin typeface="Arial"/>
                <a:ea typeface="Arial"/>
                <a:cs typeface="Arial"/>
                <a:sym typeface="Arial"/>
              </a:defRPr>
            </a:lvl2pPr>
            <a:lvl3pPr marR="0" lvl="2" algn="l" rtl="0" eaLnBrk="1" hangingPunct="1">
              <a:lnSpc>
                <a:spcPct val="115000"/>
              </a:lnSpc>
              <a:spcBef>
                <a:spcPts val="0"/>
              </a:spcBef>
              <a:spcAft>
                <a:spcPts val="1600"/>
              </a:spcAft>
              <a:buClr>
                <a:schemeClr val="lt2"/>
              </a:buClr>
              <a:buNone/>
              <a:defRPr sz="1867" b="0" i="0" u="none" strike="noStrike" cap="none">
                <a:solidFill>
                  <a:schemeClr val="lt2"/>
                </a:solidFill>
                <a:latin typeface="Arial"/>
                <a:ea typeface="Arial"/>
                <a:cs typeface="Arial"/>
                <a:sym typeface="Arial"/>
              </a:defRPr>
            </a:lvl3pPr>
            <a:lvl4pPr marR="0" lvl="3" algn="l" rtl="0" eaLnBrk="1" hangingPunct="1">
              <a:lnSpc>
                <a:spcPct val="115000"/>
              </a:lnSpc>
              <a:spcBef>
                <a:spcPts val="0"/>
              </a:spcBef>
              <a:spcAft>
                <a:spcPts val="1600"/>
              </a:spcAft>
              <a:buClr>
                <a:schemeClr val="lt2"/>
              </a:buClr>
              <a:buNone/>
              <a:defRPr sz="1867" b="0" i="0" u="none" strike="noStrike" cap="none">
                <a:solidFill>
                  <a:schemeClr val="lt2"/>
                </a:solidFill>
                <a:latin typeface="Arial"/>
                <a:ea typeface="Arial"/>
                <a:cs typeface="Arial"/>
                <a:sym typeface="Arial"/>
              </a:defRPr>
            </a:lvl4pPr>
            <a:lvl5pPr marR="0" lvl="4" algn="l" rtl="0" eaLnBrk="1" hangingPunct="1">
              <a:lnSpc>
                <a:spcPct val="115000"/>
              </a:lnSpc>
              <a:spcBef>
                <a:spcPts val="0"/>
              </a:spcBef>
              <a:spcAft>
                <a:spcPts val="1600"/>
              </a:spcAft>
              <a:buClr>
                <a:schemeClr val="lt2"/>
              </a:buClr>
              <a:buNone/>
              <a:defRPr sz="1867" b="0" i="0" u="none" strike="noStrike" cap="none">
                <a:solidFill>
                  <a:schemeClr val="lt2"/>
                </a:solidFill>
                <a:latin typeface="Arial"/>
                <a:ea typeface="Arial"/>
                <a:cs typeface="Arial"/>
                <a:sym typeface="Arial"/>
              </a:defRPr>
            </a:lvl5pPr>
            <a:lvl6pPr marR="0" lvl="5" algn="l" rtl="0" eaLnBrk="1" hangingPunct="1">
              <a:lnSpc>
                <a:spcPct val="115000"/>
              </a:lnSpc>
              <a:spcBef>
                <a:spcPts val="0"/>
              </a:spcBef>
              <a:spcAft>
                <a:spcPts val="1600"/>
              </a:spcAft>
              <a:buClr>
                <a:schemeClr val="lt2"/>
              </a:buClr>
              <a:buNone/>
              <a:defRPr sz="1867" b="0" i="0" u="none" strike="noStrike" cap="none">
                <a:solidFill>
                  <a:schemeClr val="lt2"/>
                </a:solidFill>
                <a:latin typeface="Arial"/>
                <a:ea typeface="Arial"/>
                <a:cs typeface="Arial"/>
                <a:sym typeface="Arial"/>
              </a:defRPr>
            </a:lvl6pPr>
            <a:lvl7pPr marR="0" lvl="6" algn="l" rtl="0" eaLnBrk="1" hangingPunct="1">
              <a:lnSpc>
                <a:spcPct val="115000"/>
              </a:lnSpc>
              <a:spcBef>
                <a:spcPts val="0"/>
              </a:spcBef>
              <a:spcAft>
                <a:spcPts val="1600"/>
              </a:spcAft>
              <a:buClr>
                <a:schemeClr val="lt2"/>
              </a:buClr>
              <a:buNone/>
              <a:defRPr sz="1867" b="0" i="0" u="none" strike="noStrike" cap="none">
                <a:solidFill>
                  <a:schemeClr val="lt2"/>
                </a:solidFill>
                <a:latin typeface="Arial"/>
                <a:ea typeface="Arial"/>
                <a:cs typeface="Arial"/>
                <a:sym typeface="Arial"/>
              </a:defRPr>
            </a:lvl7pPr>
            <a:lvl8pPr marR="0" lvl="7" algn="l" rtl="0" eaLnBrk="1" hangingPunct="1">
              <a:lnSpc>
                <a:spcPct val="115000"/>
              </a:lnSpc>
              <a:spcBef>
                <a:spcPts val="0"/>
              </a:spcBef>
              <a:spcAft>
                <a:spcPts val="1600"/>
              </a:spcAft>
              <a:buClr>
                <a:schemeClr val="lt2"/>
              </a:buClr>
              <a:buNone/>
              <a:defRPr sz="1867" b="0" i="0" u="none" strike="noStrike" cap="none">
                <a:solidFill>
                  <a:schemeClr val="lt2"/>
                </a:solidFill>
                <a:latin typeface="Arial"/>
                <a:ea typeface="Arial"/>
                <a:cs typeface="Arial"/>
                <a:sym typeface="Arial"/>
              </a:defRPr>
            </a:lvl8pPr>
            <a:lvl9pPr marR="0" lvl="8" algn="l" rtl="0" eaLnBrk="1" hangingPunct="1">
              <a:lnSpc>
                <a:spcPct val="115000"/>
              </a:lnSpc>
              <a:spcBef>
                <a:spcPts val="0"/>
              </a:spcBef>
              <a:spcAft>
                <a:spcPts val="1600"/>
              </a:spcAft>
              <a:buClr>
                <a:schemeClr val="lt2"/>
              </a:buClr>
              <a:buNone/>
              <a:defRPr sz="1867" b="0" i="0" u="none" strike="noStrike" cap="none">
                <a:solidFill>
                  <a:schemeClr val="lt2"/>
                </a:solidFill>
                <a:latin typeface="Arial"/>
                <a:ea typeface="Arial"/>
                <a:cs typeface="Arial"/>
                <a:sym typeface="Arial"/>
              </a:defRPr>
            </a:lvl9pPr>
          </a:lstStyle>
          <a:p>
            <a:r>
              <a:rPr lang="en-US" dirty="0"/>
              <a:t>So, because for each Draw() call, we will use a single </a:t>
            </a:r>
            <a:r>
              <a:rPr lang="en-US" dirty="0" err="1"/>
              <a:t>FrameResource</a:t>
            </a:r>
            <a:r>
              <a:rPr lang="en-US" dirty="0"/>
              <a:t> command allocator, we can say that the fence of each </a:t>
            </a:r>
            <a:r>
              <a:rPr lang="en-US" dirty="0" err="1"/>
              <a:t>FrameResource</a:t>
            </a:r>
            <a:r>
              <a:rPr lang="en-US" dirty="0"/>
              <a:t> is</a:t>
            </a:r>
          </a:p>
          <a:p>
            <a:pPr algn="ctr"/>
            <a:r>
              <a:rPr lang="en-US" dirty="0" err="1"/>
              <a:t>fr.Fence</a:t>
            </a:r>
            <a:r>
              <a:rPr lang="en-US" dirty="0"/>
              <a:t> = max(lastCompletedFence+1, </a:t>
            </a:r>
            <a:r>
              <a:rPr lang="en-US" dirty="0" err="1"/>
              <a:t>fr.Fence</a:t>
            </a:r>
            <a:r>
              <a:rPr lang="en-US" dirty="0"/>
              <a:t>)</a:t>
            </a:r>
          </a:p>
        </p:txBody>
      </p:sp>
      <p:cxnSp>
        <p:nvCxnSpPr>
          <p:cNvPr id="20" name="Straight Arrow Connector 19"/>
          <p:cNvCxnSpPr/>
          <p:nvPr/>
        </p:nvCxnSpPr>
        <p:spPr>
          <a:xfrm>
            <a:off x="5629842" y="3936496"/>
            <a:ext cx="0" cy="28924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1" name="Straight Arrow Connector 20"/>
          <p:cNvCxnSpPr/>
          <p:nvPr/>
        </p:nvCxnSpPr>
        <p:spPr>
          <a:xfrm flipV="1">
            <a:off x="4315908" y="4080407"/>
            <a:ext cx="0" cy="290676"/>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5424653" y="4051802"/>
            <a:ext cx="0" cy="290676"/>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6877346" y="4084450"/>
            <a:ext cx="0" cy="290676"/>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6716727" y="3928188"/>
            <a:ext cx="0" cy="289249"/>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7" name="Straight Connector 26"/>
          <p:cNvCxnSpPr/>
          <p:nvPr/>
        </p:nvCxnSpPr>
        <p:spPr>
          <a:xfrm>
            <a:off x="6877346" y="3912520"/>
            <a:ext cx="503168" cy="0"/>
          </a:xfrm>
          <a:prstGeom prst="line">
            <a:avLst/>
          </a:prstGeom>
          <a:ln>
            <a:tailEnd type="stealth"/>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92647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5601" y="2038525"/>
            <a:ext cx="11360799" cy="4555221"/>
          </a:xfrm>
        </p:spPr>
        <p:txBody>
          <a:bodyPr/>
          <a:lstStyle/>
          <a:p>
            <a:pPr>
              <a:spcAft>
                <a:spcPts val="0"/>
              </a:spcAft>
            </a:pPr>
            <a:r>
              <a:rPr lang="en-US" sz="1400" dirty="0">
                <a:latin typeface="Courier New" panose="02070309020205020404" pitchFamily="49" charset="0"/>
                <a:cs typeface="Courier New" panose="02070309020205020404" pitchFamily="49" charset="0"/>
              </a:rPr>
              <a:t>Draw()</a:t>
            </a:r>
          </a:p>
          <a:p>
            <a:pPr>
              <a:spcAft>
                <a:spcPts val="0"/>
              </a:spcAft>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FrameResource</a:t>
            </a:r>
            <a:r>
              <a:rPr lang="en-US" sz="1400" dirty="0">
                <a:latin typeface="Courier New" panose="02070309020205020404" pitchFamily="49" charset="0"/>
                <a:cs typeface="Courier New" panose="02070309020205020404" pitchFamily="49" charset="0"/>
              </a:rPr>
              <a:t> r 	</a:t>
            </a:r>
            <a:r>
              <a:rPr lang="en-US" sz="1400" dirty="0">
                <a:latin typeface="Courier New" panose="02070309020205020404" pitchFamily="49" charset="0"/>
                <a:cs typeface="Courier New" panose="02070309020205020404" pitchFamily="49" charset="0"/>
                <a:sym typeface="Wingdings" panose="05000000000000000000" pitchFamily="2" charset="2"/>
              </a:rPr>
              <a:t> </a:t>
            </a:r>
            <a:r>
              <a:rPr lang="en-US" sz="1400" dirty="0" err="1">
                <a:latin typeface="Courier New" panose="02070309020205020404" pitchFamily="49" charset="0"/>
                <a:cs typeface="Courier New" panose="02070309020205020404" pitchFamily="49" charset="0"/>
                <a:sym typeface="Wingdings" panose="05000000000000000000" pitchFamily="2" charset="2"/>
              </a:rPr>
              <a:t>frameResources</a:t>
            </a:r>
            <a:r>
              <a:rPr lang="en-US" sz="1400" dirty="0">
                <a:latin typeface="Courier New" panose="02070309020205020404" pitchFamily="49" charset="0"/>
                <a:cs typeface="Courier New" panose="02070309020205020404" pitchFamily="49" charset="0"/>
                <a:sym typeface="Wingdings" panose="05000000000000000000" pitchFamily="2" charset="2"/>
              </a:rPr>
              <a:t>[++current]</a:t>
            </a:r>
          </a:p>
          <a:p>
            <a:pPr>
              <a:spcAft>
                <a:spcPts val="0"/>
              </a:spcAft>
            </a:pPr>
            <a:r>
              <a:rPr lang="en-US" sz="1400" dirty="0">
                <a:latin typeface="Courier New" panose="02070309020205020404" pitchFamily="49" charset="0"/>
                <a:cs typeface="Courier New" panose="02070309020205020404" pitchFamily="49" charset="0"/>
                <a:sym typeface="Wingdings" panose="05000000000000000000" pitchFamily="2" charset="2"/>
              </a:rPr>
              <a:t>	current++</a:t>
            </a:r>
          </a:p>
          <a:p>
            <a:pPr>
              <a:spcAft>
                <a:spcPts val="0"/>
              </a:spcAft>
            </a:pPr>
            <a:r>
              <a:rPr lang="en-US" sz="1400" dirty="0">
                <a:latin typeface="Courier New" panose="02070309020205020404" pitchFamily="49" charset="0"/>
                <a:cs typeface="Courier New" panose="02070309020205020404" pitchFamily="49" charset="0"/>
                <a:sym typeface="Wingdings" panose="05000000000000000000" pitchFamily="2" charset="2"/>
              </a:rPr>
              <a:t>	</a:t>
            </a:r>
            <a:r>
              <a:rPr lang="en-US" sz="1400" dirty="0" err="1">
                <a:latin typeface="Courier New" panose="02070309020205020404" pitchFamily="49" charset="0"/>
                <a:cs typeface="Courier New" panose="02070309020205020404" pitchFamily="49" charset="0"/>
                <a:sym typeface="Wingdings" panose="05000000000000000000" pitchFamily="2" charset="2"/>
              </a:rPr>
              <a:t>checkFence</a:t>
            </a:r>
            <a:r>
              <a:rPr lang="en-US" sz="1400" dirty="0">
                <a:latin typeface="Courier New" panose="02070309020205020404" pitchFamily="49" charset="0"/>
                <a:cs typeface="Courier New" panose="02070309020205020404" pitchFamily="49" charset="0"/>
                <a:sym typeface="Wingdings" panose="05000000000000000000" pitchFamily="2" charset="2"/>
              </a:rPr>
              <a:t>(</a:t>
            </a:r>
            <a:r>
              <a:rPr lang="en-US" sz="1400" dirty="0" err="1">
                <a:latin typeface="Courier New" panose="02070309020205020404" pitchFamily="49" charset="0"/>
                <a:cs typeface="Courier New" panose="02070309020205020404" pitchFamily="49" charset="0"/>
                <a:sym typeface="Wingdings" panose="05000000000000000000" pitchFamily="2" charset="2"/>
              </a:rPr>
              <a:t>r.Fence</a:t>
            </a:r>
            <a:r>
              <a:rPr lang="en-US" sz="1400" dirty="0">
                <a:latin typeface="Courier New" panose="02070309020205020404" pitchFamily="49" charset="0"/>
                <a:cs typeface="Courier New" panose="02070309020205020404" pitchFamily="49" charset="0"/>
                <a:sym typeface="Wingdings" panose="05000000000000000000" pitchFamily="2" charset="2"/>
              </a:rPr>
              <a:t>)	</a:t>
            </a:r>
            <a:r>
              <a:rPr lang="en-US" sz="1400" dirty="0">
                <a:solidFill>
                  <a:srgbClr val="FFC000"/>
                </a:solidFill>
                <a:latin typeface="Courier New" panose="02070309020205020404" pitchFamily="49" charset="0"/>
                <a:cs typeface="Courier New" panose="02070309020205020404" pitchFamily="49" charset="0"/>
                <a:sym typeface="Wingdings" panose="05000000000000000000" pitchFamily="2" charset="2"/>
              </a:rPr>
              <a:t>// if </a:t>
            </a:r>
            <a:r>
              <a:rPr lang="en-US" sz="1400" dirty="0" err="1">
                <a:solidFill>
                  <a:srgbClr val="FFC000"/>
                </a:solidFill>
                <a:latin typeface="Courier New" panose="02070309020205020404" pitchFamily="49" charset="0"/>
                <a:cs typeface="Courier New" panose="02070309020205020404" pitchFamily="49" charset="0"/>
                <a:sym typeface="Wingdings" panose="05000000000000000000" pitchFamily="2" charset="2"/>
              </a:rPr>
              <a:t>r.Fence</a:t>
            </a:r>
            <a:r>
              <a:rPr lang="en-US" sz="1400" dirty="0">
                <a:solidFill>
                  <a:srgbClr val="FFC000"/>
                </a:solidFill>
                <a:latin typeface="Courier New" panose="02070309020205020404" pitchFamily="49" charset="0"/>
                <a:cs typeface="Courier New" panose="02070309020205020404" pitchFamily="49" charset="0"/>
                <a:sym typeface="Wingdings" panose="05000000000000000000" pitchFamily="2" charset="2"/>
              </a:rPr>
              <a:t> &gt; </a:t>
            </a:r>
            <a:r>
              <a:rPr lang="en-US" sz="1400" dirty="0" err="1">
                <a:solidFill>
                  <a:srgbClr val="FFC000"/>
                </a:solidFill>
                <a:latin typeface="Courier New" panose="02070309020205020404" pitchFamily="49" charset="0"/>
                <a:cs typeface="Courier New" panose="02070309020205020404" pitchFamily="49" charset="0"/>
                <a:sym typeface="Wingdings" panose="05000000000000000000" pitchFamily="2" charset="2"/>
              </a:rPr>
              <a:t>lastFenceCompleted</a:t>
            </a:r>
            <a:r>
              <a:rPr lang="en-US" sz="1400" dirty="0">
                <a:solidFill>
                  <a:srgbClr val="FFC000"/>
                </a:solidFill>
                <a:latin typeface="Courier New" panose="02070309020205020404" pitchFamily="49" charset="0"/>
                <a:cs typeface="Courier New" panose="02070309020205020404" pitchFamily="49" charset="0"/>
                <a:sym typeface="Wingdings" panose="05000000000000000000" pitchFamily="2" charset="2"/>
              </a:rPr>
              <a:t>: STALL! (</a:t>
            </a:r>
            <a:r>
              <a:rPr lang="en-US" sz="1400" dirty="0" err="1">
                <a:solidFill>
                  <a:srgbClr val="FFC000"/>
                </a:solidFill>
                <a:latin typeface="Courier New" panose="02070309020205020404" pitchFamily="49" charset="0"/>
                <a:cs typeface="Courier New" panose="02070309020205020404" pitchFamily="49" charset="0"/>
                <a:sym typeface="Wingdings" panose="05000000000000000000" pitchFamily="2" charset="2"/>
              </a:rPr>
              <a:t>FlushGPUCommandQueue</a:t>
            </a:r>
            <a:r>
              <a:rPr lang="en-US" sz="1400" dirty="0">
                <a:solidFill>
                  <a:srgbClr val="FFC000"/>
                </a:solidFill>
                <a:latin typeface="Courier New" panose="02070309020205020404" pitchFamily="49" charset="0"/>
                <a:cs typeface="Courier New" panose="02070309020205020404" pitchFamily="49" charset="0"/>
                <a:sym typeface="Wingdings" panose="05000000000000000000" pitchFamily="2" charset="2"/>
              </a:rPr>
              <a:t>)</a:t>
            </a:r>
            <a:endParaRPr lang="en-US" sz="1400" dirty="0">
              <a:solidFill>
                <a:srgbClr val="FFC000"/>
              </a:solidFill>
              <a:latin typeface="Courier New" panose="02070309020205020404" pitchFamily="49" charset="0"/>
              <a:cs typeface="Courier New" panose="02070309020205020404" pitchFamily="49" charset="0"/>
            </a:endParaRPr>
          </a:p>
          <a:p>
            <a:pPr>
              <a:spcAft>
                <a:spcPts val="0"/>
              </a:spcAft>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r.Fence</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lastFenceCompleted</a:t>
            </a:r>
            <a:r>
              <a:rPr lang="en-US" sz="1400" dirty="0">
                <a:latin typeface="Courier New" panose="02070309020205020404" pitchFamily="49" charset="0"/>
                <a:cs typeface="Courier New" panose="02070309020205020404" pitchFamily="49" charset="0"/>
              </a:rPr>
              <a:t>;</a:t>
            </a:r>
          </a:p>
          <a:p>
            <a:pPr>
              <a:spcAft>
                <a:spcPts val="0"/>
              </a:spcAft>
            </a:pPr>
            <a:r>
              <a:rPr lang="en-US" sz="1400" dirty="0">
                <a:latin typeface="Courier New" panose="02070309020205020404" pitchFamily="49" charset="0"/>
                <a:cs typeface="Courier New" panose="02070309020205020404" pitchFamily="49" charset="0"/>
              </a:rPr>
              <a:t>	Command allocator 	</a:t>
            </a:r>
            <a:r>
              <a:rPr lang="en-US" sz="1400" dirty="0">
                <a:latin typeface="Courier New" panose="02070309020205020404" pitchFamily="49" charset="0"/>
                <a:cs typeface="Courier New" panose="02070309020205020404" pitchFamily="49" charset="0"/>
                <a:sym typeface="Wingdings" panose="05000000000000000000" pitchFamily="2" charset="2"/>
              </a:rPr>
              <a:t> </a:t>
            </a:r>
            <a:r>
              <a:rPr lang="en-US" sz="1400" dirty="0" err="1">
                <a:latin typeface="Courier New" panose="02070309020205020404" pitchFamily="49" charset="0"/>
                <a:cs typeface="Courier New" panose="02070309020205020404" pitchFamily="49" charset="0"/>
                <a:sym typeface="Wingdings" panose="05000000000000000000" pitchFamily="2" charset="2"/>
              </a:rPr>
              <a:t>r.Allocator</a:t>
            </a:r>
            <a:r>
              <a:rPr lang="en-US" sz="1400" dirty="0">
                <a:latin typeface="Courier New" panose="02070309020205020404" pitchFamily="49" charset="0"/>
                <a:cs typeface="Courier New" panose="02070309020205020404" pitchFamily="49" charset="0"/>
                <a:sym typeface="Wingdings" panose="05000000000000000000" pitchFamily="2" charset="2"/>
              </a:rPr>
              <a:t>()</a:t>
            </a:r>
          </a:p>
          <a:p>
            <a:pPr>
              <a:spcAft>
                <a:spcPts val="0"/>
              </a:spcAft>
            </a:pPr>
            <a:r>
              <a:rPr lang="en-US" sz="1400" dirty="0">
                <a:latin typeface="Courier New" panose="02070309020205020404" pitchFamily="49" charset="0"/>
                <a:cs typeface="Courier New" panose="02070309020205020404" pitchFamily="49" charset="0"/>
                <a:sym typeface="Wingdings" panose="05000000000000000000" pitchFamily="2" charset="2"/>
              </a:rPr>
              <a:t>	Reset </a:t>
            </a:r>
            <a:r>
              <a:rPr lang="en-US" sz="1400" dirty="0" err="1">
                <a:latin typeface="Courier New" panose="02070309020205020404" pitchFamily="49" charset="0"/>
                <a:cs typeface="Courier New" panose="02070309020205020404" pitchFamily="49" charset="0"/>
                <a:sym typeface="Wingdings" panose="05000000000000000000" pitchFamily="2" charset="2"/>
              </a:rPr>
              <a:t>commandList</a:t>
            </a:r>
            <a:r>
              <a:rPr lang="en-US" sz="1400" dirty="0">
                <a:latin typeface="Courier New" panose="02070309020205020404" pitchFamily="49" charset="0"/>
                <a:cs typeface="Courier New" panose="02070309020205020404" pitchFamily="49" charset="0"/>
                <a:sym typeface="Wingdings" panose="05000000000000000000" pitchFamily="2" charset="2"/>
              </a:rPr>
              <a:t>(allocator)</a:t>
            </a:r>
          </a:p>
          <a:p>
            <a:pPr>
              <a:spcAft>
                <a:spcPts val="0"/>
              </a:spcAft>
            </a:pPr>
            <a:r>
              <a:rPr lang="en-US" sz="1400" dirty="0">
                <a:latin typeface="Courier New" panose="02070309020205020404" pitchFamily="49" charset="0"/>
                <a:cs typeface="Courier New" panose="02070309020205020404" pitchFamily="49" charset="0"/>
                <a:sym typeface="Wingdings" panose="05000000000000000000" pitchFamily="2" charset="2"/>
              </a:rPr>
              <a:t>	Setup global frame	</a:t>
            </a:r>
            <a:r>
              <a:rPr lang="en-US" sz="1400" dirty="0">
                <a:solidFill>
                  <a:srgbClr val="FFC000"/>
                </a:solidFill>
                <a:latin typeface="Courier New" panose="02070309020205020404" pitchFamily="49" charset="0"/>
                <a:cs typeface="Courier New" panose="02070309020205020404" pitchFamily="49" charset="0"/>
                <a:sym typeface="Wingdings" panose="05000000000000000000" pitchFamily="2" charset="2"/>
              </a:rPr>
              <a:t>// Render target, camera and frame resources</a:t>
            </a:r>
          </a:p>
          <a:p>
            <a:pPr>
              <a:spcAft>
                <a:spcPts val="0"/>
              </a:spcAft>
            </a:pPr>
            <a:r>
              <a:rPr lang="en-US" sz="1400" dirty="0">
                <a:latin typeface="Courier New" panose="02070309020205020404" pitchFamily="49" charset="0"/>
                <a:cs typeface="Courier New" panose="02070309020205020404" pitchFamily="49" charset="0"/>
                <a:sym typeface="Wingdings" panose="05000000000000000000" pitchFamily="2" charset="2"/>
              </a:rPr>
              <a:t>	// assuming each </a:t>
            </a:r>
            <a:r>
              <a:rPr lang="en-US" sz="1400" dirty="0" err="1">
                <a:latin typeface="Courier New" panose="02070309020205020404" pitchFamily="49" charset="0"/>
                <a:cs typeface="Courier New" panose="02070309020205020404" pitchFamily="49" charset="0"/>
                <a:sym typeface="Wingdings" panose="05000000000000000000" pitchFamily="2" charset="2"/>
              </a:rPr>
              <a:t>FrameResource</a:t>
            </a:r>
            <a:r>
              <a:rPr lang="en-US" sz="1400" dirty="0">
                <a:latin typeface="Courier New" panose="02070309020205020404" pitchFamily="49" charset="0"/>
                <a:cs typeface="Courier New" panose="02070309020205020404" pitchFamily="49" charset="0"/>
                <a:sym typeface="Wingdings" panose="05000000000000000000" pitchFamily="2" charset="2"/>
              </a:rPr>
              <a:t> holds 1 entity, we will update them all</a:t>
            </a:r>
          </a:p>
          <a:p>
            <a:pPr>
              <a:spcAft>
                <a:spcPts val="0"/>
              </a:spcAft>
            </a:pPr>
            <a:r>
              <a:rPr lang="en-US" sz="1400" dirty="0">
                <a:latin typeface="Courier New" panose="02070309020205020404" pitchFamily="49" charset="0"/>
                <a:cs typeface="Courier New" panose="02070309020205020404" pitchFamily="49" charset="0"/>
                <a:sym typeface="Wingdings" panose="05000000000000000000" pitchFamily="2" charset="2"/>
              </a:rPr>
              <a:t>	for each </a:t>
            </a:r>
            <a:r>
              <a:rPr lang="en-US" sz="1400" dirty="0" err="1">
                <a:latin typeface="Courier New" panose="02070309020205020404" pitchFamily="49" charset="0"/>
                <a:cs typeface="Courier New" panose="02070309020205020404" pitchFamily="49" charset="0"/>
                <a:sym typeface="Wingdings" panose="05000000000000000000" pitchFamily="2" charset="2"/>
              </a:rPr>
              <a:t>FrameResource</a:t>
            </a:r>
            <a:r>
              <a:rPr lang="en-US" sz="1400" dirty="0">
                <a:latin typeface="Courier New" panose="02070309020205020404" pitchFamily="49" charset="0"/>
                <a:cs typeface="Courier New" panose="02070309020205020404" pitchFamily="49" charset="0"/>
                <a:sym typeface="Wingdings" panose="05000000000000000000" pitchFamily="2" charset="2"/>
              </a:rPr>
              <a:t> </a:t>
            </a:r>
            <a:r>
              <a:rPr lang="en-US" sz="1400" dirty="0" err="1">
                <a:latin typeface="Courier New" panose="02070309020205020404" pitchFamily="49" charset="0"/>
                <a:cs typeface="Courier New" panose="02070309020205020404" pitchFamily="49" charset="0"/>
                <a:sym typeface="Wingdings" panose="05000000000000000000" pitchFamily="2" charset="2"/>
              </a:rPr>
              <a:t>fr</a:t>
            </a:r>
            <a:r>
              <a:rPr lang="en-US" sz="1400" dirty="0">
                <a:latin typeface="Courier New" panose="02070309020205020404" pitchFamily="49" charset="0"/>
                <a:cs typeface="Courier New" panose="02070309020205020404" pitchFamily="49" charset="0"/>
                <a:sym typeface="Wingdings" panose="05000000000000000000" pitchFamily="2" charset="2"/>
              </a:rPr>
              <a:t> in </a:t>
            </a:r>
            <a:r>
              <a:rPr lang="en-US" sz="1400" dirty="0" err="1">
                <a:latin typeface="Courier New" panose="02070309020205020404" pitchFamily="49" charset="0"/>
                <a:cs typeface="Courier New" panose="02070309020205020404" pitchFamily="49" charset="0"/>
                <a:sym typeface="Wingdings" panose="05000000000000000000" pitchFamily="2" charset="2"/>
              </a:rPr>
              <a:t>frameResources</a:t>
            </a:r>
            <a:endParaRPr lang="en-US" sz="1400" dirty="0">
              <a:latin typeface="Courier New" panose="02070309020205020404" pitchFamily="49" charset="0"/>
              <a:cs typeface="Courier New" panose="02070309020205020404" pitchFamily="49" charset="0"/>
              <a:sym typeface="Wingdings" panose="05000000000000000000" pitchFamily="2" charset="2"/>
            </a:endParaRPr>
          </a:p>
          <a:p>
            <a:pPr>
              <a:spcAft>
                <a:spcPts val="0"/>
              </a:spcAft>
            </a:pPr>
            <a:r>
              <a:rPr lang="en-US" sz="1400" dirty="0">
                <a:latin typeface="Courier New" panose="02070309020205020404" pitchFamily="49" charset="0"/>
                <a:cs typeface="Courier New" panose="02070309020205020404" pitchFamily="49" charset="0"/>
                <a:sym typeface="Wingdings" panose="05000000000000000000" pitchFamily="2" charset="2"/>
              </a:rPr>
              <a:t>		</a:t>
            </a:r>
            <a:r>
              <a:rPr lang="en-US" sz="1400" dirty="0" err="1">
                <a:latin typeface="Courier New" panose="02070309020205020404" pitchFamily="49" charset="0"/>
                <a:cs typeface="Courier New" panose="02070309020205020404" pitchFamily="49" charset="0"/>
                <a:sym typeface="Wingdings" panose="05000000000000000000" pitchFamily="2" charset="2"/>
              </a:rPr>
              <a:t>fr.Update</a:t>
            </a:r>
            <a:r>
              <a:rPr lang="en-US" sz="1400" dirty="0">
                <a:latin typeface="Courier New" panose="02070309020205020404" pitchFamily="49" charset="0"/>
                <a:cs typeface="Courier New" panose="02070309020205020404" pitchFamily="49" charset="0"/>
                <a:sym typeface="Wingdings" panose="05000000000000000000" pitchFamily="2" charset="2"/>
              </a:rPr>
              <a:t>()	</a:t>
            </a:r>
            <a:r>
              <a:rPr lang="en-US" sz="1400" dirty="0">
                <a:solidFill>
                  <a:srgbClr val="FFC000"/>
                </a:solidFill>
                <a:latin typeface="Courier New" panose="02070309020205020404" pitchFamily="49" charset="0"/>
                <a:cs typeface="Courier New" panose="02070309020205020404" pitchFamily="49" charset="0"/>
                <a:sym typeface="Wingdings" panose="05000000000000000000" pitchFamily="2" charset="2"/>
              </a:rPr>
              <a:t>// Updates all the buffers of its resources</a:t>
            </a:r>
          </a:p>
          <a:p>
            <a:pPr>
              <a:spcAft>
                <a:spcPts val="0"/>
              </a:spcAft>
            </a:pPr>
            <a:r>
              <a:rPr lang="en-US" sz="1400" dirty="0">
                <a:latin typeface="Courier New" panose="02070309020205020404" pitchFamily="49" charset="0"/>
                <a:cs typeface="Courier New" panose="02070309020205020404" pitchFamily="49" charset="0"/>
                <a:sym typeface="Wingdings" panose="05000000000000000000" pitchFamily="2" charset="2"/>
              </a:rPr>
              <a:t>		Bind descriptors</a:t>
            </a:r>
          </a:p>
          <a:p>
            <a:pPr>
              <a:spcAft>
                <a:spcPts val="0"/>
              </a:spcAft>
            </a:pPr>
            <a:r>
              <a:rPr lang="en-US" sz="1400" dirty="0">
                <a:latin typeface="Courier New" panose="02070309020205020404" pitchFamily="49" charset="0"/>
                <a:cs typeface="Courier New" panose="02070309020205020404" pitchFamily="49" charset="0"/>
                <a:sym typeface="Wingdings" panose="05000000000000000000" pitchFamily="2" charset="2"/>
              </a:rPr>
              <a:t>		Draw Entity	</a:t>
            </a:r>
            <a:r>
              <a:rPr lang="en-US" sz="1400" dirty="0">
                <a:solidFill>
                  <a:srgbClr val="FFC000"/>
                </a:solidFill>
                <a:latin typeface="Courier New" panose="02070309020205020404" pitchFamily="49" charset="0"/>
                <a:cs typeface="Courier New" panose="02070309020205020404" pitchFamily="49" charset="0"/>
                <a:sym typeface="Wingdings" panose="05000000000000000000" pitchFamily="2" charset="2"/>
              </a:rPr>
              <a:t>// send to the pipeline – here we call the actual drawing command</a:t>
            </a:r>
          </a:p>
          <a:p>
            <a:pPr>
              <a:spcAft>
                <a:spcPts val="0"/>
              </a:spcAft>
            </a:pPr>
            <a:r>
              <a:rPr lang="en-US" sz="1400" dirty="0">
                <a:latin typeface="Courier New" panose="02070309020205020404" pitchFamily="49" charset="0"/>
                <a:cs typeface="Courier New" panose="02070309020205020404" pitchFamily="49" charset="0"/>
                <a:sym typeface="Wingdings" panose="05000000000000000000" pitchFamily="2" charset="2"/>
              </a:rPr>
              <a:t>	end loop</a:t>
            </a:r>
          </a:p>
          <a:p>
            <a:pPr>
              <a:spcAft>
                <a:spcPts val="0"/>
              </a:spcAft>
            </a:pPr>
            <a:r>
              <a:rPr lang="en-US" sz="1400" dirty="0">
                <a:latin typeface="Courier New" panose="02070309020205020404" pitchFamily="49" charset="0"/>
                <a:cs typeface="Courier New" panose="02070309020205020404" pitchFamily="49" charset="0"/>
                <a:sym typeface="Wingdings" panose="05000000000000000000" pitchFamily="2" charset="2"/>
              </a:rPr>
              <a:t>	Close command list and send to GPU’s queue</a:t>
            </a:r>
          </a:p>
          <a:p>
            <a:pPr>
              <a:spcAft>
                <a:spcPts val="0"/>
              </a:spcAft>
            </a:pPr>
            <a:r>
              <a:rPr lang="en-US" sz="1400" dirty="0">
                <a:latin typeface="Courier New" panose="02070309020205020404" pitchFamily="49" charset="0"/>
                <a:cs typeface="Courier New" panose="02070309020205020404" pitchFamily="49" charset="0"/>
                <a:sym typeface="Wingdings" panose="05000000000000000000" pitchFamily="2" charset="2"/>
              </a:rPr>
              <a:t>	</a:t>
            </a:r>
            <a:r>
              <a:rPr lang="en-US" sz="1400" dirty="0" err="1">
                <a:latin typeface="Courier New" panose="02070309020205020404" pitchFamily="49" charset="0"/>
                <a:cs typeface="Courier New" panose="02070309020205020404" pitchFamily="49" charset="0"/>
                <a:sym typeface="Wingdings" panose="05000000000000000000" pitchFamily="2" charset="2"/>
              </a:rPr>
              <a:t>GPUqueue.signal.setFence</a:t>
            </a:r>
            <a:r>
              <a:rPr lang="en-US" sz="1400" dirty="0">
                <a:latin typeface="Courier New" panose="02070309020205020404" pitchFamily="49" charset="0"/>
                <a:cs typeface="Courier New" panose="02070309020205020404" pitchFamily="49" charset="0"/>
                <a:sym typeface="Wingdings" panose="05000000000000000000" pitchFamily="2" charset="2"/>
              </a:rPr>
              <a:t>(</a:t>
            </a:r>
            <a:r>
              <a:rPr lang="en-US" sz="1400" dirty="0" err="1">
                <a:latin typeface="Courier New" panose="02070309020205020404" pitchFamily="49" charset="0"/>
                <a:cs typeface="Courier New" panose="02070309020205020404" pitchFamily="49" charset="0"/>
                <a:sym typeface="Wingdings" panose="05000000000000000000" pitchFamily="2" charset="2"/>
              </a:rPr>
              <a:t>fr.Fence</a:t>
            </a:r>
            <a:r>
              <a:rPr lang="en-US" sz="1400" dirty="0">
                <a:latin typeface="Courier New" panose="02070309020205020404" pitchFamily="49" charset="0"/>
                <a:cs typeface="Courier New" panose="02070309020205020404" pitchFamily="49" charset="0"/>
                <a:sym typeface="Wingdings" panose="05000000000000000000" pitchFamily="2" charset="2"/>
              </a:rPr>
              <a:t>)</a:t>
            </a:r>
          </a:p>
          <a:p>
            <a:pPr>
              <a:spcAft>
                <a:spcPts val="0"/>
              </a:spcAft>
            </a:pPr>
            <a:r>
              <a:rPr lang="en-US" sz="1400" dirty="0">
                <a:latin typeface="Courier New" panose="02070309020205020404" pitchFamily="49" charset="0"/>
                <a:cs typeface="Courier New" panose="02070309020205020404" pitchFamily="49" charset="0"/>
                <a:sym typeface="Wingdings" panose="05000000000000000000" pitchFamily="2" charset="2"/>
              </a:rPr>
              <a:t>End</a:t>
            </a:r>
          </a:p>
          <a:p>
            <a:pPr>
              <a:spcAft>
                <a:spcPts val="0"/>
              </a:spcAft>
            </a:pPr>
            <a:r>
              <a:rPr lang="en-US" sz="1400" dirty="0">
                <a:latin typeface="Courier New" panose="02070309020205020404" pitchFamily="49" charset="0"/>
                <a:cs typeface="Courier New" panose="02070309020205020404" pitchFamily="49" charset="0"/>
                <a:sym typeface="Wingdings" panose="05000000000000000000" pitchFamily="2" charset="2"/>
              </a:rPr>
              <a:t>	</a:t>
            </a:r>
          </a:p>
        </p:txBody>
      </p:sp>
      <p:sp>
        <p:nvSpPr>
          <p:cNvPr id="4" name="Shape 564"/>
          <p:cNvSpPr txBox="1">
            <a:spLocks noGrp="1"/>
          </p:cNvSpPr>
          <p:nvPr>
            <p:ph type="title"/>
          </p:nvPr>
        </p:nvSpPr>
        <p:spPr>
          <a:xfrm>
            <a:off x="415600" y="593367"/>
            <a:ext cx="11360800" cy="763600"/>
          </a:xfrm>
          <a:prstGeom prst="rect">
            <a:avLst/>
          </a:prstGeom>
        </p:spPr>
        <p:txBody>
          <a:bodyPr lIns="121900" tIns="121900" rIns="121900" bIns="121900" anchor="t" anchorCtr="0">
            <a:noAutofit/>
          </a:bodyPr>
          <a:lstStyle/>
          <a:p>
            <a:r>
              <a:rPr lang="en" dirty="0">
                <a:solidFill>
                  <a:srgbClr val="E69138"/>
                </a:solidFill>
              </a:rPr>
              <a:t>Drawing</a:t>
            </a:r>
            <a:r>
              <a:rPr lang="en" sz="2667" dirty="0">
                <a:solidFill>
                  <a:srgbClr val="E69138"/>
                </a:solidFill>
              </a:rPr>
              <a:t> </a:t>
            </a:r>
            <a:r>
              <a:rPr lang="en" sz="2667" dirty="0">
                <a:solidFill>
                  <a:srgbClr val="999999"/>
                </a:solidFill>
              </a:rPr>
              <a:t>- Draw() using multiple Fences and FrameResources</a:t>
            </a:r>
          </a:p>
        </p:txBody>
      </p:sp>
      <p:sp>
        <p:nvSpPr>
          <p:cNvPr id="5" name="Text Placeholder 2"/>
          <p:cNvSpPr txBox="1">
            <a:spLocks/>
          </p:cNvSpPr>
          <p:nvPr/>
        </p:nvSpPr>
        <p:spPr>
          <a:xfrm>
            <a:off x="415601" y="1536633"/>
            <a:ext cx="11360799" cy="501892"/>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eaLnBrk="1" hangingPunct="1">
              <a:lnSpc>
                <a:spcPct val="115000"/>
              </a:lnSpc>
              <a:spcBef>
                <a:spcPts val="0"/>
              </a:spcBef>
              <a:spcAft>
                <a:spcPts val="1600"/>
              </a:spcAft>
              <a:buClr>
                <a:schemeClr val="lt2"/>
              </a:buClr>
              <a:buSzPct val="100000"/>
              <a:buNone/>
              <a:defRPr sz="1800" b="0" i="0" u="none" strike="noStrike" cap="none">
                <a:solidFill>
                  <a:schemeClr val="lt2"/>
                </a:solidFill>
                <a:latin typeface="Arial"/>
                <a:ea typeface="Arial"/>
                <a:cs typeface="Arial"/>
                <a:sym typeface="Arial"/>
              </a:defRPr>
            </a:lvl1pPr>
            <a:lvl2pPr marR="0" lvl="1" algn="l" rtl="0" eaLnBrk="1" hangingPunct="1">
              <a:lnSpc>
                <a:spcPct val="115000"/>
              </a:lnSpc>
              <a:spcBef>
                <a:spcPts val="0"/>
              </a:spcBef>
              <a:spcAft>
                <a:spcPts val="1600"/>
              </a:spcAft>
              <a:buClr>
                <a:schemeClr val="lt2"/>
              </a:buClr>
              <a:buNone/>
              <a:defRPr sz="1867" b="0" i="0" u="none" strike="noStrike" cap="none">
                <a:solidFill>
                  <a:schemeClr val="lt2"/>
                </a:solidFill>
                <a:latin typeface="Arial"/>
                <a:ea typeface="Arial"/>
                <a:cs typeface="Arial"/>
                <a:sym typeface="Arial"/>
              </a:defRPr>
            </a:lvl2pPr>
            <a:lvl3pPr marR="0" lvl="2" algn="l" rtl="0" eaLnBrk="1" hangingPunct="1">
              <a:lnSpc>
                <a:spcPct val="115000"/>
              </a:lnSpc>
              <a:spcBef>
                <a:spcPts val="0"/>
              </a:spcBef>
              <a:spcAft>
                <a:spcPts val="1600"/>
              </a:spcAft>
              <a:buClr>
                <a:schemeClr val="lt2"/>
              </a:buClr>
              <a:buNone/>
              <a:defRPr sz="1867" b="0" i="0" u="none" strike="noStrike" cap="none">
                <a:solidFill>
                  <a:schemeClr val="lt2"/>
                </a:solidFill>
                <a:latin typeface="Arial"/>
                <a:ea typeface="Arial"/>
                <a:cs typeface="Arial"/>
                <a:sym typeface="Arial"/>
              </a:defRPr>
            </a:lvl3pPr>
            <a:lvl4pPr marR="0" lvl="3" algn="l" rtl="0" eaLnBrk="1" hangingPunct="1">
              <a:lnSpc>
                <a:spcPct val="115000"/>
              </a:lnSpc>
              <a:spcBef>
                <a:spcPts val="0"/>
              </a:spcBef>
              <a:spcAft>
                <a:spcPts val="1600"/>
              </a:spcAft>
              <a:buClr>
                <a:schemeClr val="lt2"/>
              </a:buClr>
              <a:buNone/>
              <a:defRPr sz="1867" b="0" i="0" u="none" strike="noStrike" cap="none">
                <a:solidFill>
                  <a:schemeClr val="lt2"/>
                </a:solidFill>
                <a:latin typeface="Arial"/>
                <a:ea typeface="Arial"/>
                <a:cs typeface="Arial"/>
                <a:sym typeface="Arial"/>
              </a:defRPr>
            </a:lvl4pPr>
            <a:lvl5pPr marR="0" lvl="4" algn="l" rtl="0" eaLnBrk="1" hangingPunct="1">
              <a:lnSpc>
                <a:spcPct val="115000"/>
              </a:lnSpc>
              <a:spcBef>
                <a:spcPts val="0"/>
              </a:spcBef>
              <a:spcAft>
                <a:spcPts val="1600"/>
              </a:spcAft>
              <a:buClr>
                <a:schemeClr val="lt2"/>
              </a:buClr>
              <a:buNone/>
              <a:defRPr sz="1867" b="0" i="0" u="none" strike="noStrike" cap="none">
                <a:solidFill>
                  <a:schemeClr val="lt2"/>
                </a:solidFill>
                <a:latin typeface="Arial"/>
                <a:ea typeface="Arial"/>
                <a:cs typeface="Arial"/>
                <a:sym typeface="Arial"/>
              </a:defRPr>
            </a:lvl5pPr>
            <a:lvl6pPr marR="0" lvl="5" algn="l" rtl="0" eaLnBrk="1" hangingPunct="1">
              <a:lnSpc>
                <a:spcPct val="115000"/>
              </a:lnSpc>
              <a:spcBef>
                <a:spcPts val="0"/>
              </a:spcBef>
              <a:spcAft>
                <a:spcPts val="1600"/>
              </a:spcAft>
              <a:buClr>
                <a:schemeClr val="lt2"/>
              </a:buClr>
              <a:buNone/>
              <a:defRPr sz="1867" b="0" i="0" u="none" strike="noStrike" cap="none">
                <a:solidFill>
                  <a:schemeClr val="lt2"/>
                </a:solidFill>
                <a:latin typeface="Arial"/>
                <a:ea typeface="Arial"/>
                <a:cs typeface="Arial"/>
                <a:sym typeface="Arial"/>
              </a:defRPr>
            </a:lvl6pPr>
            <a:lvl7pPr marR="0" lvl="6" algn="l" rtl="0" eaLnBrk="1" hangingPunct="1">
              <a:lnSpc>
                <a:spcPct val="115000"/>
              </a:lnSpc>
              <a:spcBef>
                <a:spcPts val="0"/>
              </a:spcBef>
              <a:spcAft>
                <a:spcPts val="1600"/>
              </a:spcAft>
              <a:buClr>
                <a:schemeClr val="lt2"/>
              </a:buClr>
              <a:buNone/>
              <a:defRPr sz="1867" b="0" i="0" u="none" strike="noStrike" cap="none">
                <a:solidFill>
                  <a:schemeClr val="lt2"/>
                </a:solidFill>
                <a:latin typeface="Arial"/>
                <a:ea typeface="Arial"/>
                <a:cs typeface="Arial"/>
                <a:sym typeface="Arial"/>
              </a:defRPr>
            </a:lvl7pPr>
            <a:lvl8pPr marR="0" lvl="7" algn="l" rtl="0" eaLnBrk="1" hangingPunct="1">
              <a:lnSpc>
                <a:spcPct val="115000"/>
              </a:lnSpc>
              <a:spcBef>
                <a:spcPts val="0"/>
              </a:spcBef>
              <a:spcAft>
                <a:spcPts val="1600"/>
              </a:spcAft>
              <a:buClr>
                <a:schemeClr val="lt2"/>
              </a:buClr>
              <a:buNone/>
              <a:defRPr sz="1867" b="0" i="0" u="none" strike="noStrike" cap="none">
                <a:solidFill>
                  <a:schemeClr val="lt2"/>
                </a:solidFill>
                <a:latin typeface="Arial"/>
                <a:ea typeface="Arial"/>
                <a:cs typeface="Arial"/>
                <a:sym typeface="Arial"/>
              </a:defRPr>
            </a:lvl8pPr>
            <a:lvl9pPr marR="0" lvl="8" algn="l" rtl="0" eaLnBrk="1" hangingPunct="1">
              <a:lnSpc>
                <a:spcPct val="115000"/>
              </a:lnSpc>
              <a:spcBef>
                <a:spcPts val="0"/>
              </a:spcBef>
              <a:spcAft>
                <a:spcPts val="1600"/>
              </a:spcAft>
              <a:buClr>
                <a:schemeClr val="lt2"/>
              </a:buClr>
              <a:buNone/>
              <a:defRPr sz="1867" b="0" i="0" u="none" strike="noStrike" cap="none">
                <a:solidFill>
                  <a:schemeClr val="lt2"/>
                </a:solidFill>
                <a:latin typeface="Arial"/>
                <a:ea typeface="Arial"/>
                <a:cs typeface="Arial"/>
                <a:sym typeface="Arial"/>
              </a:defRPr>
            </a:lvl9pPr>
          </a:lstStyle>
          <a:p>
            <a:r>
              <a:rPr lang="en-US" dirty="0"/>
              <a:t>Below you can see pseudo code for a Draw call using the current </a:t>
            </a:r>
            <a:r>
              <a:rPr lang="en-US" dirty="0" err="1"/>
              <a:t>FrameResource</a:t>
            </a:r>
            <a:r>
              <a:rPr lang="en-US" dirty="0"/>
              <a:t> Fence value:</a:t>
            </a:r>
          </a:p>
        </p:txBody>
      </p:sp>
    </p:spTree>
    <p:extLst>
      <p:ext uri="{BB962C8B-B14F-4D97-AF65-F5344CB8AC3E}">
        <p14:creationId xmlns:p14="http://schemas.microsoft.com/office/powerpoint/2010/main" val="786902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Shape 586"/>
          <p:cNvSpPr txBox="1">
            <a:spLocks noGrp="1"/>
          </p:cNvSpPr>
          <p:nvPr>
            <p:ph type="body" idx="1"/>
          </p:nvPr>
        </p:nvSpPr>
        <p:spPr>
          <a:xfrm>
            <a:off x="415600" y="1528244"/>
            <a:ext cx="11360800" cy="3006946"/>
          </a:xfrm>
          <a:prstGeom prst="rect">
            <a:avLst/>
          </a:prstGeom>
        </p:spPr>
        <p:txBody>
          <a:bodyPr lIns="121900" tIns="121900" rIns="121900" bIns="121900" anchor="t" anchorCtr="0">
            <a:noAutofit/>
          </a:bodyPr>
          <a:lstStyle/>
          <a:p>
            <a:pPr algn="just">
              <a:spcAft>
                <a:spcPts val="0"/>
              </a:spcAft>
            </a:pPr>
            <a:r>
              <a:rPr lang="en" sz="2667" dirty="0">
                <a:solidFill>
                  <a:srgbClr val="E69138"/>
                </a:solidFill>
              </a:rPr>
              <a:t>Polygons</a:t>
            </a:r>
          </a:p>
          <a:p>
            <a:pPr algn="just">
              <a:spcAft>
                <a:spcPts val="0"/>
              </a:spcAft>
            </a:pPr>
            <a:endParaRPr lang="en-US" sz="1867" dirty="0"/>
          </a:p>
          <a:p>
            <a:pPr algn="just">
              <a:spcAft>
                <a:spcPts val="0"/>
              </a:spcAft>
            </a:pPr>
            <a:r>
              <a:rPr lang="en-US" sz="1867" dirty="0"/>
              <a:t>Let us define some basic geometries for our implementation: a Grid, a Cube and a Cylinder. Each Polygon will extend Entity and potentially override its virtual methods.</a:t>
            </a:r>
          </a:p>
          <a:p>
            <a:pPr algn="just">
              <a:spcAft>
                <a:spcPts val="0"/>
              </a:spcAft>
            </a:pPr>
            <a:endParaRPr lang="en-US" sz="1867" dirty="0"/>
          </a:p>
          <a:p>
            <a:pPr algn="just">
              <a:spcAft>
                <a:spcPts val="0"/>
              </a:spcAft>
            </a:pPr>
            <a:r>
              <a:rPr lang="en-US" sz="1867" dirty="0">
                <a:solidFill>
                  <a:srgbClr val="FFC000"/>
                </a:solidFill>
              </a:rPr>
              <a:t>Grid</a:t>
            </a:r>
          </a:p>
          <a:p>
            <a:pPr algn="just">
              <a:spcAft>
                <a:spcPts val="0"/>
              </a:spcAft>
            </a:pPr>
            <a:r>
              <a:rPr lang="en-US" sz="1867" dirty="0">
                <a:solidFill>
                  <a:srgbClr val="FFC000"/>
                </a:solidFill>
              </a:rPr>
              <a:t>	</a:t>
            </a:r>
            <a:r>
              <a:rPr lang="en-US" sz="1867" dirty="0"/>
              <a:t>This are very useful as visual guides for general debugging and development. A static Grid is 	centered at (0,0,0) and its squares sides are of unit size.</a:t>
            </a:r>
            <a:endParaRPr lang="en-US" sz="1867" dirty="0">
              <a:solidFill>
                <a:srgbClr val="FFC000"/>
              </a:solidFill>
            </a:endParaRPr>
          </a:p>
          <a:p>
            <a:pPr algn="just">
              <a:spcAft>
                <a:spcPts val="0"/>
              </a:spcAft>
            </a:pPr>
            <a:r>
              <a:rPr lang="en-US" sz="1867" dirty="0">
                <a:solidFill>
                  <a:srgbClr val="FFC000"/>
                </a:solidFill>
              </a:rPr>
              <a:t>	</a:t>
            </a:r>
            <a:endParaRPr sz="1867" dirty="0">
              <a:solidFill>
                <a:srgbClr val="FFC000"/>
              </a:solidFill>
            </a:endParaRPr>
          </a:p>
          <a:p>
            <a:pPr algn="just">
              <a:spcAft>
                <a:spcPts val="0"/>
              </a:spcAft>
            </a:pPr>
            <a:endParaRPr sz="1867" dirty="0"/>
          </a:p>
        </p:txBody>
      </p:sp>
      <p:sp>
        <p:nvSpPr>
          <p:cNvPr id="587" name="Shape 587"/>
          <p:cNvSpPr txBox="1">
            <a:spLocks noGrp="1"/>
          </p:cNvSpPr>
          <p:nvPr>
            <p:ph type="title"/>
          </p:nvPr>
        </p:nvSpPr>
        <p:spPr>
          <a:xfrm>
            <a:off x="415600" y="593367"/>
            <a:ext cx="11360800" cy="763600"/>
          </a:xfrm>
          <a:prstGeom prst="rect">
            <a:avLst/>
          </a:prstGeom>
        </p:spPr>
        <p:txBody>
          <a:bodyPr lIns="121900" tIns="121900" rIns="121900" bIns="121900" anchor="t" anchorCtr="0">
            <a:noAutofit/>
          </a:bodyPr>
          <a:lstStyle/>
          <a:p>
            <a:r>
              <a:rPr lang="en" dirty="0">
                <a:solidFill>
                  <a:srgbClr val="E69138"/>
                </a:solidFill>
              </a:rPr>
              <a:t>Drawing </a:t>
            </a:r>
            <a:r>
              <a:rPr lang="en" dirty="0">
                <a:solidFill>
                  <a:srgbClr val="999999"/>
                </a:solidFill>
              </a:rPr>
              <a:t>- Geometries - Grid</a:t>
            </a:r>
          </a:p>
        </p:txBody>
      </p:sp>
      <p:pic>
        <p:nvPicPr>
          <p:cNvPr id="2" name="Picture 1"/>
          <p:cNvPicPr>
            <a:picLocks noChangeAspect="1"/>
          </p:cNvPicPr>
          <p:nvPr/>
        </p:nvPicPr>
        <p:blipFill>
          <a:blip r:embed="rId3">
            <a:extLst>
              <a:ext uri="{BEBA8EAE-BF5A-486C-A8C5-ECC9F3942E4B}">
                <a14:imgProps xmlns:a14="http://schemas.microsoft.com/office/drawing/2010/main">
                  <a14:imgLayer r:embed="rId4">
                    <a14:imgEffect>
                      <a14:backgroundRemoval t="1388" b="96234" l="1668" r="98072">
                        <a14:foregroundMark x1="24388" y1="62438" x2="79208" y2="66501"/>
                        <a14:foregroundMark x1="6514" y1="90486" x2="86608" y2="90188"/>
                      </a14:backgroundRemoval>
                    </a14:imgEffect>
                  </a14:imgLayer>
                </a14:imgProps>
              </a:ext>
            </a:extLst>
          </a:blip>
          <a:stretch>
            <a:fillRect/>
          </a:stretch>
        </p:blipFill>
        <p:spPr>
          <a:xfrm>
            <a:off x="415600" y="4535190"/>
            <a:ext cx="3919538" cy="2060872"/>
          </a:xfrm>
          <a:prstGeom prst="rect">
            <a:avLst/>
          </a:prstGeom>
        </p:spPr>
      </p:pic>
      <p:sp>
        <p:nvSpPr>
          <p:cNvPr id="3" name="TextBox 2"/>
          <p:cNvSpPr txBox="1"/>
          <p:nvPr/>
        </p:nvSpPr>
        <p:spPr>
          <a:xfrm>
            <a:off x="4876800" y="4678680"/>
            <a:ext cx="6720840" cy="2677656"/>
          </a:xfrm>
          <a:prstGeom prst="rect">
            <a:avLst/>
          </a:prstGeom>
          <a:noFill/>
        </p:spPr>
        <p:txBody>
          <a:bodyPr wrap="square" rtlCol="0">
            <a:spAutoFit/>
          </a:bodyPr>
          <a:lstStyle/>
          <a:p>
            <a:r>
              <a:rPr lang="en-US" dirty="0">
                <a:solidFill>
                  <a:schemeClr val="tx2"/>
                </a:solidFill>
              </a:rPr>
              <a:t>The way we generate the vertices of a Grid(N squares) is the following:</a:t>
            </a:r>
          </a:p>
          <a:p>
            <a:endParaRPr lang="en-US" dirty="0">
              <a:solidFill>
                <a:schemeClr val="tx2"/>
              </a:solidFill>
            </a:endParaRPr>
          </a:p>
          <a:p>
            <a:r>
              <a:rPr lang="en-US" dirty="0">
                <a:solidFill>
                  <a:schemeClr val="tx2"/>
                </a:solidFill>
                <a:latin typeface="Courier New" panose="02070309020205020404" pitchFamily="49" charset="0"/>
                <a:cs typeface="Courier New" panose="02070309020205020404" pitchFamily="49" charset="0"/>
              </a:rPr>
              <a:t>For each row z </a:t>
            </a:r>
            <a:r>
              <a:rPr lang="en-US" dirty="0">
                <a:solidFill>
                  <a:schemeClr val="tx2"/>
                </a:solidFill>
                <a:latin typeface="Courier New" panose="02070309020205020404" pitchFamily="49" charset="0"/>
                <a:cs typeface="Courier New" panose="02070309020205020404" pitchFamily="49" charset="0"/>
                <a:sym typeface="Wingdings" panose="05000000000000000000" pitchFamily="2" charset="2"/>
              </a:rPr>
              <a:t> starting from bottom left-most vertex</a:t>
            </a:r>
          </a:p>
          <a:p>
            <a:r>
              <a:rPr lang="en-US" dirty="0">
                <a:solidFill>
                  <a:schemeClr val="tx2"/>
                </a:solidFill>
                <a:latin typeface="Courier New" panose="02070309020205020404" pitchFamily="49" charset="0"/>
                <a:cs typeface="Courier New" panose="02070309020205020404" pitchFamily="49" charset="0"/>
                <a:sym typeface="Wingdings" panose="05000000000000000000" pitchFamily="2" charset="2"/>
              </a:rPr>
              <a:t>	For each Column x from left to right</a:t>
            </a:r>
          </a:p>
          <a:p>
            <a:r>
              <a:rPr lang="en-US" dirty="0">
                <a:solidFill>
                  <a:schemeClr val="tx2"/>
                </a:solidFill>
                <a:latin typeface="Courier New" panose="02070309020205020404" pitchFamily="49" charset="0"/>
                <a:cs typeface="Courier New" panose="02070309020205020404" pitchFamily="49" charset="0"/>
                <a:sym typeface="Wingdings" panose="05000000000000000000" pitchFamily="2" charset="2"/>
              </a:rPr>
              <a:t>		// add vertex</a:t>
            </a:r>
          </a:p>
          <a:p>
            <a:r>
              <a:rPr lang="en-US" dirty="0">
                <a:solidFill>
                  <a:schemeClr val="tx2"/>
                </a:solidFill>
                <a:latin typeface="Courier New" panose="02070309020205020404" pitchFamily="49" charset="0"/>
                <a:cs typeface="Courier New" panose="02070309020205020404" pitchFamily="49" charset="0"/>
                <a:sym typeface="Wingdings" panose="05000000000000000000" pitchFamily="2" charset="2"/>
              </a:rPr>
              <a:t>		</a:t>
            </a:r>
            <a:r>
              <a:rPr lang="en-US" dirty="0" err="1">
                <a:solidFill>
                  <a:schemeClr val="tx2"/>
                </a:solidFill>
                <a:latin typeface="Courier New" panose="02070309020205020404" pitchFamily="49" charset="0"/>
                <a:cs typeface="Courier New" panose="02070309020205020404" pitchFamily="49" charset="0"/>
                <a:sym typeface="Wingdings" panose="05000000000000000000" pitchFamily="2" charset="2"/>
              </a:rPr>
              <a:t>vertices.add</a:t>
            </a:r>
            <a:r>
              <a:rPr lang="en-US" dirty="0">
                <a:solidFill>
                  <a:schemeClr val="tx2"/>
                </a:solidFill>
                <a:latin typeface="Courier New" panose="02070309020205020404" pitchFamily="49" charset="0"/>
                <a:cs typeface="Courier New" panose="02070309020205020404" pitchFamily="49" charset="0"/>
                <a:sym typeface="Wingdings" panose="05000000000000000000" pitchFamily="2" charset="2"/>
              </a:rPr>
              <a:t>(new Vertex(xValue,0,zValue)</a:t>
            </a:r>
          </a:p>
          <a:p>
            <a:r>
              <a:rPr lang="en-US" dirty="0">
                <a:solidFill>
                  <a:schemeClr val="tx2"/>
                </a:solidFill>
                <a:latin typeface="Courier New" panose="02070309020205020404" pitchFamily="49" charset="0"/>
                <a:cs typeface="Courier New" panose="02070309020205020404" pitchFamily="49" charset="0"/>
                <a:sym typeface="Wingdings" panose="05000000000000000000" pitchFamily="2" charset="2"/>
              </a:rPr>
              <a:t>		// add index</a:t>
            </a:r>
          </a:p>
          <a:p>
            <a:r>
              <a:rPr lang="en-US" dirty="0">
                <a:solidFill>
                  <a:schemeClr val="tx2"/>
                </a:solidFill>
                <a:latin typeface="Courier New" panose="02070309020205020404" pitchFamily="49" charset="0"/>
                <a:cs typeface="Courier New" panose="02070309020205020404" pitchFamily="49" charset="0"/>
                <a:sym typeface="Wingdings" panose="05000000000000000000" pitchFamily="2" charset="2"/>
              </a:rPr>
              <a:t>		add immediate vertex index</a:t>
            </a:r>
          </a:p>
          <a:p>
            <a:r>
              <a:rPr lang="en-US" dirty="0">
                <a:solidFill>
                  <a:schemeClr val="tx2"/>
                </a:solidFill>
                <a:latin typeface="Courier New" panose="02070309020205020404" pitchFamily="49" charset="0"/>
                <a:cs typeface="Courier New" panose="02070309020205020404" pitchFamily="49" charset="0"/>
                <a:sym typeface="Wingdings" panose="05000000000000000000" pitchFamily="2" charset="2"/>
              </a:rPr>
              <a:t>		add next row’s equivalent column vertex	</a:t>
            </a:r>
            <a:r>
              <a:rPr lang="en-US" dirty="0">
                <a:solidFill>
                  <a:schemeClr val="tx2"/>
                </a:solidFill>
                <a:sym typeface="Wingdings" panose="05000000000000000000" pitchFamily="2" charset="2"/>
              </a:rPr>
              <a:t>	</a:t>
            </a:r>
            <a:endParaRPr lang="en-US" dirty="0">
              <a:solidFill>
                <a:schemeClr val="tx2"/>
              </a:solidFill>
            </a:endParaRPr>
          </a:p>
          <a:p>
            <a:endParaRPr lang="en-US" dirty="0">
              <a:solidFill>
                <a:schemeClr val="tx2"/>
              </a:solidFill>
            </a:endParaRPr>
          </a:p>
          <a:p>
            <a:endParaRPr lang="en-US" dirty="0">
              <a:solidFill>
                <a:schemeClr val="tx2"/>
              </a:solidFill>
            </a:endParaRPr>
          </a:p>
        </p:txBody>
      </p:sp>
    </p:spTree>
    <p:extLst>
      <p:ext uri="{BB962C8B-B14F-4D97-AF65-F5344CB8AC3E}">
        <p14:creationId xmlns:p14="http://schemas.microsoft.com/office/powerpoint/2010/main" val="1350111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5601" y="1536633"/>
            <a:ext cx="11360799" cy="1473267"/>
          </a:xfrm>
        </p:spPr>
        <p:txBody>
          <a:bodyPr/>
          <a:lstStyle/>
          <a:p>
            <a:r>
              <a:rPr lang="en-US" dirty="0">
                <a:solidFill>
                  <a:srgbClr val="FFC000"/>
                </a:solidFill>
              </a:rPr>
              <a:t>Cube</a:t>
            </a:r>
          </a:p>
          <a:p>
            <a:r>
              <a:rPr lang="en-US" dirty="0">
                <a:solidFill>
                  <a:srgbClr val="FFC000"/>
                </a:solidFill>
              </a:rPr>
              <a:t>	</a:t>
            </a:r>
            <a:r>
              <a:rPr lang="en-US" dirty="0">
                <a:solidFill>
                  <a:schemeClr val="tx2"/>
                </a:solidFill>
              </a:rPr>
              <a:t>As mentioned, we will only need 8 vertices and 6 faces * 6 vertices = 36 indices</a:t>
            </a:r>
            <a:endParaRPr lang="en-US" dirty="0">
              <a:solidFill>
                <a:srgbClr val="FFC000"/>
              </a:solidFill>
            </a:endParaRPr>
          </a:p>
        </p:txBody>
      </p:sp>
      <p:sp>
        <p:nvSpPr>
          <p:cNvPr id="4" name="Shape 587"/>
          <p:cNvSpPr txBox="1">
            <a:spLocks noGrp="1"/>
          </p:cNvSpPr>
          <p:nvPr>
            <p:ph type="title"/>
          </p:nvPr>
        </p:nvSpPr>
        <p:spPr>
          <a:xfrm>
            <a:off x="415600" y="593367"/>
            <a:ext cx="11360800" cy="763600"/>
          </a:xfrm>
          <a:prstGeom prst="rect">
            <a:avLst/>
          </a:prstGeom>
        </p:spPr>
        <p:txBody>
          <a:bodyPr lIns="121900" tIns="121900" rIns="121900" bIns="121900" anchor="t" anchorCtr="0">
            <a:noAutofit/>
          </a:bodyPr>
          <a:lstStyle/>
          <a:p>
            <a:r>
              <a:rPr lang="en" dirty="0">
                <a:solidFill>
                  <a:srgbClr val="E69138"/>
                </a:solidFill>
              </a:rPr>
              <a:t>Drawing </a:t>
            </a:r>
            <a:r>
              <a:rPr lang="en" dirty="0">
                <a:solidFill>
                  <a:srgbClr val="999999"/>
                </a:solidFill>
              </a:rPr>
              <a:t>– Geometries - Cube</a:t>
            </a:r>
          </a:p>
        </p:txBody>
      </p:sp>
      <p:sp>
        <p:nvSpPr>
          <p:cNvPr id="5" name="Shape 524"/>
          <p:cNvSpPr txBox="1"/>
          <p:nvPr/>
        </p:nvSpPr>
        <p:spPr>
          <a:xfrm>
            <a:off x="3357548" y="3597284"/>
            <a:ext cx="710800" cy="510800"/>
          </a:xfrm>
          <a:prstGeom prst="rect">
            <a:avLst/>
          </a:prstGeom>
          <a:noFill/>
          <a:ln>
            <a:noFill/>
          </a:ln>
        </p:spPr>
        <p:txBody>
          <a:bodyPr lIns="121900" tIns="121900" rIns="121900" bIns="121900" anchor="ctr" anchorCtr="0">
            <a:noAutofit/>
          </a:bodyPr>
          <a:lstStyle/>
          <a:p>
            <a:pPr algn="ctr"/>
            <a:r>
              <a:rPr lang="en" sz="1867">
                <a:solidFill>
                  <a:srgbClr val="E69138"/>
                </a:solidFill>
              </a:rPr>
              <a:t>2</a:t>
            </a:r>
          </a:p>
        </p:txBody>
      </p:sp>
      <p:sp>
        <p:nvSpPr>
          <p:cNvPr id="6" name="Shape 525"/>
          <p:cNvSpPr txBox="1"/>
          <p:nvPr/>
        </p:nvSpPr>
        <p:spPr>
          <a:xfrm>
            <a:off x="1701654" y="5606820"/>
            <a:ext cx="710799" cy="510800"/>
          </a:xfrm>
          <a:prstGeom prst="rect">
            <a:avLst/>
          </a:prstGeom>
          <a:noFill/>
          <a:ln>
            <a:noFill/>
          </a:ln>
        </p:spPr>
        <p:txBody>
          <a:bodyPr lIns="121900" tIns="121900" rIns="121900" bIns="121900" anchor="ctr" anchorCtr="0">
            <a:noAutofit/>
          </a:bodyPr>
          <a:lstStyle/>
          <a:p>
            <a:pPr algn="ctr"/>
            <a:r>
              <a:rPr lang="en" sz="1867">
                <a:solidFill>
                  <a:srgbClr val="E69138"/>
                </a:solidFill>
              </a:rPr>
              <a:t>0</a:t>
            </a:r>
          </a:p>
        </p:txBody>
      </p:sp>
      <p:sp>
        <p:nvSpPr>
          <p:cNvPr id="7" name="Shape 526"/>
          <p:cNvSpPr txBox="1"/>
          <p:nvPr/>
        </p:nvSpPr>
        <p:spPr>
          <a:xfrm>
            <a:off x="1701654" y="3597268"/>
            <a:ext cx="710799" cy="510800"/>
          </a:xfrm>
          <a:prstGeom prst="rect">
            <a:avLst/>
          </a:prstGeom>
          <a:noFill/>
          <a:ln>
            <a:noFill/>
          </a:ln>
        </p:spPr>
        <p:txBody>
          <a:bodyPr lIns="121900" tIns="121900" rIns="121900" bIns="121900" anchor="ctr" anchorCtr="0">
            <a:noAutofit/>
          </a:bodyPr>
          <a:lstStyle/>
          <a:p>
            <a:pPr algn="ctr"/>
            <a:r>
              <a:rPr lang="en" sz="1867">
                <a:solidFill>
                  <a:srgbClr val="E69138"/>
                </a:solidFill>
              </a:rPr>
              <a:t>1</a:t>
            </a:r>
          </a:p>
        </p:txBody>
      </p:sp>
      <p:sp>
        <p:nvSpPr>
          <p:cNvPr id="8" name="Shape 527"/>
          <p:cNvSpPr txBox="1"/>
          <p:nvPr/>
        </p:nvSpPr>
        <p:spPr>
          <a:xfrm>
            <a:off x="3357564" y="5617756"/>
            <a:ext cx="710800" cy="510800"/>
          </a:xfrm>
          <a:prstGeom prst="rect">
            <a:avLst/>
          </a:prstGeom>
          <a:noFill/>
          <a:ln>
            <a:noFill/>
          </a:ln>
        </p:spPr>
        <p:txBody>
          <a:bodyPr lIns="121900" tIns="121900" rIns="121900" bIns="121900" anchor="ctr" anchorCtr="0">
            <a:noAutofit/>
          </a:bodyPr>
          <a:lstStyle/>
          <a:p>
            <a:pPr algn="ctr"/>
            <a:r>
              <a:rPr lang="en" sz="1867">
                <a:solidFill>
                  <a:srgbClr val="E69138"/>
                </a:solidFill>
              </a:rPr>
              <a:t>3</a:t>
            </a:r>
          </a:p>
        </p:txBody>
      </p:sp>
      <p:sp>
        <p:nvSpPr>
          <p:cNvPr id="9" name="Shape 528"/>
          <p:cNvSpPr txBox="1"/>
          <p:nvPr/>
        </p:nvSpPr>
        <p:spPr>
          <a:xfrm>
            <a:off x="2828303" y="4633951"/>
            <a:ext cx="710799" cy="510800"/>
          </a:xfrm>
          <a:prstGeom prst="rect">
            <a:avLst/>
          </a:prstGeom>
          <a:noFill/>
          <a:ln>
            <a:noFill/>
          </a:ln>
        </p:spPr>
        <p:txBody>
          <a:bodyPr lIns="121900" tIns="121900" rIns="121900" bIns="121900" anchor="ctr" anchorCtr="0">
            <a:noAutofit/>
          </a:bodyPr>
          <a:lstStyle/>
          <a:p>
            <a:pPr algn="ctr"/>
            <a:r>
              <a:rPr lang="en" sz="1867">
                <a:solidFill>
                  <a:srgbClr val="E69138"/>
                </a:solidFill>
              </a:rPr>
              <a:t>4</a:t>
            </a:r>
          </a:p>
        </p:txBody>
      </p:sp>
      <p:sp>
        <p:nvSpPr>
          <p:cNvPr id="10" name="Shape 529"/>
          <p:cNvSpPr txBox="1"/>
          <p:nvPr/>
        </p:nvSpPr>
        <p:spPr>
          <a:xfrm>
            <a:off x="2828303" y="2867645"/>
            <a:ext cx="710799" cy="510800"/>
          </a:xfrm>
          <a:prstGeom prst="rect">
            <a:avLst/>
          </a:prstGeom>
          <a:noFill/>
          <a:ln>
            <a:noFill/>
          </a:ln>
        </p:spPr>
        <p:txBody>
          <a:bodyPr lIns="121900" tIns="121900" rIns="121900" bIns="121900" anchor="ctr" anchorCtr="0">
            <a:noAutofit/>
          </a:bodyPr>
          <a:lstStyle/>
          <a:p>
            <a:pPr algn="ctr"/>
            <a:r>
              <a:rPr lang="en" sz="1867">
                <a:solidFill>
                  <a:srgbClr val="E69138"/>
                </a:solidFill>
              </a:rPr>
              <a:t>5</a:t>
            </a:r>
          </a:p>
        </p:txBody>
      </p:sp>
      <p:sp>
        <p:nvSpPr>
          <p:cNvPr id="11" name="Shape 530"/>
          <p:cNvSpPr txBox="1"/>
          <p:nvPr/>
        </p:nvSpPr>
        <p:spPr>
          <a:xfrm>
            <a:off x="4484197" y="2867663"/>
            <a:ext cx="710800" cy="510800"/>
          </a:xfrm>
          <a:prstGeom prst="rect">
            <a:avLst/>
          </a:prstGeom>
          <a:noFill/>
          <a:ln>
            <a:noFill/>
          </a:ln>
        </p:spPr>
        <p:txBody>
          <a:bodyPr lIns="121900" tIns="121900" rIns="121900" bIns="121900" anchor="ctr" anchorCtr="0">
            <a:noAutofit/>
          </a:bodyPr>
          <a:lstStyle/>
          <a:p>
            <a:pPr algn="ctr"/>
            <a:r>
              <a:rPr lang="en" sz="1867">
                <a:solidFill>
                  <a:srgbClr val="E69138"/>
                </a:solidFill>
              </a:rPr>
              <a:t>6</a:t>
            </a:r>
          </a:p>
        </p:txBody>
      </p:sp>
      <p:sp>
        <p:nvSpPr>
          <p:cNvPr id="12" name="Shape 531"/>
          <p:cNvSpPr txBox="1"/>
          <p:nvPr/>
        </p:nvSpPr>
        <p:spPr>
          <a:xfrm>
            <a:off x="4484215" y="4644888"/>
            <a:ext cx="710800" cy="510800"/>
          </a:xfrm>
          <a:prstGeom prst="rect">
            <a:avLst/>
          </a:prstGeom>
          <a:noFill/>
          <a:ln>
            <a:noFill/>
          </a:ln>
        </p:spPr>
        <p:txBody>
          <a:bodyPr lIns="121900" tIns="121900" rIns="121900" bIns="121900" anchor="ctr" anchorCtr="0">
            <a:noAutofit/>
          </a:bodyPr>
          <a:lstStyle/>
          <a:p>
            <a:pPr algn="ctr"/>
            <a:r>
              <a:rPr lang="en" sz="1867">
                <a:solidFill>
                  <a:srgbClr val="E69138"/>
                </a:solidFill>
              </a:rPr>
              <a:t>7</a:t>
            </a:r>
          </a:p>
        </p:txBody>
      </p:sp>
      <p:sp>
        <p:nvSpPr>
          <p:cNvPr id="13" name="Shape 534"/>
          <p:cNvSpPr/>
          <p:nvPr/>
        </p:nvSpPr>
        <p:spPr>
          <a:xfrm>
            <a:off x="3318268" y="3229524"/>
            <a:ext cx="191600" cy="191600"/>
          </a:xfrm>
          <a:prstGeom prst="ellipse">
            <a:avLst/>
          </a:prstGeom>
          <a:solidFill>
            <a:srgbClr val="8E7CC3"/>
          </a:solidFill>
          <a:ln>
            <a:noFill/>
          </a:ln>
        </p:spPr>
        <p:txBody>
          <a:bodyPr lIns="121900" tIns="121900" rIns="121900" bIns="121900" anchor="ctr" anchorCtr="0">
            <a:noAutofit/>
          </a:bodyPr>
          <a:lstStyle/>
          <a:p>
            <a:endParaRPr sz="1867"/>
          </a:p>
        </p:txBody>
      </p:sp>
      <p:sp>
        <p:nvSpPr>
          <p:cNvPr id="14" name="Shape 535"/>
          <p:cNvSpPr/>
          <p:nvPr/>
        </p:nvSpPr>
        <p:spPr>
          <a:xfrm>
            <a:off x="5038432" y="5019464"/>
            <a:ext cx="191600" cy="191600"/>
          </a:xfrm>
          <a:prstGeom prst="ellipse">
            <a:avLst/>
          </a:prstGeom>
          <a:solidFill>
            <a:srgbClr val="8E7CC3"/>
          </a:solidFill>
          <a:ln>
            <a:noFill/>
          </a:ln>
        </p:spPr>
        <p:txBody>
          <a:bodyPr lIns="121900" tIns="121900" rIns="121900" bIns="121900" anchor="ctr" anchorCtr="0">
            <a:noAutofit/>
          </a:bodyPr>
          <a:lstStyle/>
          <a:p>
            <a:endParaRPr sz="1867">
              <a:solidFill>
                <a:srgbClr val="E69138"/>
              </a:solidFill>
            </a:endParaRPr>
          </a:p>
        </p:txBody>
      </p:sp>
      <p:sp>
        <p:nvSpPr>
          <p:cNvPr id="15" name="Shape 536"/>
          <p:cNvSpPr/>
          <p:nvPr/>
        </p:nvSpPr>
        <p:spPr>
          <a:xfrm>
            <a:off x="2236539" y="5606820"/>
            <a:ext cx="191600" cy="191600"/>
          </a:xfrm>
          <a:prstGeom prst="ellipse">
            <a:avLst/>
          </a:prstGeom>
          <a:solidFill>
            <a:srgbClr val="8E7CC3"/>
          </a:solidFill>
          <a:ln>
            <a:noFill/>
          </a:ln>
        </p:spPr>
        <p:txBody>
          <a:bodyPr lIns="121900" tIns="121900" rIns="121900" bIns="121900" anchor="ctr" anchorCtr="0">
            <a:noAutofit/>
          </a:bodyPr>
          <a:lstStyle/>
          <a:p>
            <a:endParaRPr sz="1867"/>
          </a:p>
        </p:txBody>
      </p:sp>
      <p:sp>
        <p:nvSpPr>
          <p:cNvPr id="16" name="Shape 537"/>
          <p:cNvSpPr/>
          <p:nvPr/>
        </p:nvSpPr>
        <p:spPr>
          <a:xfrm>
            <a:off x="2236548" y="3950851"/>
            <a:ext cx="191600" cy="191600"/>
          </a:xfrm>
          <a:prstGeom prst="ellipse">
            <a:avLst/>
          </a:prstGeom>
          <a:solidFill>
            <a:srgbClr val="8E7CC3"/>
          </a:solidFill>
          <a:ln>
            <a:noFill/>
          </a:ln>
        </p:spPr>
        <p:txBody>
          <a:bodyPr lIns="121900" tIns="121900" rIns="121900" bIns="121900" anchor="ctr" anchorCtr="0">
            <a:noAutofit/>
          </a:bodyPr>
          <a:lstStyle/>
          <a:p>
            <a:endParaRPr sz="1867"/>
          </a:p>
        </p:txBody>
      </p:sp>
      <p:cxnSp>
        <p:nvCxnSpPr>
          <p:cNvPr id="17" name="Shape 538"/>
          <p:cNvCxnSpPr>
            <a:stCxn id="30" idx="4"/>
            <a:endCxn id="19" idx="0"/>
          </p:cNvCxnSpPr>
          <p:nvPr/>
        </p:nvCxnSpPr>
        <p:spPr>
          <a:xfrm>
            <a:off x="4011657" y="4142453"/>
            <a:ext cx="0" cy="1464400"/>
          </a:xfrm>
          <a:prstGeom prst="straightConnector1">
            <a:avLst/>
          </a:prstGeom>
          <a:noFill/>
          <a:ln w="9525" cap="flat" cmpd="sng">
            <a:solidFill>
              <a:srgbClr val="F1C232"/>
            </a:solidFill>
            <a:prstDash val="solid"/>
            <a:round/>
            <a:headEnd type="none" w="lg" len="lg"/>
            <a:tailEnd type="none" w="lg" len="lg"/>
          </a:ln>
        </p:spPr>
      </p:cxnSp>
      <p:sp>
        <p:nvSpPr>
          <p:cNvPr id="18" name="Shape 541"/>
          <p:cNvSpPr/>
          <p:nvPr/>
        </p:nvSpPr>
        <p:spPr>
          <a:xfrm>
            <a:off x="5038432" y="3229524"/>
            <a:ext cx="191600" cy="191600"/>
          </a:xfrm>
          <a:prstGeom prst="ellipse">
            <a:avLst/>
          </a:prstGeom>
          <a:solidFill>
            <a:srgbClr val="8E7CC3"/>
          </a:solidFill>
          <a:ln>
            <a:noFill/>
          </a:ln>
        </p:spPr>
        <p:txBody>
          <a:bodyPr lIns="121900" tIns="121900" rIns="121900" bIns="121900" anchor="ctr" anchorCtr="0">
            <a:noAutofit/>
          </a:bodyPr>
          <a:lstStyle/>
          <a:p>
            <a:endParaRPr sz="1867"/>
          </a:p>
        </p:txBody>
      </p:sp>
      <p:sp>
        <p:nvSpPr>
          <p:cNvPr id="19" name="Shape 540"/>
          <p:cNvSpPr/>
          <p:nvPr/>
        </p:nvSpPr>
        <p:spPr>
          <a:xfrm>
            <a:off x="3915857" y="5606820"/>
            <a:ext cx="191600" cy="191600"/>
          </a:xfrm>
          <a:prstGeom prst="ellipse">
            <a:avLst/>
          </a:prstGeom>
          <a:solidFill>
            <a:srgbClr val="8E7CC3"/>
          </a:solidFill>
          <a:ln>
            <a:noFill/>
          </a:ln>
        </p:spPr>
        <p:txBody>
          <a:bodyPr lIns="121900" tIns="121900" rIns="121900" bIns="121900" anchor="ctr" anchorCtr="0">
            <a:noAutofit/>
          </a:bodyPr>
          <a:lstStyle/>
          <a:p>
            <a:endParaRPr sz="1867"/>
          </a:p>
        </p:txBody>
      </p:sp>
      <p:cxnSp>
        <p:nvCxnSpPr>
          <p:cNvPr id="20" name="Shape 542"/>
          <p:cNvCxnSpPr>
            <a:stCxn id="16" idx="7"/>
            <a:endCxn id="13" idx="3"/>
          </p:cNvCxnSpPr>
          <p:nvPr/>
        </p:nvCxnSpPr>
        <p:spPr>
          <a:xfrm rot="10800000" flipH="1">
            <a:off x="2400090" y="3392911"/>
            <a:ext cx="946399" cy="586000"/>
          </a:xfrm>
          <a:prstGeom prst="straightConnector1">
            <a:avLst/>
          </a:prstGeom>
          <a:noFill/>
          <a:ln w="9525" cap="flat" cmpd="sng">
            <a:solidFill>
              <a:srgbClr val="F1C232"/>
            </a:solidFill>
            <a:prstDash val="solid"/>
            <a:round/>
            <a:headEnd type="none" w="lg" len="lg"/>
            <a:tailEnd type="none" w="lg" len="lg"/>
          </a:ln>
        </p:spPr>
      </p:cxnSp>
      <p:cxnSp>
        <p:nvCxnSpPr>
          <p:cNvPr id="21" name="Shape 543"/>
          <p:cNvCxnSpPr>
            <a:stCxn id="13" idx="6"/>
            <a:endCxn id="18" idx="2"/>
          </p:cNvCxnSpPr>
          <p:nvPr/>
        </p:nvCxnSpPr>
        <p:spPr>
          <a:xfrm>
            <a:off x="3509868" y="3325324"/>
            <a:ext cx="1528400" cy="0"/>
          </a:xfrm>
          <a:prstGeom prst="straightConnector1">
            <a:avLst/>
          </a:prstGeom>
          <a:noFill/>
          <a:ln w="9525" cap="flat" cmpd="sng">
            <a:solidFill>
              <a:srgbClr val="F1C232"/>
            </a:solidFill>
            <a:prstDash val="solid"/>
            <a:round/>
            <a:headEnd type="none" w="lg" len="lg"/>
            <a:tailEnd type="none" w="lg" len="lg"/>
          </a:ln>
        </p:spPr>
      </p:cxnSp>
      <p:cxnSp>
        <p:nvCxnSpPr>
          <p:cNvPr id="22" name="Shape 544"/>
          <p:cNvCxnSpPr>
            <a:stCxn id="16" idx="4"/>
            <a:endCxn id="15" idx="0"/>
          </p:cNvCxnSpPr>
          <p:nvPr/>
        </p:nvCxnSpPr>
        <p:spPr>
          <a:xfrm>
            <a:off x="2332348" y="4142451"/>
            <a:ext cx="0" cy="1464400"/>
          </a:xfrm>
          <a:prstGeom prst="straightConnector1">
            <a:avLst/>
          </a:prstGeom>
          <a:noFill/>
          <a:ln w="9525" cap="flat" cmpd="sng">
            <a:solidFill>
              <a:srgbClr val="F1C232"/>
            </a:solidFill>
            <a:prstDash val="solid"/>
            <a:round/>
            <a:headEnd type="none" w="lg" len="lg"/>
            <a:tailEnd type="none" w="lg" len="lg"/>
          </a:ln>
        </p:spPr>
      </p:cxnSp>
      <p:cxnSp>
        <p:nvCxnSpPr>
          <p:cNvPr id="23" name="Shape 545"/>
          <p:cNvCxnSpPr>
            <a:stCxn id="14" idx="3"/>
            <a:endCxn id="19" idx="6"/>
          </p:cNvCxnSpPr>
          <p:nvPr/>
        </p:nvCxnSpPr>
        <p:spPr>
          <a:xfrm flipH="1">
            <a:off x="4107291" y="5183004"/>
            <a:ext cx="959200" cy="519600"/>
          </a:xfrm>
          <a:prstGeom prst="straightConnector1">
            <a:avLst/>
          </a:prstGeom>
          <a:noFill/>
          <a:ln w="9525" cap="flat" cmpd="sng">
            <a:solidFill>
              <a:srgbClr val="F1C232"/>
            </a:solidFill>
            <a:prstDash val="solid"/>
            <a:round/>
            <a:headEnd type="none" w="lg" len="lg"/>
            <a:tailEnd type="none" w="lg" len="lg"/>
          </a:ln>
        </p:spPr>
      </p:cxnSp>
      <p:cxnSp>
        <p:nvCxnSpPr>
          <p:cNvPr id="24" name="Shape 546"/>
          <p:cNvCxnSpPr>
            <a:stCxn id="18" idx="4"/>
            <a:endCxn id="14" idx="0"/>
          </p:cNvCxnSpPr>
          <p:nvPr/>
        </p:nvCxnSpPr>
        <p:spPr>
          <a:xfrm>
            <a:off x="5134232" y="3421124"/>
            <a:ext cx="0" cy="1598400"/>
          </a:xfrm>
          <a:prstGeom prst="straightConnector1">
            <a:avLst/>
          </a:prstGeom>
          <a:noFill/>
          <a:ln w="9525" cap="flat" cmpd="sng">
            <a:solidFill>
              <a:srgbClr val="F1C232"/>
            </a:solidFill>
            <a:prstDash val="solid"/>
            <a:round/>
            <a:headEnd type="none" w="lg" len="lg"/>
            <a:tailEnd type="none" w="lg" len="lg"/>
          </a:ln>
        </p:spPr>
      </p:cxnSp>
      <p:sp>
        <p:nvSpPr>
          <p:cNvPr id="25" name="Shape 547"/>
          <p:cNvSpPr/>
          <p:nvPr/>
        </p:nvSpPr>
        <p:spPr>
          <a:xfrm>
            <a:off x="3318263" y="5019473"/>
            <a:ext cx="191600" cy="191600"/>
          </a:xfrm>
          <a:prstGeom prst="ellipse">
            <a:avLst/>
          </a:prstGeom>
          <a:solidFill>
            <a:srgbClr val="8E7CC3"/>
          </a:solidFill>
          <a:ln>
            <a:noFill/>
          </a:ln>
        </p:spPr>
        <p:txBody>
          <a:bodyPr lIns="121900" tIns="121900" rIns="121900" bIns="121900" anchor="ctr" anchorCtr="0">
            <a:noAutofit/>
          </a:bodyPr>
          <a:lstStyle/>
          <a:p>
            <a:endParaRPr sz="1867"/>
          </a:p>
        </p:txBody>
      </p:sp>
      <p:cxnSp>
        <p:nvCxnSpPr>
          <p:cNvPr id="26" name="Shape 548"/>
          <p:cNvCxnSpPr>
            <a:stCxn id="25" idx="3"/>
            <a:endCxn id="15" idx="6"/>
          </p:cNvCxnSpPr>
          <p:nvPr/>
        </p:nvCxnSpPr>
        <p:spPr>
          <a:xfrm flipH="1">
            <a:off x="2428323" y="5183013"/>
            <a:ext cx="918000" cy="519600"/>
          </a:xfrm>
          <a:prstGeom prst="straightConnector1">
            <a:avLst/>
          </a:prstGeom>
          <a:noFill/>
          <a:ln w="9525" cap="flat" cmpd="sng">
            <a:solidFill>
              <a:srgbClr val="F1C232"/>
            </a:solidFill>
            <a:prstDash val="dash"/>
            <a:round/>
            <a:headEnd type="none" w="lg" len="lg"/>
            <a:tailEnd type="none" w="lg" len="lg"/>
          </a:ln>
        </p:spPr>
      </p:cxnSp>
      <p:cxnSp>
        <p:nvCxnSpPr>
          <p:cNvPr id="27" name="Shape 549"/>
          <p:cNvCxnSpPr>
            <a:stCxn id="15" idx="6"/>
            <a:endCxn id="19" idx="2"/>
          </p:cNvCxnSpPr>
          <p:nvPr/>
        </p:nvCxnSpPr>
        <p:spPr>
          <a:xfrm>
            <a:off x="2428139" y="5702620"/>
            <a:ext cx="1487599" cy="0"/>
          </a:xfrm>
          <a:prstGeom prst="straightConnector1">
            <a:avLst/>
          </a:prstGeom>
          <a:noFill/>
          <a:ln w="9525" cap="flat" cmpd="sng">
            <a:solidFill>
              <a:srgbClr val="F1C232"/>
            </a:solidFill>
            <a:prstDash val="solid"/>
            <a:round/>
            <a:headEnd type="none" w="lg" len="lg"/>
            <a:tailEnd type="none" w="lg" len="lg"/>
          </a:ln>
        </p:spPr>
      </p:cxnSp>
      <p:cxnSp>
        <p:nvCxnSpPr>
          <p:cNvPr id="28" name="Shape 550"/>
          <p:cNvCxnSpPr>
            <a:stCxn id="25" idx="6"/>
            <a:endCxn id="14" idx="2"/>
          </p:cNvCxnSpPr>
          <p:nvPr/>
        </p:nvCxnSpPr>
        <p:spPr>
          <a:xfrm>
            <a:off x="3509863" y="5115273"/>
            <a:ext cx="1528400" cy="0"/>
          </a:xfrm>
          <a:prstGeom prst="straightConnector1">
            <a:avLst/>
          </a:prstGeom>
          <a:noFill/>
          <a:ln w="9525" cap="flat" cmpd="sng">
            <a:solidFill>
              <a:srgbClr val="F1C232"/>
            </a:solidFill>
            <a:prstDash val="dash"/>
            <a:round/>
            <a:headEnd type="none" w="lg" len="lg"/>
            <a:tailEnd type="none" w="lg" len="lg"/>
          </a:ln>
        </p:spPr>
      </p:cxnSp>
      <p:cxnSp>
        <p:nvCxnSpPr>
          <p:cNvPr id="29" name="Shape 551"/>
          <p:cNvCxnSpPr>
            <a:stCxn id="13" idx="4"/>
            <a:endCxn id="25" idx="0"/>
          </p:cNvCxnSpPr>
          <p:nvPr/>
        </p:nvCxnSpPr>
        <p:spPr>
          <a:xfrm>
            <a:off x="3414068" y="3421124"/>
            <a:ext cx="0" cy="1598400"/>
          </a:xfrm>
          <a:prstGeom prst="straightConnector1">
            <a:avLst/>
          </a:prstGeom>
          <a:noFill/>
          <a:ln w="9525" cap="flat" cmpd="sng">
            <a:solidFill>
              <a:srgbClr val="F1C232"/>
            </a:solidFill>
            <a:prstDash val="dash"/>
            <a:round/>
            <a:headEnd type="none" w="lg" len="lg"/>
            <a:tailEnd type="none" w="lg" len="lg"/>
          </a:ln>
        </p:spPr>
      </p:cxnSp>
      <p:sp>
        <p:nvSpPr>
          <p:cNvPr id="30" name="Shape 539"/>
          <p:cNvSpPr/>
          <p:nvPr/>
        </p:nvSpPr>
        <p:spPr>
          <a:xfrm>
            <a:off x="3915857" y="3950853"/>
            <a:ext cx="191600" cy="191600"/>
          </a:xfrm>
          <a:prstGeom prst="ellipse">
            <a:avLst/>
          </a:prstGeom>
          <a:solidFill>
            <a:srgbClr val="8E7CC3"/>
          </a:solidFill>
          <a:ln>
            <a:noFill/>
          </a:ln>
        </p:spPr>
        <p:txBody>
          <a:bodyPr lIns="121900" tIns="121900" rIns="121900" bIns="121900" anchor="ctr" anchorCtr="0">
            <a:noAutofit/>
          </a:bodyPr>
          <a:lstStyle/>
          <a:p>
            <a:endParaRPr sz="1867"/>
          </a:p>
        </p:txBody>
      </p:sp>
      <p:cxnSp>
        <p:nvCxnSpPr>
          <p:cNvPr id="31" name="Shape 552"/>
          <p:cNvCxnSpPr>
            <a:stCxn id="30" idx="7"/>
            <a:endCxn id="18" idx="3"/>
          </p:cNvCxnSpPr>
          <p:nvPr/>
        </p:nvCxnSpPr>
        <p:spPr>
          <a:xfrm rot="10800000" flipH="1">
            <a:off x="4079399" y="3392913"/>
            <a:ext cx="987200" cy="586000"/>
          </a:xfrm>
          <a:prstGeom prst="straightConnector1">
            <a:avLst/>
          </a:prstGeom>
          <a:noFill/>
          <a:ln w="9525" cap="flat" cmpd="sng">
            <a:solidFill>
              <a:srgbClr val="F1C232"/>
            </a:solidFill>
            <a:prstDash val="solid"/>
            <a:round/>
            <a:headEnd type="none" w="lg" len="lg"/>
            <a:tailEnd type="none" w="lg" len="lg"/>
          </a:ln>
        </p:spPr>
      </p:cxnSp>
      <p:cxnSp>
        <p:nvCxnSpPr>
          <p:cNvPr id="32" name="Shape 553"/>
          <p:cNvCxnSpPr>
            <a:stCxn id="16" idx="6"/>
            <a:endCxn id="30" idx="2"/>
          </p:cNvCxnSpPr>
          <p:nvPr/>
        </p:nvCxnSpPr>
        <p:spPr>
          <a:xfrm>
            <a:off x="2428149" y="4046651"/>
            <a:ext cx="1487599" cy="0"/>
          </a:xfrm>
          <a:prstGeom prst="straightConnector1">
            <a:avLst/>
          </a:prstGeom>
          <a:noFill/>
          <a:ln w="9525" cap="flat" cmpd="sng">
            <a:solidFill>
              <a:srgbClr val="F1C232"/>
            </a:solidFill>
            <a:prstDash val="solid"/>
            <a:round/>
            <a:headEnd type="none" w="lg" len="lg"/>
            <a:tailEnd type="none" w="lg" len="lg"/>
          </a:ln>
        </p:spPr>
      </p:cxnSp>
      <p:sp>
        <p:nvSpPr>
          <p:cNvPr id="33" name="Shape 554"/>
          <p:cNvSpPr txBox="1"/>
          <p:nvPr/>
        </p:nvSpPr>
        <p:spPr>
          <a:xfrm>
            <a:off x="1426460" y="5889967"/>
            <a:ext cx="1261200" cy="450400"/>
          </a:xfrm>
          <a:prstGeom prst="rect">
            <a:avLst/>
          </a:prstGeom>
          <a:noFill/>
          <a:ln>
            <a:noFill/>
          </a:ln>
        </p:spPr>
        <p:txBody>
          <a:bodyPr lIns="121900" tIns="121900" rIns="121900" bIns="121900" anchor="t" anchorCtr="0">
            <a:noAutofit/>
          </a:bodyPr>
          <a:lstStyle/>
          <a:p>
            <a:pPr algn="ctr"/>
            <a:r>
              <a:rPr lang="en" sz="1333">
                <a:solidFill>
                  <a:srgbClr val="999999"/>
                </a:solidFill>
              </a:rPr>
              <a:t>(-1,-1,-1)</a:t>
            </a:r>
          </a:p>
        </p:txBody>
      </p:sp>
      <p:cxnSp>
        <p:nvCxnSpPr>
          <p:cNvPr id="34" name="Shape 556"/>
          <p:cNvCxnSpPr>
            <a:stCxn id="30" idx="3"/>
            <a:endCxn id="15" idx="7"/>
          </p:cNvCxnSpPr>
          <p:nvPr/>
        </p:nvCxnSpPr>
        <p:spPr>
          <a:xfrm flipH="1">
            <a:off x="2399916" y="4114395"/>
            <a:ext cx="1544000" cy="1520400"/>
          </a:xfrm>
          <a:prstGeom prst="straightConnector1">
            <a:avLst/>
          </a:prstGeom>
          <a:noFill/>
          <a:ln w="9525" cap="flat" cmpd="sng">
            <a:solidFill>
              <a:srgbClr val="E06666"/>
            </a:solidFill>
            <a:prstDash val="solid"/>
            <a:round/>
            <a:headEnd type="none" w="lg" len="lg"/>
            <a:tailEnd type="none" w="lg" len="lg"/>
          </a:ln>
        </p:spPr>
      </p:cxnSp>
      <p:sp>
        <p:nvSpPr>
          <p:cNvPr id="35" name="Shape 554"/>
          <p:cNvSpPr txBox="1"/>
          <p:nvPr/>
        </p:nvSpPr>
        <p:spPr>
          <a:xfrm>
            <a:off x="1426453" y="3345122"/>
            <a:ext cx="1261200" cy="450400"/>
          </a:xfrm>
          <a:prstGeom prst="rect">
            <a:avLst/>
          </a:prstGeom>
          <a:noFill/>
          <a:ln>
            <a:noFill/>
          </a:ln>
        </p:spPr>
        <p:txBody>
          <a:bodyPr lIns="121900" tIns="121900" rIns="121900" bIns="121900" anchor="t" anchorCtr="0">
            <a:noAutofit/>
          </a:bodyPr>
          <a:lstStyle/>
          <a:p>
            <a:pPr algn="ctr"/>
            <a:r>
              <a:rPr lang="en" sz="1333" dirty="0">
                <a:solidFill>
                  <a:srgbClr val="999999"/>
                </a:solidFill>
              </a:rPr>
              <a:t>(-1,1,-1)</a:t>
            </a:r>
          </a:p>
        </p:txBody>
      </p:sp>
      <p:sp>
        <p:nvSpPr>
          <p:cNvPr id="36" name="Shape 554"/>
          <p:cNvSpPr txBox="1"/>
          <p:nvPr/>
        </p:nvSpPr>
        <p:spPr>
          <a:xfrm>
            <a:off x="4969683" y="2879145"/>
            <a:ext cx="1261200" cy="450400"/>
          </a:xfrm>
          <a:prstGeom prst="rect">
            <a:avLst/>
          </a:prstGeom>
          <a:noFill/>
          <a:ln>
            <a:noFill/>
          </a:ln>
        </p:spPr>
        <p:txBody>
          <a:bodyPr lIns="121900" tIns="121900" rIns="121900" bIns="121900" anchor="t" anchorCtr="0">
            <a:noAutofit/>
          </a:bodyPr>
          <a:lstStyle/>
          <a:p>
            <a:pPr algn="ctr"/>
            <a:r>
              <a:rPr lang="en" sz="1333" dirty="0">
                <a:solidFill>
                  <a:srgbClr val="999999"/>
                </a:solidFill>
              </a:rPr>
              <a:t>(1,1,1)</a:t>
            </a:r>
          </a:p>
        </p:txBody>
      </p:sp>
      <p:sp>
        <p:nvSpPr>
          <p:cNvPr id="37" name="Rectangle 36"/>
          <p:cNvSpPr/>
          <p:nvPr/>
        </p:nvSpPr>
        <p:spPr>
          <a:xfrm>
            <a:off x="7007573" y="3284848"/>
            <a:ext cx="1558320" cy="2893100"/>
          </a:xfrm>
          <a:prstGeom prst="rect">
            <a:avLst/>
          </a:prstGeom>
        </p:spPr>
        <p:txBody>
          <a:bodyPr wrap="square">
            <a:spAutoFit/>
          </a:bodyPr>
          <a:lstStyle/>
          <a:p>
            <a:r>
              <a:rPr lang="en-US" dirty="0">
                <a:solidFill>
                  <a:srgbClr val="FFC000"/>
                </a:solidFill>
                <a:latin typeface="Calibri" panose="020F0502020204030204" pitchFamily="34" charset="0"/>
              </a:rPr>
              <a:t>// front face</a:t>
            </a:r>
          </a:p>
          <a:p>
            <a:r>
              <a:rPr lang="en-US" dirty="0">
                <a:solidFill>
                  <a:schemeClr val="tx2"/>
                </a:solidFill>
                <a:latin typeface="Calibri" panose="020F0502020204030204" pitchFamily="34" charset="0"/>
              </a:rPr>
              <a:t>0, 1, 2,</a:t>
            </a:r>
          </a:p>
          <a:p>
            <a:r>
              <a:rPr lang="en-US" dirty="0">
                <a:solidFill>
                  <a:schemeClr val="tx2"/>
                </a:solidFill>
                <a:latin typeface="Calibri" panose="020F0502020204030204" pitchFamily="34" charset="0"/>
              </a:rPr>
              <a:t>0, 2, 3,</a:t>
            </a:r>
          </a:p>
          <a:p>
            <a:endParaRPr lang="en-US" dirty="0">
              <a:solidFill>
                <a:schemeClr val="tx2"/>
              </a:solidFill>
              <a:latin typeface="Calibri" panose="020F0502020204030204" pitchFamily="34" charset="0"/>
            </a:endParaRPr>
          </a:p>
          <a:p>
            <a:pPr lvl="6"/>
            <a:r>
              <a:rPr lang="en-US" dirty="0">
                <a:solidFill>
                  <a:srgbClr val="FFC000"/>
                </a:solidFill>
                <a:latin typeface="Calibri" panose="020F0502020204030204" pitchFamily="34" charset="0"/>
              </a:rPr>
              <a:t>// back face</a:t>
            </a:r>
          </a:p>
          <a:p>
            <a:pPr lvl="6"/>
            <a:r>
              <a:rPr lang="en-US" dirty="0">
                <a:solidFill>
                  <a:schemeClr val="tx2"/>
                </a:solidFill>
                <a:latin typeface="Calibri" panose="020F0502020204030204" pitchFamily="34" charset="0"/>
              </a:rPr>
              <a:t>4, 6, 5,</a:t>
            </a:r>
          </a:p>
          <a:p>
            <a:pPr lvl="6"/>
            <a:r>
              <a:rPr lang="en-US" dirty="0">
                <a:solidFill>
                  <a:schemeClr val="tx2"/>
                </a:solidFill>
                <a:latin typeface="Calibri" panose="020F0502020204030204" pitchFamily="34" charset="0"/>
              </a:rPr>
              <a:t>4, 7, 6,</a:t>
            </a:r>
          </a:p>
          <a:p>
            <a:endParaRPr lang="en-US" dirty="0">
              <a:solidFill>
                <a:schemeClr val="tx2"/>
              </a:solidFill>
              <a:latin typeface="Calibri" panose="020F0502020204030204" pitchFamily="34" charset="0"/>
            </a:endParaRPr>
          </a:p>
          <a:p>
            <a:r>
              <a:rPr lang="en-US" dirty="0">
                <a:solidFill>
                  <a:srgbClr val="FFC000"/>
                </a:solidFill>
                <a:latin typeface="Calibri" panose="020F0502020204030204" pitchFamily="34" charset="0"/>
              </a:rPr>
              <a:t>// left face</a:t>
            </a:r>
          </a:p>
          <a:p>
            <a:r>
              <a:rPr lang="en-US" dirty="0">
                <a:solidFill>
                  <a:schemeClr val="tx2"/>
                </a:solidFill>
                <a:latin typeface="Calibri" panose="020F0502020204030204" pitchFamily="34" charset="0"/>
              </a:rPr>
              <a:t>4, 5, 1,</a:t>
            </a:r>
          </a:p>
          <a:p>
            <a:r>
              <a:rPr lang="en-US" dirty="0">
                <a:solidFill>
                  <a:schemeClr val="tx2"/>
                </a:solidFill>
                <a:latin typeface="Calibri" panose="020F0502020204030204" pitchFamily="34" charset="0"/>
              </a:rPr>
              <a:t>4, 1, 0,</a:t>
            </a:r>
          </a:p>
          <a:p>
            <a:endParaRPr lang="en-US" dirty="0">
              <a:solidFill>
                <a:schemeClr val="tx2"/>
              </a:solidFill>
              <a:latin typeface="Calibri" panose="020F0502020204030204" pitchFamily="34" charset="0"/>
            </a:endParaRPr>
          </a:p>
          <a:p>
            <a:endParaRPr lang="en-US" dirty="0">
              <a:solidFill>
                <a:schemeClr val="tx2"/>
              </a:solidFill>
              <a:latin typeface="Calibri" panose="020F0502020204030204" pitchFamily="34" charset="0"/>
            </a:endParaRPr>
          </a:p>
        </p:txBody>
      </p:sp>
      <p:sp>
        <p:nvSpPr>
          <p:cNvPr id="38" name="Rectangle 37"/>
          <p:cNvSpPr/>
          <p:nvPr/>
        </p:nvSpPr>
        <p:spPr>
          <a:xfrm>
            <a:off x="8565909" y="3284848"/>
            <a:ext cx="2034540" cy="2462213"/>
          </a:xfrm>
          <a:prstGeom prst="rect">
            <a:avLst/>
          </a:prstGeom>
        </p:spPr>
        <p:txBody>
          <a:bodyPr wrap="square">
            <a:spAutoFit/>
          </a:bodyPr>
          <a:lstStyle/>
          <a:p>
            <a:r>
              <a:rPr lang="en-US" dirty="0">
                <a:solidFill>
                  <a:srgbClr val="FFC000"/>
                </a:solidFill>
                <a:latin typeface="Calibri" panose="020F0502020204030204" pitchFamily="34" charset="0"/>
              </a:rPr>
              <a:t>// right face</a:t>
            </a:r>
          </a:p>
          <a:p>
            <a:r>
              <a:rPr lang="en-US" dirty="0">
                <a:solidFill>
                  <a:schemeClr val="tx2"/>
                </a:solidFill>
                <a:latin typeface="Calibri" panose="020F0502020204030204" pitchFamily="34" charset="0"/>
              </a:rPr>
              <a:t>3, 2, 6,</a:t>
            </a:r>
          </a:p>
          <a:p>
            <a:r>
              <a:rPr lang="en-US" dirty="0">
                <a:solidFill>
                  <a:schemeClr val="tx2"/>
                </a:solidFill>
                <a:latin typeface="Calibri" panose="020F0502020204030204" pitchFamily="34" charset="0"/>
              </a:rPr>
              <a:t>3, 6, 7,</a:t>
            </a:r>
          </a:p>
          <a:p>
            <a:endParaRPr lang="en-US" dirty="0">
              <a:solidFill>
                <a:schemeClr val="tx2"/>
              </a:solidFill>
              <a:latin typeface="Calibri" panose="020F0502020204030204" pitchFamily="34" charset="0"/>
            </a:endParaRPr>
          </a:p>
          <a:p>
            <a:r>
              <a:rPr lang="en-US" dirty="0">
                <a:solidFill>
                  <a:srgbClr val="FFC000"/>
                </a:solidFill>
                <a:latin typeface="Calibri" panose="020F0502020204030204" pitchFamily="34" charset="0"/>
              </a:rPr>
              <a:t>// top face</a:t>
            </a:r>
          </a:p>
          <a:p>
            <a:r>
              <a:rPr lang="en-US" dirty="0">
                <a:solidFill>
                  <a:schemeClr val="tx2"/>
                </a:solidFill>
                <a:latin typeface="Calibri" panose="020F0502020204030204" pitchFamily="34" charset="0"/>
              </a:rPr>
              <a:t>1, 5, 6,</a:t>
            </a:r>
          </a:p>
          <a:p>
            <a:r>
              <a:rPr lang="en-US" dirty="0">
                <a:solidFill>
                  <a:schemeClr val="tx2"/>
                </a:solidFill>
                <a:latin typeface="Calibri" panose="020F0502020204030204" pitchFamily="34" charset="0"/>
              </a:rPr>
              <a:t>1, 6, 2,</a:t>
            </a:r>
          </a:p>
          <a:p>
            <a:endParaRPr lang="en-US" dirty="0">
              <a:solidFill>
                <a:schemeClr val="tx2"/>
              </a:solidFill>
              <a:latin typeface="Calibri" panose="020F0502020204030204" pitchFamily="34" charset="0"/>
            </a:endParaRPr>
          </a:p>
          <a:p>
            <a:r>
              <a:rPr lang="en-US" dirty="0">
                <a:solidFill>
                  <a:srgbClr val="FFC000"/>
                </a:solidFill>
                <a:latin typeface="Calibri" panose="020F0502020204030204" pitchFamily="34" charset="0"/>
              </a:rPr>
              <a:t>// bottom face</a:t>
            </a:r>
          </a:p>
          <a:p>
            <a:r>
              <a:rPr lang="en-US" dirty="0">
                <a:solidFill>
                  <a:schemeClr val="tx2"/>
                </a:solidFill>
                <a:latin typeface="Calibri" panose="020F0502020204030204" pitchFamily="34" charset="0"/>
              </a:rPr>
              <a:t>4, 0, 3,</a:t>
            </a:r>
          </a:p>
          <a:p>
            <a:r>
              <a:rPr lang="en-US" dirty="0">
                <a:solidFill>
                  <a:schemeClr val="tx2"/>
                </a:solidFill>
                <a:latin typeface="Calibri" panose="020F0502020204030204" pitchFamily="34" charset="0"/>
              </a:rPr>
              <a:t>4, 3, 7</a:t>
            </a:r>
            <a:endParaRPr lang="en-US" dirty="0"/>
          </a:p>
        </p:txBody>
      </p:sp>
    </p:spTree>
    <p:extLst>
      <p:ext uri="{BB962C8B-B14F-4D97-AF65-F5344CB8AC3E}">
        <p14:creationId xmlns:p14="http://schemas.microsoft.com/office/powerpoint/2010/main" val="3286814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587"/>
          <p:cNvSpPr txBox="1">
            <a:spLocks noGrp="1"/>
          </p:cNvSpPr>
          <p:nvPr>
            <p:ph type="title"/>
          </p:nvPr>
        </p:nvSpPr>
        <p:spPr>
          <a:xfrm>
            <a:off x="415600" y="593367"/>
            <a:ext cx="11360800" cy="763600"/>
          </a:xfrm>
          <a:prstGeom prst="rect">
            <a:avLst/>
          </a:prstGeom>
        </p:spPr>
        <p:txBody>
          <a:bodyPr lIns="121900" tIns="121900" rIns="121900" bIns="121900" anchor="t" anchorCtr="0">
            <a:noAutofit/>
          </a:bodyPr>
          <a:lstStyle/>
          <a:p>
            <a:r>
              <a:rPr lang="en" dirty="0">
                <a:solidFill>
                  <a:srgbClr val="E69138"/>
                </a:solidFill>
              </a:rPr>
              <a:t>Drawing </a:t>
            </a:r>
            <a:r>
              <a:rPr lang="en" dirty="0">
                <a:solidFill>
                  <a:srgbClr val="999999"/>
                </a:solidFill>
              </a:rPr>
              <a:t>– Geometries - Cylinder</a:t>
            </a:r>
          </a:p>
        </p:txBody>
      </p:sp>
      <p:sp>
        <p:nvSpPr>
          <p:cNvPr id="5" name="Text Placeholder 2"/>
          <p:cNvSpPr>
            <a:spLocks noGrp="1"/>
          </p:cNvSpPr>
          <p:nvPr>
            <p:ph type="body" idx="1"/>
          </p:nvPr>
        </p:nvSpPr>
        <p:spPr>
          <a:xfrm>
            <a:off x="415601" y="1536633"/>
            <a:ext cx="11360799" cy="3134427"/>
          </a:xfrm>
        </p:spPr>
        <p:txBody>
          <a:bodyPr/>
          <a:lstStyle/>
          <a:p>
            <a:pPr>
              <a:spcAft>
                <a:spcPts val="0"/>
              </a:spcAft>
            </a:pPr>
            <a:r>
              <a:rPr lang="en-US" dirty="0">
                <a:solidFill>
                  <a:srgbClr val="FFC000"/>
                </a:solidFill>
              </a:rPr>
              <a:t>Cube</a:t>
            </a:r>
          </a:p>
          <a:p>
            <a:pPr>
              <a:spcAft>
                <a:spcPts val="0"/>
              </a:spcAft>
            </a:pPr>
            <a:r>
              <a:rPr lang="en-US" dirty="0">
                <a:solidFill>
                  <a:srgbClr val="FFC000"/>
                </a:solidFill>
              </a:rPr>
              <a:t>	</a:t>
            </a:r>
            <a:r>
              <a:rPr lang="en-US" dirty="0">
                <a:solidFill>
                  <a:schemeClr val="tx2"/>
                </a:solidFill>
              </a:rPr>
              <a:t>The cylinder is a bit more parameterized and adjustable, based on certain values:	</a:t>
            </a:r>
          </a:p>
          <a:p>
            <a:pPr>
              <a:spcAft>
                <a:spcPts val="0"/>
              </a:spcAft>
            </a:pPr>
            <a:r>
              <a:rPr lang="en-US" dirty="0">
                <a:solidFill>
                  <a:schemeClr val="tx2"/>
                </a:solidFill>
              </a:rPr>
              <a:t>	</a:t>
            </a:r>
          </a:p>
          <a:p>
            <a:pPr>
              <a:spcAft>
                <a:spcPts val="0"/>
              </a:spcAft>
            </a:pPr>
            <a:r>
              <a:rPr lang="en-US" dirty="0">
                <a:solidFill>
                  <a:schemeClr val="tx2"/>
                </a:solidFill>
              </a:rPr>
              <a:t>		</a:t>
            </a:r>
            <a:r>
              <a:rPr lang="en-US" dirty="0" err="1">
                <a:solidFill>
                  <a:schemeClr val="tx2"/>
                </a:solidFill>
              </a:rPr>
              <a:t>tR</a:t>
            </a:r>
            <a:r>
              <a:rPr lang="en-US" dirty="0">
                <a:solidFill>
                  <a:schemeClr val="tx2"/>
                </a:solidFill>
              </a:rPr>
              <a:t>  = top radius			</a:t>
            </a:r>
            <a:r>
              <a:rPr lang="en-US" dirty="0" err="1">
                <a:solidFill>
                  <a:schemeClr val="tx2"/>
                </a:solidFill>
              </a:rPr>
              <a:t>sH</a:t>
            </a:r>
            <a:r>
              <a:rPr lang="en-US" dirty="0">
                <a:solidFill>
                  <a:schemeClr val="tx2"/>
                </a:solidFill>
              </a:rPr>
              <a:t>  = stack height</a:t>
            </a:r>
          </a:p>
          <a:p>
            <a:pPr>
              <a:spcAft>
                <a:spcPts val="0"/>
              </a:spcAft>
            </a:pPr>
            <a:r>
              <a:rPr lang="en-US" dirty="0">
                <a:solidFill>
                  <a:schemeClr val="tx2"/>
                </a:solidFill>
              </a:rPr>
              <a:t>		</a:t>
            </a:r>
            <a:r>
              <a:rPr lang="en-US" dirty="0" err="1">
                <a:solidFill>
                  <a:schemeClr val="tx2"/>
                </a:solidFill>
              </a:rPr>
              <a:t>bR</a:t>
            </a:r>
            <a:r>
              <a:rPr lang="en-US" dirty="0">
                <a:solidFill>
                  <a:schemeClr val="tx2"/>
                </a:solidFill>
              </a:rPr>
              <a:t> = bottom radius		</a:t>
            </a:r>
            <a:r>
              <a:rPr lang="en-US" dirty="0" err="1">
                <a:solidFill>
                  <a:schemeClr val="tx2"/>
                </a:solidFill>
              </a:rPr>
              <a:t>tH</a:t>
            </a:r>
            <a:r>
              <a:rPr lang="en-US" dirty="0">
                <a:solidFill>
                  <a:schemeClr val="tx2"/>
                </a:solidFill>
              </a:rPr>
              <a:t>   = total height</a:t>
            </a:r>
          </a:p>
          <a:p>
            <a:pPr>
              <a:spcAft>
                <a:spcPts val="0"/>
              </a:spcAft>
            </a:pPr>
            <a:r>
              <a:rPr lang="en-US" dirty="0">
                <a:solidFill>
                  <a:schemeClr val="tx2"/>
                </a:solidFill>
              </a:rPr>
              <a:t>		s    = number of stacks</a:t>
            </a:r>
          </a:p>
          <a:p>
            <a:pPr>
              <a:spcAft>
                <a:spcPts val="0"/>
              </a:spcAft>
            </a:pPr>
            <a:r>
              <a:rPr lang="en-US" dirty="0">
                <a:solidFill>
                  <a:schemeClr val="tx2"/>
                </a:solidFill>
              </a:rPr>
              <a:t>		</a:t>
            </a:r>
            <a:r>
              <a:rPr lang="en-US" dirty="0" err="1">
                <a:solidFill>
                  <a:schemeClr val="tx2"/>
                </a:solidFill>
              </a:rPr>
              <a:t>sl</a:t>
            </a:r>
            <a:r>
              <a:rPr lang="en-US" dirty="0">
                <a:solidFill>
                  <a:schemeClr val="tx2"/>
                </a:solidFill>
              </a:rPr>
              <a:t>   = number of slices		Some values can be obviously derived.</a:t>
            </a:r>
          </a:p>
          <a:p>
            <a:pPr>
              <a:spcAft>
                <a:spcPts val="0"/>
              </a:spcAft>
            </a:pPr>
            <a:endParaRPr lang="en-US" dirty="0">
              <a:solidFill>
                <a:schemeClr val="tx2"/>
              </a:solidFill>
            </a:endParaRPr>
          </a:p>
          <a:p>
            <a:pPr>
              <a:spcAft>
                <a:spcPts val="0"/>
              </a:spcAft>
            </a:pPr>
            <a:r>
              <a:rPr lang="en-US" dirty="0">
                <a:solidFill>
                  <a:schemeClr val="tx2"/>
                </a:solidFill>
              </a:rPr>
              <a:t>	With </a:t>
            </a:r>
            <a:r>
              <a:rPr lang="en-US" dirty="0" err="1">
                <a:solidFill>
                  <a:schemeClr val="tx2"/>
                </a:solidFill>
              </a:rPr>
              <a:t>tR</a:t>
            </a:r>
            <a:r>
              <a:rPr lang="en-US" dirty="0">
                <a:solidFill>
                  <a:schemeClr val="tx2"/>
                </a:solidFill>
              </a:rPr>
              <a:t> &lt;= </a:t>
            </a:r>
            <a:r>
              <a:rPr lang="en-US" dirty="0" err="1">
                <a:solidFill>
                  <a:schemeClr val="tx2"/>
                </a:solidFill>
              </a:rPr>
              <a:t>bR</a:t>
            </a:r>
            <a:r>
              <a:rPr lang="en-US" dirty="0">
                <a:solidFill>
                  <a:schemeClr val="tx2"/>
                </a:solidFill>
              </a:rPr>
              <a:t>, then, for the </a:t>
            </a:r>
            <a:r>
              <a:rPr lang="en-US" dirty="0" err="1">
                <a:solidFill>
                  <a:schemeClr val="tx2"/>
                </a:solidFill>
              </a:rPr>
              <a:t>i</a:t>
            </a:r>
            <a:r>
              <a:rPr lang="en-US" baseline="30000" dirty="0" err="1">
                <a:solidFill>
                  <a:schemeClr val="tx2"/>
                </a:solidFill>
              </a:rPr>
              <a:t>th</a:t>
            </a:r>
            <a:r>
              <a:rPr lang="en-US" dirty="0">
                <a:solidFill>
                  <a:schemeClr val="tx2"/>
                </a:solidFill>
              </a:rPr>
              <a:t> stack, we calculate its y value and radius:</a:t>
            </a:r>
          </a:p>
          <a:p>
            <a:pPr>
              <a:spcAft>
                <a:spcPts val="0"/>
              </a:spcAft>
            </a:pPr>
            <a:r>
              <a:rPr lang="en-US" dirty="0">
                <a:solidFill>
                  <a:srgbClr val="FFC000"/>
                </a:solidFill>
              </a:rPr>
              <a:t>		</a:t>
            </a:r>
          </a:p>
          <a:p>
            <a:pPr>
              <a:spcAft>
                <a:spcPts val="0"/>
              </a:spcAft>
            </a:pPr>
            <a:r>
              <a:rPr lang="en-US" dirty="0">
                <a:solidFill>
                  <a:srgbClr val="FFC000"/>
                </a:solidFill>
              </a:rPr>
              <a:t>	</a:t>
            </a:r>
            <a:r>
              <a:rPr lang="en-US" dirty="0">
                <a:solidFill>
                  <a:srgbClr val="FFC000"/>
                </a:solidFill>
                <a:latin typeface="Courier New" panose="02070309020205020404" pitchFamily="49" charset="0"/>
                <a:cs typeface="Courier New" panose="02070309020205020404" pitchFamily="49" charset="0"/>
              </a:rPr>
              <a:t>// we start at the bottom on y</a:t>
            </a:r>
            <a:endParaRPr lang="en-US" dirty="0">
              <a:solidFill>
                <a:srgbClr val="FFC000"/>
              </a:solidFill>
            </a:endParaRPr>
          </a:p>
          <a:p>
            <a:pPr>
              <a:spcAft>
                <a:spcPts val="0"/>
              </a:spcAft>
            </a:pPr>
            <a:r>
              <a:rPr lang="en-US" dirty="0">
                <a:solidFill>
                  <a:srgbClr val="FFC000"/>
                </a:solidFill>
                <a:latin typeface="Courier New" panose="02070309020205020404" pitchFamily="49" charset="0"/>
                <a:cs typeface="Courier New" panose="02070309020205020404" pitchFamily="49" charset="0"/>
              </a:rPr>
              <a:t>	</a:t>
            </a:r>
            <a:r>
              <a:rPr lang="en-US" dirty="0" err="1">
                <a:solidFill>
                  <a:srgbClr val="FFC000"/>
                </a:solidFill>
                <a:latin typeface="Courier New" panose="02070309020205020404" pitchFamily="49" charset="0"/>
                <a:cs typeface="Courier New" panose="02070309020205020404" pitchFamily="49" charset="0"/>
              </a:rPr>
              <a:t>stackHeight</a:t>
            </a:r>
            <a:r>
              <a:rPr lang="en-US" dirty="0">
                <a:solidFill>
                  <a:srgbClr val="FFC000"/>
                </a:solidFill>
                <a:latin typeface="Courier New" panose="02070309020205020404" pitchFamily="49" charset="0"/>
                <a:cs typeface="Courier New" panose="02070309020205020404" pitchFamily="49" charset="0"/>
              </a:rPr>
              <a:t> = -1/2*h + </a:t>
            </a:r>
            <a:r>
              <a:rPr lang="en-US" dirty="0" err="1">
                <a:solidFill>
                  <a:srgbClr val="FFC000"/>
                </a:solidFill>
                <a:latin typeface="Courier New" panose="02070309020205020404" pitchFamily="49" charset="0"/>
                <a:cs typeface="Courier New" panose="02070309020205020404" pitchFamily="49" charset="0"/>
              </a:rPr>
              <a:t>i</a:t>
            </a:r>
            <a:r>
              <a:rPr lang="en-US" dirty="0">
                <a:solidFill>
                  <a:srgbClr val="FFC000"/>
                </a:solidFill>
                <a:latin typeface="Courier New" panose="02070309020205020404" pitchFamily="49" charset="0"/>
                <a:cs typeface="Courier New" panose="02070309020205020404" pitchFamily="49" charset="0"/>
              </a:rPr>
              <a:t>*</a:t>
            </a:r>
            <a:r>
              <a:rPr lang="en-US" dirty="0" err="1">
                <a:solidFill>
                  <a:srgbClr val="FFC000"/>
                </a:solidFill>
                <a:latin typeface="Courier New" panose="02070309020205020404" pitchFamily="49" charset="0"/>
                <a:cs typeface="Courier New" panose="02070309020205020404" pitchFamily="49" charset="0"/>
              </a:rPr>
              <a:t>sH</a:t>
            </a:r>
            <a:endParaRPr lang="en-US" dirty="0">
              <a:solidFill>
                <a:srgbClr val="FFC000"/>
              </a:solidFill>
              <a:latin typeface="Courier New" panose="02070309020205020404" pitchFamily="49" charset="0"/>
              <a:cs typeface="Courier New" panose="02070309020205020404" pitchFamily="49" charset="0"/>
            </a:endParaRPr>
          </a:p>
          <a:p>
            <a:pPr>
              <a:spcAft>
                <a:spcPts val="0"/>
              </a:spcAft>
            </a:pPr>
            <a:r>
              <a:rPr lang="en-US" dirty="0">
                <a:solidFill>
                  <a:srgbClr val="FFC000"/>
                </a:solidFill>
                <a:latin typeface="Courier New" panose="02070309020205020404" pitchFamily="49" charset="0"/>
                <a:cs typeface="Courier New" panose="02070309020205020404" pitchFamily="49" charset="0"/>
              </a:rPr>
              <a:t>	</a:t>
            </a:r>
            <a:r>
              <a:rPr lang="en-US" dirty="0" err="1">
                <a:solidFill>
                  <a:srgbClr val="FFC000"/>
                </a:solidFill>
                <a:latin typeface="Courier New" panose="02070309020205020404" pitchFamily="49" charset="0"/>
                <a:cs typeface="Courier New" panose="02070309020205020404" pitchFamily="49" charset="0"/>
              </a:rPr>
              <a:t>stackRadius</a:t>
            </a:r>
            <a:r>
              <a:rPr lang="en-US" dirty="0">
                <a:solidFill>
                  <a:srgbClr val="FFC000"/>
                </a:solidFill>
                <a:latin typeface="Courier New" panose="02070309020205020404" pitchFamily="49" charset="0"/>
                <a:cs typeface="Courier New" panose="02070309020205020404" pitchFamily="49" charset="0"/>
              </a:rPr>
              <a:t> = </a:t>
            </a:r>
            <a:r>
              <a:rPr lang="en-US" dirty="0" err="1">
                <a:solidFill>
                  <a:srgbClr val="FFC000"/>
                </a:solidFill>
                <a:latin typeface="Courier New" panose="02070309020205020404" pitchFamily="49" charset="0"/>
                <a:cs typeface="Courier New" panose="02070309020205020404" pitchFamily="49" charset="0"/>
              </a:rPr>
              <a:t>bR</a:t>
            </a:r>
            <a:r>
              <a:rPr lang="en-US" dirty="0">
                <a:solidFill>
                  <a:srgbClr val="FFC000"/>
                </a:solidFill>
                <a:latin typeface="Courier New" panose="02070309020205020404" pitchFamily="49" charset="0"/>
                <a:cs typeface="Courier New" panose="02070309020205020404" pitchFamily="49" charset="0"/>
              </a:rPr>
              <a:t> – i * (</a:t>
            </a:r>
            <a:r>
              <a:rPr lang="en-US" dirty="0" err="1">
                <a:solidFill>
                  <a:srgbClr val="FFC000"/>
                </a:solidFill>
                <a:latin typeface="Courier New" panose="02070309020205020404" pitchFamily="49" charset="0"/>
                <a:cs typeface="Courier New" panose="02070309020205020404" pitchFamily="49" charset="0"/>
              </a:rPr>
              <a:t>bR</a:t>
            </a:r>
            <a:r>
              <a:rPr lang="en-US" dirty="0">
                <a:solidFill>
                  <a:srgbClr val="FFC000"/>
                </a:solidFill>
                <a:latin typeface="Courier New" panose="02070309020205020404" pitchFamily="49" charset="0"/>
                <a:cs typeface="Courier New" panose="02070309020205020404" pitchFamily="49" charset="0"/>
              </a:rPr>
              <a:t> - </a:t>
            </a:r>
            <a:r>
              <a:rPr lang="en-US" dirty="0" err="1">
                <a:solidFill>
                  <a:srgbClr val="FFC000"/>
                </a:solidFill>
                <a:latin typeface="Courier New" panose="02070309020205020404" pitchFamily="49" charset="0"/>
                <a:cs typeface="Courier New" panose="02070309020205020404" pitchFamily="49" charset="0"/>
              </a:rPr>
              <a:t>tR</a:t>
            </a:r>
            <a:r>
              <a:rPr lang="en-US" dirty="0">
                <a:solidFill>
                  <a:srgbClr val="FFC000"/>
                </a:solidFill>
                <a:latin typeface="Courier New" panose="02070309020205020404" pitchFamily="49" charset="0"/>
                <a:cs typeface="Courier New" panose="02070309020205020404" pitchFamily="49" charset="0"/>
              </a:rPr>
              <a:t>)</a:t>
            </a:r>
            <a:endParaRPr lang="en-US" dirty="0">
              <a:solidFill>
                <a:schemeClr val="tx2"/>
              </a:solidFill>
              <a:latin typeface="Courier New" panose="02070309020205020404" pitchFamily="49" charset="0"/>
              <a:cs typeface="Courier New" panose="02070309020205020404" pitchFamily="49" charset="0"/>
            </a:endParaRPr>
          </a:p>
        </p:txBody>
      </p:sp>
      <p:sp>
        <p:nvSpPr>
          <p:cNvPr id="11" name="Oval 10"/>
          <p:cNvSpPr/>
          <p:nvPr/>
        </p:nvSpPr>
        <p:spPr>
          <a:xfrm>
            <a:off x="7025640" y="5554980"/>
            <a:ext cx="1897380" cy="480060"/>
          </a:xfrm>
          <a:prstGeom prst="ellipse">
            <a:avLst/>
          </a:prstGeom>
          <a:noFill/>
          <a:ln>
            <a:solidFill>
              <a:srgbClr val="E691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8399145" y="5886450"/>
            <a:ext cx="198120" cy="198120"/>
          </a:xfrm>
          <a:prstGeom prst="ellipse">
            <a:avLst/>
          </a:prstGeom>
          <a:solidFill>
            <a:srgbClr val="8E7C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8399145" y="5474970"/>
            <a:ext cx="198120" cy="198120"/>
          </a:xfrm>
          <a:prstGeom prst="ellipse">
            <a:avLst/>
          </a:prstGeom>
          <a:solidFill>
            <a:srgbClr val="8E7C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8796337" y="5695950"/>
            <a:ext cx="198120" cy="198120"/>
          </a:xfrm>
          <a:prstGeom prst="ellipse">
            <a:avLst/>
          </a:prstGeom>
          <a:solidFill>
            <a:srgbClr val="8E7C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7875270" y="5433060"/>
            <a:ext cx="198120" cy="198120"/>
          </a:xfrm>
          <a:prstGeom prst="ellipse">
            <a:avLst/>
          </a:prstGeom>
          <a:solidFill>
            <a:srgbClr val="8E7C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933247" y="5695950"/>
            <a:ext cx="198120" cy="198120"/>
          </a:xfrm>
          <a:prstGeom prst="ellipse">
            <a:avLst/>
          </a:prstGeom>
          <a:solidFill>
            <a:srgbClr val="8E7C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7351395" y="5471160"/>
            <a:ext cx="198120" cy="198120"/>
          </a:xfrm>
          <a:prstGeom prst="ellipse">
            <a:avLst/>
          </a:prstGeom>
          <a:solidFill>
            <a:srgbClr val="8E7C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7351395" y="5916930"/>
            <a:ext cx="198120" cy="198120"/>
          </a:xfrm>
          <a:prstGeom prst="ellipse">
            <a:avLst/>
          </a:prstGeom>
          <a:solidFill>
            <a:srgbClr val="8E7C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7919085" y="5739765"/>
            <a:ext cx="110490" cy="110490"/>
          </a:xfrm>
          <a:prstGeom prst="ellipse">
            <a:avLst/>
          </a:prstGeom>
          <a:solidFill>
            <a:srgbClr val="8E7C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Connector 20"/>
          <p:cNvCxnSpPr>
            <a:stCxn id="16" idx="6"/>
            <a:endCxn id="19" idx="2"/>
          </p:cNvCxnSpPr>
          <p:nvPr/>
        </p:nvCxnSpPr>
        <p:spPr>
          <a:xfrm>
            <a:off x="7131367" y="5795010"/>
            <a:ext cx="787718" cy="0"/>
          </a:xfrm>
          <a:prstGeom prst="line">
            <a:avLst/>
          </a:prstGeom>
          <a:ln>
            <a:solidFill>
              <a:srgbClr val="FF7D7D"/>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4" idx="2"/>
            <a:endCxn id="19" idx="6"/>
          </p:cNvCxnSpPr>
          <p:nvPr/>
        </p:nvCxnSpPr>
        <p:spPr>
          <a:xfrm flipH="1">
            <a:off x="8029575" y="5795010"/>
            <a:ext cx="766762" cy="0"/>
          </a:xfrm>
          <a:prstGeom prst="line">
            <a:avLst/>
          </a:prstGeom>
          <a:ln>
            <a:solidFill>
              <a:srgbClr val="FF7D7D"/>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7" idx="5"/>
            <a:endCxn id="19" idx="1"/>
          </p:cNvCxnSpPr>
          <p:nvPr/>
        </p:nvCxnSpPr>
        <p:spPr>
          <a:xfrm>
            <a:off x="7520501" y="5640266"/>
            <a:ext cx="414765" cy="115680"/>
          </a:xfrm>
          <a:prstGeom prst="line">
            <a:avLst/>
          </a:prstGeom>
          <a:ln>
            <a:solidFill>
              <a:srgbClr val="FF7D7D"/>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5" idx="4"/>
            <a:endCxn id="19" idx="0"/>
          </p:cNvCxnSpPr>
          <p:nvPr/>
        </p:nvCxnSpPr>
        <p:spPr>
          <a:xfrm>
            <a:off x="7974330" y="5631180"/>
            <a:ext cx="0" cy="108585"/>
          </a:xfrm>
          <a:prstGeom prst="line">
            <a:avLst/>
          </a:prstGeom>
          <a:ln>
            <a:solidFill>
              <a:srgbClr val="FF7D7D"/>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3" idx="3"/>
            <a:endCxn id="19" idx="7"/>
          </p:cNvCxnSpPr>
          <p:nvPr/>
        </p:nvCxnSpPr>
        <p:spPr>
          <a:xfrm flipH="1">
            <a:off x="8013394" y="5644076"/>
            <a:ext cx="414765" cy="111870"/>
          </a:xfrm>
          <a:prstGeom prst="line">
            <a:avLst/>
          </a:prstGeom>
          <a:ln>
            <a:solidFill>
              <a:srgbClr val="FF7D7D"/>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8" idx="7"/>
            <a:endCxn id="19" idx="3"/>
          </p:cNvCxnSpPr>
          <p:nvPr/>
        </p:nvCxnSpPr>
        <p:spPr>
          <a:xfrm flipV="1">
            <a:off x="7520501" y="5834074"/>
            <a:ext cx="414765" cy="111870"/>
          </a:xfrm>
          <a:prstGeom prst="line">
            <a:avLst/>
          </a:prstGeom>
          <a:ln>
            <a:solidFill>
              <a:srgbClr val="FF7D7D"/>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0" idx="0"/>
            <a:endCxn id="19" idx="4"/>
          </p:cNvCxnSpPr>
          <p:nvPr/>
        </p:nvCxnSpPr>
        <p:spPr>
          <a:xfrm flipV="1">
            <a:off x="7974330" y="5850255"/>
            <a:ext cx="0" cy="118157"/>
          </a:xfrm>
          <a:prstGeom prst="line">
            <a:avLst/>
          </a:prstGeom>
          <a:ln>
            <a:solidFill>
              <a:srgbClr val="FF7D7D"/>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2" idx="1"/>
            <a:endCxn id="19" idx="5"/>
          </p:cNvCxnSpPr>
          <p:nvPr/>
        </p:nvCxnSpPr>
        <p:spPr>
          <a:xfrm flipH="1" flipV="1">
            <a:off x="8013394" y="5834074"/>
            <a:ext cx="414765" cy="81390"/>
          </a:xfrm>
          <a:prstGeom prst="line">
            <a:avLst/>
          </a:prstGeom>
          <a:ln>
            <a:solidFill>
              <a:srgbClr val="FF7D7D"/>
            </a:solidFill>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7875270" y="5968412"/>
            <a:ext cx="198120" cy="194216"/>
          </a:xfrm>
          <a:prstGeom prst="ellipse">
            <a:avLst/>
          </a:prstGeom>
          <a:solidFill>
            <a:srgbClr val="8E7C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733425" y="6038850"/>
            <a:ext cx="5966460" cy="307777"/>
          </a:xfrm>
          <a:prstGeom prst="rect">
            <a:avLst/>
          </a:prstGeom>
          <a:noFill/>
        </p:spPr>
        <p:txBody>
          <a:bodyPr wrap="square" rtlCol="0">
            <a:spAutoFit/>
          </a:bodyPr>
          <a:lstStyle/>
          <a:p>
            <a:pPr algn="ctr"/>
            <a:r>
              <a:rPr lang="en-US" dirty="0">
                <a:solidFill>
                  <a:schemeClr val="tx2"/>
                </a:solidFill>
              </a:rPr>
              <a:t>We will have roughly</a:t>
            </a:r>
            <a:r>
              <a:rPr lang="en-US" dirty="0">
                <a:solidFill>
                  <a:srgbClr val="FFC000"/>
                </a:solidFill>
              </a:rPr>
              <a:t> (stacks*2 +3)*3*slices</a:t>
            </a:r>
            <a:r>
              <a:rPr lang="en-US" dirty="0">
                <a:solidFill>
                  <a:schemeClr val="tx2"/>
                </a:solidFill>
              </a:rPr>
              <a:t> indices</a:t>
            </a:r>
            <a:endParaRPr lang="en-US" dirty="0"/>
          </a:p>
        </p:txBody>
      </p:sp>
    </p:spTree>
    <p:extLst>
      <p:ext uri="{BB962C8B-B14F-4D97-AF65-F5344CB8AC3E}">
        <p14:creationId xmlns:p14="http://schemas.microsoft.com/office/powerpoint/2010/main" val="2764861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587"/>
          <p:cNvSpPr txBox="1">
            <a:spLocks noGrp="1"/>
          </p:cNvSpPr>
          <p:nvPr>
            <p:ph type="title"/>
          </p:nvPr>
        </p:nvSpPr>
        <p:spPr>
          <a:xfrm>
            <a:off x="415600" y="593367"/>
            <a:ext cx="11360800" cy="763600"/>
          </a:xfrm>
          <a:prstGeom prst="rect">
            <a:avLst/>
          </a:prstGeom>
        </p:spPr>
        <p:txBody>
          <a:bodyPr lIns="121900" tIns="121900" rIns="121900" bIns="121900" anchor="t" anchorCtr="0">
            <a:noAutofit/>
          </a:bodyPr>
          <a:lstStyle/>
          <a:p>
            <a:r>
              <a:rPr lang="en" dirty="0">
                <a:solidFill>
                  <a:srgbClr val="E69138"/>
                </a:solidFill>
              </a:rPr>
              <a:t>Drawing </a:t>
            </a:r>
            <a:r>
              <a:rPr lang="en" dirty="0">
                <a:solidFill>
                  <a:srgbClr val="999999"/>
                </a:solidFill>
              </a:rPr>
              <a:t>– Geometries - Cylinder - Example</a:t>
            </a:r>
          </a:p>
        </p:txBody>
      </p:sp>
      <p:grpSp>
        <p:nvGrpSpPr>
          <p:cNvPr id="41" name="Group 40"/>
          <p:cNvGrpSpPr/>
          <p:nvPr/>
        </p:nvGrpSpPr>
        <p:grpSpPr>
          <a:xfrm>
            <a:off x="415600" y="4397823"/>
            <a:ext cx="5120692" cy="1812476"/>
            <a:chOff x="1532572" y="4204335"/>
            <a:chExt cx="2061210" cy="729568"/>
          </a:xfrm>
        </p:grpSpPr>
        <p:sp>
          <p:nvSpPr>
            <p:cNvPr id="5" name="Oval 4"/>
            <p:cNvSpPr/>
            <p:nvPr/>
          </p:nvSpPr>
          <p:spPr>
            <a:xfrm>
              <a:off x="1624965" y="4326255"/>
              <a:ext cx="1897380" cy="480060"/>
            </a:xfrm>
            <a:prstGeom prst="ellipse">
              <a:avLst/>
            </a:prstGeom>
            <a:noFill/>
            <a:ln>
              <a:solidFill>
                <a:srgbClr val="E691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998470" y="4657725"/>
              <a:ext cx="198120" cy="198120"/>
            </a:xfrm>
            <a:prstGeom prst="ellipse">
              <a:avLst/>
            </a:prstGeom>
            <a:solidFill>
              <a:srgbClr val="8E7C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7" name="Oval 6"/>
            <p:cNvSpPr/>
            <p:nvPr/>
          </p:nvSpPr>
          <p:spPr>
            <a:xfrm>
              <a:off x="2998470" y="4246245"/>
              <a:ext cx="198120" cy="198120"/>
            </a:xfrm>
            <a:prstGeom prst="ellipse">
              <a:avLst/>
            </a:prstGeom>
            <a:solidFill>
              <a:srgbClr val="8E7C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8" name="Oval 7"/>
            <p:cNvSpPr/>
            <p:nvPr/>
          </p:nvSpPr>
          <p:spPr>
            <a:xfrm>
              <a:off x="3395662" y="4467225"/>
              <a:ext cx="198120" cy="198120"/>
            </a:xfrm>
            <a:prstGeom prst="ellipse">
              <a:avLst/>
            </a:prstGeom>
            <a:solidFill>
              <a:srgbClr val="8E7C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9" name="Oval 8"/>
            <p:cNvSpPr/>
            <p:nvPr/>
          </p:nvSpPr>
          <p:spPr>
            <a:xfrm>
              <a:off x="2474595" y="4204335"/>
              <a:ext cx="198120" cy="198120"/>
            </a:xfrm>
            <a:prstGeom prst="ellipse">
              <a:avLst/>
            </a:prstGeom>
            <a:solidFill>
              <a:srgbClr val="8E7C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0" name="Oval 9"/>
            <p:cNvSpPr/>
            <p:nvPr/>
          </p:nvSpPr>
          <p:spPr>
            <a:xfrm>
              <a:off x="1532572" y="4467225"/>
              <a:ext cx="198120" cy="198120"/>
            </a:xfrm>
            <a:prstGeom prst="ellipse">
              <a:avLst/>
            </a:prstGeom>
            <a:solidFill>
              <a:srgbClr val="8E7C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11" name="Oval 10"/>
            <p:cNvSpPr/>
            <p:nvPr/>
          </p:nvSpPr>
          <p:spPr>
            <a:xfrm>
              <a:off x="1950720" y="4242435"/>
              <a:ext cx="198120" cy="198120"/>
            </a:xfrm>
            <a:prstGeom prst="ellipse">
              <a:avLst/>
            </a:prstGeom>
            <a:solidFill>
              <a:srgbClr val="8E7C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2" name="Oval 11"/>
            <p:cNvSpPr/>
            <p:nvPr/>
          </p:nvSpPr>
          <p:spPr>
            <a:xfrm>
              <a:off x="1950720" y="4688205"/>
              <a:ext cx="198120" cy="198120"/>
            </a:xfrm>
            <a:prstGeom prst="ellipse">
              <a:avLst/>
            </a:prstGeom>
            <a:solidFill>
              <a:srgbClr val="8E7C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13" name="Oval 12"/>
            <p:cNvSpPr/>
            <p:nvPr/>
          </p:nvSpPr>
          <p:spPr>
            <a:xfrm>
              <a:off x="2518410" y="4511040"/>
              <a:ext cx="110490" cy="110490"/>
            </a:xfrm>
            <a:prstGeom prst="ellipse">
              <a:avLst/>
            </a:prstGeom>
            <a:solidFill>
              <a:srgbClr val="8E7C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cxnSp>
          <p:nvCxnSpPr>
            <p:cNvPr id="14" name="Straight Connector 13"/>
            <p:cNvCxnSpPr>
              <a:stCxn id="10" idx="6"/>
              <a:endCxn id="13" idx="2"/>
            </p:cNvCxnSpPr>
            <p:nvPr/>
          </p:nvCxnSpPr>
          <p:spPr>
            <a:xfrm>
              <a:off x="1730692" y="4566285"/>
              <a:ext cx="787718" cy="0"/>
            </a:xfrm>
            <a:prstGeom prst="line">
              <a:avLst/>
            </a:prstGeom>
            <a:ln>
              <a:solidFill>
                <a:srgbClr val="FF7D7D"/>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8" idx="2"/>
              <a:endCxn id="13" idx="6"/>
            </p:cNvCxnSpPr>
            <p:nvPr/>
          </p:nvCxnSpPr>
          <p:spPr>
            <a:xfrm flipH="1">
              <a:off x="2628900" y="4566285"/>
              <a:ext cx="766762" cy="0"/>
            </a:xfrm>
            <a:prstGeom prst="line">
              <a:avLst/>
            </a:prstGeom>
            <a:ln>
              <a:solidFill>
                <a:srgbClr val="FF7D7D"/>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1" idx="5"/>
              <a:endCxn id="13" idx="1"/>
            </p:cNvCxnSpPr>
            <p:nvPr/>
          </p:nvCxnSpPr>
          <p:spPr>
            <a:xfrm>
              <a:off x="2119826" y="4411541"/>
              <a:ext cx="414765" cy="115680"/>
            </a:xfrm>
            <a:prstGeom prst="line">
              <a:avLst/>
            </a:prstGeom>
            <a:ln>
              <a:solidFill>
                <a:srgbClr val="FF7D7D"/>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9" idx="4"/>
              <a:endCxn id="13" idx="0"/>
            </p:cNvCxnSpPr>
            <p:nvPr/>
          </p:nvCxnSpPr>
          <p:spPr>
            <a:xfrm>
              <a:off x="2573655" y="4402455"/>
              <a:ext cx="0" cy="108585"/>
            </a:xfrm>
            <a:prstGeom prst="line">
              <a:avLst/>
            </a:prstGeom>
            <a:ln>
              <a:solidFill>
                <a:srgbClr val="FF7D7D"/>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7" idx="3"/>
              <a:endCxn id="13" idx="7"/>
            </p:cNvCxnSpPr>
            <p:nvPr/>
          </p:nvCxnSpPr>
          <p:spPr>
            <a:xfrm flipH="1">
              <a:off x="2612719" y="4415351"/>
              <a:ext cx="414765" cy="111870"/>
            </a:xfrm>
            <a:prstGeom prst="line">
              <a:avLst/>
            </a:prstGeom>
            <a:ln>
              <a:solidFill>
                <a:srgbClr val="FF7D7D"/>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2" idx="7"/>
              <a:endCxn id="13" idx="3"/>
            </p:cNvCxnSpPr>
            <p:nvPr/>
          </p:nvCxnSpPr>
          <p:spPr>
            <a:xfrm flipV="1">
              <a:off x="2119826" y="4605349"/>
              <a:ext cx="414765" cy="111870"/>
            </a:xfrm>
            <a:prstGeom prst="line">
              <a:avLst/>
            </a:prstGeom>
            <a:ln>
              <a:solidFill>
                <a:srgbClr val="FF7D7D"/>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2" idx="0"/>
              <a:endCxn id="13" idx="4"/>
            </p:cNvCxnSpPr>
            <p:nvPr/>
          </p:nvCxnSpPr>
          <p:spPr>
            <a:xfrm flipV="1">
              <a:off x="2573655" y="4621530"/>
              <a:ext cx="0" cy="118157"/>
            </a:xfrm>
            <a:prstGeom prst="line">
              <a:avLst/>
            </a:prstGeom>
            <a:ln>
              <a:solidFill>
                <a:srgbClr val="FF7D7D"/>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6" idx="1"/>
              <a:endCxn id="13" idx="5"/>
            </p:cNvCxnSpPr>
            <p:nvPr/>
          </p:nvCxnSpPr>
          <p:spPr>
            <a:xfrm flipH="1" flipV="1">
              <a:off x="2612719" y="4605349"/>
              <a:ext cx="414765" cy="81390"/>
            </a:xfrm>
            <a:prstGeom prst="line">
              <a:avLst/>
            </a:prstGeom>
            <a:ln>
              <a:solidFill>
                <a:srgbClr val="FF7D7D"/>
              </a:solidFill>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2474595" y="4739687"/>
              <a:ext cx="198120" cy="194216"/>
            </a:xfrm>
            <a:prstGeom prst="ellipse">
              <a:avLst/>
            </a:prstGeom>
            <a:solidFill>
              <a:srgbClr val="8E7C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grpSp>
      <p:grpSp>
        <p:nvGrpSpPr>
          <p:cNvPr id="62" name="Group 61"/>
          <p:cNvGrpSpPr/>
          <p:nvPr/>
        </p:nvGrpSpPr>
        <p:grpSpPr>
          <a:xfrm>
            <a:off x="415600" y="1864287"/>
            <a:ext cx="5120692" cy="1812476"/>
            <a:chOff x="1532572" y="4204335"/>
            <a:chExt cx="2061210" cy="729568"/>
          </a:xfrm>
        </p:grpSpPr>
        <p:sp>
          <p:nvSpPr>
            <p:cNvPr id="63" name="Oval 62"/>
            <p:cNvSpPr/>
            <p:nvPr/>
          </p:nvSpPr>
          <p:spPr>
            <a:xfrm>
              <a:off x="1624965" y="4326255"/>
              <a:ext cx="1897380" cy="480060"/>
            </a:xfrm>
            <a:prstGeom prst="ellipse">
              <a:avLst/>
            </a:prstGeom>
            <a:noFill/>
            <a:ln>
              <a:solidFill>
                <a:srgbClr val="E691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64" name="Oval 63"/>
            <p:cNvSpPr/>
            <p:nvPr/>
          </p:nvSpPr>
          <p:spPr>
            <a:xfrm>
              <a:off x="2998470" y="4657725"/>
              <a:ext cx="198120" cy="198120"/>
            </a:xfrm>
            <a:prstGeom prst="ellipse">
              <a:avLst/>
            </a:prstGeom>
            <a:solidFill>
              <a:srgbClr val="8E7C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10</a:t>
              </a:r>
            </a:p>
          </p:txBody>
        </p:sp>
        <p:sp>
          <p:nvSpPr>
            <p:cNvPr id="65" name="Oval 64"/>
            <p:cNvSpPr/>
            <p:nvPr/>
          </p:nvSpPr>
          <p:spPr>
            <a:xfrm>
              <a:off x="2998470" y="4246245"/>
              <a:ext cx="198120" cy="198120"/>
            </a:xfrm>
            <a:prstGeom prst="ellipse">
              <a:avLst/>
            </a:prstGeom>
            <a:solidFill>
              <a:srgbClr val="8E7C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12</a:t>
              </a:r>
            </a:p>
          </p:txBody>
        </p:sp>
        <p:sp>
          <p:nvSpPr>
            <p:cNvPr id="66" name="Oval 65"/>
            <p:cNvSpPr/>
            <p:nvPr/>
          </p:nvSpPr>
          <p:spPr>
            <a:xfrm>
              <a:off x="3395662" y="4467225"/>
              <a:ext cx="198120" cy="198120"/>
            </a:xfrm>
            <a:prstGeom prst="ellipse">
              <a:avLst/>
            </a:prstGeom>
            <a:solidFill>
              <a:srgbClr val="8E7C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11</a:t>
              </a:r>
            </a:p>
          </p:txBody>
        </p:sp>
        <p:sp>
          <p:nvSpPr>
            <p:cNvPr id="67" name="Oval 66"/>
            <p:cNvSpPr/>
            <p:nvPr/>
          </p:nvSpPr>
          <p:spPr>
            <a:xfrm>
              <a:off x="2474595" y="4204335"/>
              <a:ext cx="198120" cy="198120"/>
            </a:xfrm>
            <a:prstGeom prst="ellipse">
              <a:avLst/>
            </a:prstGeom>
            <a:solidFill>
              <a:srgbClr val="8E7C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13</a:t>
              </a:r>
            </a:p>
          </p:txBody>
        </p:sp>
        <p:sp>
          <p:nvSpPr>
            <p:cNvPr id="68" name="Oval 67"/>
            <p:cNvSpPr/>
            <p:nvPr/>
          </p:nvSpPr>
          <p:spPr>
            <a:xfrm>
              <a:off x="1532572" y="4467225"/>
              <a:ext cx="198120" cy="198120"/>
            </a:xfrm>
            <a:prstGeom prst="ellipse">
              <a:avLst/>
            </a:prstGeom>
            <a:solidFill>
              <a:srgbClr val="8E7C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14</a:t>
              </a:r>
            </a:p>
          </p:txBody>
        </p:sp>
        <p:sp>
          <p:nvSpPr>
            <p:cNvPr id="69" name="Oval 68"/>
            <p:cNvSpPr/>
            <p:nvPr/>
          </p:nvSpPr>
          <p:spPr>
            <a:xfrm>
              <a:off x="1950720" y="4242435"/>
              <a:ext cx="198120" cy="198120"/>
            </a:xfrm>
            <a:prstGeom prst="ellipse">
              <a:avLst/>
            </a:prstGeom>
            <a:solidFill>
              <a:srgbClr val="8E7C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14</a:t>
              </a:r>
            </a:p>
          </p:txBody>
        </p:sp>
        <p:sp>
          <p:nvSpPr>
            <p:cNvPr id="70" name="Oval 69"/>
            <p:cNvSpPr/>
            <p:nvPr/>
          </p:nvSpPr>
          <p:spPr>
            <a:xfrm>
              <a:off x="1950720" y="4688205"/>
              <a:ext cx="198120" cy="198120"/>
            </a:xfrm>
            <a:prstGeom prst="ellipse">
              <a:avLst/>
            </a:prstGeom>
            <a:solidFill>
              <a:srgbClr val="8E7C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15</a:t>
              </a:r>
            </a:p>
          </p:txBody>
        </p:sp>
        <p:sp>
          <p:nvSpPr>
            <p:cNvPr id="71" name="Oval 70"/>
            <p:cNvSpPr/>
            <p:nvPr/>
          </p:nvSpPr>
          <p:spPr>
            <a:xfrm>
              <a:off x="2476255" y="4455403"/>
              <a:ext cx="196460" cy="196460"/>
            </a:xfrm>
            <a:prstGeom prst="ellipse">
              <a:avLst/>
            </a:prstGeom>
            <a:solidFill>
              <a:srgbClr val="8E7C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16</a:t>
              </a:r>
            </a:p>
          </p:txBody>
        </p:sp>
        <p:cxnSp>
          <p:nvCxnSpPr>
            <p:cNvPr id="72" name="Straight Connector 71"/>
            <p:cNvCxnSpPr>
              <a:stCxn id="68" idx="6"/>
              <a:endCxn id="71" idx="2"/>
            </p:cNvCxnSpPr>
            <p:nvPr/>
          </p:nvCxnSpPr>
          <p:spPr>
            <a:xfrm flipV="1">
              <a:off x="1730692" y="4553633"/>
              <a:ext cx="745563" cy="12652"/>
            </a:xfrm>
            <a:prstGeom prst="line">
              <a:avLst/>
            </a:prstGeom>
            <a:ln>
              <a:solidFill>
                <a:srgbClr val="FF7D7D"/>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66" idx="2"/>
              <a:endCxn id="71" idx="6"/>
            </p:cNvCxnSpPr>
            <p:nvPr/>
          </p:nvCxnSpPr>
          <p:spPr>
            <a:xfrm flipH="1" flipV="1">
              <a:off x="2672715" y="4553633"/>
              <a:ext cx="722947" cy="12652"/>
            </a:xfrm>
            <a:prstGeom prst="line">
              <a:avLst/>
            </a:prstGeom>
            <a:ln>
              <a:solidFill>
                <a:srgbClr val="FF7D7D"/>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69" idx="5"/>
              <a:endCxn id="71" idx="1"/>
            </p:cNvCxnSpPr>
            <p:nvPr/>
          </p:nvCxnSpPr>
          <p:spPr>
            <a:xfrm>
              <a:off x="2119826" y="4411541"/>
              <a:ext cx="385200" cy="72633"/>
            </a:xfrm>
            <a:prstGeom prst="line">
              <a:avLst/>
            </a:prstGeom>
            <a:ln>
              <a:solidFill>
                <a:srgbClr val="FF7D7D"/>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67" idx="4"/>
              <a:endCxn id="71" idx="0"/>
            </p:cNvCxnSpPr>
            <p:nvPr/>
          </p:nvCxnSpPr>
          <p:spPr>
            <a:xfrm>
              <a:off x="2573655" y="4402455"/>
              <a:ext cx="830" cy="52948"/>
            </a:xfrm>
            <a:prstGeom prst="line">
              <a:avLst/>
            </a:prstGeom>
            <a:ln>
              <a:solidFill>
                <a:srgbClr val="FF7D7D"/>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65" idx="3"/>
              <a:endCxn id="71" idx="7"/>
            </p:cNvCxnSpPr>
            <p:nvPr/>
          </p:nvCxnSpPr>
          <p:spPr>
            <a:xfrm flipH="1">
              <a:off x="2643944" y="4415351"/>
              <a:ext cx="383540" cy="68823"/>
            </a:xfrm>
            <a:prstGeom prst="line">
              <a:avLst/>
            </a:prstGeom>
            <a:ln>
              <a:solidFill>
                <a:srgbClr val="FF7D7D"/>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70" idx="7"/>
              <a:endCxn id="71" idx="3"/>
            </p:cNvCxnSpPr>
            <p:nvPr/>
          </p:nvCxnSpPr>
          <p:spPr>
            <a:xfrm flipV="1">
              <a:off x="2119826" y="4623092"/>
              <a:ext cx="385200" cy="94127"/>
            </a:xfrm>
            <a:prstGeom prst="line">
              <a:avLst/>
            </a:prstGeom>
            <a:ln>
              <a:solidFill>
                <a:srgbClr val="FF7D7D"/>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80" idx="0"/>
              <a:endCxn id="71" idx="4"/>
            </p:cNvCxnSpPr>
            <p:nvPr/>
          </p:nvCxnSpPr>
          <p:spPr>
            <a:xfrm flipV="1">
              <a:off x="2573655" y="4651863"/>
              <a:ext cx="830" cy="87824"/>
            </a:xfrm>
            <a:prstGeom prst="line">
              <a:avLst/>
            </a:prstGeom>
            <a:ln>
              <a:solidFill>
                <a:srgbClr val="FF7D7D"/>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64" idx="1"/>
              <a:endCxn id="71" idx="5"/>
            </p:cNvCxnSpPr>
            <p:nvPr/>
          </p:nvCxnSpPr>
          <p:spPr>
            <a:xfrm flipH="1" flipV="1">
              <a:off x="2643944" y="4623092"/>
              <a:ext cx="383540" cy="63647"/>
            </a:xfrm>
            <a:prstGeom prst="line">
              <a:avLst/>
            </a:prstGeom>
            <a:ln>
              <a:solidFill>
                <a:srgbClr val="FF7D7D"/>
              </a:solidFill>
            </a:ln>
          </p:spPr>
          <p:style>
            <a:lnRef idx="1">
              <a:schemeClr val="accent1"/>
            </a:lnRef>
            <a:fillRef idx="0">
              <a:schemeClr val="accent1"/>
            </a:fillRef>
            <a:effectRef idx="0">
              <a:schemeClr val="accent1"/>
            </a:effectRef>
            <a:fontRef idx="minor">
              <a:schemeClr val="tx1"/>
            </a:fontRef>
          </p:style>
        </p:cxnSp>
        <p:sp>
          <p:nvSpPr>
            <p:cNvPr id="80" name="Oval 79"/>
            <p:cNvSpPr/>
            <p:nvPr/>
          </p:nvSpPr>
          <p:spPr>
            <a:xfrm>
              <a:off x="2474595" y="4739687"/>
              <a:ext cx="198120" cy="194216"/>
            </a:xfrm>
            <a:prstGeom prst="ellipse">
              <a:avLst/>
            </a:prstGeom>
            <a:solidFill>
              <a:srgbClr val="8E7C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9</a:t>
              </a:r>
            </a:p>
          </p:txBody>
        </p:sp>
      </p:grpSp>
      <p:sp>
        <p:nvSpPr>
          <p:cNvPr id="98" name="TextBox 97"/>
          <p:cNvSpPr txBox="1"/>
          <p:nvPr/>
        </p:nvSpPr>
        <p:spPr>
          <a:xfrm>
            <a:off x="6238875" y="1958939"/>
            <a:ext cx="5133975" cy="2031325"/>
          </a:xfrm>
          <a:prstGeom prst="rect">
            <a:avLst/>
          </a:prstGeom>
          <a:noFill/>
        </p:spPr>
        <p:txBody>
          <a:bodyPr wrap="square" rtlCol="0">
            <a:spAutoFit/>
          </a:bodyPr>
          <a:lstStyle/>
          <a:p>
            <a:r>
              <a:rPr lang="en-US" dirty="0">
                <a:solidFill>
                  <a:schemeClr val="tx2"/>
                </a:solidFill>
              </a:rPr>
              <a:t>Indices for two stacks (example)</a:t>
            </a:r>
          </a:p>
          <a:p>
            <a:endParaRPr lang="en-US" dirty="0">
              <a:solidFill>
                <a:schemeClr val="tx2"/>
              </a:solidFill>
            </a:endParaRPr>
          </a:p>
          <a:p>
            <a:r>
              <a:rPr lang="en-US" dirty="0">
                <a:solidFill>
                  <a:schemeClr val="tx2"/>
                </a:solidFill>
              </a:rPr>
              <a:t>Bottom face (just first set)</a:t>
            </a:r>
          </a:p>
          <a:p>
            <a:endParaRPr lang="en-US" dirty="0">
              <a:solidFill>
                <a:schemeClr val="tx2"/>
              </a:solidFill>
            </a:endParaRPr>
          </a:p>
          <a:p>
            <a:r>
              <a:rPr lang="en-US" dirty="0">
                <a:solidFill>
                  <a:schemeClr val="tx2"/>
                </a:solidFill>
              </a:rPr>
              <a:t>	</a:t>
            </a:r>
            <a:r>
              <a:rPr lang="en-US" dirty="0">
                <a:solidFill>
                  <a:srgbClr val="FF7D7D"/>
                </a:solidFill>
              </a:rPr>
              <a:t>(1,8,0) </a:t>
            </a:r>
            <a:r>
              <a:rPr lang="en-US" dirty="0">
                <a:solidFill>
                  <a:schemeClr val="tx2"/>
                </a:solidFill>
              </a:rPr>
              <a:t>	</a:t>
            </a:r>
            <a:r>
              <a:rPr lang="en-US" dirty="0">
                <a:solidFill>
                  <a:schemeClr val="tx2"/>
                </a:solidFill>
                <a:sym typeface="Wingdings" panose="05000000000000000000" pitchFamily="2" charset="2"/>
              </a:rPr>
              <a:t> Bottom face triangle, order matters</a:t>
            </a:r>
            <a:endParaRPr lang="en-US" dirty="0">
              <a:solidFill>
                <a:schemeClr val="tx2"/>
              </a:solidFill>
            </a:endParaRPr>
          </a:p>
          <a:p>
            <a:r>
              <a:rPr lang="en-US" dirty="0">
                <a:solidFill>
                  <a:schemeClr val="tx2"/>
                </a:solidFill>
              </a:rPr>
              <a:t>	</a:t>
            </a:r>
            <a:r>
              <a:rPr lang="en-US" dirty="0">
                <a:solidFill>
                  <a:srgbClr val="FFC000"/>
                </a:solidFill>
              </a:rPr>
              <a:t>(0,910) </a:t>
            </a:r>
            <a:r>
              <a:rPr lang="en-US" dirty="0">
                <a:solidFill>
                  <a:schemeClr val="tx2"/>
                </a:solidFill>
              </a:rPr>
              <a:t>	</a:t>
            </a:r>
            <a:r>
              <a:rPr lang="en-US" dirty="0">
                <a:solidFill>
                  <a:schemeClr val="tx2"/>
                </a:solidFill>
                <a:sym typeface="Wingdings" panose="05000000000000000000" pitchFamily="2" charset="2"/>
              </a:rPr>
              <a:t> Current, Up, Diagonal Forward</a:t>
            </a:r>
          </a:p>
          <a:p>
            <a:r>
              <a:rPr lang="en-US" dirty="0">
                <a:solidFill>
                  <a:schemeClr val="tx2"/>
                </a:solidFill>
                <a:sym typeface="Wingdings" panose="05000000000000000000" pitchFamily="2" charset="2"/>
              </a:rPr>
              <a:t>	</a:t>
            </a:r>
            <a:r>
              <a:rPr lang="en-US" dirty="0">
                <a:solidFill>
                  <a:srgbClr val="FFC000"/>
                </a:solidFill>
                <a:sym typeface="Wingdings" panose="05000000000000000000" pitchFamily="2" charset="2"/>
              </a:rPr>
              <a:t>(0,10,1)</a:t>
            </a:r>
            <a:r>
              <a:rPr lang="en-US" dirty="0">
                <a:solidFill>
                  <a:schemeClr val="tx2"/>
                </a:solidFill>
                <a:sym typeface="Wingdings" panose="05000000000000000000" pitchFamily="2" charset="2"/>
              </a:rPr>
              <a:t>	 Current, Diagonal Up, Next</a:t>
            </a:r>
          </a:p>
          <a:p>
            <a:endParaRPr lang="en-US" dirty="0">
              <a:solidFill>
                <a:schemeClr val="tx2"/>
              </a:solidFill>
              <a:sym typeface="Wingdings" panose="05000000000000000000" pitchFamily="2" charset="2"/>
            </a:endParaRPr>
          </a:p>
          <a:p>
            <a:r>
              <a:rPr lang="en-US" dirty="0">
                <a:solidFill>
                  <a:schemeClr val="tx2"/>
                </a:solidFill>
                <a:sym typeface="Wingdings" panose="05000000000000000000" pitchFamily="2" charset="2"/>
              </a:rPr>
              <a:t>This results in:</a:t>
            </a:r>
            <a:endParaRPr lang="en-US" dirty="0">
              <a:solidFill>
                <a:schemeClr val="tx2"/>
              </a:solidFill>
            </a:endParaRPr>
          </a:p>
        </p:txBody>
      </p:sp>
      <p:sp>
        <p:nvSpPr>
          <p:cNvPr id="99" name="Oval 98"/>
          <p:cNvSpPr/>
          <p:nvPr/>
        </p:nvSpPr>
        <p:spPr>
          <a:xfrm>
            <a:off x="9886650" y="5276092"/>
            <a:ext cx="492192" cy="492192"/>
          </a:xfrm>
          <a:prstGeom prst="ellipse">
            <a:avLst/>
          </a:prstGeom>
          <a:solidFill>
            <a:srgbClr val="8E7C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00" name="Oval 99"/>
          <p:cNvSpPr/>
          <p:nvPr/>
        </p:nvSpPr>
        <p:spPr>
          <a:xfrm>
            <a:off x="8245616" y="4925481"/>
            <a:ext cx="274492" cy="274492"/>
          </a:xfrm>
          <a:prstGeom prst="ellipse">
            <a:avLst/>
          </a:prstGeom>
          <a:solidFill>
            <a:srgbClr val="8E7C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
        <p:nvSpPr>
          <p:cNvPr id="101" name="Oval 100"/>
          <p:cNvSpPr/>
          <p:nvPr/>
        </p:nvSpPr>
        <p:spPr>
          <a:xfrm>
            <a:off x="8585181" y="5479711"/>
            <a:ext cx="492192" cy="482494"/>
          </a:xfrm>
          <a:prstGeom prst="ellipse">
            <a:avLst/>
          </a:prstGeom>
          <a:solidFill>
            <a:srgbClr val="8E7C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102" name="Oval 101"/>
          <p:cNvSpPr/>
          <p:nvPr/>
        </p:nvSpPr>
        <p:spPr>
          <a:xfrm>
            <a:off x="9886650" y="4037706"/>
            <a:ext cx="492192" cy="492192"/>
          </a:xfrm>
          <a:prstGeom prst="ellipse">
            <a:avLst/>
          </a:prstGeom>
          <a:solidFill>
            <a:srgbClr val="8E7C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10</a:t>
            </a:r>
          </a:p>
        </p:txBody>
      </p:sp>
      <p:sp>
        <p:nvSpPr>
          <p:cNvPr id="103" name="Oval 102"/>
          <p:cNvSpPr/>
          <p:nvPr/>
        </p:nvSpPr>
        <p:spPr>
          <a:xfrm>
            <a:off x="8585181" y="4241325"/>
            <a:ext cx="492192" cy="482494"/>
          </a:xfrm>
          <a:prstGeom prst="ellipse">
            <a:avLst/>
          </a:prstGeom>
          <a:solidFill>
            <a:srgbClr val="8E7C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9</a:t>
            </a:r>
          </a:p>
        </p:txBody>
      </p:sp>
      <p:cxnSp>
        <p:nvCxnSpPr>
          <p:cNvPr id="105" name="Straight Connector 104"/>
          <p:cNvCxnSpPr>
            <a:stCxn id="99" idx="1"/>
            <a:endCxn id="100" idx="6"/>
          </p:cNvCxnSpPr>
          <p:nvPr/>
        </p:nvCxnSpPr>
        <p:spPr>
          <a:xfrm flipH="1" flipV="1">
            <a:off x="8520108" y="5062727"/>
            <a:ext cx="1438622" cy="285445"/>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100" idx="4"/>
            <a:endCxn id="101" idx="1"/>
          </p:cNvCxnSpPr>
          <p:nvPr/>
        </p:nvCxnSpPr>
        <p:spPr>
          <a:xfrm>
            <a:off x="8382862" y="5199973"/>
            <a:ext cx="274399" cy="350398"/>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101" idx="6"/>
            <a:endCxn id="99" idx="2"/>
          </p:cNvCxnSpPr>
          <p:nvPr/>
        </p:nvCxnSpPr>
        <p:spPr>
          <a:xfrm flipV="1">
            <a:off x="9077373" y="5522188"/>
            <a:ext cx="809277" cy="198770"/>
          </a:xfrm>
          <a:prstGeom prst="line">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a:stCxn id="101" idx="0"/>
            <a:endCxn id="103" idx="4"/>
          </p:cNvCxnSpPr>
          <p:nvPr/>
        </p:nvCxnSpPr>
        <p:spPr>
          <a:xfrm flipV="1">
            <a:off x="8831277" y="4723819"/>
            <a:ext cx="0" cy="755892"/>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a:endCxn id="102" idx="2"/>
          </p:cNvCxnSpPr>
          <p:nvPr/>
        </p:nvCxnSpPr>
        <p:spPr>
          <a:xfrm flipV="1">
            <a:off x="9077373" y="4283802"/>
            <a:ext cx="809277" cy="114021"/>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02" idx="3"/>
            <a:endCxn id="101" idx="7"/>
          </p:cNvCxnSpPr>
          <p:nvPr/>
        </p:nvCxnSpPr>
        <p:spPr>
          <a:xfrm flipH="1">
            <a:off x="9005293" y="4457818"/>
            <a:ext cx="953437" cy="1092553"/>
          </a:xfrm>
          <a:prstGeom prst="line">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102" idx="4"/>
            <a:endCxn id="99" idx="0"/>
          </p:cNvCxnSpPr>
          <p:nvPr/>
        </p:nvCxnSpPr>
        <p:spPr>
          <a:xfrm>
            <a:off x="10132746" y="4529898"/>
            <a:ext cx="0" cy="746194"/>
          </a:xfrm>
          <a:prstGeom prst="line">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86408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587"/>
          <p:cNvSpPr txBox="1">
            <a:spLocks noGrp="1"/>
          </p:cNvSpPr>
          <p:nvPr>
            <p:ph type="title"/>
          </p:nvPr>
        </p:nvSpPr>
        <p:spPr>
          <a:xfrm>
            <a:off x="415600" y="593367"/>
            <a:ext cx="11360800" cy="763600"/>
          </a:xfrm>
          <a:prstGeom prst="rect">
            <a:avLst/>
          </a:prstGeom>
        </p:spPr>
        <p:txBody>
          <a:bodyPr lIns="121900" tIns="121900" rIns="121900" bIns="121900" anchor="t" anchorCtr="0">
            <a:noAutofit/>
          </a:bodyPr>
          <a:lstStyle/>
          <a:p>
            <a:r>
              <a:rPr lang="en" dirty="0">
                <a:solidFill>
                  <a:srgbClr val="E69138"/>
                </a:solidFill>
              </a:rPr>
              <a:t>Drawing </a:t>
            </a:r>
            <a:r>
              <a:rPr lang="en" dirty="0">
                <a:solidFill>
                  <a:srgbClr val="999999"/>
                </a:solidFill>
              </a:rPr>
              <a:t>– Geometries - Sphere</a:t>
            </a:r>
          </a:p>
        </p:txBody>
      </p:sp>
      <p:sp>
        <p:nvSpPr>
          <p:cNvPr id="5" name="Text Placeholder 2"/>
          <p:cNvSpPr>
            <a:spLocks noGrp="1"/>
          </p:cNvSpPr>
          <p:nvPr>
            <p:ph type="body" idx="1"/>
          </p:nvPr>
        </p:nvSpPr>
        <p:spPr>
          <a:xfrm>
            <a:off x="415601" y="1536634"/>
            <a:ext cx="11360799" cy="2129356"/>
          </a:xfrm>
        </p:spPr>
        <p:txBody>
          <a:bodyPr/>
          <a:lstStyle/>
          <a:p>
            <a:pPr>
              <a:spcAft>
                <a:spcPts val="0"/>
              </a:spcAft>
            </a:pPr>
            <a:r>
              <a:rPr lang="en-US" dirty="0">
                <a:solidFill>
                  <a:schemeClr val="tx2"/>
                </a:solidFill>
              </a:rPr>
              <a:t>These are a bit trickier than other polygons, for these, will derived from the continuous subdivision of triangles within triangles, based on a specified level of detail.</a:t>
            </a:r>
          </a:p>
          <a:p>
            <a:pPr>
              <a:spcAft>
                <a:spcPts val="0"/>
              </a:spcAft>
            </a:pPr>
            <a:endParaRPr lang="en-US" dirty="0">
              <a:solidFill>
                <a:schemeClr val="tx2"/>
              </a:solidFill>
            </a:endParaRPr>
          </a:p>
          <a:p>
            <a:pPr>
              <a:spcAft>
                <a:spcPts val="0"/>
              </a:spcAft>
            </a:pPr>
            <a:r>
              <a:rPr lang="en-US" dirty="0">
                <a:solidFill>
                  <a:schemeClr val="tx2"/>
                </a:solidFill>
              </a:rPr>
              <a:t>We start with a icosahedron (20 faces polygon) and then we triangulate it N number of times. Each original triangle is subdivided in 4 new ones, hence each time we triangulate, we increase the number of vertices by 2, 3 for the original triangle, 3 for the new ones.</a:t>
            </a:r>
          </a:p>
        </p:txBody>
      </p:sp>
      <p:sp>
        <p:nvSpPr>
          <p:cNvPr id="6" name="Isosceles Triangle 5"/>
          <p:cNvSpPr/>
          <p:nvPr/>
        </p:nvSpPr>
        <p:spPr>
          <a:xfrm>
            <a:off x="510434" y="4203001"/>
            <a:ext cx="1872310" cy="1614060"/>
          </a:xfrm>
          <a:prstGeom prst="triangle">
            <a:avLst/>
          </a:prstGeom>
          <a:noFill/>
          <a:ln>
            <a:solidFill>
              <a:srgbClr val="E691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p:cNvSpPr/>
          <p:nvPr/>
        </p:nvSpPr>
        <p:spPr>
          <a:xfrm>
            <a:off x="3114085" y="4203001"/>
            <a:ext cx="1872310" cy="1614060"/>
          </a:xfrm>
          <a:prstGeom prst="triangle">
            <a:avLst/>
          </a:prstGeom>
          <a:noFill/>
          <a:ln>
            <a:solidFill>
              <a:srgbClr val="E691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351755" y="4116447"/>
            <a:ext cx="189669" cy="173108"/>
          </a:xfrm>
          <a:prstGeom prst="ellipse">
            <a:avLst/>
          </a:prstGeom>
          <a:solidFill>
            <a:srgbClr val="8E7C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2287910" y="5713841"/>
            <a:ext cx="189669" cy="189668"/>
          </a:xfrm>
          <a:prstGeom prst="ellipse">
            <a:avLst/>
          </a:prstGeom>
          <a:solidFill>
            <a:srgbClr val="8E7C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415600" y="5722227"/>
            <a:ext cx="189669" cy="189668"/>
          </a:xfrm>
          <a:prstGeom prst="ellipse">
            <a:avLst/>
          </a:prstGeom>
          <a:solidFill>
            <a:srgbClr val="8E7C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p:nvSpPr>
        <p:spPr>
          <a:xfrm>
            <a:off x="3955406" y="4108167"/>
            <a:ext cx="189669" cy="189668"/>
          </a:xfrm>
          <a:prstGeom prst="ellipse">
            <a:avLst/>
          </a:prstGeom>
          <a:solidFill>
            <a:srgbClr val="8E7C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p:nvPr/>
        </p:nvSpPr>
        <p:spPr>
          <a:xfrm>
            <a:off x="3019251" y="5713841"/>
            <a:ext cx="189669" cy="189668"/>
          </a:xfrm>
          <a:prstGeom prst="ellipse">
            <a:avLst/>
          </a:prstGeom>
          <a:solidFill>
            <a:srgbClr val="8E7C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p:cNvSpPr/>
          <p:nvPr/>
        </p:nvSpPr>
        <p:spPr>
          <a:xfrm>
            <a:off x="4891561" y="5722227"/>
            <a:ext cx="189669" cy="189668"/>
          </a:xfrm>
          <a:prstGeom prst="ellipse">
            <a:avLst/>
          </a:prstGeom>
          <a:solidFill>
            <a:srgbClr val="8E7C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3955406" y="5723864"/>
            <a:ext cx="189669" cy="189668"/>
          </a:xfrm>
          <a:prstGeom prst="ellipse">
            <a:avLst/>
          </a:prstGeom>
          <a:solidFill>
            <a:srgbClr val="8E7C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p:cNvSpPr/>
          <p:nvPr/>
        </p:nvSpPr>
        <p:spPr>
          <a:xfrm>
            <a:off x="4411407" y="4915197"/>
            <a:ext cx="189669" cy="189668"/>
          </a:xfrm>
          <a:prstGeom prst="ellipse">
            <a:avLst/>
          </a:prstGeom>
          <a:solidFill>
            <a:srgbClr val="8E7C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p:cNvSpPr/>
          <p:nvPr/>
        </p:nvSpPr>
        <p:spPr>
          <a:xfrm>
            <a:off x="3490398" y="4915197"/>
            <a:ext cx="189669" cy="189668"/>
          </a:xfrm>
          <a:prstGeom prst="ellipse">
            <a:avLst/>
          </a:prstGeom>
          <a:solidFill>
            <a:srgbClr val="8E7C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p:cNvCxnSpPr>
            <a:stCxn id="16" idx="6"/>
            <a:endCxn id="15" idx="2"/>
          </p:cNvCxnSpPr>
          <p:nvPr/>
        </p:nvCxnSpPr>
        <p:spPr>
          <a:xfrm>
            <a:off x="3680066" y="5010031"/>
            <a:ext cx="731341"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6" idx="5"/>
            <a:endCxn id="14" idx="1"/>
          </p:cNvCxnSpPr>
          <p:nvPr/>
        </p:nvCxnSpPr>
        <p:spPr>
          <a:xfrm>
            <a:off x="3652290" y="5077089"/>
            <a:ext cx="330892" cy="67455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5" idx="3"/>
            <a:endCxn id="14" idx="7"/>
          </p:cNvCxnSpPr>
          <p:nvPr/>
        </p:nvCxnSpPr>
        <p:spPr>
          <a:xfrm flipH="1">
            <a:off x="4117299" y="5077089"/>
            <a:ext cx="321885" cy="67455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1026" name="Picture 2" descr="http://area.autodesk.com/userdata/forum/i/icosahedron_1.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9961" b="81250" l="17500" r="75313"/>
                    </a14:imgEffect>
                  </a14:imgLayer>
                </a14:imgProps>
              </a:ext>
              <a:ext uri="{28A0092B-C50C-407E-A947-70E740481C1C}">
                <a14:useLocalDpi xmlns:a14="http://schemas.microsoft.com/office/drawing/2010/main" val="0"/>
              </a:ext>
            </a:extLst>
          </a:blip>
          <a:srcRect/>
          <a:stretch>
            <a:fillRect/>
          </a:stretch>
        </p:blipFill>
        <p:spPr bwMode="auto">
          <a:xfrm>
            <a:off x="5289511" y="3778599"/>
            <a:ext cx="3078580" cy="2462864"/>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p:cNvSpPr txBox="1"/>
          <p:nvPr/>
        </p:nvSpPr>
        <p:spPr>
          <a:xfrm>
            <a:off x="8364309" y="4425255"/>
            <a:ext cx="3330429" cy="1169551"/>
          </a:xfrm>
          <a:prstGeom prst="rect">
            <a:avLst/>
          </a:prstGeom>
          <a:noFill/>
        </p:spPr>
        <p:txBody>
          <a:bodyPr wrap="square" rtlCol="0">
            <a:spAutoFit/>
          </a:bodyPr>
          <a:lstStyle/>
          <a:p>
            <a:pPr algn="ctr"/>
            <a:r>
              <a:rPr lang="en-US" dirty="0">
                <a:solidFill>
                  <a:srgbClr val="FF7D7D"/>
                </a:solidFill>
              </a:rPr>
              <a:t>IMPORTANT</a:t>
            </a:r>
          </a:p>
          <a:p>
            <a:endParaRPr lang="en-US" dirty="0"/>
          </a:p>
          <a:p>
            <a:endParaRPr lang="en-US" dirty="0"/>
          </a:p>
          <a:p>
            <a:pPr algn="ctr"/>
            <a:r>
              <a:rPr lang="en-US" dirty="0">
                <a:solidFill>
                  <a:srgbClr val="FFC000"/>
                </a:solidFill>
              </a:rPr>
              <a:t>Note how all the resulting triangles have the same area!</a:t>
            </a:r>
          </a:p>
        </p:txBody>
      </p:sp>
    </p:spTree>
    <p:extLst>
      <p:ext uri="{BB962C8B-B14F-4D97-AF65-F5344CB8AC3E}">
        <p14:creationId xmlns:p14="http://schemas.microsoft.com/office/powerpoint/2010/main" val="31159740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587"/>
          <p:cNvSpPr txBox="1">
            <a:spLocks noGrp="1"/>
          </p:cNvSpPr>
          <p:nvPr>
            <p:ph type="title"/>
          </p:nvPr>
        </p:nvSpPr>
        <p:spPr>
          <a:xfrm>
            <a:off x="415600" y="593367"/>
            <a:ext cx="11360800" cy="763600"/>
          </a:xfrm>
          <a:prstGeom prst="rect">
            <a:avLst/>
          </a:prstGeom>
        </p:spPr>
        <p:txBody>
          <a:bodyPr lIns="121900" tIns="121900" rIns="121900" bIns="121900" anchor="t" anchorCtr="0">
            <a:noAutofit/>
          </a:bodyPr>
          <a:lstStyle/>
          <a:p>
            <a:r>
              <a:rPr lang="en" dirty="0">
                <a:solidFill>
                  <a:srgbClr val="E69138"/>
                </a:solidFill>
              </a:rPr>
              <a:t>Drawing </a:t>
            </a:r>
            <a:r>
              <a:rPr lang="en" dirty="0">
                <a:solidFill>
                  <a:srgbClr val="999999"/>
                </a:solidFill>
              </a:rPr>
              <a:t>– Geometries - Sphere - Icosahedron</a:t>
            </a:r>
          </a:p>
        </p:txBody>
      </p:sp>
      <p:sp>
        <p:nvSpPr>
          <p:cNvPr id="5" name="Text Placeholder 2"/>
          <p:cNvSpPr>
            <a:spLocks noGrp="1"/>
          </p:cNvSpPr>
          <p:nvPr>
            <p:ph type="body" idx="1"/>
          </p:nvPr>
        </p:nvSpPr>
        <p:spPr>
          <a:xfrm>
            <a:off x="415601" y="1536633"/>
            <a:ext cx="9466984" cy="2263579"/>
          </a:xfrm>
        </p:spPr>
        <p:txBody>
          <a:bodyPr/>
          <a:lstStyle/>
          <a:p>
            <a:pPr marL="342900" indent="-342900">
              <a:spcAft>
                <a:spcPts val="0"/>
              </a:spcAft>
              <a:buAutoNum type="arabicParenR"/>
            </a:pPr>
            <a:r>
              <a:rPr lang="en-US" sz="1400" dirty="0">
                <a:solidFill>
                  <a:schemeClr val="tx2"/>
                </a:solidFill>
              </a:rPr>
              <a:t>We will start with forming a </a:t>
            </a:r>
            <a:r>
              <a:rPr lang="en-US" sz="1400" dirty="0">
                <a:solidFill>
                  <a:srgbClr val="FFC000"/>
                </a:solidFill>
              </a:rPr>
              <a:t>icosahedron </a:t>
            </a:r>
            <a:r>
              <a:rPr lang="en-US" sz="1400" dirty="0">
                <a:solidFill>
                  <a:schemeClr val="tx2"/>
                </a:solidFill>
              </a:rPr>
              <a:t>with 20 equals area sides. We need to determine the length of the side of each triangle, and derive its height from it. Let the height be length of the side be s, then the its height is      </a:t>
            </a:r>
          </a:p>
          <a:p>
            <a:pPr algn="ctr">
              <a:spcAft>
                <a:spcPts val="0"/>
              </a:spcAft>
            </a:pPr>
            <a:r>
              <a:rPr lang="en-US" sz="1467" dirty="0">
                <a:solidFill>
                  <a:srgbClr val="FFC000"/>
                </a:solidFill>
              </a:rPr>
              <a:t>s</a:t>
            </a:r>
            <a:r>
              <a:rPr lang="en-US" sz="1467" baseline="30000" dirty="0">
                <a:solidFill>
                  <a:srgbClr val="FFC000"/>
                </a:solidFill>
              </a:rPr>
              <a:t>2 </a:t>
            </a:r>
            <a:r>
              <a:rPr lang="en-US" sz="1467" dirty="0">
                <a:solidFill>
                  <a:srgbClr val="FFC000"/>
                </a:solidFill>
              </a:rPr>
              <a:t>– ((1/2)*s)</a:t>
            </a:r>
            <a:r>
              <a:rPr lang="en-US" sz="1467" baseline="30000" dirty="0">
                <a:solidFill>
                  <a:srgbClr val="FFC000"/>
                </a:solidFill>
              </a:rPr>
              <a:t>2</a:t>
            </a:r>
            <a:r>
              <a:rPr lang="en-US" sz="1467" dirty="0">
                <a:solidFill>
                  <a:srgbClr val="FFC000"/>
                </a:solidFill>
              </a:rPr>
              <a:t> = h</a:t>
            </a:r>
          </a:p>
          <a:p>
            <a:pPr marL="342900" indent="-342900">
              <a:spcAft>
                <a:spcPts val="0"/>
              </a:spcAft>
              <a:buAutoNum type="arabicParenR"/>
            </a:pPr>
            <a:r>
              <a:rPr lang="en-US" sz="1400" dirty="0">
                <a:solidFill>
                  <a:schemeClr val="tx2"/>
                </a:solidFill>
              </a:rPr>
              <a:t>The total height from end to end of the polygon will be 1 ½ * S = L the height of the triangles</a:t>
            </a:r>
          </a:p>
          <a:p>
            <a:pPr marL="342900" indent="-342900">
              <a:spcAft>
                <a:spcPts val="0"/>
              </a:spcAft>
              <a:buAutoNum type="arabicParenR"/>
            </a:pPr>
            <a:r>
              <a:rPr lang="en-US" sz="1400" dirty="0">
                <a:solidFill>
                  <a:schemeClr val="tx2"/>
                </a:solidFill>
              </a:rPr>
              <a:t>Let C be the “top” vertex of the polygon at (0, ¾ * L, 0)</a:t>
            </a:r>
          </a:p>
          <a:p>
            <a:pPr marL="342900" indent="-342900">
              <a:spcAft>
                <a:spcPts val="0"/>
              </a:spcAft>
              <a:buAutoNum type="arabicParenR"/>
            </a:pPr>
            <a:r>
              <a:rPr lang="en-US" sz="1400" dirty="0">
                <a:solidFill>
                  <a:schemeClr val="tx2"/>
                </a:solidFill>
              </a:rPr>
              <a:t>From C, </a:t>
            </a:r>
            <a:r>
              <a:rPr lang="en-US" sz="1400" dirty="0">
                <a:solidFill>
                  <a:srgbClr val="FFC000"/>
                </a:solidFill>
              </a:rPr>
              <a:t>we will start drawing a same-length size pentagon</a:t>
            </a:r>
            <a:r>
              <a:rPr lang="en-US" sz="1400" dirty="0">
                <a:solidFill>
                  <a:schemeClr val="tx2"/>
                </a:solidFill>
              </a:rPr>
              <a:t>, with its first vertex at  rotate((0,C,S), 30deg), then we rotate 72 degrees from C for the next 4.</a:t>
            </a:r>
          </a:p>
          <a:p>
            <a:pPr marL="342900" indent="-342900">
              <a:spcAft>
                <a:spcPts val="0"/>
              </a:spcAft>
              <a:buAutoNum type="arabicParenR"/>
            </a:pPr>
            <a:r>
              <a:rPr lang="en-US" sz="1400" dirty="0">
                <a:solidFill>
                  <a:srgbClr val="FFC000"/>
                </a:solidFill>
              </a:rPr>
              <a:t>Mirror the pentagon </a:t>
            </a:r>
            <a:r>
              <a:rPr lang="en-US" sz="1400" dirty="0">
                <a:solidFill>
                  <a:schemeClr val="tx2"/>
                </a:solidFill>
              </a:rPr>
              <a:t>at (0, ½*L, 0) with all its vertices </a:t>
            </a:r>
            <a:r>
              <a:rPr lang="en-US" sz="1400" dirty="0">
                <a:solidFill>
                  <a:srgbClr val="FFC000"/>
                </a:solidFill>
              </a:rPr>
              <a:t>(x’,y’,z’) to be (x,-y,-z) </a:t>
            </a:r>
            <a:r>
              <a:rPr lang="en-US" sz="1400" dirty="0">
                <a:solidFill>
                  <a:schemeClr val="tx2"/>
                </a:solidFill>
              </a:rPr>
              <a:t>from the original (mirrored)</a:t>
            </a:r>
          </a:p>
          <a:p>
            <a:pPr marL="342900" indent="-342900">
              <a:spcAft>
                <a:spcPts val="0"/>
              </a:spcAft>
              <a:buAutoNum type="arabicParenR"/>
            </a:pPr>
            <a:r>
              <a:rPr lang="en-US" sz="1400" dirty="0">
                <a:solidFill>
                  <a:schemeClr val="tx2"/>
                </a:solidFill>
              </a:rPr>
              <a:t>Triangulate the top-bottom vertices</a:t>
            </a:r>
          </a:p>
        </p:txBody>
      </p:sp>
      <p:cxnSp>
        <p:nvCxnSpPr>
          <p:cNvPr id="3" name="Straight Connector 2"/>
          <p:cNvCxnSpPr/>
          <p:nvPr/>
        </p:nvCxnSpPr>
        <p:spPr>
          <a:xfrm>
            <a:off x="10946589" y="1102967"/>
            <a:ext cx="0" cy="1266738"/>
          </a:xfrm>
          <a:prstGeom prst="line">
            <a:avLst/>
          </a:prstGeom>
          <a:ln>
            <a:solidFill>
              <a:srgbClr val="FF7D7D"/>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10188084" y="1736336"/>
            <a:ext cx="1517010" cy="1400"/>
          </a:xfrm>
          <a:prstGeom prst="line">
            <a:avLst/>
          </a:prstGeom>
          <a:ln>
            <a:solidFill>
              <a:srgbClr val="FF7D7D"/>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0946589" y="1111874"/>
            <a:ext cx="453006" cy="307777"/>
          </a:xfrm>
          <a:prstGeom prst="rect">
            <a:avLst/>
          </a:prstGeom>
          <a:noFill/>
        </p:spPr>
        <p:txBody>
          <a:bodyPr wrap="square" rtlCol="0">
            <a:spAutoFit/>
          </a:bodyPr>
          <a:lstStyle/>
          <a:p>
            <a:pPr algn="ctr"/>
            <a:r>
              <a:rPr lang="en-US" dirty="0">
                <a:solidFill>
                  <a:srgbClr val="FFC000"/>
                </a:solidFill>
              </a:rPr>
              <a:t>L</a:t>
            </a:r>
          </a:p>
        </p:txBody>
      </p:sp>
      <p:sp>
        <p:nvSpPr>
          <p:cNvPr id="28" name="TextBox 27"/>
          <p:cNvSpPr txBox="1"/>
          <p:nvPr/>
        </p:nvSpPr>
        <p:spPr>
          <a:xfrm>
            <a:off x="10188084" y="1747252"/>
            <a:ext cx="453006" cy="307777"/>
          </a:xfrm>
          <a:prstGeom prst="rect">
            <a:avLst/>
          </a:prstGeom>
          <a:noFill/>
        </p:spPr>
        <p:txBody>
          <a:bodyPr wrap="square" rtlCol="0">
            <a:spAutoFit/>
          </a:bodyPr>
          <a:lstStyle/>
          <a:p>
            <a:pPr algn="ctr"/>
            <a:r>
              <a:rPr lang="en-US" dirty="0">
                <a:solidFill>
                  <a:srgbClr val="FFC000"/>
                </a:solidFill>
              </a:rPr>
              <a:t>L</a:t>
            </a:r>
          </a:p>
        </p:txBody>
      </p:sp>
      <p:sp>
        <p:nvSpPr>
          <p:cNvPr id="27" name="Oval 26"/>
          <p:cNvSpPr/>
          <p:nvPr/>
        </p:nvSpPr>
        <p:spPr>
          <a:xfrm>
            <a:off x="10875283" y="1675946"/>
            <a:ext cx="142612" cy="14261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0" name="TextBox 29"/>
          <p:cNvSpPr txBox="1"/>
          <p:nvPr/>
        </p:nvSpPr>
        <p:spPr>
          <a:xfrm>
            <a:off x="10946589" y="1798126"/>
            <a:ext cx="453006" cy="307777"/>
          </a:xfrm>
          <a:prstGeom prst="rect">
            <a:avLst/>
          </a:prstGeom>
          <a:noFill/>
        </p:spPr>
        <p:txBody>
          <a:bodyPr wrap="square" rtlCol="0">
            <a:spAutoFit/>
          </a:bodyPr>
          <a:lstStyle/>
          <a:p>
            <a:pPr algn="ctr"/>
            <a:r>
              <a:rPr lang="en-US" dirty="0">
                <a:solidFill>
                  <a:srgbClr val="FFC000"/>
                </a:solidFill>
              </a:rPr>
              <a:t>C</a:t>
            </a:r>
          </a:p>
        </p:txBody>
      </p:sp>
      <p:cxnSp>
        <p:nvCxnSpPr>
          <p:cNvPr id="1035" name="Straight Connector 1034"/>
          <p:cNvCxnSpPr/>
          <p:nvPr/>
        </p:nvCxnSpPr>
        <p:spPr>
          <a:xfrm>
            <a:off x="10946589" y="2692866"/>
            <a:ext cx="0" cy="12098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7" name="Straight Connector 1036"/>
          <p:cNvCxnSpPr/>
          <p:nvPr/>
        </p:nvCxnSpPr>
        <p:spPr>
          <a:xfrm>
            <a:off x="10946589" y="2692866"/>
            <a:ext cx="713064" cy="335559"/>
          </a:xfrm>
          <a:prstGeom prst="line">
            <a:avLst/>
          </a:prstGeom>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10925616" y="2541412"/>
            <a:ext cx="641758" cy="230832"/>
          </a:xfrm>
          <a:prstGeom prst="rect">
            <a:avLst/>
          </a:prstGeom>
          <a:noFill/>
        </p:spPr>
        <p:txBody>
          <a:bodyPr wrap="square" rtlCol="0">
            <a:spAutoFit/>
          </a:bodyPr>
          <a:lstStyle/>
          <a:p>
            <a:pPr algn="ctr"/>
            <a:r>
              <a:rPr lang="en-US" sz="900" dirty="0">
                <a:solidFill>
                  <a:srgbClr val="FFC000"/>
                </a:solidFill>
              </a:rPr>
              <a:t>30 deg</a:t>
            </a:r>
          </a:p>
        </p:txBody>
      </p:sp>
      <p:sp>
        <p:nvSpPr>
          <p:cNvPr id="48" name="TextBox 47"/>
          <p:cNvSpPr txBox="1"/>
          <p:nvPr/>
        </p:nvSpPr>
        <p:spPr>
          <a:xfrm>
            <a:off x="10019606" y="1015477"/>
            <a:ext cx="641758" cy="230832"/>
          </a:xfrm>
          <a:prstGeom prst="rect">
            <a:avLst/>
          </a:prstGeom>
          <a:noFill/>
        </p:spPr>
        <p:txBody>
          <a:bodyPr wrap="square" rtlCol="0">
            <a:spAutoFit/>
          </a:bodyPr>
          <a:lstStyle/>
          <a:p>
            <a:pPr algn="ctr"/>
            <a:r>
              <a:rPr lang="en-US" sz="900" dirty="0">
                <a:solidFill>
                  <a:srgbClr val="FFC000"/>
                </a:solidFill>
              </a:rPr>
              <a:t>Top</a:t>
            </a:r>
          </a:p>
        </p:txBody>
      </p:sp>
      <p:pic>
        <p:nvPicPr>
          <p:cNvPr id="1039" name="Picture 2" descr="http://www.daviddarling.info/images/icosahedron.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0" b="95185" l="0" r="100000"/>
                    </a14:imgEffect>
                  </a14:imgLayer>
                </a14:imgProps>
              </a:ext>
              <a:ext uri="{28A0092B-C50C-407E-A947-70E740481C1C}">
                <a14:useLocalDpi xmlns:a14="http://schemas.microsoft.com/office/drawing/2010/main" val="0"/>
              </a:ext>
            </a:extLst>
          </a:blip>
          <a:srcRect/>
          <a:stretch>
            <a:fillRect/>
          </a:stretch>
        </p:blipFill>
        <p:spPr bwMode="auto">
          <a:xfrm>
            <a:off x="4768971" y="4164571"/>
            <a:ext cx="2095500" cy="2571751"/>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p:cNvSpPr txBox="1"/>
          <p:nvPr/>
        </p:nvSpPr>
        <p:spPr>
          <a:xfrm>
            <a:off x="5547911" y="3829278"/>
            <a:ext cx="498307" cy="338555"/>
          </a:xfrm>
          <a:prstGeom prst="rect">
            <a:avLst/>
          </a:prstGeom>
          <a:noFill/>
        </p:spPr>
        <p:txBody>
          <a:bodyPr wrap="square" rtlCol="0">
            <a:spAutoFit/>
          </a:bodyPr>
          <a:lstStyle/>
          <a:p>
            <a:pPr algn="ctr"/>
            <a:r>
              <a:rPr lang="en-US" dirty="0">
                <a:solidFill>
                  <a:srgbClr val="FFC000"/>
                </a:solidFill>
              </a:rPr>
              <a:t>C</a:t>
            </a:r>
          </a:p>
        </p:txBody>
      </p:sp>
      <p:sp>
        <p:nvSpPr>
          <p:cNvPr id="53" name="TextBox 52"/>
          <p:cNvSpPr txBox="1"/>
          <p:nvPr/>
        </p:nvSpPr>
        <p:spPr>
          <a:xfrm>
            <a:off x="5943953" y="4092952"/>
            <a:ext cx="1127965" cy="230832"/>
          </a:xfrm>
          <a:prstGeom prst="rect">
            <a:avLst/>
          </a:prstGeom>
          <a:noFill/>
        </p:spPr>
        <p:txBody>
          <a:bodyPr wrap="square" rtlCol="0">
            <a:spAutoFit/>
          </a:bodyPr>
          <a:lstStyle/>
          <a:p>
            <a:pPr algn="ctr"/>
            <a:r>
              <a:rPr lang="en-US" sz="900" dirty="0">
                <a:solidFill>
                  <a:srgbClr val="FFC000"/>
                </a:solidFill>
              </a:rPr>
              <a:t>30 deg slope</a:t>
            </a:r>
          </a:p>
        </p:txBody>
      </p:sp>
      <p:sp>
        <p:nvSpPr>
          <p:cNvPr id="54" name="TextBox 53"/>
          <p:cNvSpPr txBox="1"/>
          <p:nvPr/>
        </p:nvSpPr>
        <p:spPr>
          <a:xfrm>
            <a:off x="6717139" y="5931539"/>
            <a:ext cx="1127965" cy="307777"/>
          </a:xfrm>
          <a:prstGeom prst="rect">
            <a:avLst/>
          </a:prstGeom>
          <a:noFill/>
        </p:spPr>
        <p:txBody>
          <a:bodyPr wrap="square" rtlCol="0">
            <a:spAutoFit/>
          </a:bodyPr>
          <a:lstStyle/>
          <a:p>
            <a:pPr algn="ctr"/>
            <a:r>
              <a:rPr lang="en-US" dirty="0">
                <a:solidFill>
                  <a:srgbClr val="FFC000"/>
                </a:solidFill>
              </a:rPr>
              <a:t>(</a:t>
            </a:r>
            <a:r>
              <a:rPr lang="en-US" dirty="0" err="1">
                <a:solidFill>
                  <a:srgbClr val="FFC000"/>
                </a:solidFill>
              </a:rPr>
              <a:t>x’,y’,z</a:t>
            </a:r>
            <a:r>
              <a:rPr lang="en-US" dirty="0">
                <a:solidFill>
                  <a:srgbClr val="FFC000"/>
                </a:solidFill>
              </a:rPr>
              <a:t>’)</a:t>
            </a:r>
          </a:p>
        </p:txBody>
      </p:sp>
      <p:sp>
        <p:nvSpPr>
          <p:cNvPr id="55" name="TextBox 54"/>
          <p:cNvSpPr txBox="1"/>
          <p:nvPr/>
        </p:nvSpPr>
        <p:spPr>
          <a:xfrm>
            <a:off x="3788338" y="4558098"/>
            <a:ext cx="1127965" cy="307777"/>
          </a:xfrm>
          <a:prstGeom prst="rect">
            <a:avLst/>
          </a:prstGeom>
          <a:noFill/>
        </p:spPr>
        <p:txBody>
          <a:bodyPr wrap="square" rtlCol="0">
            <a:spAutoFit/>
          </a:bodyPr>
          <a:lstStyle/>
          <a:p>
            <a:pPr algn="ctr"/>
            <a:r>
              <a:rPr lang="en-US" dirty="0">
                <a:solidFill>
                  <a:srgbClr val="FFC000"/>
                </a:solidFill>
              </a:rPr>
              <a:t>(</a:t>
            </a:r>
            <a:r>
              <a:rPr lang="en-US" dirty="0" err="1">
                <a:solidFill>
                  <a:srgbClr val="FFC000"/>
                </a:solidFill>
              </a:rPr>
              <a:t>x,y,z</a:t>
            </a:r>
            <a:r>
              <a:rPr lang="en-US" dirty="0">
                <a:solidFill>
                  <a:srgbClr val="FFC000"/>
                </a:solidFill>
              </a:rPr>
              <a:t>)</a:t>
            </a:r>
          </a:p>
        </p:txBody>
      </p:sp>
      <p:cxnSp>
        <p:nvCxnSpPr>
          <p:cNvPr id="1041" name="Straight Connector 1040"/>
          <p:cNvCxnSpPr/>
          <p:nvPr/>
        </p:nvCxnSpPr>
        <p:spPr>
          <a:xfrm>
            <a:off x="5788758" y="4208368"/>
            <a:ext cx="0" cy="2343434"/>
          </a:xfrm>
          <a:prstGeom prst="line">
            <a:avLst/>
          </a:prstGeom>
          <a:ln w="38100"/>
        </p:spPr>
        <p:style>
          <a:lnRef idx="1">
            <a:schemeClr val="accent4"/>
          </a:lnRef>
          <a:fillRef idx="0">
            <a:schemeClr val="accent4"/>
          </a:fillRef>
          <a:effectRef idx="0">
            <a:schemeClr val="accent4"/>
          </a:effectRef>
          <a:fontRef idx="minor">
            <a:schemeClr val="tx1"/>
          </a:fontRef>
        </p:style>
      </p:cxnSp>
      <p:sp>
        <p:nvSpPr>
          <p:cNvPr id="59" name="Oval 58"/>
          <p:cNvSpPr/>
          <p:nvPr/>
        </p:nvSpPr>
        <p:spPr>
          <a:xfrm>
            <a:off x="5717452" y="4123464"/>
            <a:ext cx="142612" cy="14261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0" name="TextBox 59"/>
          <p:cNvSpPr txBox="1"/>
          <p:nvPr/>
        </p:nvSpPr>
        <p:spPr>
          <a:xfrm>
            <a:off x="5717450" y="5158869"/>
            <a:ext cx="453006" cy="307777"/>
          </a:xfrm>
          <a:prstGeom prst="rect">
            <a:avLst/>
          </a:prstGeom>
          <a:noFill/>
        </p:spPr>
        <p:txBody>
          <a:bodyPr wrap="square" rtlCol="0">
            <a:spAutoFit/>
          </a:bodyPr>
          <a:lstStyle/>
          <a:p>
            <a:pPr algn="ctr"/>
            <a:r>
              <a:rPr lang="en-US" dirty="0">
                <a:solidFill>
                  <a:srgbClr val="C23B22"/>
                </a:solidFill>
              </a:rPr>
              <a:t>L</a:t>
            </a:r>
          </a:p>
        </p:txBody>
      </p:sp>
      <p:cxnSp>
        <p:nvCxnSpPr>
          <p:cNvPr id="61" name="Straight Connector 60"/>
          <p:cNvCxnSpPr/>
          <p:nvPr/>
        </p:nvCxnSpPr>
        <p:spPr>
          <a:xfrm flipH="1" flipV="1">
            <a:off x="5797065" y="4623023"/>
            <a:ext cx="1011481" cy="159765"/>
          </a:xfrm>
          <a:prstGeom prst="line">
            <a:avLst/>
          </a:prstGeom>
          <a:ln w="38100"/>
        </p:spPr>
        <p:style>
          <a:lnRef idx="1">
            <a:schemeClr val="accent4"/>
          </a:lnRef>
          <a:fillRef idx="0">
            <a:schemeClr val="accent4"/>
          </a:fillRef>
          <a:effectRef idx="0">
            <a:schemeClr val="accent4"/>
          </a:effectRef>
          <a:fontRef idx="minor">
            <a:schemeClr val="tx1"/>
          </a:fontRef>
        </p:style>
      </p:cxnSp>
      <p:sp>
        <p:nvSpPr>
          <p:cNvPr id="64" name="TextBox 63"/>
          <p:cNvSpPr txBox="1"/>
          <p:nvPr/>
        </p:nvSpPr>
        <p:spPr>
          <a:xfrm>
            <a:off x="6170456" y="4688350"/>
            <a:ext cx="453006" cy="307777"/>
          </a:xfrm>
          <a:prstGeom prst="rect">
            <a:avLst/>
          </a:prstGeom>
          <a:noFill/>
        </p:spPr>
        <p:txBody>
          <a:bodyPr wrap="square" rtlCol="0">
            <a:spAutoFit/>
          </a:bodyPr>
          <a:lstStyle/>
          <a:p>
            <a:pPr algn="ctr"/>
            <a:r>
              <a:rPr lang="en-US" dirty="0">
                <a:solidFill>
                  <a:srgbClr val="C23B22"/>
                </a:solidFill>
              </a:rPr>
              <a:t>s</a:t>
            </a:r>
          </a:p>
        </p:txBody>
      </p:sp>
    </p:spTree>
    <p:extLst>
      <p:ext uri="{BB962C8B-B14F-4D97-AF65-F5344CB8AC3E}">
        <p14:creationId xmlns:p14="http://schemas.microsoft.com/office/powerpoint/2010/main" val="42411273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587"/>
          <p:cNvSpPr txBox="1">
            <a:spLocks noGrp="1"/>
          </p:cNvSpPr>
          <p:nvPr>
            <p:ph type="title"/>
          </p:nvPr>
        </p:nvSpPr>
        <p:spPr>
          <a:xfrm>
            <a:off x="415600" y="593367"/>
            <a:ext cx="11360800" cy="763600"/>
          </a:xfrm>
          <a:prstGeom prst="rect">
            <a:avLst/>
          </a:prstGeom>
        </p:spPr>
        <p:txBody>
          <a:bodyPr lIns="121900" tIns="121900" rIns="121900" bIns="121900" anchor="t" anchorCtr="0">
            <a:noAutofit/>
          </a:bodyPr>
          <a:lstStyle/>
          <a:p>
            <a:r>
              <a:rPr lang="en" dirty="0">
                <a:solidFill>
                  <a:srgbClr val="E69138"/>
                </a:solidFill>
              </a:rPr>
              <a:t>Drawing </a:t>
            </a:r>
            <a:r>
              <a:rPr lang="en" dirty="0">
                <a:solidFill>
                  <a:srgbClr val="999999"/>
                </a:solidFill>
              </a:rPr>
              <a:t>– Geometries – Sphere - Triangulation</a:t>
            </a:r>
          </a:p>
        </p:txBody>
      </p:sp>
      <p:sp>
        <p:nvSpPr>
          <p:cNvPr id="5" name="Text Placeholder 2"/>
          <p:cNvSpPr>
            <a:spLocks noGrp="1"/>
          </p:cNvSpPr>
          <p:nvPr>
            <p:ph type="body" idx="1"/>
          </p:nvPr>
        </p:nvSpPr>
        <p:spPr>
          <a:xfrm>
            <a:off x="415600" y="1536633"/>
            <a:ext cx="10926315" cy="4578941"/>
          </a:xfrm>
        </p:spPr>
        <p:txBody>
          <a:bodyPr/>
          <a:lstStyle/>
          <a:p>
            <a:pPr algn="just">
              <a:spcAft>
                <a:spcPts val="0"/>
              </a:spcAft>
            </a:pPr>
            <a:r>
              <a:rPr lang="en-US" sz="2000" dirty="0">
                <a:solidFill>
                  <a:schemeClr val="tx2"/>
                </a:solidFill>
              </a:rPr>
              <a:t>As stated before, now we will triangulate each of the 20 original sides k times.</a:t>
            </a:r>
          </a:p>
          <a:p>
            <a:pPr algn="just">
              <a:spcAft>
                <a:spcPts val="0"/>
              </a:spcAft>
            </a:pPr>
            <a:r>
              <a:rPr lang="en-US" sz="2000" dirty="0">
                <a:solidFill>
                  <a:schemeClr val="tx2"/>
                </a:solidFill>
              </a:rPr>
              <a:t>For each triangle in the original polygon, we will obtain 4 new ones, such that if we originally have 5 triangles, with 15 indices, we will end up having roughly (5*3*4) on each iteration.</a:t>
            </a:r>
          </a:p>
          <a:p>
            <a:pPr algn="just">
              <a:spcAft>
                <a:spcPts val="0"/>
              </a:spcAft>
            </a:pPr>
            <a:endParaRPr lang="en-US" sz="2000" dirty="0">
              <a:solidFill>
                <a:schemeClr val="tx2"/>
              </a:solidFill>
            </a:endParaRPr>
          </a:p>
          <a:p>
            <a:pPr algn="just">
              <a:spcAft>
                <a:spcPts val="0"/>
              </a:spcAft>
            </a:pPr>
            <a:r>
              <a:rPr lang="en-US" sz="2000" dirty="0">
                <a:solidFill>
                  <a:schemeClr val="tx2"/>
                </a:solidFill>
              </a:rPr>
              <a:t>Lets start by determining a </a:t>
            </a:r>
            <a:r>
              <a:rPr lang="en-US" sz="2000" dirty="0">
                <a:solidFill>
                  <a:srgbClr val="FFC000"/>
                </a:solidFill>
              </a:rPr>
              <a:t>minimum number of triangulations</a:t>
            </a:r>
            <a:r>
              <a:rPr lang="en-US" sz="2000" dirty="0">
                <a:solidFill>
                  <a:schemeClr val="tx2"/>
                </a:solidFill>
              </a:rPr>
              <a:t>, let k = 4.</a:t>
            </a:r>
          </a:p>
          <a:p>
            <a:pPr algn="just">
              <a:spcAft>
                <a:spcPts val="0"/>
              </a:spcAft>
            </a:pPr>
            <a:endParaRPr lang="en-US" sz="2000" dirty="0">
              <a:solidFill>
                <a:schemeClr val="tx2"/>
              </a:solidFill>
            </a:endParaRPr>
          </a:p>
          <a:p>
            <a:pPr algn="just">
              <a:spcAft>
                <a:spcPts val="0"/>
              </a:spcAft>
            </a:pPr>
            <a:r>
              <a:rPr lang="en-US" sz="2000" dirty="0">
                <a:solidFill>
                  <a:schemeClr val="tx2"/>
                </a:solidFill>
              </a:rPr>
              <a:t>So the logic for triangulating k times is simple:</a:t>
            </a:r>
          </a:p>
          <a:p>
            <a:pPr algn="just">
              <a:spcAft>
                <a:spcPts val="0"/>
              </a:spcAft>
            </a:pPr>
            <a:r>
              <a:rPr lang="en-US" sz="2000" dirty="0">
                <a:solidFill>
                  <a:schemeClr val="tx2"/>
                </a:solidFill>
              </a:rPr>
              <a:t>	</a:t>
            </a:r>
          </a:p>
          <a:p>
            <a:pPr algn="just">
              <a:spcAft>
                <a:spcPts val="0"/>
              </a:spcAft>
            </a:pPr>
            <a:r>
              <a:rPr lang="en-US" sz="2000" dirty="0">
                <a:solidFill>
                  <a:schemeClr val="tx2"/>
                </a:solidFill>
              </a:rPr>
              <a:t>	</a:t>
            </a:r>
            <a:r>
              <a:rPr lang="en-US" sz="2000" dirty="0">
                <a:solidFill>
                  <a:schemeClr val="tx2"/>
                </a:solidFill>
                <a:latin typeface="Courier New" panose="02070309020205020404" pitchFamily="49" charset="0"/>
                <a:cs typeface="Courier New" panose="02070309020205020404" pitchFamily="49" charset="0"/>
              </a:rPr>
              <a:t>Polygon p;</a:t>
            </a:r>
          </a:p>
          <a:p>
            <a:pPr algn="just">
              <a:spcAft>
                <a:spcPts val="0"/>
              </a:spcAft>
            </a:pPr>
            <a:r>
              <a:rPr lang="en-US" sz="2000" dirty="0">
                <a:solidFill>
                  <a:schemeClr val="tx2"/>
                </a:solidFill>
                <a:latin typeface="Courier New" panose="02070309020205020404" pitchFamily="49" charset="0"/>
                <a:cs typeface="Courier New" panose="02070309020205020404" pitchFamily="49" charset="0"/>
              </a:rPr>
              <a:t>	for(</a:t>
            </a:r>
            <a:r>
              <a:rPr lang="en-US" sz="2000" dirty="0" err="1">
                <a:solidFill>
                  <a:schemeClr val="tx2"/>
                </a:solidFill>
                <a:latin typeface="Courier New" panose="02070309020205020404" pitchFamily="49" charset="0"/>
                <a:cs typeface="Courier New" panose="02070309020205020404" pitchFamily="49" charset="0"/>
              </a:rPr>
              <a:t>int</a:t>
            </a:r>
            <a:r>
              <a:rPr lang="en-US" sz="2000" dirty="0">
                <a:solidFill>
                  <a:schemeClr val="tx2"/>
                </a:solidFill>
                <a:latin typeface="Courier New" panose="02070309020205020404" pitchFamily="49" charset="0"/>
                <a:cs typeface="Courier New" panose="02070309020205020404" pitchFamily="49" charset="0"/>
              </a:rPr>
              <a:t> i = 0; i &lt; k; ++i) {</a:t>
            </a:r>
          </a:p>
          <a:p>
            <a:pPr algn="just">
              <a:spcAft>
                <a:spcPts val="0"/>
              </a:spcAft>
            </a:pPr>
            <a:r>
              <a:rPr lang="en-US" sz="2000" dirty="0">
                <a:solidFill>
                  <a:schemeClr val="tx2"/>
                </a:solidFill>
                <a:latin typeface="Courier New" panose="02070309020205020404" pitchFamily="49" charset="0"/>
                <a:cs typeface="Courier New" panose="02070309020205020404" pitchFamily="49" charset="0"/>
              </a:rPr>
              <a:t>		p = triangulate(p)</a:t>
            </a:r>
          </a:p>
          <a:p>
            <a:pPr algn="just">
              <a:spcAft>
                <a:spcPts val="0"/>
              </a:spcAft>
            </a:pPr>
            <a:r>
              <a:rPr lang="en-US" sz="2000" dirty="0">
                <a:solidFill>
                  <a:schemeClr val="tx2"/>
                </a:solidFill>
                <a:latin typeface="Courier New" panose="02070309020205020404" pitchFamily="49" charset="0"/>
                <a:cs typeface="Courier New" panose="02070309020205020404" pitchFamily="49" charset="0"/>
              </a:rPr>
              <a:t>	}</a:t>
            </a:r>
          </a:p>
          <a:p>
            <a:pPr algn="just">
              <a:spcAft>
                <a:spcPts val="0"/>
              </a:spcAft>
            </a:pPr>
            <a:endParaRPr lang="en-US" sz="2000" dirty="0">
              <a:solidFill>
                <a:schemeClr val="tx2"/>
              </a:solidFill>
            </a:endParaRPr>
          </a:p>
          <a:p>
            <a:pPr algn="just">
              <a:spcAft>
                <a:spcPts val="0"/>
              </a:spcAft>
            </a:pPr>
            <a:r>
              <a:rPr lang="en-US" sz="2000" dirty="0">
                <a:solidFill>
                  <a:schemeClr val="tx2"/>
                </a:solidFill>
              </a:rPr>
              <a:t>We will see how can we triangulate the icosahedron.</a:t>
            </a:r>
          </a:p>
          <a:p>
            <a:pPr algn="just">
              <a:spcAft>
                <a:spcPts val="0"/>
              </a:spcAft>
            </a:pPr>
            <a:endParaRPr lang="en-US" sz="2000" dirty="0">
              <a:solidFill>
                <a:schemeClr val="tx2"/>
              </a:solidFill>
            </a:endParaRPr>
          </a:p>
          <a:p>
            <a:pPr algn="just">
              <a:spcAft>
                <a:spcPts val="0"/>
              </a:spcAft>
            </a:pPr>
            <a:endParaRPr lang="en-US" sz="2000" dirty="0">
              <a:solidFill>
                <a:schemeClr val="tx2"/>
              </a:solidFill>
            </a:endParaRPr>
          </a:p>
        </p:txBody>
      </p:sp>
    </p:spTree>
    <p:extLst>
      <p:ext uri="{BB962C8B-B14F-4D97-AF65-F5344CB8AC3E}">
        <p14:creationId xmlns:p14="http://schemas.microsoft.com/office/powerpoint/2010/main" val="3539593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5601" y="1536633"/>
            <a:ext cx="11360799" cy="1466626"/>
          </a:xfrm>
        </p:spPr>
        <p:txBody>
          <a:bodyPr/>
          <a:lstStyle/>
          <a:p>
            <a:pPr algn="just"/>
            <a:r>
              <a:rPr lang="en-US" sz="2400" dirty="0"/>
              <a:t>Now that our application is up and running, we need to create the structures which we will use to pack vertices, indices, their buffers and more, in order to represent objects. We will explain these through the implementation of its elements.</a:t>
            </a:r>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backgroundRemoval t="9771" b="81356" l="0" r="99060">
                        <a14:foregroundMark x1="38277" y1="40877" x2="14465" y2="53141"/>
                        <a14:foregroundMark x1="73420" y1="39880" x2="92637" y2="50947"/>
                        <a14:foregroundMark x1="7781" y1="60917" x2="91488" y2="59422"/>
                        <a14:foregroundMark x1="96762" y1="59920" x2="9765" y2="61216"/>
                        <a14:foregroundMark x1="3812" y1="72981" x2="93734" y2="72981"/>
                      </a14:backgroundRemoval>
                    </a14:imgEffect>
                  </a14:imgLayer>
                </a14:imgProps>
              </a:ext>
            </a:extLst>
          </a:blip>
          <a:stretch>
            <a:fillRect/>
          </a:stretch>
        </p:blipFill>
        <p:spPr>
          <a:xfrm>
            <a:off x="5402510" y="3266816"/>
            <a:ext cx="6373890" cy="3338387"/>
          </a:xfrm>
          <a:prstGeom prst="rect">
            <a:avLst/>
          </a:prstGeom>
          <a:ln>
            <a:noFill/>
          </a:ln>
          <a:effectLst>
            <a:softEdge rad="112500"/>
          </a:effectLst>
        </p:spPr>
      </p:pic>
      <p:sp>
        <p:nvSpPr>
          <p:cNvPr id="6" name="Text Placeholder 2"/>
          <p:cNvSpPr txBox="1">
            <a:spLocks/>
          </p:cNvSpPr>
          <p:nvPr/>
        </p:nvSpPr>
        <p:spPr>
          <a:xfrm>
            <a:off x="415600" y="3266815"/>
            <a:ext cx="4886243" cy="3338387"/>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eaLnBrk="1" hangingPunct="1">
              <a:lnSpc>
                <a:spcPct val="115000"/>
              </a:lnSpc>
              <a:spcBef>
                <a:spcPts val="0"/>
              </a:spcBef>
              <a:spcAft>
                <a:spcPts val="1600"/>
              </a:spcAft>
              <a:buClr>
                <a:schemeClr val="lt2"/>
              </a:buClr>
              <a:buSzPct val="100000"/>
              <a:buNone/>
              <a:defRPr sz="1800" b="0" i="0" u="none" strike="noStrike" cap="none">
                <a:solidFill>
                  <a:schemeClr val="lt2"/>
                </a:solidFill>
                <a:latin typeface="Arial"/>
                <a:ea typeface="Arial"/>
                <a:cs typeface="Arial"/>
                <a:sym typeface="Arial"/>
              </a:defRPr>
            </a:lvl1pPr>
            <a:lvl2pPr marR="0" lvl="1" algn="l" rtl="0" eaLnBrk="1" hangingPunct="1">
              <a:lnSpc>
                <a:spcPct val="115000"/>
              </a:lnSpc>
              <a:spcBef>
                <a:spcPts val="0"/>
              </a:spcBef>
              <a:spcAft>
                <a:spcPts val="1600"/>
              </a:spcAft>
              <a:buClr>
                <a:schemeClr val="lt2"/>
              </a:buClr>
              <a:buNone/>
              <a:defRPr sz="1867" b="0" i="0" u="none" strike="noStrike" cap="none">
                <a:solidFill>
                  <a:schemeClr val="lt2"/>
                </a:solidFill>
                <a:latin typeface="Arial"/>
                <a:ea typeface="Arial"/>
                <a:cs typeface="Arial"/>
                <a:sym typeface="Arial"/>
              </a:defRPr>
            </a:lvl2pPr>
            <a:lvl3pPr marR="0" lvl="2" algn="l" rtl="0" eaLnBrk="1" hangingPunct="1">
              <a:lnSpc>
                <a:spcPct val="115000"/>
              </a:lnSpc>
              <a:spcBef>
                <a:spcPts val="0"/>
              </a:spcBef>
              <a:spcAft>
                <a:spcPts val="1600"/>
              </a:spcAft>
              <a:buClr>
                <a:schemeClr val="lt2"/>
              </a:buClr>
              <a:buNone/>
              <a:defRPr sz="1867" b="0" i="0" u="none" strike="noStrike" cap="none">
                <a:solidFill>
                  <a:schemeClr val="lt2"/>
                </a:solidFill>
                <a:latin typeface="Arial"/>
                <a:ea typeface="Arial"/>
                <a:cs typeface="Arial"/>
                <a:sym typeface="Arial"/>
              </a:defRPr>
            </a:lvl3pPr>
            <a:lvl4pPr marR="0" lvl="3" algn="l" rtl="0" eaLnBrk="1" hangingPunct="1">
              <a:lnSpc>
                <a:spcPct val="115000"/>
              </a:lnSpc>
              <a:spcBef>
                <a:spcPts val="0"/>
              </a:spcBef>
              <a:spcAft>
                <a:spcPts val="1600"/>
              </a:spcAft>
              <a:buClr>
                <a:schemeClr val="lt2"/>
              </a:buClr>
              <a:buNone/>
              <a:defRPr sz="1867" b="0" i="0" u="none" strike="noStrike" cap="none">
                <a:solidFill>
                  <a:schemeClr val="lt2"/>
                </a:solidFill>
                <a:latin typeface="Arial"/>
                <a:ea typeface="Arial"/>
                <a:cs typeface="Arial"/>
                <a:sym typeface="Arial"/>
              </a:defRPr>
            </a:lvl4pPr>
            <a:lvl5pPr marR="0" lvl="4" algn="l" rtl="0" eaLnBrk="1" hangingPunct="1">
              <a:lnSpc>
                <a:spcPct val="115000"/>
              </a:lnSpc>
              <a:spcBef>
                <a:spcPts val="0"/>
              </a:spcBef>
              <a:spcAft>
                <a:spcPts val="1600"/>
              </a:spcAft>
              <a:buClr>
                <a:schemeClr val="lt2"/>
              </a:buClr>
              <a:buNone/>
              <a:defRPr sz="1867" b="0" i="0" u="none" strike="noStrike" cap="none">
                <a:solidFill>
                  <a:schemeClr val="lt2"/>
                </a:solidFill>
                <a:latin typeface="Arial"/>
                <a:ea typeface="Arial"/>
                <a:cs typeface="Arial"/>
                <a:sym typeface="Arial"/>
              </a:defRPr>
            </a:lvl5pPr>
            <a:lvl6pPr marR="0" lvl="5" algn="l" rtl="0" eaLnBrk="1" hangingPunct="1">
              <a:lnSpc>
                <a:spcPct val="115000"/>
              </a:lnSpc>
              <a:spcBef>
                <a:spcPts val="0"/>
              </a:spcBef>
              <a:spcAft>
                <a:spcPts val="1600"/>
              </a:spcAft>
              <a:buClr>
                <a:schemeClr val="lt2"/>
              </a:buClr>
              <a:buNone/>
              <a:defRPr sz="1867" b="0" i="0" u="none" strike="noStrike" cap="none">
                <a:solidFill>
                  <a:schemeClr val="lt2"/>
                </a:solidFill>
                <a:latin typeface="Arial"/>
                <a:ea typeface="Arial"/>
                <a:cs typeface="Arial"/>
                <a:sym typeface="Arial"/>
              </a:defRPr>
            </a:lvl6pPr>
            <a:lvl7pPr marR="0" lvl="6" algn="l" rtl="0" eaLnBrk="1" hangingPunct="1">
              <a:lnSpc>
                <a:spcPct val="115000"/>
              </a:lnSpc>
              <a:spcBef>
                <a:spcPts val="0"/>
              </a:spcBef>
              <a:spcAft>
                <a:spcPts val="1600"/>
              </a:spcAft>
              <a:buClr>
                <a:schemeClr val="lt2"/>
              </a:buClr>
              <a:buNone/>
              <a:defRPr sz="1867" b="0" i="0" u="none" strike="noStrike" cap="none">
                <a:solidFill>
                  <a:schemeClr val="lt2"/>
                </a:solidFill>
                <a:latin typeface="Arial"/>
                <a:ea typeface="Arial"/>
                <a:cs typeface="Arial"/>
                <a:sym typeface="Arial"/>
              </a:defRPr>
            </a:lvl7pPr>
            <a:lvl8pPr marR="0" lvl="7" algn="l" rtl="0" eaLnBrk="1" hangingPunct="1">
              <a:lnSpc>
                <a:spcPct val="115000"/>
              </a:lnSpc>
              <a:spcBef>
                <a:spcPts val="0"/>
              </a:spcBef>
              <a:spcAft>
                <a:spcPts val="1600"/>
              </a:spcAft>
              <a:buClr>
                <a:schemeClr val="lt2"/>
              </a:buClr>
              <a:buNone/>
              <a:defRPr sz="1867" b="0" i="0" u="none" strike="noStrike" cap="none">
                <a:solidFill>
                  <a:schemeClr val="lt2"/>
                </a:solidFill>
                <a:latin typeface="Arial"/>
                <a:ea typeface="Arial"/>
                <a:cs typeface="Arial"/>
                <a:sym typeface="Arial"/>
              </a:defRPr>
            </a:lvl8pPr>
            <a:lvl9pPr marR="0" lvl="8" algn="l" rtl="0" eaLnBrk="1" hangingPunct="1">
              <a:lnSpc>
                <a:spcPct val="115000"/>
              </a:lnSpc>
              <a:spcBef>
                <a:spcPts val="0"/>
              </a:spcBef>
              <a:spcAft>
                <a:spcPts val="1600"/>
              </a:spcAft>
              <a:buClr>
                <a:schemeClr val="lt2"/>
              </a:buClr>
              <a:buNone/>
              <a:defRPr sz="1867" b="0" i="0" u="none" strike="noStrike" cap="none">
                <a:solidFill>
                  <a:schemeClr val="lt2"/>
                </a:solidFill>
                <a:latin typeface="Arial"/>
                <a:ea typeface="Arial"/>
                <a:cs typeface="Arial"/>
                <a:sym typeface="Arial"/>
              </a:defRPr>
            </a:lvl9pPr>
          </a:lstStyle>
          <a:p>
            <a:pPr algn="just"/>
            <a:r>
              <a:rPr lang="en-US" sz="2400" dirty="0"/>
              <a:t>We will start by defining what will be draw on each frame, the basic drawing units, the steps and resources we will need for the pipeline to process all the vertices and techniques we can use to optimize what we have built so far.</a:t>
            </a:r>
          </a:p>
        </p:txBody>
      </p:sp>
      <p:sp>
        <p:nvSpPr>
          <p:cNvPr id="8" name="Shape 513"/>
          <p:cNvSpPr txBox="1">
            <a:spLocks noGrp="1"/>
          </p:cNvSpPr>
          <p:nvPr>
            <p:ph type="title"/>
          </p:nvPr>
        </p:nvSpPr>
        <p:spPr>
          <a:xfrm>
            <a:off x="415600" y="593367"/>
            <a:ext cx="11360800" cy="763600"/>
          </a:xfrm>
          <a:prstGeom prst="rect">
            <a:avLst/>
          </a:prstGeom>
        </p:spPr>
        <p:txBody>
          <a:bodyPr lIns="121900" tIns="121900" rIns="121900" bIns="121900" anchor="t" anchorCtr="0">
            <a:noAutofit/>
          </a:bodyPr>
          <a:lstStyle/>
          <a:p>
            <a:r>
              <a:rPr lang="en" dirty="0">
                <a:solidFill>
                  <a:srgbClr val="E69138"/>
                </a:solidFill>
              </a:rPr>
              <a:t>Drawing </a:t>
            </a:r>
            <a:r>
              <a:rPr lang="en" dirty="0">
                <a:solidFill>
                  <a:srgbClr val="999999"/>
                </a:solidFill>
              </a:rPr>
              <a:t>- Up to this point</a:t>
            </a:r>
          </a:p>
        </p:txBody>
      </p:sp>
    </p:spTree>
    <p:extLst>
      <p:ext uri="{BB962C8B-B14F-4D97-AF65-F5344CB8AC3E}">
        <p14:creationId xmlns:p14="http://schemas.microsoft.com/office/powerpoint/2010/main" val="36437494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587"/>
          <p:cNvSpPr txBox="1">
            <a:spLocks noGrp="1"/>
          </p:cNvSpPr>
          <p:nvPr>
            <p:ph type="title"/>
          </p:nvPr>
        </p:nvSpPr>
        <p:spPr>
          <a:xfrm>
            <a:off x="415600" y="593367"/>
            <a:ext cx="11360800" cy="763600"/>
          </a:xfrm>
          <a:prstGeom prst="rect">
            <a:avLst/>
          </a:prstGeom>
        </p:spPr>
        <p:txBody>
          <a:bodyPr lIns="121900" tIns="121900" rIns="121900" bIns="121900" anchor="t" anchorCtr="0">
            <a:noAutofit/>
          </a:bodyPr>
          <a:lstStyle/>
          <a:p>
            <a:r>
              <a:rPr lang="en" dirty="0">
                <a:solidFill>
                  <a:srgbClr val="E69138"/>
                </a:solidFill>
              </a:rPr>
              <a:t>Drawing </a:t>
            </a:r>
            <a:r>
              <a:rPr lang="en" dirty="0">
                <a:solidFill>
                  <a:srgbClr val="999999"/>
                </a:solidFill>
              </a:rPr>
              <a:t>– Geometries </a:t>
            </a:r>
            <a:r>
              <a:rPr lang="en">
                <a:solidFill>
                  <a:srgbClr val="999999"/>
                </a:solidFill>
              </a:rPr>
              <a:t>– Sphere </a:t>
            </a:r>
            <a:r>
              <a:rPr lang="en" dirty="0">
                <a:solidFill>
                  <a:srgbClr val="999999"/>
                </a:solidFill>
              </a:rPr>
              <a:t>- Triangulation</a:t>
            </a:r>
          </a:p>
        </p:txBody>
      </p:sp>
      <p:sp>
        <p:nvSpPr>
          <p:cNvPr id="32" name="TextBox 31"/>
          <p:cNvSpPr txBox="1"/>
          <p:nvPr/>
        </p:nvSpPr>
        <p:spPr>
          <a:xfrm>
            <a:off x="7028269" y="5452844"/>
            <a:ext cx="4665984" cy="307777"/>
          </a:xfrm>
          <a:prstGeom prst="rect">
            <a:avLst/>
          </a:prstGeom>
          <a:noFill/>
        </p:spPr>
        <p:txBody>
          <a:bodyPr wrap="square" rtlCol="0">
            <a:spAutoFit/>
          </a:bodyPr>
          <a:lstStyle/>
          <a:p>
            <a:endParaRPr lang="en-US"/>
          </a:p>
        </p:txBody>
      </p:sp>
      <p:sp>
        <p:nvSpPr>
          <p:cNvPr id="3" name="Text Placeholder 2"/>
          <p:cNvSpPr>
            <a:spLocks noGrp="1"/>
          </p:cNvSpPr>
          <p:nvPr>
            <p:ph type="body" idx="1"/>
          </p:nvPr>
        </p:nvSpPr>
        <p:spPr>
          <a:xfrm>
            <a:off x="415601" y="1536633"/>
            <a:ext cx="11360799" cy="1005231"/>
          </a:xfrm>
        </p:spPr>
        <p:txBody>
          <a:bodyPr/>
          <a:lstStyle/>
          <a:p>
            <a:r>
              <a:rPr lang="en-US" dirty="0">
                <a:solidFill>
                  <a:srgbClr val="FFC000"/>
                </a:solidFill>
              </a:rPr>
              <a:t>Triangulate Top and Bottom Pentagons</a:t>
            </a:r>
          </a:p>
          <a:p>
            <a:r>
              <a:rPr lang="en-US" dirty="0"/>
              <a:t>We will use a practical approach for triangulating, rather than to triangulate the inside triangles, we will add triangulated layers until we formed the proper number of tringles, example: </a:t>
            </a:r>
          </a:p>
        </p:txBody>
      </p:sp>
      <p:sp>
        <p:nvSpPr>
          <p:cNvPr id="23" name="Regular Pentagon 22"/>
          <p:cNvSpPr/>
          <p:nvPr/>
        </p:nvSpPr>
        <p:spPr>
          <a:xfrm>
            <a:off x="507879" y="3283592"/>
            <a:ext cx="1555813" cy="1347131"/>
          </a:xfrm>
          <a:prstGeom prst="pentagon">
            <a:avLst/>
          </a:prstGeom>
          <a:noFill/>
          <a:ln>
            <a:solidFill>
              <a:srgbClr val="FFC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noFill/>
            </a:endParaRPr>
          </a:p>
        </p:txBody>
      </p:sp>
      <p:sp>
        <p:nvSpPr>
          <p:cNvPr id="24" name="TextBox 23"/>
          <p:cNvSpPr txBox="1"/>
          <p:nvPr/>
        </p:nvSpPr>
        <p:spPr>
          <a:xfrm>
            <a:off x="75845" y="2918325"/>
            <a:ext cx="2419879" cy="307777"/>
          </a:xfrm>
          <a:prstGeom prst="rect">
            <a:avLst/>
          </a:prstGeom>
          <a:noFill/>
        </p:spPr>
        <p:txBody>
          <a:bodyPr wrap="square" rtlCol="0">
            <a:spAutoFit/>
          </a:bodyPr>
          <a:lstStyle/>
          <a:p>
            <a:pPr algn="ctr"/>
            <a:r>
              <a:rPr lang="en-US" dirty="0">
                <a:solidFill>
                  <a:srgbClr val="E1B631"/>
                </a:solidFill>
              </a:rPr>
              <a:t>Original Icosahedron top</a:t>
            </a:r>
          </a:p>
        </p:txBody>
      </p:sp>
      <p:sp>
        <p:nvSpPr>
          <p:cNvPr id="33" name="Oval 32"/>
          <p:cNvSpPr/>
          <p:nvPr/>
        </p:nvSpPr>
        <p:spPr>
          <a:xfrm>
            <a:off x="1218673" y="3896546"/>
            <a:ext cx="134224" cy="134224"/>
          </a:xfrm>
          <a:prstGeom prst="ellipse">
            <a:avLst/>
          </a:prstGeom>
          <a:solidFill>
            <a:srgbClr val="8E7C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1218673" y="3240296"/>
            <a:ext cx="134224" cy="134224"/>
          </a:xfrm>
          <a:prstGeom prst="ellipse">
            <a:avLst/>
          </a:prstGeom>
          <a:solidFill>
            <a:srgbClr val="8E7C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1698244" y="4537605"/>
            <a:ext cx="134224" cy="134224"/>
          </a:xfrm>
          <a:prstGeom prst="ellipse">
            <a:avLst/>
          </a:prstGeom>
          <a:solidFill>
            <a:srgbClr val="8E7C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758677" y="4537605"/>
            <a:ext cx="134224" cy="134224"/>
          </a:xfrm>
          <a:prstGeom prst="ellipse">
            <a:avLst/>
          </a:prstGeom>
          <a:solidFill>
            <a:srgbClr val="8E7C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440767" y="3730165"/>
            <a:ext cx="134224" cy="134224"/>
          </a:xfrm>
          <a:prstGeom prst="ellipse">
            <a:avLst/>
          </a:prstGeom>
          <a:solidFill>
            <a:srgbClr val="8E7C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1996580" y="3730165"/>
            <a:ext cx="134224" cy="134224"/>
          </a:xfrm>
          <a:prstGeom prst="ellipse">
            <a:avLst/>
          </a:prstGeom>
          <a:solidFill>
            <a:srgbClr val="8E7C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a:stCxn id="33" idx="0"/>
            <a:endCxn id="34" idx="4"/>
          </p:cNvCxnSpPr>
          <p:nvPr/>
        </p:nvCxnSpPr>
        <p:spPr>
          <a:xfrm flipV="1">
            <a:off x="1285785" y="3374520"/>
            <a:ext cx="0" cy="522026"/>
          </a:xfrm>
          <a:prstGeom prst="line">
            <a:avLst/>
          </a:prstGeom>
        </p:spPr>
        <p:style>
          <a:lnRef idx="1">
            <a:schemeClr val="accent4"/>
          </a:lnRef>
          <a:fillRef idx="0">
            <a:schemeClr val="accent4"/>
          </a:fillRef>
          <a:effectRef idx="0">
            <a:schemeClr val="accent4"/>
          </a:effectRef>
          <a:fontRef idx="minor">
            <a:schemeClr val="tx1"/>
          </a:fontRef>
        </p:style>
      </p:cxnSp>
      <p:cxnSp>
        <p:nvCxnSpPr>
          <p:cNvPr id="44" name="Straight Connector 43"/>
          <p:cNvCxnSpPr>
            <a:stCxn id="33" idx="6"/>
            <a:endCxn id="38" idx="3"/>
          </p:cNvCxnSpPr>
          <p:nvPr/>
        </p:nvCxnSpPr>
        <p:spPr>
          <a:xfrm flipV="1">
            <a:off x="1352897" y="3844732"/>
            <a:ext cx="663340" cy="118926"/>
          </a:xfrm>
          <a:prstGeom prst="line">
            <a:avLst/>
          </a:prstGeom>
        </p:spPr>
        <p:style>
          <a:lnRef idx="1">
            <a:schemeClr val="accent4"/>
          </a:lnRef>
          <a:fillRef idx="0">
            <a:schemeClr val="accent4"/>
          </a:fillRef>
          <a:effectRef idx="0">
            <a:schemeClr val="accent4"/>
          </a:effectRef>
          <a:fontRef idx="minor">
            <a:schemeClr val="tx1"/>
          </a:fontRef>
        </p:style>
      </p:cxnSp>
      <p:cxnSp>
        <p:nvCxnSpPr>
          <p:cNvPr id="46" name="Straight Connector 45"/>
          <p:cNvCxnSpPr>
            <a:stCxn id="33" idx="5"/>
            <a:endCxn id="35" idx="1"/>
          </p:cNvCxnSpPr>
          <p:nvPr/>
        </p:nvCxnSpPr>
        <p:spPr>
          <a:xfrm>
            <a:off x="1333240" y="4011113"/>
            <a:ext cx="384661" cy="546149"/>
          </a:xfrm>
          <a:prstGeom prst="line">
            <a:avLst/>
          </a:prstGeom>
        </p:spPr>
        <p:style>
          <a:lnRef idx="1">
            <a:schemeClr val="accent4"/>
          </a:lnRef>
          <a:fillRef idx="0">
            <a:schemeClr val="accent4"/>
          </a:fillRef>
          <a:effectRef idx="0">
            <a:schemeClr val="accent4"/>
          </a:effectRef>
          <a:fontRef idx="minor">
            <a:schemeClr val="tx1"/>
          </a:fontRef>
        </p:style>
      </p:cxnSp>
      <p:cxnSp>
        <p:nvCxnSpPr>
          <p:cNvPr id="48" name="Straight Connector 47"/>
          <p:cNvCxnSpPr>
            <a:stCxn id="33" idx="3"/>
            <a:endCxn id="36" idx="0"/>
          </p:cNvCxnSpPr>
          <p:nvPr/>
        </p:nvCxnSpPr>
        <p:spPr>
          <a:xfrm flipH="1">
            <a:off x="825789" y="4011113"/>
            <a:ext cx="412541" cy="526492"/>
          </a:xfrm>
          <a:prstGeom prst="line">
            <a:avLst/>
          </a:prstGeom>
        </p:spPr>
        <p:style>
          <a:lnRef idx="1">
            <a:schemeClr val="accent4"/>
          </a:lnRef>
          <a:fillRef idx="0">
            <a:schemeClr val="accent4"/>
          </a:fillRef>
          <a:effectRef idx="0">
            <a:schemeClr val="accent4"/>
          </a:effectRef>
          <a:fontRef idx="minor">
            <a:schemeClr val="tx1"/>
          </a:fontRef>
        </p:style>
      </p:cxnSp>
      <p:cxnSp>
        <p:nvCxnSpPr>
          <p:cNvPr id="52" name="Straight Connector 51"/>
          <p:cNvCxnSpPr>
            <a:stCxn id="33" idx="2"/>
            <a:endCxn id="37" idx="6"/>
          </p:cNvCxnSpPr>
          <p:nvPr/>
        </p:nvCxnSpPr>
        <p:spPr>
          <a:xfrm flipH="1" flipV="1">
            <a:off x="574991" y="3797277"/>
            <a:ext cx="643682" cy="166381"/>
          </a:xfrm>
          <a:prstGeom prst="line">
            <a:avLst/>
          </a:prstGeom>
        </p:spPr>
        <p:style>
          <a:lnRef idx="1">
            <a:schemeClr val="accent4"/>
          </a:lnRef>
          <a:fillRef idx="0">
            <a:schemeClr val="accent4"/>
          </a:fillRef>
          <a:effectRef idx="0">
            <a:schemeClr val="accent4"/>
          </a:effectRef>
          <a:fontRef idx="minor">
            <a:schemeClr val="tx1"/>
          </a:fontRef>
        </p:style>
      </p:cxnSp>
      <p:grpSp>
        <p:nvGrpSpPr>
          <p:cNvPr id="127" name="Group 126"/>
          <p:cNvGrpSpPr/>
          <p:nvPr/>
        </p:nvGrpSpPr>
        <p:grpSpPr>
          <a:xfrm>
            <a:off x="3509230" y="4190087"/>
            <a:ext cx="2947026" cy="2525513"/>
            <a:chOff x="2869035" y="2678233"/>
            <a:chExt cx="1690037" cy="1448311"/>
          </a:xfrm>
        </p:grpSpPr>
        <p:sp>
          <p:nvSpPr>
            <p:cNvPr id="64" name="Regular Pentagon 63"/>
            <p:cNvSpPr/>
            <p:nvPr/>
          </p:nvSpPr>
          <p:spPr>
            <a:xfrm>
              <a:off x="2936147" y="2721529"/>
              <a:ext cx="1555813" cy="1347131"/>
            </a:xfrm>
            <a:prstGeom prst="pentagon">
              <a:avLst/>
            </a:prstGeom>
            <a:noFill/>
            <a:ln>
              <a:solidFill>
                <a:srgbClr val="FFC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noFill/>
              </a:endParaRPr>
            </a:p>
          </p:txBody>
        </p:sp>
        <p:sp>
          <p:nvSpPr>
            <p:cNvPr id="65" name="Oval 64"/>
            <p:cNvSpPr/>
            <p:nvPr/>
          </p:nvSpPr>
          <p:spPr>
            <a:xfrm>
              <a:off x="3646941" y="3334483"/>
              <a:ext cx="134224" cy="134224"/>
            </a:xfrm>
            <a:prstGeom prst="ellipse">
              <a:avLst/>
            </a:prstGeom>
            <a:solidFill>
              <a:srgbClr val="8E7C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3646941" y="2678233"/>
              <a:ext cx="134224" cy="134224"/>
            </a:xfrm>
            <a:prstGeom prst="ellipse">
              <a:avLst/>
            </a:prstGeom>
            <a:solidFill>
              <a:srgbClr val="FF7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4126512" y="3975542"/>
              <a:ext cx="134224" cy="134224"/>
            </a:xfrm>
            <a:prstGeom prst="ellipse">
              <a:avLst/>
            </a:prstGeom>
            <a:solidFill>
              <a:srgbClr val="FF7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3186945" y="3975542"/>
              <a:ext cx="134224" cy="134224"/>
            </a:xfrm>
            <a:prstGeom prst="ellipse">
              <a:avLst/>
            </a:prstGeom>
            <a:solidFill>
              <a:srgbClr val="FF7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2869035" y="3168102"/>
              <a:ext cx="134224" cy="134224"/>
            </a:xfrm>
            <a:prstGeom prst="ellipse">
              <a:avLst/>
            </a:prstGeom>
            <a:solidFill>
              <a:srgbClr val="FF7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4424848" y="3168102"/>
              <a:ext cx="134224" cy="134224"/>
            </a:xfrm>
            <a:prstGeom prst="ellipse">
              <a:avLst/>
            </a:prstGeom>
            <a:solidFill>
              <a:srgbClr val="FF7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a:stCxn id="65" idx="0"/>
              <a:endCxn id="66" idx="4"/>
            </p:cNvCxnSpPr>
            <p:nvPr/>
          </p:nvCxnSpPr>
          <p:spPr>
            <a:xfrm flipV="1">
              <a:off x="3714053" y="2812457"/>
              <a:ext cx="0" cy="522026"/>
            </a:xfrm>
            <a:prstGeom prst="line">
              <a:avLst/>
            </a:prstGeom>
          </p:spPr>
          <p:style>
            <a:lnRef idx="1">
              <a:schemeClr val="accent4"/>
            </a:lnRef>
            <a:fillRef idx="0">
              <a:schemeClr val="accent4"/>
            </a:fillRef>
            <a:effectRef idx="0">
              <a:schemeClr val="accent4"/>
            </a:effectRef>
            <a:fontRef idx="minor">
              <a:schemeClr val="tx1"/>
            </a:fontRef>
          </p:style>
        </p:cxnSp>
        <p:cxnSp>
          <p:nvCxnSpPr>
            <p:cNvPr id="72" name="Straight Connector 71"/>
            <p:cNvCxnSpPr>
              <a:stCxn id="65" idx="6"/>
              <a:endCxn id="70" idx="3"/>
            </p:cNvCxnSpPr>
            <p:nvPr/>
          </p:nvCxnSpPr>
          <p:spPr>
            <a:xfrm flipV="1">
              <a:off x="3781165" y="3282669"/>
              <a:ext cx="663340" cy="118926"/>
            </a:xfrm>
            <a:prstGeom prst="line">
              <a:avLst/>
            </a:prstGeom>
          </p:spPr>
          <p:style>
            <a:lnRef idx="1">
              <a:schemeClr val="accent4"/>
            </a:lnRef>
            <a:fillRef idx="0">
              <a:schemeClr val="accent4"/>
            </a:fillRef>
            <a:effectRef idx="0">
              <a:schemeClr val="accent4"/>
            </a:effectRef>
            <a:fontRef idx="minor">
              <a:schemeClr val="tx1"/>
            </a:fontRef>
          </p:style>
        </p:cxnSp>
        <p:cxnSp>
          <p:nvCxnSpPr>
            <p:cNvPr id="73" name="Straight Connector 72"/>
            <p:cNvCxnSpPr>
              <a:stCxn id="65" idx="5"/>
              <a:endCxn id="67" idx="1"/>
            </p:cNvCxnSpPr>
            <p:nvPr/>
          </p:nvCxnSpPr>
          <p:spPr>
            <a:xfrm>
              <a:off x="3761508" y="3449050"/>
              <a:ext cx="384661" cy="546149"/>
            </a:xfrm>
            <a:prstGeom prst="line">
              <a:avLst/>
            </a:prstGeom>
          </p:spPr>
          <p:style>
            <a:lnRef idx="1">
              <a:schemeClr val="accent4"/>
            </a:lnRef>
            <a:fillRef idx="0">
              <a:schemeClr val="accent4"/>
            </a:fillRef>
            <a:effectRef idx="0">
              <a:schemeClr val="accent4"/>
            </a:effectRef>
            <a:fontRef idx="minor">
              <a:schemeClr val="tx1"/>
            </a:fontRef>
          </p:style>
        </p:cxnSp>
        <p:cxnSp>
          <p:nvCxnSpPr>
            <p:cNvPr id="74" name="Straight Connector 73"/>
            <p:cNvCxnSpPr>
              <a:stCxn id="65" idx="3"/>
              <a:endCxn id="68" idx="0"/>
            </p:cNvCxnSpPr>
            <p:nvPr/>
          </p:nvCxnSpPr>
          <p:spPr>
            <a:xfrm flipH="1">
              <a:off x="3254057" y="3449050"/>
              <a:ext cx="412541" cy="526492"/>
            </a:xfrm>
            <a:prstGeom prst="line">
              <a:avLst/>
            </a:prstGeom>
          </p:spPr>
          <p:style>
            <a:lnRef idx="1">
              <a:schemeClr val="accent4"/>
            </a:lnRef>
            <a:fillRef idx="0">
              <a:schemeClr val="accent4"/>
            </a:fillRef>
            <a:effectRef idx="0">
              <a:schemeClr val="accent4"/>
            </a:effectRef>
            <a:fontRef idx="minor">
              <a:schemeClr val="tx1"/>
            </a:fontRef>
          </p:style>
        </p:cxnSp>
        <p:cxnSp>
          <p:nvCxnSpPr>
            <p:cNvPr id="75" name="Straight Connector 74"/>
            <p:cNvCxnSpPr>
              <a:stCxn id="65" idx="2"/>
              <a:endCxn id="69" idx="6"/>
            </p:cNvCxnSpPr>
            <p:nvPr/>
          </p:nvCxnSpPr>
          <p:spPr>
            <a:xfrm flipH="1" flipV="1">
              <a:off x="3003259" y="3235214"/>
              <a:ext cx="643682" cy="166381"/>
            </a:xfrm>
            <a:prstGeom prst="line">
              <a:avLst/>
            </a:prstGeom>
          </p:spPr>
          <p:style>
            <a:lnRef idx="1">
              <a:schemeClr val="accent4"/>
            </a:lnRef>
            <a:fillRef idx="0">
              <a:schemeClr val="accent4"/>
            </a:fillRef>
            <a:effectRef idx="0">
              <a:schemeClr val="accent4"/>
            </a:effectRef>
            <a:fontRef idx="minor">
              <a:schemeClr val="tx1"/>
            </a:fontRef>
          </p:style>
        </p:cxnSp>
        <p:sp>
          <p:nvSpPr>
            <p:cNvPr id="76" name="Oval 75"/>
            <p:cNvSpPr/>
            <p:nvPr/>
          </p:nvSpPr>
          <p:spPr>
            <a:xfrm>
              <a:off x="3646941" y="3000322"/>
              <a:ext cx="134224" cy="134224"/>
            </a:xfrm>
            <a:prstGeom prst="ellipse">
              <a:avLst/>
            </a:prstGeom>
            <a:solidFill>
              <a:srgbClr val="8E7C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4035895" y="2893588"/>
              <a:ext cx="134224" cy="134224"/>
            </a:xfrm>
            <a:prstGeom prst="ellipse">
              <a:avLst/>
            </a:prstGeom>
            <a:solidFill>
              <a:srgbClr val="FF7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4035894" y="3267371"/>
              <a:ext cx="134224" cy="134224"/>
            </a:xfrm>
            <a:prstGeom prst="ellipse">
              <a:avLst/>
            </a:prstGeom>
            <a:solidFill>
              <a:srgbClr val="8E7C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3886726" y="3645184"/>
              <a:ext cx="134224" cy="134224"/>
            </a:xfrm>
            <a:prstGeom prst="ellipse">
              <a:avLst/>
            </a:prstGeom>
            <a:solidFill>
              <a:srgbClr val="8E7C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3407115" y="3639926"/>
              <a:ext cx="134224" cy="134224"/>
            </a:xfrm>
            <a:prstGeom prst="ellipse">
              <a:avLst/>
            </a:prstGeom>
            <a:solidFill>
              <a:srgbClr val="8E7C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3257987" y="3251292"/>
              <a:ext cx="134224" cy="134224"/>
            </a:xfrm>
            <a:prstGeom prst="ellipse">
              <a:avLst/>
            </a:prstGeom>
            <a:solidFill>
              <a:srgbClr val="8E7C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3257987" y="2906002"/>
              <a:ext cx="134224" cy="134224"/>
            </a:xfrm>
            <a:prstGeom prst="ellipse">
              <a:avLst/>
            </a:prstGeom>
            <a:solidFill>
              <a:srgbClr val="FF7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4269125" y="3581260"/>
              <a:ext cx="134224" cy="134224"/>
            </a:xfrm>
            <a:prstGeom prst="ellipse">
              <a:avLst/>
            </a:prstGeom>
            <a:solidFill>
              <a:srgbClr val="FF7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3010776" y="3580363"/>
              <a:ext cx="134224" cy="134224"/>
            </a:xfrm>
            <a:prstGeom prst="ellipse">
              <a:avLst/>
            </a:prstGeom>
            <a:solidFill>
              <a:srgbClr val="FF7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3648949" y="3992320"/>
              <a:ext cx="134224" cy="134224"/>
            </a:xfrm>
            <a:prstGeom prst="ellipse">
              <a:avLst/>
            </a:prstGeom>
            <a:solidFill>
              <a:srgbClr val="FF7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Connector 86"/>
            <p:cNvCxnSpPr>
              <a:stCxn id="76" idx="2"/>
              <a:endCxn id="81" idx="7"/>
            </p:cNvCxnSpPr>
            <p:nvPr/>
          </p:nvCxnSpPr>
          <p:spPr>
            <a:xfrm flipH="1">
              <a:off x="3372554" y="3067434"/>
              <a:ext cx="274387" cy="203515"/>
            </a:xfrm>
            <a:prstGeom prst="line">
              <a:avLst/>
            </a:prstGeom>
          </p:spPr>
          <p:style>
            <a:lnRef idx="1">
              <a:schemeClr val="accent4"/>
            </a:lnRef>
            <a:fillRef idx="0">
              <a:schemeClr val="accent4"/>
            </a:fillRef>
            <a:effectRef idx="0">
              <a:schemeClr val="accent4"/>
            </a:effectRef>
            <a:fontRef idx="minor">
              <a:schemeClr val="tx1"/>
            </a:fontRef>
          </p:style>
        </p:cxnSp>
        <p:cxnSp>
          <p:nvCxnSpPr>
            <p:cNvPr id="89" name="Straight Connector 88"/>
            <p:cNvCxnSpPr>
              <a:stCxn id="81" idx="4"/>
              <a:endCxn id="80" idx="1"/>
            </p:cNvCxnSpPr>
            <p:nvPr/>
          </p:nvCxnSpPr>
          <p:spPr>
            <a:xfrm>
              <a:off x="3325099" y="3385516"/>
              <a:ext cx="101673" cy="274067"/>
            </a:xfrm>
            <a:prstGeom prst="line">
              <a:avLst/>
            </a:prstGeom>
          </p:spPr>
          <p:style>
            <a:lnRef idx="1">
              <a:schemeClr val="accent4"/>
            </a:lnRef>
            <a:fillRef idx="0">
              <a:schemeClr val="accent4"/>
            </a:fillRef>
            <a:effectRef idx="0">
              <a:schemeClr val="accent4"/>
            </a:effectRef>
            <a:fontRef idx="minor">
              <a:schemeClr val="tx1"/>
            </a:fontRef>
          </p:style>
        </p:cxnSp>
        <p:cxnSp>
          <p:nvCxnSpPr>
            <p:cNvPr id="92" name="Straight Connector 91"/>
            <p:cNvCxnSpPr>
              <a:endCxn id="79" idx="2"/>
            </p:cNvCxnSpPr>
            <p:nvPr/>
          </p:nvCxnSpPr>
          <p:spPr>
            <a:xfrm flipV="1">
              <a:off x="3557614" y="3712296"/>
              <a:ext cx="329112" cy="2291"/>
            </a:xfrm>
            <a:prstGeom prst="line">
              <a:avLst/>
            </a:prstGeom>
          </p:spPr>
          <p:style>
            <a:lnRef idx="1">
              <a:schemeClr val="accent4"/>
            </a:lnRef>
            <a:fillRef idx="0">
              <a:schemeClr val="accent4"/>
            </a:fillRef>
            <a:effectRef idx="0">
              <a:schemeClr val="accent4"/>
            </a:effectRef>
            <a:fontRef idx="minor">
              <a:schemeClr val="tx1"/>
            </a:fontRef>
          </p:style>
        </p:cxnSp>
        <p:cxnSp>
          <p:nvCxnSpPr>
            <p:cNvPr id="94" name="Straight Connector 93"/>
            <p:cNvCxnSpPr>
              <a:stCxn id="79" idx="7"/>
              <a:endCxn id="78" idx="4"/>
            </p:cNvCxnSpPr>
            <p:nvPr/>
          </p:nvCxnSpPr>
          <p:spPr>
            <a:xfrm flipV="1">
              <a:off x="4001293" y="3401595"/>
              <a:ext cx="101713" cy="263246"/>
            </a:xfrm>
            <a:prstGeom prst="line">
              <a:avLst/>
            </a:prstGeom>
          </p:spPr>
          <p:style>
            <a:lnRef idx="1">
              <a:schemeClr val="accent4"/>
            </a:lnRef>
            <a:fillRef idx="0">
              <a:schemeClr val="accent4"/>
            </a:fillRef>
            <a:effectRef idx="0">
              <a:schemeClr val="accent4"/>
            </a:effectRef>
            <a:fontRef idx="minor">
              <a:schemeClr val="tx1"/>
            </a:fontRef>
          </p:style>
        </p:cxnSp>
        <p:cxnSp>
          <p:nvCxnSpPr>
            <p:cNvPr id="96" name="Straight Connector 95"/>
            <p:cNvCxnSpPr>
              <a:stCxn id="78" idx="1"/>
              <a:endCxn id="76" idx="6"/>
            </p:cNvCxnSpPr>
            <p:nvPr/>
          </p:nvCxnSpPr>
          <p:spPr>
            <a:xfrm flipH="1" flipV="1">
              <a:off x="3781165" y="3067434"/>
              <a:ext cx="274386" cy="219594"/>
            </a:xfrm>
            <a:prstGeom prst="line">
              <a:avLst/>
            </a:prstGeom>
          </p:spPr>
          <p:style>
            <a:lnRef idx="1">
              <a:schemeClr val="accent4"/>
            </a:lnRef>
            <a:fillRef idx="0">
              <a:schemeClr val="accent4"/>
            </a:fillRef>
            <a:effectRef idx="0">
              <a:schemeClr val="accent4"/>
            </a:effectRef>
            <a:fontRef idx="minor">
              <a:schemeClr val="tx1"/>
            </a:fontRef>
          </p:style>
        </p:cxnSp>
        <p:cxnSp>
          <p:nvCxnSpPr>
            <p:cNvPr id="98" name="Straight Connector 97"/>
            <p:cNvCxnSpPr>
              <a:stCxn id="76" idx="6"/>
              <a:endCxn id="77" idx="3"/>
            </p:cNvCxnSpPr>
            <p:nvPr/>
          </p:nvCxnSpPr>
          <p:spPr>
            <a:xfrm flipV="1">
              <a:off x="3781165" y="3008155"/>
              <a:ext cx="274387" cy="59279"/>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0" name="Straight Connector 99"/>
            <p:cNvCxnSpPr>
              <a:stCxn id="77" idx="3"/>
              <a:endCxn id="78" idx="1"/>
            </p:cNvCxnSpPr>
            <p:nvPr/>
          </p:nvCxnSpPr>
          <p:spPr>
            <a:xfrm flipH="1">
              <a:off x="4055551" y="3008155"/>
              <a:ext cx="1" cy="278873"/>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2" name="Straight Connector 101"/>
            <p:cNvCxnSpPr>
              <a:stCxn id="82" idx="5"/>
              <a:endCxn id="81" idx="7"/>
            </p:cNvCxnSpPr>
            <p:nvPr/>
          </p:nvCxnSpPr>
          <p:spPr>
            <a:xfrm>
              <a:off x="3372554" y="3020569"/>
              <a:ext cx="0" cy="25038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4" name="Straight Connector 103"/>
            <p:cNvCxnSpPr>
              <a:stCxn id="76" idx="2"/>
              <a:endCxn id="82" idx="5"/>
            </p:cNvCxnSpPr>
            <p:nvPr/>
          </p:nvCxnSpPr>
          <p:spPr>
            <a:xfrm flipH="1" flipV="1">
              <a:off x="3372554" y="3020569"/>
              <a:ext cx="274387" cy="46865"/>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6" name="Straight Connector 105"/>
            <p:cNvCxnSpPr>
              <a:stCxn id="81" idx="4"/>
              <a:endCxn id="84" idx="6"/>
            </p:cNvCxnSpPr>
            <p:nvPr/>
          </p:nvCxnSpPr>
          <p:spPr>
            <a:xfrm flipH="1">
              <a:off x="3145000" y="3385516"/>
              <a:ext cx="180099" cy="261959"/>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8" name="Straight Connector 107"/>
            <p:cNvCxnSpPr>
              <a:stCxn id="80" idx="2"/>
              <a:endCxn id="84" idx="6"/>
            </p:cNvCxnSpPr>
            <p:nvPr/>
          </p:nvCxnSpPr>
          <p:spPr>
            <a:xfrm flipH="1" flipV="1">
              <a:off x="3145000" y="3647475"/>
              <a:ext cx="262115" cy="59563"/>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0" name="Straight Connector 109"/>
            <p:cNvCxnSpPr>
              <a:stCxn id="80" idx="5"/>
              <a:endCxn id="85" idx="0"/>
            </p:cNvCxnSpPr>
            <p:nvPr/>
          </p:nvCxnSpPr>
          <p:spPr>
            <a:xfrm>
              <a:off x="3521682" y="3754493"/>
              <a:ext cx="194379" cy="237827"/>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2" name="Straight Connector 111"/>
            <p:cNvCxnSpPr>
              <a:stCxn id="85" idx="0"/>
              <a:endCxn id="79" idx="3"/>
            </p:cNvCxnSpPr>
            <p:nvPr/>
          </p:nvCxnSpPr>
          <p:spPr>
            <a:xfrm flipV="1">
              <a:off x="3716061" y="3759751"/>
              <a:ext cx="190322" cy="232569"/>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4" name="Straight Connector 113"/>
            <p:cNvCxnSpPr>
              <a:stCxn id="79" idx="6"/>
              <a:endCxn id="83" idx="2"/>
            </p:cNvCxnSpPr>
            <p:nvPr/>
          </p:nvCxnSpPr>
          <p:spPr>
            <a:xfrm flipV="1">
              <a:off x="4020950" y="3648372"/>
              <a:ext cx="248175" cy="63924"/>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6" name="Straight Connector 115"/>
            <p:cNvCxnSpPr>
              <a:stCxn id="78" idx="4"/>
              <a:endCxn id="83" idx="1"/>
            </p:cNvCxnSpPr>
            <p:nvPr/>
          </p:nvCxnSpPr>
          <p:spPr>
            <a:xfrm>
              <a:off x="4103006" y="3401595"/>
              <a:ext cx="185776" cy="199322"/>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129" name="TextBox 128"/>
          <p:cNvSpPr txBox="1"/>
          <p:nvPr/>
        </p:nvSpPr>
        <p:spPr>
          <a:xfrm>
            <a:off x="75845" y="5208522"/>
            <a:ext cx="2419879" cy="307777"/>
          </a:xfrm>
          <a:prstGeom prst="rect">
            <a:avLst/>
          </a:prstGeom>
          <a:noFill/>
        </p:spPr>
        <p:txBody>
          <a:bodyPr wrap="square" rtlCol="0">
            <a:spAutoFit/>
          </a:bodyPr>
          <a:lstStyle/>
          <a:p>
            <a:pPr algn="ctr"/>
            <a:r>
              <a:rPr lang="en-US" dirty="0">
                <a:solidFill>
                  <a:srgbClr val="E1B631"/>
                </a:solidFill>
              </a:rPr>
              <a:t>After the first triangulation</a:t>
            </a:r>
          </a:p>
        </p:txBody>
      </p:sp>
      <p:cxnSp>
        <p:nvCxnSpPr>
          <p:cNvPr id="134" name="Elbow Connector 133"/>
          <p:cNvCxnSpPr>
            <a:stCxn id="129" idx="2"/>
          </p:cNvCxnSpPr>
          <p:nvPr/>
        </p:nvCxnSpPr>
        <p:spPr>
          <a:xfrm rot="16200000" flipH="1">
            <a:off x="2163894" y="4638190"/>
            <a:ext cx="372317" cy="2128534"/>
          </a:xfrm>
          <a:prstGeom prst="bentConnector2">
            <a:avLst/>
          </a:prstGeom>
          <a:ln w="28575">
            <a:prstDash val="dash"/>
            <a:tailEnd type="triangle"/>
          </a:ln>
        </p:spPr>
        <p:style>
          <a:lnRef idx="1">
            <a:schemeClr val="accent4"/>
          </a:lnRef>
          <a:fillRef idx="0">
            <a:schemeClr val="accent4"/>
          </a:fillRef>
          <a:effectRef idx="0">
            <a:schemeClr val="accent4"/>
          </a:effectRef>
          <a:fontRef idx="minor">
            <a:schemeClr val="tx1"/>
          </a:fontRef>
        </p:style>
      </p:cxnSp>
      <p:sp>
        <p:nvSpPr>
          <p:cNvPr id="135" name="TextBox 134"/>
          <p:cNvSpPr txBox="1"/>
          <p:nvPr/>
        </p:nvSpPr>
        <p:spPr>
          <a:xfrm>
            <a:off x="6803472" y="3240296"/>
            <a:ext cx="4972928" cy="3323987"/>
          </a:xfrm>
          <a:prstGeom prst="rect">
            <a:avLst/>
          </a:prstGeom>
          <a:noFill/>
        </p:spPr>
        <p:txBody>
          <a:bodyPr wrap="square" rtlCol="0">
            <a:spAutoFit/>
          </a:bodyPr>
          <a:lstStyle/>
          <a:p>
            <a:pPr algn="just"/>
            <a:r>
              <a:rPr lang="en-US" dirty="0">
                <a:solidFill>
                  <a:srgbClr val="FFC000"/>
                </a:solidFill>
              </a:rPr>
              <a:t>Given a pentagon, what parameter do we need?</a:t>
            </a:r>
          </a:p>
          <a:p>
            <a:pPr algn="just"/>
            <a:endParaRPr lang="en-US" dirty="0">
              <a:solidFill>
                <a:srgbClr val="FFC000"/>
              </a:solidFill>
            </a:endParaRPr>
          </a:p>
          <a:p>
            <a:pPr algn="just"/>
            <a:r>
              <a:rPr lang="en-US" dirty="0">
                <a:solidFill>
                  <a:schemeClr val="tx2"/>
                </a:solidFill>
              </a:rPr>
              <a:t>How many vertices we have: </a:t>
            </a:r>
            <a:r>
              <a:rPr lang="en-US" dirty="0">
                <a:solidFill>
                  <a:srgbClr val="FFC000"/>
                </a:solidFill>
              </a:rPr>
              <a:t>		V</a:t>
            </a:r>
          </a:p>
          <a:p>
            <a:pPr algn="just"/>
            <a:r>
              <a:rPr lang="en-US" dirty="0">
                <a:solidFill>
                  <a:schemeClr val="tx2"/>
                </a:solidFill>
              </a:rPr>
              <a:t>How many indices we have:</a:t>
            </a:r>
            <a:r>
              <a:rPr lang="en-US" dirty="0">
                <a:solidFill>
                  <a:srgbClr val="FFC000"/>
                </a:solidFill>
              </a:rPr>
              <a:t>		In</a:t>
            </a:r>
          </a:p>
          <a:p>
            <a:pPr algn="just"/>
            <a:r>
              <a:rPr lang="en-US" dirty="0">
                <a:solidFill>
                  <a:schemeClr val="tx2"/>
                </a:solidFill>
              </a:rPr>
              <a:t>How many triangles we have:</a:t>
            </a:r>
            <a:r>
              <a:rPr lang="en-US" dirty="0">
                <a:solidFill>
                  <a:srgbClr val="FFC000"/>
                </a:solidFill>
              </a:rPr>
              <a:t>		T </a:t>
            </a:r>
            <a:r>
              <a:rPr lang="en-US">
                <a:solidFill>
                  <a:srgbClr val="FFC000"/>
                </a:solidFill>
              </a:rPr>
              <a:t>= In/3</a:t>
            </a:r>
            <a:endParaRPr lang="en-US" dirty="0">
              <a:solidFill>
                <a:srgbClr val="FFC000"/>
              </a:solidFill>
            </a:endParaRPr>
          </a:p>
          <a:p>
            <a:pPr algn="just"/>
            <a:endParaRPr lang="en-US" dirty="0">
              <a:solidFill>
                <a:srgbClr val="FFC000"/>
              </a:solidFill>
            </a:endParaRPr>
          </a:p>
          <a:p>
            <a:pPr algn="just"/>
            <a:r>
              <a:rPr lang="en-US" dirty="0">
                <a:solidFill>
                  <a:srgbClr val="FFC000"/>
                </a:solidFill>
              </a:rPr>
              <a:t>How many triangles we will create:		T’ = T * 4</a:t>
            </a:r>
          </a:p>
          <a:p>
            <a:pPr algn="just"/>
            <a:r>
              <a:rPr lang="en-US" dirty="0">
                <a:solidFill>
                  <a:srgbClr val="FFC000"/>
                </a:solidFill>
              </a:rPr>
              <a:t>For which we need indices:		In’ = T’ * 3</a:t>
            </a:r>
          </a:p>
          <a:p>
            <a:pPr algn="just"/>
            <a:endParaRPr lang="en-US" dirty="0">
              <a:solidFill>
                <a:srgbClr val="FFC000"/>
              </a:solidFill>
            </a:endParaRPr>
          </a:p>
          <a:p>
            <a:pPr algn="just"/>
            <a:r>
              <a:rPr lang="en-US" dirty="0">
                <a:solidFill>
                  <a:schemeClr val="tx2"/>
                </a:solidFill>
              </a:rPr>
              <a:t>Finally, and most importantly, we need to know </a:t>
            </a:r>
            <a:r>
              <a:rPr lang="en-US" dirty="0">
                <a:solidFill>
                  <a:srgbClr val="FFC000"/>
                </a:solidFill>
              </a:rPr>
              <a:t>how may vertices </a:t>
            </a:r>
            <a:r>
              <a:rPr lang="en-US" dirty="0">
                <a:solidFill>
                  <a:schemeClr val="tx2"/>
                </a:solidFill>
              </a:rPr>
              <a:t>we need to create, because the new ones will overlap with the previous layers ones, we will be introducing 5*(i) on each layer where </a:t>
            </a:r>
            <a:r>
              <a:rPr lang="en-US" dirty="0">
                <a:solidFill>
                  <a:srgbClr val="FFC000"/>
                </a:solidFill>
              </a:rPr>
              <a:t>i is the iteration number</a:t>
            </a:r>
            <a:r>
              <a:rPr lang="en-US" dirty="0">
                <a:solidFill>
                  <a:schemeClr val="tx2"/>
                </a:solidFill>
              </a:rPr>
              <a:t>. This yields to:</a:t>
            </a:r>
          </a:p>
          <a:p>
            <a:pPr algn="ctr"/>
            <a:r>
              <a:rPr lang="en-US" dirty="0">
                <a:solidFill>
                  <a:srgbClr val="E1B631"/>
                </a:solidFill>
              </a:rPr>
              <a:t>T/2 + 5*(floor(log</a:t>
            </a:r>
            <a:r>
              <a:rPr lang="en-US" baseline="-25000" dirty="0">
                <a:solidFill>
                  <a:srgbClr val="E1B631"/>
                </a:solidFill>
              </a:rPr>
              <a:t>5</a:t>
            </a:r>
            <a:r>
              <a:rPr lang="en-US" dirty="0">
                <a:solidFill>
                  <a:srgbClr val="E1B631"/>
                </a:solidFill>
              </a:rPr>
              <a:t>In’))</a:t>
            </a:r>
          </a:p>
        </p:txBody>
      </p:sp>
    </p:spTree>
    <p:extLst>
      <p:ext uri="{BB962C8B-B14F-4D97-AF65-F5344CB8AC3E}">
        <p14:creationId xmlns:p14="http://schemas.microsoft.com/office/powerpoint/2010/main" val="17318875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587"/>
          <p:cNvSpPr txBox="1">
            <a:spLocks noGrp="1"/>
          </p:cNvSpPr>
          <p:nvPr>
            <p:ph type="title"/>
          </p:nvPr>
        </p:nvSpPr>
        <p:spPr>
          <a:xfrm>
            <a:off x="415600" y="593367"/>
            <a:ext cx="11360800" cy="763600"/>
          </a:xfrm>
          <a:prstGeom prst="rect">
            <a:avLst/>
          </a:prstGeom>
        </p:spPr>
        <p:txBody>
          <a:bodyPr lIns="121900" tIns="121900" rIns="121900" bIns="121900" anchor="t" anchorCtr="0">
            <a:noAutofit/>
          </a:bodyPr>
          <a:lstStyle/>
          <a:p>
            <a:r>
              <a:rPr lang="en" dirty="0">
                <a:solidFill>
                  <a:srgbClr val="E69138"/>
                </a:solidFill>
              </a:rPr>
              <a:t>Drawing </a:t>
            </a:r>
            <a:r>
              <a:rPr lang="en" dirty="0">
                <a:solidFill>
                  <a:srgbClr val="999999"/>
                </a:solidFill>
              </a:rPr>
              <a:t>– Geometries – Sphere - Triangulation</a:t>
            </a:r>
          </a:p>
        </p:txBody>
      </p:sp>
      <p:sp>
        <p:nvSpPr>
          <p:cNvPr id="3" name="Text Placeholder 2"/>
          <p:cNvSpPr>
            <a:spLocks noGrp="1"/>
          </p:cNvSpPr>
          <p:nvPr>
            <p:ph type="body" idx="1"/>
          </p:nvPr>
        </p:nvSpPr>
        <p:spPr>
          <a:xfrm>
            <a:off x="415601" y="1536634"/>
            <a:ext cx="11360799" cy="585782"/>
          </a:xfrm>
        </p:spPr>
        <p:txBody>
          <a:bodyPr/>
          <a:lstStyle/>
          <a:p>
            <a:r>
              <a:rPr lang="en-US" dirty="0"/>
              <a:t>As an example, consider the following table:</a:t>
            </a:r>
          </a:p>
          <a:p>
            <a:r>
              <a:rPr lang="en-US" dirty="0"/>
              <a:t>We subtract C, common to all iterations (the center vertex) – also, i might not be know, just the given polygon.</a:t>
            </a:r>
          </a:p>
        </p:txBody>
      </p:sp>
      <p:graphicFrame>
        <p:nvGraphicFramePr>
          <p:cNvPr id="2" name="Table 1"/>
          <p:cNvGraphicFramePr>
            <a:graphicFrameLocks noGrp="1"/>
          </p:cNvGraphicFramePr>
          <p:nvPr>
            <p:extLst>
              <p:ext uri="{D42A27DB-BD31-4B8C-83A1-F6EECF244321}">
                <p14:modId xmlns:p14="http://schemas.microsoft.com/office/powerpoint/2010/main" val="3078864784"/>
              </p:ext>
            </p:extLst>
          </p:nvPr>
        </p:nvGraphicFramePr>
        <p:xfrm>
          <a:off x="2232870" y="2785144"/>
          <a:ext cx="7726260" cy="1788160"/>
        </p:xfrm>
        <a:graphic>
          <a:graphicData uri="http://schemas.openxmlformats.org/drawingml/2006/table">
            <a:tbl>
              <a:tblPr firstRow="1" bandRow="1">
                <a:tableStyleId>{17292A2E-F333-43FB-9621-5CBBE7FDCDCB}</a:tableStyleId>
              </a:tblPr>
              <a:tblGrid>
                <a:gridCol w="1931565">
                  <a:extLst>
                    <a:ext uri="{9D8B030D-6E8A-4147-A177-3AD203B41FA5}">
                      <a16:colId xmlns:a16="http://schemas.microsoft.com/office/drawing/2014/main" val="2995161219"/>
                    </a:ext>
                  </a:extLst>
                </a:gridCol>
                <a:gridCol w="1931565">
                  <a:extLst>
                    <a:ext uri="{9D8B030D-6E8A-4147-A177-3AD203B41FA5}">
                      <a16:colId xmlns:a16="http://schemas.microsoft.com/office/drawing/2014/main" val="1010120759"/>
                    </a:ext>
                  </a:extLst>
                </a:gridCol>
                <a:gridCol w="1931565">
                  <a:extLst>
                    <a:ext uri="{9D8B030D-6E8A-4147-A177-3AD203B41FA5}">
                      <a16:colId xmlns:a16="http://schemas.microsoft.com/office/drawing/2014/main" val="2546529352"/>
                    </a:ext>
                  </a:extLst>
                </a:gridCol>
                <a:gridCol w="1931565">
                  <a:extLst>
                    <a:ext uri="{9D8B030D-6E8A-4147-A177-3AD203B41FA5}">
                      <a16:colId xmlns:a16="http://schemas.microsoft.com/office/drawing/2014/main" val="1955447008"/>
                    </a:ext>
                  </a:extLst>
                </a:gridCol>
              </a:tblGrid>
              <a:tr h="248362">
                <a:tc>
                  <a:txBody>
                    <a:bodyPr/>
                    <a:lstStyle/>
                    <a:p>
                      <a:pPr algn="ctr"/>
                      <a:r>
                        <a:rPr lang="en-US" sz="1400" dirty="0">
                          <a:solidFill>
                            <a:srgbClr val="C23B22"/>
                          </a:solidFill>
                        </a:rPr>
                        <a:t>Iteration (i)</a:t>
                      </a:r>
                    </a:p>
                  </a:txBody>
                  <a:tcPr/>
                </a:tc>
                <a:tc>
                  <a:txBody>
                    <a:bodyPr/>
                    <a:lstStyle/>
                    <a:p>
                      <a:pPr algn="ctr"/>
                      <a:r>
                        <a:rPr lang="en-US" sz="1400" dirty="0">
                          <a:solidFill>
                            <a:srgbClr val="C23B22"/>
                          </a:solidFill>
                        </a:rPr>
                        <a:t>Vertices (v)</a:t>
                      </a:r>
                    </a:p>
                  </a:txBody>
                  <a:tcPr/>
                </a:tc>
                <a:tc>
                  <a:txBody>
                    <a:bodyPr/>
                    <a:lstStyle/>
                    <a:p>
                      <a:pPr algn="ctr"/>
                      <a:r>
                        <a:rPr lang="en-US" sz="1400" dirty="0">
                          <a:solidFill>
                            <a:srgbClr val="C23B22"/>
                          </a:solidFill>
                        </a:rPr>
                        <a:t>Triangles (t)</a:t>
                      </a:r>
                    </a:p>
                  </a:txBody>
                  <a:tcPr/>
                </a:tc>
                <a:tc>
                  <a:txBody>
                    <a:bodyPr/>
                    <a:lstStyle/>
                    <a:p>
                      <a:pPr algn="ctr"/>
                      <a:r>
                        <a:rPr lang="en-US" sz="1400" dirty="0">
                          <a:solidFill>
                            <a:srgbClr val="C23B22"/>
                          </a:solidFill>
                        </a:rPr>
                        <a:t>Indices (In)</a:t>
                      </a:r>
                    </a:p>
                  </a:txBody>
                  <a:tcPr/>
                </a:tc>
                <a:extLst>
                  <a:ext uri="{0D108BD9-81ED-4DB2-BD59-A6C34878D82A}">
                    <a16:rowId xmlns:a16="http://schemas.microsoft.com/office/drawing/2014/main" val="2166277512"/>
                  </a:ext>
                </a:extLst>
              </a:tr>
              <a:tr h="370840">
                <a:tc>
                  <a:txBody>
                    <a:bodyPr/>
                    <a:lstStyle/>
                    <a:p>
                      <a:pPr algn="ctr"/>
                      <a:r>
                        <a:rPr lang="en-US" sz="1800" dirty="0">
                          <a:solidFill>
                            <a:srgbClr val="FFC000"/>
                          </a:solidFill>
                        </a:rPr>
                        <a:t>0</a:t>
                      </a:r>
                    </a:p>
                  </a:txBody>
                  <a:tcPr/>
                </a:tc>
                <a:tc>
                  <a:txBody>
                    <a:bodyPr/>
                    <a:lstStyle/>
                    <a:p>
                      <a:pPr algn="ctr"/>
                      <a:r>
                        <a:rPr lang="en-US" sz="1800" dirty="0">
                          <a:solidFill>
                            <a:srgbClr val="FFC000"/>
                          </a:solidFill>
                        </a:rPr>
                        <a:t>5 (minus C)</a:t>
                      </a:r>
                    </a:p>
                  </a:txBody>
                  <a:tcPr/>
                </a:tc>
                <a:tc>
                  <a:txBody>
                    <a:bodyPr/>
                    <a:lstStyle/>
                    <a:p>
                      <a:pPr algn="ctr"/>
                      <a:r>
                        <a:rPr lang="en-US" sz="1800" dirty="0">
                          <a:solidFill>
                            <a:srgbClr val="FFC000"/>
                          </a:solidFill>
                        </a:rPr>
                        <a:t>5</a:t>
                      </a:r>
                    </a:p>
                  </a:txBody>
                  <a:tcPr/>
                </a:tc>
                <a:tc>
                  <a:txBody>
                    <a:bodyPr/>
                    <a:lstStyle/>
                    <a:p>
                      <a:pPr algn="ctr"/>
                      <a:r>
                        <a:rPr lang="en-US" sz="1800" dirty="0">
                          <a:solidFill>
                            <a:srgbClr val="FFC000"/>
                          </a:solidFill>
                        </a:rPr>
                        <a:t>15</a:t>
                      </a:r>
                    </a:p>
                  </a:txBody>
                  <a:tcPr/>
                </a:tc>
                <a:extLst>
                  <a:ext uri="{0D108BD9-81ED-4DB2-BD59-A6C34878D82A}">
                    <a16:rowId xmlns:a16="http://schemas.microsoft.com/office/drawing/2014/main" val="3580443728"/>
                  </a:ext>
                </a:extLst>
              </a:tr>
              <a:tr h="370840">
                <a:tc>
                  <a:txBody>
                    <a:bodyPr/>
                    <a:lstStyle/>
                    <a:p>
                      <a:pPr algn="ctr"/>
                      <a:r>
                        <a:rPr lang="en-US" sz="1800" dirty="0">
                          <a:solidFill>
                            <a:srgbClr val="FFC000"/>
                          </a:solidFill>
                        </a:rPr>
                        <a:t>1</a:t>
                      </a:r>
                    </a:p>
                  </a:txBody>
                  <a:tcPr/>
                </a:tc>
                <a:tc>
                  <a:txBody>
                    <a:bodyPr/>
                    <a:lstStyle/>
                    <a:p>
                      <a:pPr algn="ctr"/>
                      <a:r>
                        <a:rPr lang="en-US" sz="1800" dirty="0">
                          <a:solidFill>
                            <a:srgbClr val="FFC000"/>
                          </a:solidFill>
                        </a:rPr>
                        <a:t>15</a:t>
                      </a:r>
                    </a:p>
                  </a:txBody>
                  <a:tcPr/>
                </a:tc>
                <a:tc>
                  <a:txBody>
                    <a:bodyPr/>
                    <a:lstStyle/>
                    <a:p>
                      <a:pPr algn="ctr"/>
                      <a:r>
                        <a:rPr lang="en-US" sz="1800" dirty="0">
                          <a:solidFill>
                            <a:srgbClr val="FFC000"/>
                          </a:solidFill>
                        </a:rPr>
                        <a:t>20</a:t>
                      </a:r>
                    </a:p>
                  </a:txBody>
                  <a:tcPr/>
                </a:tc>
                <a:tc>
                  <a:txBody>
                    <a:bodyPr/>
                    <a:lstStyle/>
                    <a:p>
                      <a:pPr algn="ctr"/>
                      <a:r>
                        <a:rPr lang="en-US" sz="1800" dirty="0">
                          <a:solidFill>
                            <a:srgbClr val="FFC000"/>
                          </a:solidFill>
                        </a:rPr>
                        <a:t>60</a:t>
                      </a:r>
                    </a:p>
                  </a:txBody>
                  <a:tcPr/>
                </a:tc>
                <a:extLst>
                  <a:ext uri="{0D108BD9-81ED-4DB2-BD59-A6C34878D82A}">
                    <a16:rowId xmlns:a16="http://schemas.microsoft.com/office/drawing/2014/main" val="3432570014"/>
                  </a:ext>
                </a:extLst>
              </a:tr>
              <a:tr h="370840">
                <a:tc>
                  <a:txBody>
                    <a:bodyPr/>
                    <a:lstStyle/>
                    <a:p>
                      <a:pPr algn="ctr"/>
                      <a:r>
                        <a:rPr lang="en-US" sz="1800" dirty="0">
                          <a:solidFill>
                            <a:srgbClr val="FFC000"/>
                          </a:solidFill>
                        </a:rPr>
                        <a:t>2</a:t>
                      </a:r>
                    </a:p>
                  </a:txBody>
                  <a:tcPr/>
                </a:tc>
                <a:tc>
                  <a:txBody>
                    <a:bodyPr/>
                    <a:lstStyle/>
                    <a:p>
                      <a:pPr algn="ctr"/>
                      <a:r>
                        <a:rPr lang="en-US" sz="1800" dirty="0">
                          <a:solidFill>
                            <a:srgbClr val="FFC000"/>
                          </a:solidFill>
                        </a:rPr>
                        <a:t>50</a:t>
                      </a:r>
                    </a:p>
                  </a:txBody>
                  <a:tcPr/>
                </a:tc>
                <a:tc>
                  <a:txBody>
                    <a:bodyPr/>
                    <a:lstStyle/>
                    <a:p>
                      <a:pPr algn="ctr"/>
                      <a:r>
                        <a:rPr lang="en-US" sz="1800" dirty="0">
                          <a:solidFill>
                            <a:srgbClr val="FFC000"/>
                          </a:solidFill>
                        </a:rPr>
                        <a:t>80</a:t>
                      </a:r>
                    </a:p>
                  </a:txBody>
                  <a:tcPr/>
                </a:tc>
                <a:tc>
                  <a:txBody>
                    <a:bodyPr/>
                    <a:lstStyle/>
                    <a:p>
                      <a:pPr algn="ctr"/>
                      <a:r>
                        <a:rPr lang="en-US" sz="1800" dirty="0">
                          <a:solidFill>
                            <a:srgbClr val="FFC000"/>
                          </a:solidFill>
                        </a:rPr>
                        <a:t>240</a:t>
                      </a:r>
                    </a:p>
                  </a:txBody>
                  <a:tcPr/>
                </a:tc>
                <a:extLst>
                  <a:ext uri="{0D108BD9-81ED-4DB2-BD59-A6C34878D82A}">
                    <a16:rowId xmlns:a16="http://schemas.microsoft.com/office/drawing/2014/main" val="3510923352"/>
                  </a:ext>
                </a:extLst>
              </a:tr>
              <a:tr h="370840">
                <a:tc>
                  <a:txBody>
                    <a:bodyPr/>
                    <a:lstStyle/>
                    <a:p>
                      <a:pPr algn="ctr"/>
                      <a:r>
                        <a:rPr lang="en-US" sz="1800" dirty="0">
                          <a:solidFill>
                            <a:srgbClr val="FFC000"/>
                          </a:solidFill>
                        </a:rPr>
                        <a:t>3</a:t>
                      </a:r>
                    </a:p>
                  </a:txBody>
                  <a:tcPr/>
                </a:tc>
                <a:tc>
                  <a:txBody>
                    <a:bodyPr/>
                    <a:lstStyle/>
                    <a:p>
                      <a:pPr algn="ctr"/>
                      <a:r>
                        <a:rPr lang="en-US" sz="1800" dirty="0">
                          <a:solidFill>
                            <a:srgbClr val="FFC000"/>
                          </a:solidFill>
                        </a:rPr>
                        <a:t>180</a:t>
                      </a:r>
                    </a:p>
                  </a:txBody>
                  <a:tcPr/>
                </a:tc>
                <a:tc>
                  <a:txBody>
                    <a:bodyPr/>
                    <a:lstStyle/>
                    <a:p>
                      <a:pPr algn="ctr"/>
                      <a:r>
                        <a:rPr lang="en-US" sz="1800" dirty="0">
                          <a:solidFill>
                            <a:srgbClr val="FFC000"/>
                          </a:solidFill>
                        </a:rPr>
                        <a:t>320</a:t>
                      </a:r>
                    </a:p>
                  </a:txBody>
                  <a:tcPr/>
                </a:tc>
                <a:tc>
                  <a:txBody>
                    <a:bodyPr/>
                    <a:lstStyle/>
                    <a:p>
                      <a:pPr algn="ctr"/>
                      <a:r>
                        <a:rPr lang="en-US" sz="1800" dirty="0">
                          <a:solidFill>
                            <a:srgbClr val="FFC000"/>
                          </a:solidFill>
                        </a:rPr>
                        <a:t>960</a:t>
                      </a:r>
                    </a:p>
                  </a:txBody>
                  <a:tcPr/>
                </a:tc>
                <a:extLst>
                  <a:ext uri="{0D108BD9-81ED-4DB2-BD59-A6C34878D82A}">
                    <a16:rowId xmlns:a16="http://schemas.microsoft.com/office/drawing/2014/main" val="3152959602"/>
                  </a:ext>
                </a:extLst>
              </a:tr>
            </a:tbl>
          </a:graphicData>
        </a:graphic>
      </p:graphicFrame>
      <p:sp>
        <p:nvSpPr>
          <p:cNvPr id="5" name="TextBox 4"/>
          <p:cNvSpPr txBox="1"/>
          <p:nvPr/>
        </p:nvSpPr>
        <p:spPr>
          <a:xfrm>
            <a:off x="538759" y="5108895"/>
            <a:ext cx="3638958" cy="2062103"/>
          </a:xfrm>
          <a:prstGeom prst="rect">
            <a:avLst/>
          </a:prstGeom>
          <a:noFill/>
        </p:spPr>
        <p:txBody>
          <a:bodyPr wrap="square" rtlCol="0">
            <a:spAutoFit/>
          </a:bodyPr>
          <a:lstStyle/>
          <a:p>
            <a:r>
              <a:rPr lang="en-US" sz="1600" dirty="0">
                <a:solidFill>
                  <a:schemeClr val="tx2"/>
                </a:solidFill>
              </a:rPr>
              <a:t>Note the relationships, assume 1 &lt;= i</a:t>
            </a:r>
          </a:p>
          <a:p>
            <a:endParaRPr lang="en-US" sz="1600" dirty="0">
              <a:solidFill>
                <a:schemeClr val="tx2"/>
              </a:solidFill>
            </a:endParaRPr>
          </a:p>
          <a:p>
            <a:r>
              <a:rPr lang="en-US" sz="1600" dirty="0">
                <a:solidFill>
                  <a:srgbClr val="FFC000"/>
                </a:solidFill>
              </a:rPr>
              <a:t>i	= (floor(log</a:t>
            </a:r>
            <a:r>
              <a:rPr lang="en-US" sz="1600" baseline="-25000" dirty="0">
                <a:solidFill>
                  <a:srgbClr val="FFC000"/>
                </a:solidFill>
              </a:rPr>
              <a:t>5</a:t>
            </a:r>
            <a:r>
              <a:rPr lang="en-US" sz="1600" dirty="0">
                <a:solidFill>
                  <a:srgbClr val="FFC000"/>
                </a:solidFill>
              </a:rPr>
              <a:t>In))</a:t>
            </a:r>
          </a:p>
          <a:p>
            <a:r>
              <a:rPr lang="en-US" sz="1600" dirty="0" err="1">
                <a:solidFill>
                  <a:srgbClr val="FFC000"/>
                </a:solidFill>
              </a:rPr>
              <a:t>T</a:t>
            </a:r>
            <a:r>
              <a:rPr lang="en-US" sz="1600" baseline="-25000" dirty="0" err="1">
                <a:solidFill>
                  <a:srgbClr val="FFC000"/>
                </a:solidFill>
              </a:rPr>
              <a:t>i</a:t>
            </a:r>
            <a:r>
              <a:rPr lang="en-US" sz="1600" dirty="0">
                <a:solidFill>
                  <a:srgbClr val="FFC000"/>
                </a:solidFill>
              </a:rPr>
              <a:t> 	= 4 * T</a:t>
            </a:r>
            <a:r>
              <a:rPr lang="en-US" sz="1600" baseline="-25000" dirty="0">
                <a:solidFill>
                  <a:srgbClr val="FFC000"/>
                </a:solidFill>
              </a:rPr>
              <a:t>i-1</a:t>
            </a:r>
            <a:endParaRPr lang="en-US" sz="1600" dirty="0">
              <a:solidFill>
                <a:srgbClr val="FFC000"/>
              </a:solidFill>
            </a:endParaRPr>
          </a:p>
          <a:p>
            <a:r>
              <a:rPr lang="en-US" sz="1600" dirty="0">
                <a:solidFill>
                  <a:srgbClr val="FFC000"/>
                </a:solidFill>
              </a:rPr>
              <a:t>v</a:t>
            </a:r>
            <a:r>
              <a:rPr lang="en-US" sz="1600" baseline="-25000" dirty="0">
                <a:solidFill>
                  <a:srgbClr val="FFC000"/>
                </a:solidFill>
              </a:rPr>
              <a:t>i</a:t>
            </a:r>
            <a:r>
              <a:rPr lang="en-US" sz="1600" dirty="0">
                <a:solidFill>
                  <a:srgbClr val="FFC000"/>
                </a:solidFill>
              </a:rPr>
              <a:t> 	= T/2 + 5 * i</a:t>
            </a:r>
          </a:p>
          <a:p>
            <a:r>
              <a:rPr lang="en-US" sz="1600" dirty="0" err="1">
                <a:solidFill>
                  <a:srgbClr val="FFC000"/>
                </a:solidFill>
              </a:rPr>
              <a:t>In</a:t>
            </a:r>
            <a:r>
              <a:rPr lang="en-US" sz="1600" baseline="-25000" dirty="0" err="1">
                <a:solidFill>
                  <a:srgbClr val="FFC000"/>
                </a:solidFill>
              </a:rPr>
              <a:t>i</a:t>
            </a:r>
            <a:r>
              <a:rPr lang="en-US" sz="1600" dirty="0">
                <a:solidFill>
                  <a:srgbClr val="FFC000"/>
                </a:solidFill>
              </a:rPr>
              <a:t> 	= 4 * In</a:t>
            </a:r>
            <a:r>
              <a:rPr lang="en-US" sz="1600" baseline="-25000" dirty="0">
                <a:solidFill>
                  <a:srgbClr val="FFC000"/>
                </a:solidFill>
              </a:rPr>
              <a:t>i-1</a:t>
            </a:r>
            <a:endParaRPr lang="en-US" sz="1600" dirty="0">
              <a:solidFill>
                <a:srgbClr val="FFC000"/>
              </a:solidFill>
            </a:endParaRPr>
          </a:p>
          <a:p>
            <a:endParaRPr lang="en-US" sz="1600" dirty="0">
              <a:solidFill>
                <a:schemeClr val="tx2"/>
              </a:solidFill>
            </a:endParaRPr>
          </a:p>
          <a:p>
            <a:endParaRPr lang="en-US" sz="1600" dirty="0">
              <a:solidFill>
                <a:schemeClr val="tx2"/>
              </a:solidFill>
            </a:endParaRPr>
          </a:p>
        </p:txBody>
      </p:sp>
      <p:sp>
        <p:nvSpPr>
          <p:cNvPr id="6" name="TextBox 5"/>
          <p:cNvSpPr txBox="1"/>
          <p:nvPr/>
        </p:nvSpPr>
        <p:spPr>
          <a:xfrm>
            <a:off x="4457816" y="5108895"/>
            <a:ext cx="7318584" cy="2062103"/>
          </a:xfrm>
          <a:prstGeom prst="rect">
            <a:avLst/>
          </a:prstGeom>
          <a:noFill/>
        </p:spPr>
        <p:txBody>
          <a:bodyPr wrap="square" rtlCol="0">
            <a:spAutoFit/>
          </a:bodyPr>
          <a:lstStyle/>
          <a:p>
            <a:r>
              <a:rPr lang="en-US" sz="1600" dirty="0">
                <a:solidFill>
                  <a:schemeClr val="tx2"/>
                </a:solidFill>
              </a:rPr>
              <a:t>In summary, we need to know:</a:t>
            </a:r>
          </a:p>
          <a:p>
            <a:endParaRPr lang="en-US" sz="1600" dirty="0">
              <a:solidFill>
                <a:schemeClr val="tx2"/>
              </a:solidFill>
            </a:endParaRPr>
          </a:p>
          <a:p>
            <a:r>
              <a:rPr lang="en-US" sz="1600" dirty="0">
                <a:solidFill>
                  <a:schemeClr val="tx2"/>
                </a:solidFill>
              </a:rPr>
              <a:t>How many vertices we will add, note we need </a:t>
            </a:r>
            <a:r>
              <a:rPr lang="en-US" sz="1600" dirty="0">
                <a:solidFill>
                  <a:srgbClr val="FFC000"/>
                </a:solidFill>
              </a:rPr>
              <a:t>In</a:t>
            </a:r>
            <a:r>
              <a:rPr lang="en-US" sz="1600" dirty="0">
                <a:solidFill>
                  <a:schemeClr val="tx2"/>
                </a:solidFill>
              </a:rPr>
              <a:t> , not </a:t>
            </a:r>
            <a:r>
              <a:rPr lang="en-US" sz="1600" dirty="0">
                <a:solidFill>
                  <a:srgbClr val="FF7D7D"/>
                </a:solidFill>
              </a:rPr>
              <a:t>In’</a:t>
            </a:r>
          </a:p>
          <a:p>
            <a:r>
              <a:rPr lang="en-US" sz="1600" dirty="0">
                <a:solidFill>
                  <a:schemeClr val="tx2"/>
                </a:solidFill>
              </a:rPr>
              <a:t>How many Indices</a:t>
            </a:r>
          </a:p>
          <a:p>
            <a:r>
              <a:rPr lang="en-US" sz="1600" dirty="0">
                <a:solidFill>
                  <a:schemeClr val="tx2"/>
                </a:solidFill>
              </a:rPr>
              <a:t>Initial angle for adding the vertices = </a:t>
            </a:r>
            <a:r>
              <a:rPr lang="en-US" sz="1600" dirty="0">
                <a:solidFill>
                  <a:srgbClr val="FFC000"/>
                </a:solidFill>
              </a:rPr>
              <a:t>72 / i </a:t>
            </a:r>
            <a:r>
              <a:rPr lang="en-US" sz="1600" dirty="0">
                <a:solidFill>
                  <a:schemeClr val="tx2"/>
                </a:solidFill>
              </a:rPr>
              <a:t>then, we increase i as we accumulate 360 degrees each time.  </a:t>
            </a:r>
            <a:endParaRPr lang="en-US" sz="1600" dirty="0">
              <a:solidFill>
                <a:srgbClr val="FFC000"/>
              </a:solidFill>
            </a:endParaRPr>
          </a:p>
          <a:p>
            <a:endParaRPr lang="en-US" sz="1600" dirty="0">
              <a:solidFill>
                <a:schemeClr val="tx2"/>
              </a:solidFill>
            </a:endParaRPr>
          </a:p>
          <a:p>
            <a:endParaRPr lang="en-US" sz="1600" dirty="0">
              <a:solidFill>
                <a:schemeClr val="tx2"/>
              </a:solidFill>
            </a:endParaRPr>
          </a:p>
        </p:txBody>
      </p:sp>
    </p:spTree>
    <p:extLst>
      <p:ext uri="{BB962C8B-B14F-4D97-AF65-F5344CB8AC3E}">
        <p14:creationId xmlns:p14="http://schemas.microsoft.com/office/powerpoint/2010/main" val="9030793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 name="Straight Connector 44"/>
          <p:cNvCxnSpPr>
            <a:stCxn id="7" idx="7"/>
          </p:cNvCxnSpPr>
          <p:nvPr/>
        </p:nvCxnSpPr>
        <p:spPr>
          <a:xfrm flipV="1">
            <a:off x="1971863" y="3078468"/>
            <a:ext cx="919441" cy="1103124"/>
          </a:xfrm>
          <a:prstGeom prst="line">
            <a:avLst/>
          </a:prstGeom>
          <a:ln w="38100">
            <a:solidFill>
              <a:srgbClr val="FF7D7D"/>
            </a:solidFill>
            <a:tailEnd type="stealth"/>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15601" y="1536633"/>
            <a:ext cx="11360799" cy="825567"/>
          </a:xfrm>
        </p:spPr>
        <p:txBody>
          <a:bodyPr/>
          <a:lstStyle/>
          <a:p>
            <a:r>
              <a:rPr lang="en-US" dirty="0"/>
              <a:t>Now that we know how many vertices we need to add and how apart they will be, we need to make sure we place the point in the right (</a:t>
            </a:r>
            <a:r>
              <a:rPr lang="en-US" dirty="0" err="1"/>
              <a:t>x,z</a:t>
            </a:r>
            <a:r>
              <a:rPr lang="en-US" dirty="0"/>
              <a:t>) location, linearly interpolating the current points, to respect the pentagon.:</a:t>
            </a:r>
          </a:p>
        </p:txBody>
      </p:sp>
      <p:sp>
        <p:nvSpPr>
          <p:cNvPr id="6" name="Shape 587"/>
          <p:cNvSpPr txBox="1">
            <a:spLocks noGrp="1"/>
          </p:cNvSpPr>
          <p:nvPr>
            <p:ph type="title"/>
          </p:nvPr>
        </p:nvSpPr>
        <p:spPr>
          <a:xfrm>
            <a:off x="415600" y="593367"/>
            <a:ext cx="11360800" cy="763600"/>
          </a:xfrm>
          <a:prstGeom prst="rect">
            <a:avLst/>
          </a:prstGeom>
        </p:spPr>
        <p:txBody>
          <a:bodyPr lIns="121900" tIns="121900" rIns="121900" bIns="121900" anchor="t" anchorCtr="0">
            <a:noAutofit/>
          </a:bodyPr>
          <a:lstStyle/>
          <a:p>
            <a:r>
              <a:rPr lang="en" dirty="0">
                <a:solidFill>
                  <a:srgbClr val="E69138"/>
                </a:solidFill>
              </a:rPr>
              <a:t>Drawing </a:t>
            </a:r>
            <a:r>
              <a:rPr lang="en" dirty="0">
                <a:solidFill>
                  <a:srgbClr val="999999"/>
                </a:solidFill>
              </a:rPr>
              <a:t>– Geometries – Sphere - Triangulation</a:t>
            </a:r>
          </a:p>
        </p:txBody>
      </p:sp>
      <p:sp>
        <p:nvSpPr>
          <p:cNvPr id="5" name="Regular Pentagon 4"/>
          <p:cNvSpPr/>
          <p:nvPr/>
        </p:nvSpPr>
        <p:spPr>
          <a:xfrm>
            <a:off x="532628" y="3078468"/>
            <a:ext cx="2712971" cy="2349079"/>
          </a:xfrm>
          <a:prstGeom prst="pentagon">
            <a:avLst/>
          </a:prstGeom>
          <a:noFill/>
          <a:ln>
            <a:solidFill>
              <a:srgbClr val="FFC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noFill/>
            </a:endParaRPr>
          </a:p>
        </p:txBody>
      </p:sp>
      <p:sp>
        <p:nvSpPr>
          <p:cNvPr id="7" name="Oval 6"/>
          <p:cNvSpPr/>
          <p:nvPr/>
        </p:nvSpPr>
        <p:spPr>
          <a:xfrm>
            <a:off x="1772085" y="4147315"/>
            <a:ext cx="234055" cy="234055"/>
          </a:xfrm>
          <a:prstGeom prst="ellipse">
            <a:avLst/>
          </a:prstGeom>
          <a:solidFill>
            <a:srgbClr val="8E7C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772085" y="3002970"/>
            <a:ext cx="234055" cy="234055"/>
          </a:xfrm>
          <a:prstGeom prst="ellipse">
            <a:avLst/>
          </a:prstGeom>
          <a:solidFill>
            <a:srgbClr val="FF7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608343" y="5265171"/>
            <a:ext cx="234055" cy="23405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969960" y="5265171"/>
            <a:ext cx="234055" cy="23405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15600" y="3857186"/>
            <a:ext cx="234055" cy="23405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128571" y="3857186"/>
            <a:ext cx="234055" cy="234055"/>
          </a:xfrm>
          <a:prstGeom prst="ellipse">
            <a:avLst/>
          </a:prstGeom>
          <a:solidFill>
            <a:srgbClr val="FF7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a:stCxn id="7" idx="0"/>
            <a:endCxn id="8" idx="4"/>
          </p:cNvCxnSpPr>
          <p:nvPr/>
        </p:nvCxnSpPr>
        <p:spPr>
          <a:xfrm flipV="1">
            <a:off x="1889112" y="3237025"/>
            <a:ext cx="0" cy="910290"/>
          </a:xfrm>
          <a:prstGeom prst="line">
            <a:avLst/>
          </a:prstGeom>
        </p:spPr>
        <p:style>
          <a:lnRef idx="1">
            <a:schemeClr val="accent4"/>
          </a:lnRef>
          <a:fillRef idx="0">
            <a:schemeClr val="accent4"/>
          </a:fillRef>
          <a:effectRef idx="0">
            <a:schemeClr val="accent4"/>
          </a:effectRef>
          <a:fontRef idx="minor">
            <a:schemeClr val="tx1"/>
          </a:fontRef>
        </p:style>
      </p:cxnSp>
      <p:cxnSp>
        <p:nvCxnSpPr>
          <p:cNvPr id="14" name="Straight Connector 13"/>
          <p:cNvCxnSpPr>
            <a:stCxn id="7" idx="6"/>
            <a:endCxn id="12" idx="3"/>
          </p:cNvCxnSpPr>
          <p:nvPr/>
        </p:nvCxnSpPr>
        <p:spPr>
          <a:xfrm flipV="1">
            <a:off x="2006140" y="4056964"/>
            <a:ext cx="1156709" cy="207379"/>
          </a:xfrm>
          <a:prstGeom prst="line">
            <a:avLst/>
          </a:prstGeom>
        </p:spPr>
        <p:style>
          <a:lnRef idx="1">
            <a:schemeClr val="accent4"/>
          </a:lnRef>
          <a:fillRef idx="0">
            <a:schemeClr val="accent4"/>
          </a:fillRef>
          <a:effectRef idx="0">
            <a:schemeClr val="accent4"/>
          </a:effectRef>
          <a:fontRef idx="minor">
            <a:schemeClr val="tx1"/>
          </a:fontRef>
        </p:style>
      </p:cxnSp>
      <p:cxnSp>
        <p:nvCxnSpPr>
          <p:cNvPr id="15" name="Straight Connector 14"/>
          <p:cNvCxnSpPr>
            <a:stCxn id="7" idx="5"/>
            <a:endCxn id="9" idx="1"/>
          </p:cNvCxnSpPr>
          <p:nvPr/>
        </p:nvCxnSpPr>
        <p:spPr>
          <a:xfrm>
            <a:off x="1971862" y="4347093"/>
            <a:ext cx="670758" cy="952355"/>
          </a:xfrm>
          <a:prstGeom prst="line">
            <a:avLst/>
          </a:prstGeom>
        </p:spPr>
        <p:style>
          <a:lnRef idx="1">
            <a:schemeClr val="accent4"/>
          </a:lnRef>
          <a:fillRef idx="0">
            <a:schemeClr val="accent4"/>
          </a:fillRef>
          <a:effectRef idx="0">
            <a:schemeClr val="accent4"/>
          </a:effectRef>
          <a:fontRef idx="minor">
            <a:schemeClr val="tx1"/>
          </a:fontRef>
        </p:style>
      </p:cxnSp>
      <p:cxnSp>
        <p:nvCxnSpPr>
          <p:cNvPr id="16" name="Straight Connector 15"/>
          <p:cNvCxnSpPr>
            <a:stCxn id="7" idx="3"/>
            <a:endCxn id="10" idx="0"/>
          </p:cNvCxnSpPr>
          <p:nvPr/>
        </p:nvCxnSpPr>
        <p:spPr>
          <a:xfrm flipH="1">
            <a:off x="1086988" y="4347093"/>
            <a:ext cx="719374" cy="918078"/>
          </a:xfrm>
          <a:prstGeom prst="line">
            <a:avLst/>
          </a:prstGeom>
        </p:spPr>
        <p:style>
          <a:lnRef idx="1">
            <a:schemeClr val="accent4"/>
          </a:lnRef>
          <a:fillRef idx="0">
            <a:schemeClr val="accent4"/>
          </a:fillRef>
          <a:effectRef idx="0">
            <a:schemeClr val="accent4"/>
          </a:effectRef>
          <a:fontRef idx="minor">
            <a:schemeClr val="tx1"/>
          </a:fontRef>
        </p:style>
      </p:cxnSp>
      <p:cxnSp>
        <p:nvCxnSpPr>
          <p:cNvPr id="17" name="Straight Connector 16"/>
          <p:cNvCxnSpPr>
            <a:stCxn id="7" idx="2"/>
            <a:endCxn id="11" idx="6"/>
          </p:cNvCxnSpPr>
          <p:nvPr/>
        </p:nvCxnSpPr>
        <p:spPr>
          <a:xfrm flipH="1" flipV="1">
            <a:off x="649655" y="3974214"/>
            <a:ext cx="1122430" cy="290129"/>
          </a:xfrm>
          <a:prstGeom prst="line">
            <a:avLst/>
          </a:prstGeom>
        </p:spPr>
        <p:style>
          <a:lnRef idx="1">
            <a:schemeClr val="accent4"/>
          </a:lnRef>
          <a:fillRef idx="0">
            <a:schemeClr val="accent4"/>
          </a:fillRef>
          <a:effectRef idx="0">
            <a:schemeClr val="accent4"/>
          </a:effectRef>
          <a:fontRef idx="minor">
            <a:schemeClr val="tx1"/>
          </a:fontRef>
        </p:style>
      </p:cxnSp>
      <p:sp>
        <p:nvSpPr>
          <p:cNvPr id="18" name="Oval 17"/>
          <p:cNvSpPr/>
          <p:nvPr/>
        </p:nvSpPr>
        <p:spPr>
          <a:xfrm>
            <a:off x="1772085" y="3564617"/>
            <a:ext cx="234055" cy="234055"/>
          </a:xfrm>
          <a:prstGeom prst="ellipse">
            <a:avLst/>
          </a:prstGeom>
          <a:solidFill>
            <a:srgbClr val="8E7C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432437" y="3367802"/>
            <a:ext cx="231738" cy="236396"/>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2450327" y="4030288"/>
            <a:ext cx="234055" cy="234055"/>
          </a:xfrm>
          <a:prstGeom prst="ellipse">
            <a:avLst/>
          </a:prstGeom>
          <a:solidFill>
            <a:srgbClr val="8E7C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2190213" y="4689105"/>
            <a:ext cx="234055" cy="234055"/>
          </a:xfrm>
          <a:prstGeom prst="ellipse">
            <a:avLst/>
          </a:prstGeom>
          <a:solidFill>
            <a:srgbClr val="8E7C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1353885" y="4679936"/>
            <a:ext cx="234055" cy="234055"/>
          </a:xfrm>
          <a:prstGeom prst="ellipse">
            <a:avLst/>
          </a:prstGeom>
          <a:solidFill>
            <a:srgbClr val="8E7C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1093841" y="4002250"/>
            <a:ext cx="234055" cy="234055"/>
          </a:xfrm>
          <a:prstGeom prst="ellipse">
            <a:avLst/>
          </a:prstGeom>
          <a:solidFill>
            <a:srgbClr val="8E7C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1093841" y="3400145"/>
            <a:ext cx="234055" cy="23405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2857027" y="4577636"/>
            <a:ext cx="234055" cy="23405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662763" y="4576072"/>
            <a:ext cx="234055" cy="23405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775586" y="5294428"/>
            <a:ext cx="234055" cy="23405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a:stCxn id="18" idx="2"/>
            <a:endCxn id="23" idx="7"/>
          </p:cNvCxnSpPr>
          <p:nvPr/>
        </p:nvCxnSpPr>
        <p:spPr>
          <a:xfrm flipH="1">
            <a:off x="1293618" y="3681645"/>
            <a:ext cx="478466" cy="354882"/>
          </a:xfrm>
          <a:prstGeom prst="line">
            <a:avLst/>
          </a:prstGeom>
        </p:spPr>
        <p:style>
          <a:lnRef idx="1">
            <a:schemeClr val="accent4"/>
          </a:lnRef>
          <a:fillRef idx="0">
            <a:schemeClr val="accent4"/>
          </a:fillRef>
          <a:effectRef idx="0">
            <a:schemeClr val="accent4"/>
          </a:effectRef>
          <a:fontRef idx="minor">
            <a:schemeClr val="tx1"/>
          </a:fontRef>
        </p:style>
      </p:cxnSp>
      <p:cxnSp>
        <p:nvCxnSpPr>
          <p:cNvPr id="29" name="Straight Connector 28"/>
          <p:cNvCxnSpPr>
            <a:stCxn id="23" idx="4"/>
            <a:endCxn id="22" idx="1"/>
          </p:cNvCxnSpPr>
          <p:nvPr/>
        </p:nvCxnSpPr>
        <p:spPr>
          <a:xfrm>
            <a:off x="1210868" y="4236305"/>
            <a:ext cx="177294" cy="477908"/>
          </a:xfrm>
          <a:prstGeom prst="line">
            <a:avLst/>
          </a:prstGeom>
        </p:spPr>
        <p:style>
          <a:lnRef idx="1">
            <a:schemeClr val="accent4"/>
          </a:lnRef>
          <a:fillRef idx="0">
            <a:schemeClr val="accent4"/>
          </a:fillRef>
          <a:effectRef idx="0">
            <a:schemeClr val="accent4"/>
          </a:effectRef>
          <a:fontRef idx="minor">
            <a:schemeClr val="tx1"/>
          </a:fontRef>
        </p:style>
      </p:cxnSp>
      <p:cxnSp>
        <p:nvCxnSpPr>
          <p:cNvPr id="30" name="Straight Connector 29"/>
          <p:cNvCxnSpPr>
            <a:endCxn id="21" idx="2"/>
          </p:cNvCxnSpPr>
          <p:nvPr/>
        </p:nvCxnSpPr>
        <p:spPr>
          <a:xfrm flipV="1">
            <a:off x="1616319" y="4806132"/>
            <a:ext cx="573894" cy="3995"/>
          </a:xfrm>
          <a:prstGeom prst="line">
            <a:avLst/>
          </a:prstGeom>
        </p:spPr>
        <p:style>
          <a:lnRef idx="1">
            <a:schemeClr val="accent4"/>
          </a:lnRef>
          <a:fillRef idx="0">
            <a:schemeClr val="accent4"/>
          </a:fillRef>
          <a:effectRef idx="0">
            <a:schemeClr val="accent4"/>
          </a:effectRef>
          <a:fontRef idx="minor">
            <a:schemeClr val="tx1"/>
          </a:fontRef>
        </p:style>
      </p:cxnSp>
      <p:cxnSp>
        <p:nvCxnSpPr>
          <p:cNvPr id="31" name="Straight Connector 30"/>
          <p:cNvCxnSpPr>
            <a:stCxn id="21" idx="7"/>
            <a:endCxn id="20" idx="4"/>
          </p:cNvCxnSpPr>
          <p:nvPr/>
        </p:nvCxnSpPr>
        <p:spPr>
          <a:xfrm flipV="1">
            <a:off x="2389991" y="4264343"/>
            <a:ext cx="177363" cy="459039"/>
          </a:xfrm>
          <a:prstGeom prst="line">
            <a:avLst/>
          </a:prstGeom>
        </p:spPr>
        <p:style>
          <a:lnRef idx="1">
            <a:schemeClr val="accent4"/>
          </a:lnRef>
          <a:fillRef idx="0">
            <a:schemeClr val="accent4"/>
          </a:fillRef>
          <a:effectRef idx="0">
            <a:schemeClr val="accent4"/>
          </a:effectRef>
          <a:fontRef idx="minor">
            <a:schemeClr val="tx1"/>
          </a:fontRef>
        </p:style>
      </p:cxnSp>
      <p:cxnSp>
        <p:nvCxnSpPr>
          <p:cNvPr id="32" name="Straight Connector 31"/>
          <p:cNvCxnSpPr>
            <a:stCxn id="20" idx="1"/>
            <a:endCxn id="18" idx="6"/>
          </p:cNvCxnSpPr>
          <p:nvPr/>
        </p:nvCxnSpPr>
        <p:spPr>
          <a:xfrm flipH="1" flipV="1">
            <a:off x="2006140" y="3681645"/>
            <a:ext cx="478464" cy="382920"/>
          </a:xfrm>
          <a:prstGeom prst="line">
            <a:avLst/>
          </a:prstGeom>
        </p:spPr>
        <p:style>
          <a:lnRef idx="1">
            <a:schemeClr val="accent4"/>
          </a:lnRef>
          <a:fillRef idx="0">
            <a:schemeClr val="accent4"/>
          </a:fillRef>
          <a:effectRef idx="0">
            <a:schemeClr val="accent4"/>
          </a:effectRef>
          <a:fontRef idx="minor">
            <a:schemeClr val="tx1"/>
          </a:fontRef>
        </p:style>
      </p:cxnSp>
      <p:cxnSp>
        <p:nvCxnSpPr>
          <p:cNvPr id="33" name="Straight Connector 32"/>
          <p:cNvCxnSpPr>
            <a:stCxn id="18" idx="6"/>
            <a:endCxn id="19" idx="3"/>
          </p:cNvCxnSpPr>
          <p:nvPr/>
        </p:nvCxnSpPr>
        <p:spPr>
          <a:xfrm flipV="1">
            <a:off x="2006140" y="3569579"/>
            <a:ext cx="460234" cy="112066"/>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4" name="Straight Connector 33"/>
          <p:cNvCxnSpPr>
            <a:stCxn id="19" idx="3"/>
            <a:endCxn id="20" idx="1"/>
          </p:cNvCxnSpPr>
          <p:nvPr/>
        </p:nvCxnSpPr>
        <p:spPr>
          <a:xfrm>
            <a:off x="2466374" y="3569579"/>
            <a:ext cx="18230" cy="494986"/>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5" name="Straight Connector 34"/>
          <p:cNvCxnSpPr>
            <a:stCxn id="24" idx="5"/>
            <a:endCxn id="23" idx="7"/>
          </p:cNvCxnSpPr>
          <p:nvPr/>
        </p:nvCxnSpPr>
        <p:spPr>
          <a:xfrm>
            <a:off x="1293618" y="3599923"/>
            <a:ext cx="0" cy="436604"/>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6" name="Straight Connector 35"/>
          <p:cNvCxnSpPr>
            <a:stCxn id="18" idx="2"/>
            <a:endCxn id="24" idx="5"/>
          </p:cNvCxnSpPr>
          <p:nvPr/>
        </p:nvCxnSpPr>
        <p:spPr>
          <a:xfrm flipH="1" flipV="1">
            <a:off x="1293618" y="3599923"/>
            <a:ext cx="478466" cy="81722"/>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7" name="Straight Connector 36"/>
          <p:cNvCxnSpPr>
            <a:stCxn id="23" idx="4"/>
            <a:endCxn id="26" idx="6"/>
          </p:cNvCxnSpPr>
          <p:nvPr/>
        </p:nvCxnSpPr>
        <p:spPr>
          <a:xfrm flipH="1">
            <a:off x="896818" y="4236305"/>
            <a:ext cx="314050" cy="456795"/>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8" name="Straight Connector 37"/>
          <p:cNvCxnSpPr>
            <a:stCxn id="22" idx="2"/>
            <a:endCxn id="26" idx="6"/>
          </p:cNvCxnSpPr>
          <p:nvPr/>
        </p:nvCxnSpPr>
        <p:spPr>
          <a:xfrm flipH="1" flipV="1">
            <a:off x="896818" y="4693100"/>
            <a:ext cx="457067" cy="103864"/>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9" name="Straight Connector 38"/>
          <p:cNvCxnSpPr>
            <a:stCxn id="22" idx="5"/>
            <a:endCxn id="27" idx="0"/>
          </p:cNvCxnSpPr>
          <p:nvPr/>
        </p:nvCxnSpPr>
        <p:spPr>
          <a:xfrm>
            <a:off x="1553662" y="4879714"/>
            <a:ext cx="338951" cy="414714"/>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0" name="Straight Connector 39"/>
          <p:cNvCxnSpPr>
            <a:stCxn id="27" idx="0"/>
            <a:endCxn id="21" idx="3"/>
          </p:cNvCxnSpPr>
          <p:nvPr/>
        </p:nvCxnSpPr>
        <p:spPr>
          <a:xfrm flipV="1">
            <a:off x="1892614" y="4888882"/>
            <a:ext cx="331877" cy="405546"/>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1" name="Straight Connector 40"/>
          <p:cNvCxnSpPr>
            <a:stCxn id="21" idx="6"/>
            <a:endCxn id="25" idx="2"/>
          </p:cNvCxnSpPr>
          <p:nvPr/>
        </p:nvCxnSpPr>
        <p:spPr>
          <a:xfrm flipV="1">
            <a:off x="2424268" y="4694664"/>
            <a:ext cx="432759" cy="111468"/>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2" name="Straight Connector 41"/>
          <p:cNvCxnSpPr>
            <a:stCxn id="20" idx="4"/>
            <a:endCxn id="25" idx="1"/>
          </p:cNvCxnSpPr>
          <p:nvPr/>
        </p:nvCxnSpPr>
        <p:spPr>
          <a:xfrm>
            <a:off x="2567354" y="4264343"/>
            <a:ext cx="323950" cy="347571"/>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 name="TextBox 1"/>
          <p:cNvSpPr txBox="1"/>
          <p:nvPr/>
        </p:nvSpPr>
        <p:spPr>
          <a:xfrm>
            <a:off x="3930316" y="3078468"/>
            <a:ext cx="7846084" cy="3693319"/>
          </a:xfrm>
          <a:prstGeom prst="rect">
            <a:avLst/>
          </a:prstGeom>
          <a:noFill/>
        </p:spPr>
        <p:txBody>
          <a:bodyPr wrap="square" rtlCol="0">
            <a:spAutoFit/>
          </a:bodyPr>
          <a:lstStyle/>
          <a:p>
            <a:r>
              <a:rPr lang="en-US" sz="1800" dirty="0">
                <a:solidFill>
                  <a:schemeClr val="tx2"/>
                </a:solidFill>
              </a:rPr>
              <a:t>By keeping track of the </a:t>
            </a:r>
            <a:r>
              <a:rPr lang="en-US" sz="1800" dirty="0">
                <a:solidFill>
                  <a:srgbClr val="FFC000"/>
                </a:solidFill>
              </a:rPr>
              <a:t>sumAngle</a:t>
            </a:r>
            <a:r>
              <a:rPr lang="en-US" sz="1800" dirty="0">
                <a:solidFill>
                  <a:schemeClr val="tx2"/>
                </a:solidFill>
              </a:rPr>
              <a:t> per round, we can determine when we must divide 72 for the next layer, and also, valuable information for the interpolation between </a:t>
            </a:r>
            <a:r>
              <a:rPr lang="en-US" sz="1800" dirty="0">
                <a:solidFill>
                  <a:srgbClr val="FFC000"/>
                </a:solidFill>
              </a:rPr>
              <a:t>p</a:t>
            </a:r>
            <a:r>
              <a:rPr lang="en-US" sz="1800" baseline="-25000" dirty="0">
                <a:solidFill>
                  <a:srgbClr val="FFC000"/>
                </a:solidFill>
              </a:rPr>
              <a:t>1</a:t>
            </a:r>
            <a:r>
              <a:rPr lang="en-US" sz="1800" dirty="0">
                <a:solidFill>
                  <a:schemeClr val="tx2"/>
                </a:solidFill>
              </a:rPr>
              <a:t> and </a:t>
            </a:r>
            <a:r>
              <a:rPr lang="en-US" sz="1800" dirty="0">
                <a:solidFill>
                  <a:srgbClr val="FFC000"/>
                </a:solidFill>
              </a:rPr>
              <a:t>p</a:t>
            </a:r>
            <a:r>
              <a:rPr lang="en-US" sz="1800" baseline="-25000" dirty="0">
                <a:solidFill>
                  <a:srgbClr val="FFC000"/>
                </a:solidFill>
              </a:rPr>
              <a:t>2</a:t>
            </a:r>
          </a:p>
          <a:p>
            <a:endParaRPr lang="en-US" sz="1800" dirty="0">
              <a:solidFill>
                <a:srgbClr val="FFC000"/>
              </a:solidFill>
            </a:endParaRPr>
          </a:p>
          <a:p>
            <a:r>
              <a:rPr lang="en-US" sz="1800" dirty="0">
                <a:solidFill>
                  <a:schemeClr val="tx2"/>
                </a:solidFill>
              </a:rPr>
              <a:t>Each new vertex will have it’s x on cos(offset-72/i), but not its z, for this would give coordinates for a unit circle, right? so we will get z by interpolating the two known points:</a:t>
            </a:r>
          </a:p>
          <a:p>
            <a:endParaRPr lang="en-US" sz="1800" dirty="0">
              <a:solidFill>
                <a:schemeClr val="tx2"/>
              </a:solidFill>
            </a:endParaRPr>
          </a:p>
          <a:p>
            <a:r>
              <a:rPr lang="en-US" sz="1800" dirty="0">
                <a:solidFill>
                  <a:schemeClr val="tx2"/>
                </a:solidFill>
              </a:rPr>
              <a:t>p</a:t>
            </a:r>
            <a:r>
              <a:rPr lang="en-US" sz="1800" baseline="-25000" dirty="0">
                <a:solidFill>
                  <a:schemeClr val="tx2"/>
                </a:solidFill>
              </a:rPr>
              <a:t>1</a:t>
            </a:r>
            <a:r>
              <a:rPr lang="en-US" sz="1800" dirty="0">
                <a:solidFill>
                  <a:schemeClr val="tx2"/>
                </a:solidFill>
              </a:rPr>
              <a:t> = floor((72*i) / sumAngle)</a:t>
            </a:r>
          </a:p>
          <a:p>
            <a:r>
              <a:rPr lang="en-US" sz="1800" dirty="0">
                <a:solidFill>
                  <a:schemeClr val="tx2"/>
                </a:solidFill>
              </a:rPr>
              <a:t>p</a:t>
            </a:r>
            <a:r>
              <a:rPr lang="en-US" sz="1800" baseline="-25000" dirty="0">
                <a:solidFill>
                  <a:schemeClr val="tx2"/>
                </a:solidFill>
              </a:rPr>
              <a:t>2</a:t>
            </a:r>
            <a:r>
              <a:rPr lang="en-US" sz="1800" dirty="0">
                <a:solidFill>
                  <a:schemeClr val="tx2"/>
                </a:solidFill>
              </a:rPr>
              <a:t> = ceiling((72 * (i+1)) /  sumAngle)</a:t>
            </a:r>
          </a:p>
          <a:p>
            <a:endParaRPr lang="en-US" sz="1800" dirty="0">
              <a:solidFill>
                <a:schemeClr val="tx2"/>
              </a:solidFill>
            </a:endParaRPr>
          </a:p>
          <a:p>
            <a:r>
              <a:rPr lang="en-US" sz="1800" dirty="0">
                <a:solidFill>
                  <a:schemeClr val="tx2"/>
                </a:solidFill>
              </a:rPr>
              <a:t>so finally:		</a:t>
            </a:r>
          </a:p>
          <a:p>
            <a:pPr algn="ctr"/>
            <a:r>
              <a:rPr lang="en-US" sz="1800" dirty="0">
                <a:solidFill>
                  <a:srgbClr val="FFC000"/>
                </a:solidFill>
              </a:rPr>
              <a:t>z = z</a:t>
            </a:r>
            <a:r>
              <a:rPr lang="en-US" sz="1800" baseline="-25000" dirty="0">
                <a:solidFill>
                  <a:srgbClr val="FFC000"/>
                </a:solidFill>
              </a:rPr>
              <a:t>1</a:t>
            </a:r>
            <a:r>
              <a:rPr lang="en-US" sz="1800" dirty="0">
                <a:solidFill>
                  <a:srgbClr val="FFC000"/>
                </a:solidFill>
              </a:rPr>
              <a:t> + ((offset-cos(72/i) – x</a:t>
            </a:r>
            <a:r>
              <a:rPr lang="en-US" sz="1800" baseline="-25000" dirty="0">
                <a:solidFill>
                  <a:srgbClr val="FFC000"/>
                </a:solidFill>
              </a:rPr>
              <a:t>1</a:t>
            </a:r>
            <a:r>
              <a:rPr lang="en-US" sz="1800" dirty="0">
                <a:solidFill>
                  <a:srgbClr val="FFC000"/>
                </a:solidFill>
              </a:rPr>
              <a:t>) * (y</a:t>
            </a:r>
            <a:r>
              <a:rPr lang="en-US" sz="1800" baseline="-25000" dirty="0">
                <a:solidFill>
                  <a:srgbClr val="FFC000"/>
                </a:solidFill>
              </a:rPr>
              <a:t>1</a:t>
            </a:r>
            <a:r>
              <a:rPr lang="en-US" sz="1800" dirty="0">
                <a:solidFill>
                  <a:srgbClr val="FFC000"/>
                </a:solidFill>
              </a:rPr>
              <a:t> – y</a:t>
            </a:r>
            <a:r>
              <a:rPr lang="en-US" sz="1800" baseline="-25000" dirty="0">
                <a:solidFill>
                  <a:srgbClr val="FFC000"/>
                </a:solidFill>
              </a:rPr>
              <a:t>2</a:t>
            </a:r>
            <a:r>
              <a:rPr lang="en-US" sz="1800" dirty="0">
                <a:solidFill>
                  <a:srgbClr val="FFC000"/>
                </a:solidFill>
              </a:rPr>
              <a:t>) / (x</a:t>
            </a:r>
            <a:r>
              <a:rPr lang="en-US" sz="1800" baseline="-25000" dirty="0">
                <a:solidFill>
                  <a:srgbClr val="FFC000"/>
                </a:solidFill>
              </a:rPr>
              <a:t>2</a:t>
            </a:r>
            <a:r>
              <a:rPr lang="en-US" sz="1800" dirty="0">
                <a:solidFill>
                  <a:srgbClr val="FFC000"/>
                </a:solidFill>
              </a:rPr>
              <a:t> – x</a:t>
            </a:r>
            <a:r>
              <a:rPr lang="en-US" sz="1800" baseline="-25000" dirty="0">
                <a:solidFill>
                  <a:srgbClr val="FFC000"/>
                </a:solidFill>
              </a:rPr>
              <a:t>1</a:t>
            </a:r>
            <a:r>
              <a:rPr lang="en-US" sz="1800" dirty="0">
                <a:solidFill>
                  <a:srgbClr val="FFC000"/>
                </a:solidFill>
              </a:rPr>
              <a:t>) </a:t>
            </a:r>
            <a:r>
              <a:rPr lang="en-US" sz="1800" dirty="0">
                <a:solidFill>
                  <a:srgbClr val="FFC000"/>
                </a:solidFill>
                <a:sym typeface="Wingdings" panose="05000000000000000000" pitchFamily="2" charset="2"/>
              </a:rPr>
              <a:t> (</a:t>
            </a:r>
            <a:r>
              <a:rPr lang="en-US" sz="1800" dirty="0" err="1">
                <a:solidFill>
                  <a:srgbClr val="FFC000"/>
                </a:solidFill>
                <a:sym typeface="Wingdings" panose="05000000000000000000" pitchFamily="2" charset="2"/>
              </a:rPr>
              <a:t>z,x</a:t>
            </a:r>
            <a:r>
              <a:rPr lang="en-US" sz="1800" dirty="0">
                <a:solidFill>
                  <a:srgbClr val="FFC000"/>
                </a:solidFill>
                <a:sym typeface="Wingdings" panose="05000000000000000000" pitchFamily="2" charset="2"/>
              </a:rPr>
              <a:t>)</a:t>
            </a:r>
            <a:endParaRPr lang="en-US" sz="1800" dirty="0">
              <a:solidFill>
                <a:srgbClr val="FFC000"/>
              </a:solidFill>
            </a:endParaRPr>
          </a:p>
        </p:txBody>
      </p:sp>
      <p:sp>
        <p:nvSpPr>
          <p:cNvPr id="43" name="Arc 42"/>
          <p:cNvSpPr/>
          <p:nvPr/>
        </p:nvSpPr>
        <p:spPr>
          <a:xfrm rot="20833353">
            <a:off x="1310040" y="3949377"/>
            <a:ext cx="1068847" cy="1068847"/>
          </a:xfrm>
          <a:prstGeom prst="arc">
            <a:avLst/>
          </a:prstGeom>
          <a:ln w="38100">
            <a:solidFill>
              <a:srgbClr val="FF7D7D"/>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 name="TextBox 45"/>
          <p:cNvSpPr txBox="1"/>
          <p:nvPr/>
        </p:nvSpPr>
        <p:spPr>
          <a:xfrm>
            <a:off x="238125" y="5810250"/>
            <a:ext cx="3438525" cy="830997"/>
          </a:xfrm>
          <a:prstGeom prst="rect">
            <a:avLst/>
          </a:prstGeom>
          <a:noFill/>
        </p:spPr>
        <p:txBody>
          <a:bodyPr wrap="square" rtlCol="0">
            <a:spAutoFit/>
          </a:bodyPr>
          <a:lstStyle/>
          <a:p>
            <a:pPr algn="ctr"/>
            <a:r>
              <a:rPr lang="en-US" sz="1600" dirty="0">
                <a:solidFill>
                  <a:schemeClr val="tx2"/>
                </a:solidFill>
              </a:rPr>
              <a:t>Note that </a:t>
            </a:r>
            <a:r>
              <a:rPr lang="en-US" sz="1600" dirty="0">
                <a:solidFill>
                  <a:srgbClr val="FFC000"/>
                </a:solidFill>
              </a:rPr>
              <a:t>sumAngle </a:t>
            </a:r>
            <a:r>
              <a:rPr lang="en-US" sz="1600" dirty="0">
                <a:solidFill>
                  <a:schemeClr val="tx2"/>
                </a:solidFill>
              </a:rPr>
              <a:t>must be mod 360 (or 2 PI) and after every round we increase i by 1</a:t>
            </a:r>
          </a:p>
        </p:txBody>
      </p:sp>
      <p:sp>
        <p:nvSpPr>
          <p:cNvPr id="4" name="TextBox 3"/>
          <p:cNvSpPr txBox="1"/>
          <p:nvPr/>
        </p:nvSpPr>
        <p:spPr>
          <a:xfrm>
            <a:off x="873226" y="2575692"/>
            <a:ext cx="1266943" cy="307777"/>
          </a:xfrm>
          <a:prstGeom prst="rect">
            <a:avLst/>
          </a:prstGeom>
          <a:noFill/>
        </p:spPr>
        <p:txBody>
          <a:bodyPr wrap="square" rtlCol="0">
            <a:spAutoFit/>
          </a:bodyPr>
          <a:lstStyle/>
          <a:p>
            <a:pPr algn="ctr"/>
            <a:r>
              <a:rPr lang="en-US" dirty="0">
                <a:solidFill>
                  <a:srgbClr val="FFC000"/>
                </a:solidFill>
              </a:rPr>
              <a:t>p</a:t>
            </a:r>
            <a:r>
              <a:rPr lang="en-US" baseline="-25000" dirty="0">
                <a:solidFill>
                  <a:srgbClr val="FFC000"/>
                </a:solidFill>
              </a:rPr>
              <a:t>1</a:t>
            </a:r>
            <a:r>
              <a:rPr lang="en-US" dirty="0">
                <a:solidFill>
                  <a:srgbClr val="FFC000"/>
                </a:solidFill>
              </a:rPr>
              <a:t> @ 90 deg</a:t>
            </a:r>
          </a:p>
        </p:txBody>
      </p:sp>
      <p:sp>
        <p:nvSpPr>
          <p:cNvPr id="47" name="TextBox 46"/>
          <p:cNvSpPr txBox="1"/>
          <p:nvPr/>
        </p:nvSpPr>
        <p:spPr>
          <a:xfrm>
            <a:off x="3097750" y="3479753"/>
            <a:ext cx="626596" cy="307777"/>
          </a:xfrm>
          <a:prstGeom prst="rect">
            <a:avLst/>
          </a:prstGeom>
          <a:noFill/>
        </p:spPr>
        <p:txBody>
          <a:bodyPr wrap="square" rtlCol="0">
            <a:spAutoFit/>
          </a:bodyPr>
          <a:lstStyle/>
          <a:p>
            <a:pPr algn="ctr"/>
            <a:r>
              <a:rPr lang="en-US" dirty="0">
                <a:solidFill>
                  <a:srgbClr val="FFC000"/>
                </a:solidFill>
              </a:rPr>
              <a:t>p</a:t>
            </a:r>
            <a:r>
              <a:rPr lang="en-US" baseline="-25000" dirty="0">
                <a:solidFill>
                  <a:srgbClr val="FFC000"/>
                </a:solidFill>
              </a:rPr>
              <a:t>2</a:t>
            </a:r>
            <a:endParaRPr lang="en-US" dirty="0">
              <a:solidFill>
                <a:srgbClr val="FFC000"/>
              </a:solidFill>
            </a:endParaRPr>
          </a:p>
        </p:txBody>
      </p:sp>
      <p:sp>
        <p:nvSpPr>
          <p:cNvPr id="44" name="Arc 43"/>
          <p:cNvSpPr/>
          <p:nvPr/>
        </p:nvSpPr>
        <p:spPr>
          <a:xfrm rot="20985938">
            <a:off x="1209069" y="2720329"/>
            <a:ext cx="2179434" cy="2013801"/>
          </a:xfrm>
          <a:prstGeom prst="arc">
            <a:avLst/>
          </a:prstGeom>
          <a:ln>
            <a:solidFill>
              <a:srgbClr val="FFC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C000"/>
              </a:solidFill>
            </a:endParaRPr>
          </a:p>
        </p:txBody>
      </p:sp>
    </p:spTree>
    <p:extLst>
      <p:ext uri="{BB962C8B-B14F-4D97-AF65-F5344CB8AC3E}">
        <p14:creationId xmlns:p14="http://schemas.microsoft.com/office/powerpoint/2010/main" val="20865125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a:t>Summarizing the layer approach Pentagon’s triangulation:</a:t>
            </a:r>
          </a:p>
          <a:p>
            <a:endParaRPr lang="en-US" dirty="0"/>
          </a:p>
          <a:p>
            <a:pPr marL="342900" indent="-342900">
              <a:buAutoNum type="arabicPeriod"/>
            </a:pPr>
            <a:r>
              <a:rPr lang="en-US" dirty="0"/>
              <a:t>Find how many vertices we need to add.</a:t>
            </a:r>
          </a:p>
          <a:p>
            <a:pPr marL="342900" indent="-342900">
              <a:buAutoNum type="arabicPeriod"/>
            </a:pPr>
            <a:r>
              <a:rPr lang="en-US" dirty="0"/>
              <a:t>For each vertex, compute the right position by linearly interpolating it’s x position in between points.</a:t>
            </a:r>
          </a:p>
          <a:p>
            <a:pPr marL="342900" indent="-342900">
              <a:buAutoNum type="arabicPeriod"/>
            </a:pPr>
            <a:endParaRPr lang="en-US" dirty="0"/>
          </a:p>
          <a:p>
            <a:r>
              <a:rPr lang="en-US" dirty="0"/>
              <a:t>Next we will deal with triangulating </a:t>
            </a:r>
            <a:r>
              <a:rPr lang="en-US"/>
              <a:t>its sides.</a:t>
            </a:r>
            <a:endParaRPr lang="en-US" dirty="0"/>
          </a:p>
        </p:txBody>
      </p:sp>
      <p:sp>
        <p:nvSpPr>
          <p:cNvPr id="4" name="Shape 587"/>
          <p:cNvSpPr txBox="1">
            <a:spLocks noGrp="1"/>
          </p:cNvSpPr>
          <p:nvPr>
            <p:ph type="title"/>
          </p:nvPr>
        </p:nvSpPr>
        <p:spPr>
          <a:xfrm>
            <a:off x="415600" y="593367"/>
            <a:ext cx="11360800" cy="763600"/>
          </a:xfrm>
          <a:prstGeom prst="rect">
            <a:avLst/>
          </a:prstGeom>
        </p:spPr>
        <p:txBody>
          <a:bodyPr lIns="121900" tIns="121900" rIns="121900" bIns="121900" anchor="t" anchorCtr="0">
            <a:noAutofit/>
          </a:bodyPr>
          <a:lstStyle/>
          <a:p>
            <a:r>
              <a:rPr lang="en" dirty="0">
                <a:solidFill>
                  <a:srgbClr val="E69138"/>
                </a:solidFill>
              </a:rPr>
              <a:t>Drawing </a:t>
            </a:r>
            <a:r>
              <a:rPr lang="en" dirty="0">
                <a:solidFill>
                  <a:srgbClr val="999999"/>
                </a:solidFill>
              </a:rPr>
              <a:t>– Geometries – Sphere - Triangulation</a:t>
            </a:r>
          </a:p>
        </p:txBody>
      </p:sp>
    </p:spTree>
    <p:extLst>
      <p:ext uri="{BB962C8B-B14F-4D97-AF65-F5344CB8AC3E}">
        <p14:creationId xmlns:p14="http://schemas.microsoft.com/office/powerpoint/2010/main" val="2057838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5601" y="1536632"/>
            <a:ext cx="11360799" cy="5031947"/>
          </a:xfrm>
        </p:spPr>
        <p:txBody>
          <a:bodyPr/>
          <a:lstStyle/>
          <a:p>
            <a:pPr>
              <a:spcAft>
                <a:spcPts val="0"/>
              </a:spcAft>
            </a:pPr>
            <a:r>
              <a:rPr lang="en-US" dirty="0"/>
              <a:t>In general, a </a:t>
            </a:r>
            <a:r>
              <a:rPr lang="en-US" dirty="0">
                <a:solidFill>
                  <a:srgbClr val="FFC000"/>
                </a:solidFill>
              </a:rPr>
              <a:t>Draw() call </a:t>
            </a:r>
            <a:r>
              <a:rPr lang="en-US" dirty="0"/>
              <a:t>will render a single frame. It will be called by our application, from its main loop, N times a second (Frames Per Second), usually 60-30.</a:t>
            </a:r>
          </a:p>
          <a:p>
            <a:pPr>
              <a:spcAft>
                <a:spcPts val="0"/>
              </a:spcAft>
            </a:pPr>
            <a:endParaRPr lang="en-US" dirty="0"/>
          </a:p>
          <a:p>
            <a:pPr>
              <a:spcAft>
                <a:spcPts val="0"/>
              </a:spcAft>
            </a:pPr>
            <a:r>
              <a:rPr lang="en-US" dirty="0"/>
              <a:t>The general tasks of Draw() are:</a:t>
            </a:r>
          </a:p>
          <a:p>
            <a:pPr>
              <a:spcAft>
                <a:spcPts val="0"/>
              </a:spcAft>
            </a:pPr>
            <a:endParaRPr lang="en-US" dirty="0"/>
          </a:p>
          <a:p>
            <a:pPr marL="342900" indent="-342900">
              <a:spcAft>
                <a:spcPts val="0"/>
              </a:spcAft>
              <a:buAutoNum type="arabicPeriod"/>
            </a:pPr>
            <a:r>
              <a:rPr lang="en-US" dirty="0"/>
              <a:t>Check the fence status (until which command set the GPU is done processing).</a:t>
            </a:r>
          </a:p>
          <a:p>
            <a:pPr marL="342900" indent="-342900">
              <a:spcAft>
                <a:spcPts val="0"/>
              </a:spcAft>
              <a:buAutoNum type="arabicPeriod"/>
            </a:pPr>
            <a:r>
              <a:rPr lang="en-US" dirty="0"/>
              <a:t>Reset the commands lists and allocators.</a:t>
            </a:r>
          </a:p>
          <a:p>
            <a:pPr marL="342900" indent="-342900">
              <a:spcAft>
                <a:spcPts val="0"/>
              </a:spcAft>
              <a:buAutoNum type="arabicPeriod"/>
            </a:pPr>
            <a:r>
              <a:rPr lang="en-US" dirty="0"/>
              <a:t>Set the view port and scissor rectangle</a:t>
            </a:r>
          </a:p>
          <a:p>
            <a:pPr marL="342900" indent="-342900">
              <a:spcAft>
                <a:spcPts val="0"/>
              </a:spcAft>
              <a:buAutoNum type="arabicPeriod"/>
            </a:pPr>
            <a:r>
              <a:rPr lang="en-US" dirty="0"/>
              <a:t>For the current back buffer (to be drawn on), set the proper state, and clear it.</a:t>
            </a:r>
          </a:p>
          <a:p>
            <a:pPr marL="342900" indent="-342900">
              <a:spcAft>
                <a:spcPts val="0"/>
              </a:spcAft>
              <a:buAutoNum type="arabicPeriod"/>
            </a:pPr>
            <a:r>
              <a:rPr lang="en-US" dirty="0"/>
              <a:t>Clear the depth buffer</a:t>
            </a:r>
          </a:p>
          <a:p>
            <a:pPr marL="342900" indent="-342900">
              <a:spcAft>
                <a:spcPts val="0"/>
              </a:spcAft>
              <a:buAutoNum type="arabicPeriod"/>
            </a:pPr>
            <a:r>
              <a:rPr lang="en-US" dirty="0"/>
              <a:t>Set the buffer as the render target</a:t>
            </a:r>
          </a:p>
          <a:p>
            <a:pPr marL="342900" indent="-342900">
              <a:spcAft>
                <a:spcPts val="0"/>
              </a:spcAft>
              <a:buAutoNum type="arabicPeriod"/>
            </a:pPr>
            <a:r>
              <a:rPr lang="en-US" dirty="0"/>
              <a:t>Update the camera’s view project matrices and frame data (matrices we will use often for each frame)</a:t>
            </a:r>
          </a:p>
          <a:p>
            <a:pPr marL="342900" indent="-342900">
              <a:spcAft>
                <a:spcPts val="0"/>
              </a:spcAft>
              <a:buAutoNum type="arabicPeriod"/>
            </a:pPr>
            <a:r>
              <a:rPr lang="en-US" dirty="0"/>
              <a:t>Send commands for drawing all the objects we want</a:t>
            </a:r>
          </a:p>
          <a:p>
            <a:pPr marL="342900" indent="-342900">
              <a:spcAft>
                <a:spcPts val="0"/>
              </a:spcAft>
              <a:buAutoNum type="arabicPeriod"/>
            </a:pPr>
            <a:r>
              <a:rPr lang="en-US" dirty="0"/>
              <a:t>Close and execute the command list</a:t>
            </a:r>
          </a:p>
          <a:p>
            <a:pPr marL="342900" indent="-342900">
              <a:spcAft>
                <a:spcPts val="0"/>
              </a:spcAft>
              <a:buAutoNum type="arabicPeriod"/>
            </a:pPr>
            <a:r>
              <a:rPr lang="en-US" dirty="0"/>
              <a:t>Update the fence</a:t>
            </a:r>
          </a:p>
        </p:txBody>
      </p:sp>
      <p:sp>
        <p:nvSpPr>
          <p:cNvPr id="4" name="Shape 513"/>
          <p:cNvSpPr txBox="1">
            <a:spLocks noGrp="1"/>
          </p:cNvSpPr>
          <p:nvPr>
            <p:ph type="title"/>
          </p:nvPr>
        </p:nvSpPr>
        <p:spPr>
          <a:xfrm>
            <a:off x="415600" y="593367"/>
            <a:ext cx="11360800" cy="763600"/>
          </a:xfrm>
          <a:prstGeom prst="rect">
            <a:avLst/>
          </a:prstGeom>
        </p:spPr>
        <p:txBody>
          <a:bodyPr lIns="121900" tIns="121900" rIns="121900" bIns="121900" anchor="t" anchorCtr="0">
            <a:noAutofit/>
          </a:bodyPr>
          <a:lstStyle/>
          <a:p>
            <a:r>
              <a:rPr lang="en" dirty="0">
                <a:solidFill>
                  <a:srgbClr val="E69138"/>
                </a:solidFill>
              </a:rPr>
              <a:t>Drawing </a:t>
            </a:r>
            <a:r>
              <a:rPr lang="en" dirty="0">
                <a:solidFill>
                  <a:srgbClr val="999999"/>
                </a:solidFill>
              </a:rPr>
              <a:t>- How does it work ?</a:t>
            </a:r>
          </a:p>
        </p:txBody>
      </p:sp>
    </p:spTree>
    <p:extLst>
      <p:ext uri="{BB962C8B-B14F-4D97-AF65-F5344CB8AC3E}">
        <p14:creationId xmlns:p14="http://schemas.microsoft.com/office/powerpoint/2010/main" val="660234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2" name="Rectangle 1"/>
          <p:cNvSpPr/>
          <p:nvPr/>
        </p:nvSpPr>
        <p:spPr>
          <a:xfrm>
            <a:off x="415600" y="2751589"/>
            <a:ext cx="7562330" cy="3288484"/>
          </a:xfrm>
          <a:prstGeom prst="rect">
            <a:avLst/>
          </a:prstGeom>
          <a:noFill/>
          <a:ln>
            <a:solidFill>
              <a:srgbClr val="C23B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18" name="Shape 518"/>
          <p:cNvSpPr txBox="1">
            <a:spLocks noGrp="1"/>
          </p:cNvSpPr>
          <p:nvPr>
            <p:ph type="body" idx="1"/>
          </p:nvPr>
        </p:nvSpPr>
        <p:spPr>
          <a:xfrm>
            <a:off x="415600" y="1536634"/>
            <a:ext cx="11360800" cy="1214956"/>
          </a:xfrm>
          <a:prstGeom prst="rect">
            <a:avLst/>
          </a:prstGeom>
        </p:spPr>
        <p:txBody>
          <a:bodyPr lIns="121900" tIns="121900" rIns="121900" bIns="121900" anchor="t" anchorCtr="0">
            <a:noAutofit/>
          </a:bodyPr>
          <a:lstStyle/>
          <a:p>
            <a:pPr algn="just">
              <a:spcAft>
                <a:spcPts val="0"/>
              </a:spcAft>
            </a:pPr>
            <a:r>
              <a:rPr lang="en-US" sz="1600" dirty="0"/>
              <a:t>Let us define the drawing unit. For this, two questions: What will we draw? and how will we group them?</a:t>
            </a:r>
          </a:p>
          <a:p>
            <a:pPr algn="just">
              <a:spcAft>
                <a:spcPts val="0"/>
              </a:spcAft>
            </a:pPr>
            <a:endParaRPr lang="en-US" sz="1600" dirty="0"/>
          </a:p>
          <a:p>
            <a:pPr algn="just">
              <a:spcAft>
                <a:spcPts val="0"/>
              </a:spcAft>
            </a:pPr>
            <a:r>
              <a:rPr lang="en-US" sz="1600" dirty="0"/>
              <a:t>	Let us create an abstract representation of an entity (object) and everything that’s associated with it:</a:t>
            </a:r>
          </a:p>
          <a:p>
            <a:pPr algn="just">
              <a:spcAft>
                <a:spcPts val="0"/>
              </a:spcAft>
            </a:pPr>
            <a:endParaRPr lang="en-US" sz="1600" dirty="0"/>
          </a:p>
          <a:p>
            <a:pPr algn="just">
              <a:spcAft>
                <a:spcPts val="0"/>
              </a:spcAft>
            </a:pPr>
            <a:r>
              <a:rPr lang="en-US" dirty="0">
                <a:solidFill>
                  <a:schemeClr val="accent4">
                    <a:lumMod val="75000"/>
                  </a:schemeClr>
                </a:solidFill>
              </a:rPr>
              <a:t>Entity</a:t>
            </a:r>
          </a:p>
          <a:p>
            <a:pPr algn="just">
              <a:spcAft>
                <a:spcPts val="0"/>
              </a:spcAft>
            </a:pPr>
            <a:r>
              <a:rPr lang="en-US" sz="1000" dirty="0"/>
              <a:t>	</a:t>
            </a:r>
            <a:r>
              <a:rPr lang="en-US" sz="1400" dirty="0"/>
              <a:t>Name		(Cube, Sphere, Triangle, Camera, World Parent, anything)</a:t>
            </a:r>
          </a:p>
          <a:p>
            <a:pPr algn="just">
              <a:spcAft>
                <a:spcPts val="0"/>
              </a:spcAft>
            </a:pPr>
            <a:r>
              <a:rPr lang="en-US" sz="1400" dirty="0"/>
              <a:t>	Vertices		(Array of Vertex </a:t>
            </a:r>
            <a:r>
              <a:rPr lang="en-US" sz="1400" dirty="0" err="1"/>
              <a:t>struct</a:t>
            </a:r>
            <a:r>
              <a:rPr lang="en-US" sz="1400" dirty="0"/>
              <a:t>)</a:t>
            </a:r>
          </a:p>
          <a:p>
            <a:pPr algn="just">
              <a:spcAft>
                <a:spcPts val="0"/>
              </a:spcAft>
            </a:pPr>
            <a:r>
              <a:rPr lang="en-US" sz="1400" dirty="0"/>
              <a:t>	Constant Buffer	(Buffer with the Entity’s world matrix)</a:t>
            </a:r>
          </a:p>
          <a:p>
            <a:pPr algn="just">
              <a:spcAft>
                <a:spcPts val="0"/>
              </a:spcAft>
            </a:pPr>
            <a:r>
              <a:rPr lang="en-US" sz="1400" dirty="0"/>
              <a:t>	Vertices Topology</a:t>
            </a:r>
          </a:p>
          <a:p>
            <a:pPr algn="just">
              <a:spcAft>
                <a:spcPts val="0"/>
              </a:spcAft>
            </a:pPr>
            <a:r>
              <a:rPr lang="en-US" sz="1400" dirty="0"/>
              <a:t>	Indices</a:t>
            </a:r>
          </a:p>
          <a:p>
            <a:pPr algn="just">
              <a:spcAft>
                <a:spcPts val="0"/>
              </a:spcAft>
            </a:pPr>
            <a:r>
              <a:rPr lang="en-US" sz="1400" dirty="0"/>
              <a:t>	Upload Buffer 	(CPU updatable on demand)</a:t>
            </a:r>
          </a:p>
          <a:p>
            <a:pPr algn="just">
              <a:spcAft>
                <a:spcPts val="0"/>
              </a:spcAft>
            </a:pPr>
            <a:r>
              <a:rPr lang="en-US" sz="1400" dirty="0"/>
              <a:t>	Orientation Matrix	(Matrix (right, up, forward, position) )</a:t>
            </a:r>
          </a:p>
          <a:p>
            <a:pPr algn="just">
              <a:spcAft>
                <a:spcPts val="0"/>
              </a:spcAft>
            </a:pPr>
            <a:r>
              <a:rPr lang="en-US" sz="1400" dirty="0"/>
              <a:t>	Children Entities	(Nested entities)</a:t>
            </a:r>
          </a:p>
          <a:p>
            <a:pPr algn="just">
              <a:spcAft>
                <a:spcPts val="0"/>
              </a:spcAft>
            </a:pPr>
            <a:r>
              <a:rPr lang="en-US" sz="1400" dirty="0"/>
              <a:t>	State variables	(</a:t>
            </a:r>
            <a:r>
              <a:rPr lang="en-US" sz="1400" dirty="0" err="1"/>
              <a:t>IsDynamic</a:t>
            </a:r>
            <a:r>
              <a:rPr lang="en-US" sz="1400" dirty="0"/>
              <a:t>, </a:t>
            </a:r>
            <a:r>
              <a:rPr lang="en-US" sz="1400" dirty="0" err="1"/>
              <a:t>IsEnabled</a:t>
            </a:r>
            <a:r>
              <a:rPr lang="en-US" sz="1400" dirty="0"/>
              <a:t>, </a:t>
            </a:r>
            <a:r>
              <a:rPr lang="en-US" sz="1400" dirty="0" err="1"/>
              <a:t>IsDirty</a:t>
            </a:r>
            <a:r>
              <a:rPr lang="en-US" sz="1400" dirty="0"/>
              <a:t> …)</a:t>
            </a:r>
          </a:p>
          <a:p>
            <a:pPr algn="just">
              <a:spcAft>
                <a:spcPts val="0"/>
              </a:spcAft>
            </a:pPr>
            <a:r>
              <a:rPr lang="en-US" sz="1400" dirty="0"/>
              <a:t>	</a:t>
            </a:r>
          </a:p>
          <a:p>
            <a:pPr algn="just">
              <a:spcAft>
                <a:spcPts val="0"/>
              </a:spcAft>
            </a:pPr>
            <a:r>
              <a:rPr lang="en-US" sz="1400" dirty="0"/>
              <a:t>	Transform()	(Translate, Rotate, Scale)</a:t>
            </a:r>
            <a:endParaRPr sz="1400" dirty="0"/>
          </a:p>
        </p:txBody>
      </p:sp>
      <p:sp>
        <p:nvSpPr>
          <p:cNvPr id="3" name="TextBox 2"/>
          <p:cNvSpPr txBox="1"/>
          <p:nvPr/>
        </p:nvSpPr>
        <p:spPr>
          <a:xfrm>
            <a:off x="8070208" y="2810312"/>
            <a:ext cx="3706191" cy="2677656"/>
          </a:xfrm>
          <a:prstGeom prst="rect">
            <a:avLst/>
          </a:prstGeom>
          <a:noFill/>
        </p:spPr>
        <p:txBody>
          <a:bodyPr wrap="square" rtlCol="0">
            <a:spAutoFit/>
          </a:bodyPr>
          <a:lstStyle/>
          <a:p>
            <a:r>
              <a:rPr lang="en-US" dirty="0">
                <a:solidFill>
                  <a:schemeClr val="tx2"/>
                </a:solidFill>
              </a:rPr>
              <a:t>This summarizes the basic components we will need to know for each simple object we would like to draw on the scree.</a:t>
            </a:r>
          </a:p>
          <a:p>
            <a:endParaRPr lang="en-US" dirty="0">
              <a:solidFill>
                <a:schemeClr val="tx2"/>
              </a:solidFill>
            </a:endParaRPr>
          </a:p>
          <a:p>
            <a:r>
              <a:rPr lang="en-US" dirty="0">
                <a:solidFill>
                  <a:schemeClr val="tx2"/>
                </a:solidFill>
              </a:rPr>
              <a:t>When </a:t>
            </a:r>
            <a:r>
              <a:rPr lang="en-US" dirty="0">
                <a:solidFill>
                  <a:srgbClr val="FFC000"/>
                </a:solidFill>
              </a:rPr>
              <a:t>Draw()</a:t>
            </a:r>
            <a:r>
              <a:rPr lang="en-US" dirty="0">
                <a:solidFill>
                  <a:schemeClr val="tx2"/>
                </a:solidFill>
              </a:rPr>
              <a:t> is called, will check:</a:t>
            </a:r>
          </a:p>
          <a:p>
            <a:pPr marL="285750" indent="-285750">
              <a:buFontTx/>
              <a:buChar char="-"/>
            </a:pPr>
            <a:endParaRPr lang="en-US" dirty="0">
              <a:solidFill>
                <a:schemeClr val="tx2"/>
              </a:solidFill>
            </a:endParaRPr>
          </a:p>
          <a:p>
            <a:pPr marL="285750" indent="-285750">
              <a:buFontTx/>
              <a:buChar char="-"/>
            </a:pPr>
            <a:r>
              <a:rPr lang="en-US" dirty="0">
                <a:solidFill>
                  <a:schemeClr val="tx2"/>
                </a:solidFill>
              </a:rPr>
              <a:t>For each dirty object </a:t>
            </a:r>
          </a:p>
          <a:p>
            <a:pPr lvl="7"/>
            <a:r>
              <a:rPr lang="en-US" dirty="0">
                <a:solidFill>
                  <a:schemeClr val="tx2"/>
                </a:solidFill>
              </a:rPr>
              <a:t>	(logic updated its vertices)</a:t>
            </a:r>
          </a:p>
          <a:p>
            <a:pPr marL="285750" indent="-285750">
              <a:buFontTx/>
              <a:buChar char="-"/>
            </a:pPr>
            <a:r>
              <a:rPr lang="en-US" dirty="0">
                <a:solidFill>
                  <a:schemeClr val="tx2"/>
                </a:solidFill>
              </a:rPr>
              <a:t>Update its buffers (Upload and constant)</a:t>
            </a:r>
          </a:p>
          <a:p>
            <a:pPr marL="285750" indent="-285750">
              <a:buFontTx/>
              <a:buChar char="-"/>
            </a:pPr>
            <a:r>
              <a:rPr lang="en-US" dirty="0">
                <a:solidFill>
                  <a:schemeClr val="tx2"/>
                </a:solidFill>
              </a:rPr>
              <a:t>Send it to the pipeline binding the proper descriptors.</a:t>
            </a:r>
          </a:p>
          <a:p>
            <a:endParaRPr lang="en-US" dirty="0">
              <a:solidFill>
                <a:schemeClr val="tx2"/>
              </a:solidFill>
            </a:endParaRPr>
          </a:p>
        </p:txBody>
      </p:sp>
      <p:sp>
        <p:nvSpPr>
          <p:cNvPr id="8" name="Shape 533"/>
          <p:cNvSpPr txBox="1">
            <a:spLocks noGrp="1"/>
          </p:cNvSpPr>
          <p:nvPr>
            <p:ph type="title"/>
          </p:nvPr>
        </p:nvSpPr>
        <p:spPr>
          <a:xfrm>
            <a:off x="415600" y="593367"/>
            <a:ext cx="11360800" cy="763600"/>
          </a:xfrm>
          <a:prstGeom prst="rect">
            <a:avLst/>
          </a:prstGeom>
        </p:spPr>
        <p:txBody>
          <a:bodyPr lIns="121900" tIns="121900" rIns="121900" bIns="121900" anchor="t" anchorCtr="0">
            <a:noAutofit/>
          </a:bodyPr>
          <a:lstStyle/>
          <a:p>
            <a:r>
              <a:rPr lang="en" dirty="0">
                <a:solidFill>
                  <a:srgbClr val="E69138"/>
                </a:solidFill>
              </a:rPr>
              <a:t>Drawing</a:t>
            </a:r>
            <a:r>
              <a:rPr lang="en" sz="2667" dirty="0">
                <a:solidFill>
                  <a:srgbClr val="E69138"/>
                </a:solidFill>
              </a:rPr>
              <a:t> </a:t>
            </a:r>
            <a:r>
              <a:rPr lang="en" sz="2667" dirty="0">
                <a:solidFill>
                  <a:srgbClr val="999999"/>
                </a:solidFill>
              </a:rPr>
              <a:t>- What will we Draw?</a:t>
            </a:r>
          </a:p>
        </p:txBody>
      </p:sp>
    </p:spTree>
    <p:extLst>
      <p:ext uri="{BB962C8B-B14F-4D97-AF65-F5344CB8AC3E}">
        <p14:creationId xmlns:p14="http://schemas.microsoft.com/office/powerpoint/2010/main" val="4274477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Shape 524"/>
          <p:cNvSpPr txBox="1"/>
          <p:nvPr/>
        </p:nvSpPr>
        <p:spPr>
          <a:xfrm>
            <a:off x="2496488" y="3284864"/>
            <a:ext cx="710800" cy="510800"/>
          </a:xfrm>
          <a:prstGeom prst="rect">
            <a:avLst/>
          </a:prstGeom>
          <a:noFill/>
          <a:ln>
            <a:noFill/>
          </a:ln>
        </p:spPr>
        <p:txBody>
          <a:bodyPr lIns="121900" tIns="121900" rIns="121900" bIns="121900" anchor="ctr" anchorCtr="0">
            <a:noAutofit/>
          </a:bodyPr>
          <a:lstStyle/>
          <a:p>
            <a:pPr algn="ctr"/>
            <a:r>
              <a:rPr lang="en" sz="1867">
                <a:solidFill>
                  <a:srgbClr val="E69138"/>
                </a:solidFill>
              </a:rPr>
              <a:t>2</a:t>
            </a:r>
          </a:p>
        </p:txBody>
      </p:sp>
      <p:sp>
        <p:nvSpPr>
          <p:cNvPr id="525" name="Shape 525"/>
          <p:cNvSpPr txBox="1"/>
          <p:nvPr/>
        </p:nvSpPr>
        <p:spPr>
          <a:xfrm>
            <a:off x="840594" y="5294400"/>
            <a:ext cx="710799" cy="510800"/>
          </a:xfrm>
          <a:prstGeom prst="rect">
            <a:avLst/>
          </a:prstGeom>
          <a:noFill/>
          <a:ln>
            <a:noFill/>
          </a:ln>
        </p:spPr>
        <p:txBody>
          <a:bodyPr lIns="121900" tIns="121900" rIns="121900" bIns="121900" anchor="ctr" anchorCtr="0">
            <a:noAutofit/>
          </a:bodyPr>
          <a:lstStyle/>
          <a:p>
            <a:pPr algn="ctr"/>
            <a:r>
              <a:rPr lang="en" sz="1867">
                <a:solidFill>
                  <a:srgbClr val="E69138"/>
                </a:solidFill>
              </a:rPr>
              <a:t>0</a:t>
            </a:r>
          </a:p>
        </p:txBody>
      </p:sp>
      <p:sp>
        <p:nvSpPr>
          <p:cNvPr id="526" name="Shape 526"/>
          <p:cNvSpPr txBox="1"/>
          <p:nvPr/>
        </p:nvSpPr>
        <p:spPr>
          <a:xfrm>
            <a:off x="840594" y="3284848"/>
            <a:ext cx="710799" cy="510800"/>
          </a:xfrm>
          <a:prstGeom prst="rect">
            <a:avLst/>
          </a:prstGeom>
          <a:noFill/>
          <a:ln>
            <a:noFill/>
          </a:ln>
        </p:spPr>
        <p:txBody>
          <a:bodyPr lIns="121900" tIns="121900" rIns="121900" bIns="121900" anchor="ctr" anchorCtr="0">
            <a:noAutofit/>
          </a:bodyPr>
          <a:lstStyle/>
          <a:p>
            <a:pPr algn="ctr"/>
            <a:r>
              <a:rPr lang="en" sz="1867">
                <a:solidFill>
                  <a:srgbClr val="E69138"/>
                </a:solidFill>
              </a:rPr>
              <a:t>1</a:t>
            </a:r>
          </a:p>
        </p:txBody>
      </p:sp>
      <p:sp>
        <p:nvSpPr>
          <p:cNvPr id="527" name="Shape 527"/>
          <p:cNvSpPr txBox="1"/>
          <p:nvPr/>
        </p:nvSpPr>
        <p:spPr>
          <a:xfrm>
            <a:off x="2496504" y="5305336"/>
            <a:ext cx="710800" cy="510800"/>
          </a:xfrm>
          <a:prstGeom prst="rect">
            <a:avLst/>
          </a:prstGeom>
          <a:noFill/>
          <a:ln>
            <a:noFill/>
          </a:ln>
        </p:spPr>
        <p:txBody>
          <a:bodyPr lIns="121900" tIns="121900" rIns="121900" bIns="121900" anchor="ctr" anchorCtr="0">
            <a:noAutofit/>
          </a:bodyPr>
          <a:lstStyle/>
          <a:p>
            <a:pPr algn="ctr"/>
            <a:r>
              <a:rPr lang="en" sz="1867">
                <a:solidFill>
                  <a:srgbClr val="E69138"/>
                </a:solidFill>
              </a:rPr>
              <a:t>3</a:t>
            </a:r>
          </a:p>
        </p:txBody>
      </p:sp>
      <p:sp>
        <p:nvSpPr>
          <p:cNvPr id="528" name="Shape 528"/>
          <p:cNvSpPr txBox="1"/>
          <p:nvPr/>
        </p:nvSpPr>
        <p:spPr>
          <a:xfrm>
            <a:off x="1967243" y="4321531"/>
            <a:ext cx="710799" cy="510800"/>
          </a:xfrm>
          <a:prstGeom prst="rect">
            <a:avLst/>
          </a:prstGeom>
          <a:noFill/>
          <a:ln>
            <a:noFill/>
          </a:ln>
        </p:spPr>
        <p:txBody>
          <a:bodyPr lIns="121900" tIns="121900" rIns="121900" bIns="121900" anchor="ctr" anchorCtr="0">
            <a:noAutofit/>
          </a:bodyPr>
          <a:lstStyle/>
          <a:p>
            <a:pPr algn="ctr"/>
            <a:r>
              <a:rPr lang="en" sz="1867">
                <a:solidFill>
                  <a:srgbClr val="E69138"/>
                </a:solidFill>
              </a:rPr>
              <a:t>4</a:t>
            </a:r>
          </a:p>
        </p:txBody>
      </p:sp>
      <p:sp>
        <p:nvSpPr>
          <p:cNvPr id="529" name="Shape 529"/>
          <p:cNvSpPr txBox="1"/>
          <p:nvPr/>
        </p:nvSpPr>
        <p:spPr>
          <a:xfrm>
            <a:off x="1967243" y="2555225"/>
            <a:ext cx="710799" cy="510800"/>
          </a:xfrm>
          <a:prstGeom prst="rect">
            <a:avLst/>
          </a:prstGeom>
          <a:noFill/>
          <a:ln>
            <a:noFill/>
          </a:ln>
        </p:spPr>
        <p:txBody>
          <a:bodyPr lIns="121900" tIns="121900" rIns="121900" bIns="121900" anchor="ctr" anchorCtr="0">
            <a:noAutofit/>
          </a:bodyPr>
          <a:lstStyle/>
          <a:p>
            <a:pPr algn="ctr"/>
            <a:r>
              <a:rPr lang="en" sz="1867">
                <a:solidFill>
                  <a:srgbClr val="E69138"/>
                </a:solidFill>
              </a:rPr>
              <a:t>5</a:t>
            </a:r>
          </a:p>
        </p:txBody>
      </p:sp>
      <p:sp>
        <p:nvSpPr>
          <p:cNvPr id="530" name="Shape 530"/>
          <p:cNvSpPr txBox="1"/>
          <p:nvPr/>
        </p:nvSpPr>
        <p:spPr>
          <a:xfrm>
            <a:off x="3623137" y="2555243"/>
            <a:ext cx="710800" cy="510800"/>
          </a:xfrm>
          <a:prstGeom prst="rect">
            <a:avLst/>
          </a:prstGeom>
          <a:noFill/>
          <a:ln>
            <a:noFill/>
          </a:ln>
        </p:spPr>
        <p:txBody>
          <a:bodyPr lIns="121900" tIns="121900" rIns="121900" bIns="121900" anchor="ctr" anchorCtr="0">
            <a:noAutofit/>
          </a:bodyPr>
          <a:lstStyle/>
          <a:p>
            <a:pPr algn="ctr"/>
            <a:r>
              <a:rPr lang="en" sz="1867">
                <a:solidFill>
                  <a:srgbClr val="E69138"/>
                </a:solidFill>
              </a:rPr>
              <a:t>6</a:t>
            </a:r>
          </a:p>
        </p:txBody>
      </p:sp>
      <p:sp>
        <p:nvSpPr>
          <p:cNvPr id="531" name="Shape 531"/>
          <p:cNvSpPr txBox="1"/>
          <p:nvPr/>
        </p:nvSpPr>
        <p:spPr>
          <a:xfrm>
            <a:off x="3623155" y="4332468"/>
            <a:ext cx="710800" cy="510800"/>
          </a:xfrm>
          <a:prstGeom prst="rect">
            <a:avLst/>
          </a:prstGeom>
          <a:noFill/>
          <a:ln>
            <a:noFill/>
          </a:ln>
        </p:spPr>
        <p:txBody>
          <a:bodyPr lIns="121900" tIns="121900" rIns="121900" bIns="121900" anchor="ctr" anchorCtr="0">
            <a:noAutofit/>
          </a:bodyPr>
          <a:lstStyle/>
          <a:p>
            <a:pPr algn="ctr"/>
            <a:r>
              <a:rPr lang="en" sz="1867">
                <a:solidFill>
                  <a:srgbClr val="E69138"/>
                </a:solidFill>
              </a:rPr>
              <a:t>7</a:t>
            </a:r>
          </a:p>
        </p:txBody>
      </p:sp>
      <p:sp>
        <p:nvSpPr>
          <p:cNvPr id="532" name="Shape 532"/>
          <p:cNvSpPr txBox="1">
            <a:spLocks noGrp="1"/>
          </p:cNvSpPr>
          <p:nvPr>
            <p:ph type="body" idx="1"/>
          </p:nvPr>
        </p:nvSpPr>
        <p:spPr>
          <a:xfrm>
            <a:off x="415600" y="1536633"/>
            <a:ext cx="11360800" cy="763600"/>
          </a:xfrm>
          <a:prstGeom prst="rect">
            <a:avLst/>
          </a:prstGeom>
        </p:spPr>
        <p:txBody>
          <a:bodyPr lIns="121900" tIns="121900" rIns="121900" bIns="121900" anchor="t" anchorCtr="0">
            <a:noAutofit/>
          </a:bodyPr>
          <a:lstStyle/>
          <a:p>
            <a:pPr algn="just"/>
            <a:r>
              <a:rPr lang="en" dirty="0"/>
              <a:t>Each </a:t>
            </a:r>
            <a:r>
              <a:rPr lang="en" dirty="0">
                <a:solidFill>
                  <a:srgbClr val="FFC000"/>
                </a:solidFill>
              </a:rPr>
              <a:t>entity</a:t>
            </a:r>
            <a:r>
              <a:rPr lang="en" dirty="0"/>
              <a:t> will have at least 3 buffers: one for vertices, one for indices and a last one for its model matrix (world orientation matrix)</a:t>
            </a:r>
          </a:p>
        </p:txBody>
      </p:sp>
      <p:sp>
        <p:nvSpPr>
          <p:cNvPr id="533" name="Shape 533"/>
          <p:cNvSpPr txBox="1">
            <a:spLocks noGrp="1"/>
          </p:cNvSpPr>
          <p:nvPr>
            <p:ph type="title"/>
          </p:nvPr>
        </p:nvSpPr>
        <p:spPr>
          <a:xfrm>
            <a:off x="415600" y="593367"/>
            <a:ext cx="11360800" cy="763600"/>
          </a:xfrm>
          <a:prstGeom prst="rect">
            <a:avLst/>
          </a:prstGeom>
        </p:spPr>
        <p:txBody>
          <a:bodyPr lIns="121900" tIns="121900" rIns="121900" bIns="121900" anchor="t" anchorCtr="0">
            <a:noAutofit/>
          </a:bodyPr>
          <a:lstStyle/>
          <a:p>
            <a:r>
              <a:rPr lang="en" dirty="0">
                <a:solidFill>
                  <a:srgbClr val="E69138"/>
                </a:solidFill>
              </a:rPr>
              <a:t>Drawing</a:t>
            </a:r>
            <a:r>
              <a:rPr lang="en" sz="2667" dirty="0">
                <a:solidFill>
                  <a:srgbClr val="E69138"/>
                </a:solidFill>
              </a:rPr>
              <a:t> </a:t>
            </a:r>
            <a:r>
              <a:rPr lang="en" sz="2667" dirty="0">
                <a:solidFill>
                  <a:srgbClr val="999999"/>
                </a:solidFill>
              </a:rPr>
              <a:t>- What will we Draw? - Binding the Buffers to the Pipeline</a:t>
            </a:r>
          </a:p>
        </p:txBody>
      </p:sp>
      <p:sp>
        <p:nvSpPr>
          <p:cNvPr id="534" name="Shape 534"/>
          <p:cNvSpPr/>
          <p:nvPr/>
        </p:nvSpPr>
        <p:spPr>
          <a:xfrm>
            <a:off x="2457208" y="2917104"/>
            <a:ext cx="191600" cy="191600"/>
          </a:xfrm>
          <a:prstGeom prst="ellipse">
            <a:avLst/>
          </a:prstGeom>
          <a:solidFill>
            <a:srgbClr val="8E7CC3"/>
          </a:solidFill>
          <a:ln>
            <a:noFill/>
          </a:ln>
        </p:spPr>
        <p:txBody>
          <a:bodyPr lIns="121900" tIns="121900" rIns="121900" bIns="121900" anchor="ctr" anchorCtr="0">
            <a:noAutofit/>
          </a:bodyPr>
          <a:lstStyle/>
          <a:p>
            <a:endParaRPr sz="1867"/>
          </a:p>
        </p:txBody>
      </p:sp>
      <p:sp>
        <p:nvSpPr>
          <p:cNvPr id="535" name="Shape 535"/>
          <p:cNvSpPr/>
          <p:nvPr/>
        </p:nvSpPr>
        <p:spPr>
          <a:xfrm>
            <a:off x="4177372" y="4707044"/>
            <a:ext cx="191600" cy="191600"/>
          </a:xfrm>
          <a:prstGeom prst="ellipse">
            <a:avLst/>
          </a:prstGeom>
          <a:solidFill>
            <a:srgbClr val="8E7CC3"/>
          </a:solidFill>
          <a:ln>
            <a:noFill/>
          </a:ln>
        </p:spPr>
        <p:txBody>
          <a:bodyPr lIns="121900" tIns="121900" rIns="121900" bIns="121900" anchor="ctr" anchorCtr="0">
            <a:noAutofit/>
          </a:bodyPr>
          <a:lstStyle/>
          <a:p>
            <a:endParaRPr sz="1867"/>
          </a:p>
        </p:txBody>
      </p:sp>
      <p:sp>
        <p:nvSpPr>
          <p:cNvPr id="536" name="Shape 536"/>
          <p:cNvSpPr/>
          <p:nvPr/>
        </p:nvSpPr>
        <p:spPr>
          <a:xfrm>
            <a:off x="1375479" y="5294400"/>
            <a:ext cx="191600" cy="191600"/>
          </a:xfrm>
          <a:prstGeom prst="ellipse">
            <a:avLst/>
          </a:prstGeom>
          <a:solidFill>
            <a:srgbClr val="8E7CC3"/>
          </a:solidFill>
          <a:ln>
            <a:noFill/>
          </a:ln>
        </p:spPr>
        <p:txBody>
          <a:bodyPr lIns="121900" tIns="121900" rIns="121900" bIns="121900" anchor="ctr" anchorCtr="0">
            <a:noAutofit/>
          </a:bodyPr>
          <a:lstStyle/>
          <a:p>
            <a:endParaRPr sz="1867"/>
          </a:p>
        </p:txBody>
      </p:sp>
      <p:sp>
        <p:nvSpPr>
          <p:cNvPr id="537" name="Shape 537"/>
          <p:cNvSpPr/>
          <p:nvPr/>
        </p:nvSpPr>
        <p:spPr>
          <a:xfrm>
            <a:off x="1375488" y="3638431"/>
            <a:ext cx="191600" cy="191600"/>
          </a:xfrm>
          <a:prstGeom prst="ellipse">
            <a:avLst/>
          </a:prstGeom>
          <a:solidFill>
            <a:srgbClr val="8E7CC3"/>
          </a:solidFill>
          <a:ln>
            <a:noFill/>
          </a:ln>
        </p:spPr>
        <p:txBody>
          <a:bodyPr lIns="121900" tIns="121900" rIns="121900" bIns="121900" anchor="ctr" anchorCtr="0">
            <a:noAutofit/>
          </a:bodyPr>
          <a:lstStyle/>
          <a:p>
            <a:endParaRPr sz="1867"/>
          </a:p>
        </p:txBody>
      </p:sp>
      <p:cxnSp>
        <p:nvCxnSpPr>
          <p:cNvPr id="538" name="Shape 538"/>
          <p:cNvCxnSpPr>
            <a:stCxn id="539" idx="4"/>
            <a:endCxn id="540" idx="0"/>
          </p:cNvCxnSpPr>
          <p:nvPr/>
        </p:nvCxnSpPr>
        <p:spPr>
          <a:xfrm>
            <a:off x="3150597" y="3830033"/>
            <a:ext cx="0" cy="1464400"/>
          </a:xfrm>
          <a:prstGeom prst="straightConnector1">
            <a:avLst/>
          </a:prstGeom>
          <a:noFill/>
          <a:ln w="9525" cap="flat" cmpd="sng">
            <a:solidFill>
              <a:srgbClr val="F1C232"/>
            </a:solidFill>
            <a:prstDash val="solid"/>
            <a:round/>
            <a:headEnd type="none" w="lg" len="lg"/>
            <a:tailEnd type="none" w="lg" len="lg"/>
          </a:ln>
        </p:spPr>
      </p:cxnSp>
      <p:sp>
        <p:nvSpPr>
          <p:cNvPr id="541" name="Shape 541"/>
          <p:cNvSpPr/>
          <p:nvPr/>
        </p:nvSpPr>
        <p:spPr>
          <a:xfrm>
            <a:off x="4177372" y="2917104"/>
            <a:ext cx="191600" cy="191600"/>
          </a:xfrm>
          <a:prstGeom prst="ellipse">
            <a:avLst/>
          </a:prstGeom>
          <a:solidFill>
            <a:srgbClr val="8E7CC3"/>
          </a:solidFill>
          <a:ln>
            <a:noFill/>
          </a:ln>
        </p:spPr>
        <p:txBody>
          <a:bodyPr lIns="121900" tIns="121900" rIns="121900" bIns="121900" anchor="ctr" anchorCtr="0">
            <a:noAutofit/>
          </a:bodyPr>
          <a:lstStyle/>
          <a:p>
            <a:endParaRPr sz="1867"/>
          </a:p>
        </p:txBody>
      </p:sp>
      <p:sp>
        <p:nvSpPr>
          <p:cNvPr id="540" name="Shape 540"/>
          <p:cNvSpPr/>
          <p:nvPr/>
        </p:nvSpPr>
        <p:spPr>
          <a:xfrm>
            <a:off x="3054797" y="5294400"/>
            <a:ext cx="191600" cy="191600"/>
          </a:xfrm>
          <a:prstGeom prst="ellipse">
            <a:avLst/>
          </a:prstGeom>
          <a:solidFill>
            <a:srgbClr val="8E7CC3"/>
          </a:solidFill>
          <a:ln>
            <a:noFill/>
          </a:ln>
        </p:spPr>
        <p:txBody>
          <a:bodyPr lIns="121900" tIns="121900" rIns="121900" bIns="121900" anchor="ctr" anchorCtr="0">
            <a:noAutofit/>
          </a:bodyPr>
          <a:lstStyle/>
          <a:p>
            <a:endParaRPr sz="1867"/>
          </a:p>
        </p:txBody>
      </p:sp>
      <p:cxnSp>
        <p:nvCxnSpPr>
          <p:cNvPr id="542" name="Shape 542"/>
          <p:cNvCxnSpPr>
            <a:stCxn id="537" idx="7"/>
            <a:endCxn id="534" idx="3"/>
          </p:cNvCxnSpPr>
          <p:nvPr/>
        </p:nvCxnSpPr>
        <p:spPr>
          <a:xfrm rot="10800000" flipH="1">
            <a:off x="1539030" y="3080491"/>
            <a:ext cx="946399" cy="586000"/>
          </a:xfrm>
          <a:prstGeom prst="straightConnector1">
            <a:avLst/>
          </a:prstGeom>
          <a:noFill/>
          <a:ln w="9525" cap="flat" cmpd="sng">
            <a:solidFill>
              <a:srgbClr val="F1C232"/>
            </a:solidFill>
            <a:prstDash val="solid"/>
            <a:round/>
            <a:headEnd type="none" w="lg" len="lg"/>
            <a:tailEnd type="none" w="lg" len="lg"/>
          </a:ln>
        </p:spPr>
      </p:cxnSp>
      <p:cxnSp>
        <p:nvCxnSpPr>
          <p:cNvPr id="543" name="Shape 543"/>
          <p:cNvCxnSpPr>
            <a:stCxn id="534" idx="6"/>
            <a:endCxn id="541" idx="2"/>
          </p:cNvCxnSpPr>
          <p:nvPr/>
        </p:nvCxnSpPr>
        <p:spPr>
          <a:xfrm>
            <a:off x="2648808" y="3012904"/>
            <a:ext cx="1528400" cy="0"/>
          </a:xfrm>
          <a:prstGeom prst="straightConnector1">
            <a:avLst/>
          </a:prstGeom>
          <a:noFill/>
          <a:ln w="9525" cap="flat" cmpd="sng">
            <a:solidFill>
              <a:srgbClr val="F1C232"/>
            </a:solidFill>
            <a:prstDash val="solid"/>
            <a:round/>
            <a:headEnd type="none" w="lg" len="lg"/>
            <a:tailEnd type="none" w="lg" len="lg"/>
          </a:ln>
        </p:spPr>
      </p:cxnSp>
      <p:cxnSp>
        <p:nvCxnSpPr>
          <p:cNvPr id="544" name="Shape 544"/>
          <p:cNvCxnSpPr>
            <a:stCxn id="537" idx="4"/>
            <a:endCxn id="536" idx="0"/>
          </p:cNvCxnSpPr>
          <p:nvPr/>
        </p:nvCxnSpPr>
        <p:spPr>
          <a:xfrm>
            <a:off x="1471288" y="3830031"/>
            <a:ext cx="0" cy="1464400"/>
          </a:xfrm>
          <a:prstGeom prst="straightConnector1">
            <a:avLst/>
          </a:prstGeom>
          <a:noFill/>
          <a:ln w="9525" cap="flat" cmpd="sng">
            <a:solidFill>
              <a:srgbClr val="F1C232"/>
            </a:solidFill>
            <a:prstDash val="solid"/>
            <a:round/>
            <a:headEnd type="none" w="lg" len="lg"/>
            <a:tailEnd type="none" w="lg" len="lg"/>
          </a:ln>
        </p:spPr>
      </p:cxnSp>
      <p:cxnSp>
        <p:nvCxnSpPr>
          <p:cNvPr id="545" name="Shape 545"/>
          <p:cNvCxnSpPr>
            <a:stCxn id="535" idx="3"/>
            <a:endCxn id="540" idx="6"/>
          </p:cNvCxnSpPr>
          <p:nvPr/>
        </p:nvCxnSpPr>
        <p:spPr>
          <a:xfrm flipH="1">
            <a:off x="3246231" y="4870584"/>
            <a:ext cx="959200" cy="519600"/>
          </a:xfrm>
          <a:prstGeom prst="straightConnector1">
            <a:avLst/>
          </a:prstGeom>
          <a:noFill/>
          <a:ln w="9525" cap="flat" cmpd="sng">
            <a:solidFill>
              <a:srgbClr val="F1C232"/>
            </a:solidFill>
            <a:prstDash val="solid"/>
            <a:round/>
            <a:headEnd type="none" w="lg" len="lg"/>
            <a:tailEnd type="none" w="lg" len="lg"/>
          </a:ln>
        </p:spPr>
      </p:cxnSp>
      <p:cxnSp>
        <p:nvCxnSpPr>
          <p:cNvPr id="546" name="Shape 546"/>
          <p:cNvCxnSpPr>
            <a:stCxn id="541" idx="4"/>
            <a:endCxn id="535" idx="0"/>
          </p:cNvCxnSpPr>
          <p:nvPr/>
        </p:nvCxnSpPr>
        <p:spPr>
          <a:xfrm>
            <a:off x="4273172" y="3108704"/>
            <a:ext cx="0" cy="1598400"/>
          </a:xfrm>
          <a:prstGeom prst="straightConnector1">
            <a:avLst/>
          </a:prstGeom>
          <a:noFill/>
          <a:ln w="9525" cap="flat" cmpd="sng">
            <a:solidFill>
              <a:srgbClr val="F1C232"/>
            </a:solidFill>
            <a:prstDash val="solid"/>
            <a:round/>
            <a:headEnd type="none" w="lg" len="lg"/>
            <a:tailEnd type="none" w="lg" len="lg"/>
          </a:ln>
        </p:spPr>
      </p:cxnSp>
      <p:sp>
        <p:nvSpPr>
          <p:cNvPr id="547" name="Shape 547"/>
          <p:cNvSpPr/>
          <p:nvPr/>
        </p:nvSpPr>
        <p:spPr>
          <a:xfrm>
            <a:off x="2457203" y="4707053"/>
            <a:ext cx="191600" cy="191600"/>
          </a:xfrm>
          <a:prstGeom prst="ellipse">
            <a:avLst/>
          </a:prstGeom>
          <a:solidFill>
            <a:srgbClr val="8E7CC3"/>
          </a:solidFill>
          <a:ln>
            <a:noFill/>
          </a:ln>
        </p:spPr>
        <p:txBody>
          <a:bodyPr lIns="121900" tIns="121900" rIns="121900" bIns="121900" anchor="ctr" anchorCtr="0">
            <a:noAutofit/>
          </a:bodyPr>
          <a:lstStyle/>
          <a:p>
            <a:endParaRPr sz="1867"/>
          </a:p>
        </p:txBody>
      </p:sp>
      <p:cxnSp>
        <p:nvCxnSpPr>
          <p:cNvPr id="548" name="Shape 548"/>
          <p:cNvCxnSpPr>
            <a:stCxn id="547" idx="3"/>
            <a:endCxn id="536" idx="6"/>
          </p:cNvCxnSpPr>
          <p:nvPr/>
        </p:nvCxnSpPr>
        <p:spPr>
          <a:xfrm flipH="1">
            <a:off x="1567263" y="4870593"/>
            <a:ext cx="918000" cy="519600"/>
          </a:xfrm>
          <a:prstGeom prst="straightConnector1">
            <a:avLst/>
          </a:prstGeom>
          <a:noFill/>
          <a:ln w="9525" cap="flat" cmpd="sng">
            <a:solidFill>
              <a:srgbClr val="F1C232"/>
            </a:solidFill>
            <a:prstDash val="dash"/>
            <a:round/>
            <a:headEnd type="none" w="lg" len="lg"/>
            <a:tailEnd type="none" w="lg" len="lg"/>
          </a:ln>
        </p:spPr>
      </p:cxnSp>
      <p:cxnSp>
        <p:nvCxnSpPr>
          <p:cNvPr id="549" name="Shape 549"/>
          <p:cNvCxnSpPr>
            <a:stCxn id="536" idx="6"/>
            <a:endCxn id="540" idx="2"/>
          </p:cNvCxnSpPr>
          <p:nvPr/>
        </p:nvCxnSpPr>
        <p:spPr>
          <a:xfrm>
            <a:off x="1567079" y="5390200"/>
            <a:ext cx="1487599" cy="0"/>
          </a:xfrm>
          <a:prstGeom prst="straightConnector1">
            <a:avLst/>
          </a:prstGeom>
          <a:noFill/>
          <a:ln w="9525" cap="flat" cmpd="sng">
            <a:solidFill>
              <a:srgbClr val="F1C232"/>
            </a:solidFill>
            <a:prstDash val="solid"/>
            <a:round/>
            <a:headEnd type="none" w="lg" len="lg"/>
            <a:tailEnd type="none" w="lg" len="lg"/>
          </a:ln>
        </p:spPr>
      </p:cxnSp>
      <p:cxnSp>
        <p:nvCxnSpPr>
          <p:cNvPr id="550" name="Shape 550"/>
          <p:cNvCxnSpPr>
            <a:stCxn id="547" idx="6"/>
            <a:endCxn id="535" idx="2"/>
          </p:cNvCxnSpPr>
          <p:nvPr/>
        </p:nvCxnSpPr>
        <p:spPr>
          <a:xfrm>
            <a:off x="2648803" y="4802853"/>
            <a:ext cx="1528400" cy="0"/>
          </a:xfrm>
          <a:prstGeom prst="straightConnector1">
            <a:avLst/>
          </a:prstGeom>
          <a:noFill/>
          <a:ln w="9525" cap="flat" cmpd="sng">
            <a:solidFill>
              <a:srgbClr val="F1C232"/>
            </a:solidFill>
            <a:prstDash val="dash"/>
            <a:round/>
            <a:headEnd type="none" w="lg" len="lg"/>
            <a:tailEnd type="none" w="lg" len="lg"/>
          </a:ln>
        </p:spPr>
      </p:cxnSp>
      <p:cxnSp>
        <p:nvCxnSpPr>
          <p:cNvPr id="551" name="Shape 551"/>
          <p:cNvCxnSpPr>
            <a:stCxn id="534" idx="4"/>
            <a:endCxn id="547" idx="0"/>
          </p:cNvCxnSpPr>
          <p:nvPr/>
        </p:nvCxnSpPr>
        <p:spPr>
          <a:xfrm>
            <a:off x="2553008" y="3108704"/>
            <a:ext cx="0" cy="1598400"/>
          </a:xfrm>
          <a:prstGeom prst="straightConnector1">
            <a:avLst/>
          </a:prstGeom>
          <a:noFill/>
          <a:ln w="9525" cap="flat" cmpd="sng">
            <a:solidFill>
              <a:srgbClr val="F1C232"/>
            </a:solidFill>
            <a:prstDash val="dash"/>
            <a:round/>
            <a:headEnd type="none" w="lg" len="lg"/>
            <a:tailEnd type="none" w="lg" len="lg"/>
          </a:ln>
        </p:spPr>
      </p:cxnSp>
      <p:sp>
        <p:nvSpPr>
          <p:cNvPr id="539" name="Shape 539"/>
          <p:cNvSpPr/>
          <p:nvPr/>
        </p:nvSpPr>
        <p:spPr>
          <a:xfrm>
            <a:off x="3054797" y="3638433"/>
            <a:ext cx="191600" cy="191600"/>
          </a:xfrm>
          <a:prstGeom prst="ellipse">
            <a:avLst/>
          </a:prstGeom>
          <a:solidFill>
            <a:srgbClr val="8E7CC3"/>
          </a:solidFill>
          <a:ln>
            <a:noFill/>
          </a:ln>
        </p:spPr>
        <p:txBody>
          <a:bodyPr lIns="121900" tIns="121900" rIns="121900" bIns="121900" anchor="ctr" anchorCtr="0">
            <a:noAutofit/>
          </a:bodyPr>
          <a:lstStyle/>
          <a:p>
            <a:endParaRPr sz="1867"/>
          </a:p>
        </p:txBody>
      </p:sp>
      <p:cxnSp>
        <p:nvCxnSpPr>
          <p:cNvPr id="552" name="Shape 552"/>
          <p:cNvCxnSpPr>
            <a:stCxn id="539" idx="7"/>
            <a:endCxn id="541" idx="3"/>
          </p:cNvCxnSpPr>
          <p:nvPr/>
        </p:nvCxnSpPr>
        <p:spPr>
          <a:xfrm rot="10800000" flipH="1">
            <a:off x="3218339" y="3080493"/>
            <a:ext cx="987200" cy="586000"/>
          </a:xfrm>
          <a:prstGeom prst="straightConnector1">
            <a:avLst/>
          </a:prstGeom>
          <a:noFill/>
          <a:ln w="9525" cap="flat" cmpd="sng">
            <a:solidFill>
              <a:srgbClr val="F1C232"/>
            </a:solidFill>
            <a:prstDash val="solid"/>
            <a:round/>
            <a:headEnd type="none" w="lg" len="lg"/>
            <a:tailEnd type="none" w="lg" len="lg"/>
          </a:ln>
        </p:spPr>
      </p:cxnSp>
      <p:cxnSp>
        <p:nvCxnSpPr>
          <p:cNvPr id="553" name="Shape 553"/>
          <p:cNvCxnSpPr>
            <a:stCxn id="537" idx="6"/>
            <a:endCxn id="539" idx="2"/>
          </p:cNvCxnSpPr>
          <p:nvPr/>
        </p:nvCxnSpPr>
        <p:spPr>
          <a:xfrm>
            <a:off x="1567089" y="3734231"/>
            <a:ext cx="1487599" cy="0"/>
          </a:xfrm>
          <a:prstGeom prst="straightConnector1">
            <a:avLst/>
          </a:prstGeom>
          <a:noFill/>
          <a:ln w="9525" cap="flat" cmpd="sng">
            <a:solidFill>
              <a:srgbClr val="F1C232"/>
            </a:solidFill>
            <a:prstDash val="solid"/>
            <a:round/>
            <a:headEnd type="none" w="lg" len="lg"/>
            <a:tailEnd type="none" w="lg" len="lg"/>
          </a:ln>
        </p:spPr>
      </p:cxnSp>
      <p:sp>
        <p:nvSpPr>
          <p:cNvPr id="554" name="Shape 554"/>
          <p:cNvSpPr txBox="1"/>
          <p:nvPr/>
        </p:nvSpPr>
        <p:spPr>
          <a:xfrm>
            <a:off x="565400" y="5577547"/>
            <a:ext cx="1261200" cy="450400"/>
          </a:xfrm>
          <a:prstGeom prst="rect">
            <a:avLst/>
          </a:prstGeom>
          <a:noFill/>
          <a:ln>
            <a:noFill/>
          </a:ln>
        </p:spPr>
        <p:txBody>
          <a:bodyPr lIns="121900" tIns="121900" rIns="121900" bIns="121900" anchor="t" anchorCtr="0">
            <a:noAutofit/>
          </a:bodyPr>
          <a:lstStyle/>
          <a:p>
            <a:pPr algn="ctr"/>
            <a:r>
              <a:rPr lang="en" sz="1333">
                <a:solidFill>
                  <a:srgbClr val="999999"/>
                </a:solidFill>
              </a:rPr>
              <a:t>(-1,-1,-1)</a:t>
            </a:r>
          </a:p>
        </p:txBody>
      </p:sp>
      <p:sp>
        <p:nvSpPr>
          <p:cNvPr id="555" name="Shape 555"/>
          <p:cNvSpPr txBox="1"/>
          <p:nvPr/>
        </p:nvSpPr>
        <p:spPr>
          <a:xfrm>
            <a:off x="4938433" y="2555233"/>
            <a:ext cx="6838000" cy="3552800"/>
          </a:xfrm>
          <a:prstGeom prst="rect">
            <a:avLst/>
          </a:prstGeom>
          <a:noFill/>
          <a:ln>
            <a:noFill/>
          </a:ln>
        </p:spPr>
        <p:txBody>
          <a:bodyPr lIns="121900" tIns="121900" rIns="121900" bIns="121900" anchor="ctr" anchorCtr="0">
            <a:noAutofit/>
          </a:bodyPr>
          <a:lstStyle/>
          <a:p>
            <a:r>
              <a:rPr lang="en" sz="1867" dirty="0">
                <a:solidFill>
                  <a:srgbClr val="999999"/>
                </a:solidFill>
              </a:rPr>
              <a:t>For example:</a:t>
            </a:r>
          </a:p>
          <a:p>
            <a:r>
              <a:rPr lang="en" sz="1867" dirty="0">
                <a:solidFill>
                  <a:srgbClr val="999999"/>
                </a:solidFill>
              </a:rPr>
              <a:t>	</a:t>
            </a:r>
          </a:p>
          <a:p>
            <a:r>
              <a:rPr lang="en" sz="1867" dirty="0">
                <a:solidFill>
                  <a:srgbClr val="999999"/>
                </a:solidFill>
              </a:rPr>
              <a:t>	Vertex Buffer: 	8 vertices</a:t>
            </a:r>
          </a:p>
          <a:p>
            <a:r>
              <a:rPr lang="en" sz="1867" dirty="0">
                <a:solidFill>
                  <a:srgbClr val="999999"/>
                </a:solidFill>
              </a:rPr>
              <a:t>	Index Buffer:	36 indices</a:t>
            </a:r>
          </a:p>
          <a:p>
            <a:endParaRPr sz="1867" dirty="0">
              <a:solidFill>
                <a:srgbClr val="999999"/>
              </a:solidFill>
            </a:endParaRPr>
          </a:p>
          <a:p>
            <a:r>
              <a:rPr lang="en" sz="1867" dirty="0">
                <a:solidFill>
                  <a:srgbClr val="999999"/>
                </a:solidFill>
              </a:rPr>
              <a:t>Using index buffers will save us a LOT of room in memory, instead of using 36 vertices from which many will be repeated.</a:t>
            </a:r>
          </a:p>
          <a:p>
            <a:endParaRPr sz="1867" dirty="0">
              <a:solidFill>
                <a:srgbClr val="999999"/>
              </a:solidFill>
            </a:endParaRPr>
          </a:p>
          <a:p>
            <a:r>
              <a:rPr lang="en" sz="1867" dirty="0">
                <a:solidFill>
                  <a:srgbClr val="999999"/>
                </a:solidFill>
              </a:rPr>
              <a:t>Each side of the cube is made out of 2 triangles. There are 6 sides, of 2 triangles each, which are made out of 3 vertices per triangle = 36 indices.</a:t>
            </a:r>
          </a:p>
          <a:p>
            <a:endParaRPr sz="1867" dirty="0">
              <a:solidFill>
                <a:srgbClr val="999999"/>
              </a:solidFill>
            </a:endParaRPr>
          </a:p>
          <a:p>
            <a:pPr algn="ctr"/>
            <a:r>
              <a:rPr lang="en" sz="1867" dirty="0">
                <a:solidFill>
                  <a:srgbClr val="999999"/>
                </a:solidFill>
              </a:rPr>
              <a:t>Example front: (0,1,2) - (0,2,3)</a:t>
            </a:r>
          </a:p>
        </p:txBody>
      </p:sp>
      <p:cxnSp>
        <p:nvCxnSpPr>
          <p:cNvPr id="556" name="Shape 556"/>
          <p:cNvCxnSpPr>
            <a:stCxn id="539" idx="3"/>
            <a:endCxn id="536" idx="7"/>
          </p:cNvCxnSpPr>
          <p:nvPr/>
        </p:nvCxnSpPr>
        <p:spPr>
          <a:xfrm flipH="1">
            <a:off x="1538856" y="3801975"/>
            <a:ext cx="1544000" cy="1520400"/>
          </a:xfrm>
          <a:prstGeom prst="straightConnector1">
            <a:avLst/>
          </a:prstGeom>
          <a:noFill/>
          <a:ln w="9525" cap="flat" cmpd="sng">
            <a:solidFill>
              <a:srgbClr val="E06666"/>
            </a:solidFill>
            <a:prstDash val="solid"/>
            <a:round/>
            <a:headEnd type="none" w="lg" len="lg"/>
            <a:tailEnd type="none" w="lg" len="lg"/>
          </a:ln>
        </p:spPr>
      </p:cxnSp>
    </p:spTree>
    <p:extLst>
      <p:ext uri="{BB962C8B-B14F-4D97-AF65-F5344CB8AC3E}">
        <p14:creationId xmlns:p14="http://schemas.microsoft.com/office/powerpoint/2010/main" val="4267359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5601" y="1536632"/>
            <a:ext cx="11360799" cy="5321367"/>
          </a:xfrm>
        </p:spPr>
        <p:txBody>
          <a:bodyPr/>
          <a:lstStyle/>
          <a:p>
            <a:pPr>
              <a:spcAft>
                <a:spcPts val="0"/>
              </a:spcAft>
            </a:pPr>
            <a:r>
              <a:rPr lang="en-US" dirty="0"/>
              <a:t>In any given scene, we will most likely have two types of elements:</a:t>
            </a:r>
          </a:p>
          <a:p>
            <a:pPr marL="342900" indent="-342900">
              <a:spcAft>
                <a:spcPts val="0"/>
              </a:spcAft>
              <a:buAutoNum type="arabicPeriod"/>
            </a:pPr>
            <a:endParaRPr lang="en-US" dirty="0"/>
          </a:p>
          <a:p>
            <a:pPr marL="342900" indent="-342900">
              <a:spcAft>
                <a:spcPts val="0"/>
              </a:spcAft>
              <a:buAutoNum type="arabicPeriod"/>
            </a:pPr>
            <a:r>
              <a:rPr lang="en-US" dirty="0"/>
              <a:t>Static elements</a:t>
            </a:r>
          </a:p>
          <a:p>
            <a:pPr marL="342900" indent="-342900">
              <a:spcAft>
                <a:spcPts val="0"/>
              </a:spcAft>
              <a:buAutoNum type="arabicPeriod"/>
            </a:pPr>
            <a:r>
              <a:rPr lang="en-US" dirty="0"/>
              <a:t>Dynamic entities</a:t>
            </a:r>
          </a:p>
          <a:p>
            <a:pPr>
              <a:spcAft>
                <a:spcPts val="0"/>
              </a:spcAft>
            </a:pPr>
            <a:endParaRPr lang="en-US" dirty="0"/>
          </a:p>
          <a:p>
            <a:pPr>
              <a:spcAft>
                <a:spcPts val="0"/>
              </a:spcAft>
            </a:pPr>
            <a:r>
              <a:rPr lang="en-US" dirty="0"/>
              <a:t>For starters, out implementation can heavily benefit from using the same design for all of our entities, this is, same buffers, data and more. We need to add a flag, </a:t>
            </a:r>
            <a:r>
              <a:rPr lang="en-US" dirty="0" err="1"/>
              <a:t>IsDynamic</a:t>
            </a:r>
            <a:r>
              <a:rPr lang="en-US" dirty="0"/>
              <a:t>, which will send the vertices to the pipeline, but save cycles on updating its buffers.</a:t>
            </a:r>
          </a:p>
          <a:p>
            <a:pPr>
              <a:spcAft>
                <a:spcPts val="0"/>
              </a:spcAft>
            </a:pPr>
            <a:endParaRPr lang="en-US" dirty="0"/>
          </a:p>
          <a:p>
            <a:pPr>
              <a:spcAft>
                <a:spcPts val="0"/>
              </a:spcAft>
            </a:pPr>
            <a:r>
              <a:rPr lang="en-US" dirty="0"/>
              <a:t>For </a:t>
            </a:r>
            <a:r>
              <a:rPr lang="en-US" dirty="0">
                <a:solidFill>
                  <a:srgbClr val="FFC000"/>
                </a:solidFill>
              </a:rPr>
              <a:t>dynamic entities</a:t>
            </a:r>
            <a:r>
              <a:rPr lang="en-US" dirty="0"/>
              <a:t>, the updating process is really straight forward:</a:t>
            </a:r>
          </a:p>
          <a:p>
            <a:pPr>
              <a:spcAft>
                <a:spcPts val="0"/>
              </a:spcAft>
            </a:pPr>
            <a:endParaRPr lang="en-US" dirty="0"/>
          </a:p>
          <a:p>
            <a:pPr>
              <a:spcAft>
                <a:spcPts val="0"/>
              </a:spcAft>
            </a:pPr>
            <a:r>
              <a:rPr lang="en-US" dirty="0"/>
              <a:t>	On Create </a:t>
            </a:r>
          </a:p>
          <a:p>
            <a:pPr>
              <a:spcAft>
                <a:spcPts val="0"/>
              </a:spcAft>
            </a:pPr>
            <a:r>
              <a:rPr lang="en-US" dirty="0">
                <a:sym typeface="Wingdings" panose="05000000000000000000" pitchFamily="2" charset="2"/>
              </a:rPr>
              <a:t>		 The entity will initialize buffers and put their GPU address in the Descriptor View.</a:t>
            </a:r>
          </a:p>
          <a:p>
            <a:pPr>
              <a:spcAft>
                <a:spcPts val="0"/>
              </a:spcAft>
            </a:pPr>
            <a:r>
              <a:rPr lang="en-US" dirty="0">
                <a:sym typeface="Wingdings" panose="05000000000000000000" pitchFamily="2" charset="2"/>
              </a:rPr>
              <a:t>	On Update </a:t>
            </a:r>
          </a:p>
          <a:p>
            <a:pPr>
              <a:spcAft>
                <a:spcPts val="0"/>
              </a:spcAft>
            </a:pPr>
            <a:r>
              <a:rPr lang="en-US" dirty="0">
                <a:sym typeface="Wingdings" panose="05000000000000000000" pitchFamily="2" charset="2"/>
              </a:rPr>
              <a:t>		 We simply change the values of the vertices array of the entity</a:t>
            </a:r>
            <a:endParaRPr lang="en-US" dirty="0"/>
          </a:p>
          <a:p>
            <a:pPr>
              <a:spcAft>
                <a:spcPts val="0"/>
              </a:spcAft>
            </a:pPr>
            <a:r>
              <a:rPr lang="en-US" dirty="0">
                <a:sym typeface="Wingdings" panose="05000000000000000000" pitchFamily="2" charset="2"/>
              </a:rPr>
              <a:t>		 Copy this array (stream of bytes) to the entities vertex buffer</a:t>
            </a:r>
          </a:p>
        </p:txBody>
      </p:sp>
      <p:sp>
        <p:nvSpPr>
          <p:cNvPr id="6" name="Shape 533"/>
          <p:cNvSpPr txBox="1">
            <a:spLocks noGrp="1"/>
          </p:cNvSpPr>
          <p:nvPr>
            <p:ph type="title"/>
          </p:nvPr>
        </p:nvSpPr>
        <p:spPr>
          <a:xfrm>
            <a:off x="415600" y="593367"/>
            <a:ext cx="11360800" cy="763600"/>
          </a:xfrm>
          <a:prstGeom prst="rect">
            <a:avLst/>
          </a:prstGeom>
        </p:spPr>
        <p:txBody>
          <a:bodyPr lIns="121900" tIns="121900" rIns="121900" bIns="121900" anchor="t" anchorCtr="0">
            <a:noAutofit/>
          </a:bodyPr>
          <a:lstStyle/>
          <a:p>
            <a:r>
              <a:rPr lang="en" dirty="0">
                <a:solidFill>
                  <a:srgbClr val="E69138"/>
                </a:solidFill>
              </a:rPr>
              <a:t>Drawing</a:t>
            </a:r>
            <a:r>
              <a:rPr lang="en" sz="2667" dirty="0">
                <a:solidFill>
                  <a:srgbClr val="E69138"/>
                </a:solidFill>
              </a:rPr>
              <a:t> </a:t>
            </a:r>
            <a:r>
              <a:rPr lang="en" sz="2667" dirty="0">
                <a:solidFill>
                  <a:srgbClr val="999999"/>
                </a:solidFill>
              </a:rPr>
              <a:t>- What will we Draw? – Dynamic Buffers</a:t>
            </a:r>
          </a:p>
        </p:txBody>
      </p:sp>
    </p:spTree>
    <p:extLst>
      <p:ext uri="{BB962C8B-B14F-4D97-AF65-F5344CB8AC3E}">
        <p14:creationId xmlns:p14="http://schemas.microsoft.com/office/powerpoint/2010/main" val="533688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Shape 561"/>
          <p:cNvSpPr/>
          <p:nvPr/>
        </p:nvSpPr>
        <p:spPr>
          <a:xfrm>
            <a:off x="415600" y="5603933"/>
            <a:ext cx="9080400" cy="487200"/>
          </a:xfrm>
          <a:prstGeom prst="rect">
            <a:avLst/>
          </a:prstGeom>
          <a:noFill/>
          <a:ln w="9525" cap="flat" cmpd="sng">
            <a:solidFill>
              <a:srgbClr val="6AA84F"/>
            </a:solidFill>
            <a:prstDash val="dash"/>
            <a:round/>
            <a:headEnd type="none" w="med" len="med"/>
            <a:tailEnd type="none" w="med" len="med"/>
          </a:ln>
        </p:spPr>
        <p:txBody>
          <a:bodyPr lIns="121900" tIns="121900" rIns="121900" bIns="121900" anchor="ctr" anchorCtr="0">
            <a:noAutofit/>
          </a:bodyPr>
          <a:lstStyle/>
          <a:p>
            <a:endParaRPr sz="1867"/>
          </a:p>
        </p:txBody>
      </p:sp>
      <p:sp>
        <p:nvSpPr>
          <p:cNvPr id="562" name="Shape 562"/>
          <p:cNvSpPr/>
          <p:nvPr/>
        </p:nvSpPr>
        <p:spPr>
          <a:xfrm>
            <a:off x="415600" y="6157897"/>
            <a:ext cx="9080400" cy="487200"/>
          </a:xfrm>
          <a:prstGeom prst="rect">
            <a:avLst/>
          </a:prstGeom>
          <a:noFill/>
          <a:ln w="9525" cap="flat" cmpd="sng">
            <a:solidFill>
              <a:srgbClr val="6AA84F"/>
            </a:solidFill>
            <a:prstDash val="dash"/>
            <a:round/>
            <a:headEnd type="none" w="med" len="med"/>
            <a:tailEnd type="none" w="med" len="med"/>
          </a:ln>
        </p:spPr>
        <p:txBody>
          <a:bodyPr lIns="121900" tIns="121900" rIns="121900" bIns="121900" anchor="ctr" anchorCtr="0">
            <a:noAutofit/>
          </a:bodyPr>
          <a:lstStyle/>
          <a:p>
            <a:endParaRPr sz="1867"/>
          </a:p>
        </p:txBody>
      </p:sp>
      <p:sp>
        <p:nvSpPr>
          <p:cNvPr id="563" name="Shape 563"/>
          <p:cNvSpPr txBox="1">
            <a:spLocks noGrp="1"/>
          </p:cNvSpPr>
          <p:nvPr>
            <p:ph type="body" idx="1"/>
          </p:nvPr>
        </p:nvSpPr>
        <p:spPr>
          <a:xfrm>
            <a:off x="415600" y="1566667"/>
            <a:ext cx="11360800" cy="4040800"/>
          </a:xfrm>
          <a:prstGeom prst="rect">
            <a:avLst/>
          </a:prstGeom>
        </p:spPr>
        <p:txBody>
          <a:bodyPr lIns="121900" tIns="121900" rIns="121900" bIns="121900" anchor="t" anchorCtr="0">
            <a:noAutofit/>
          </a:bodyPr>
          <a:lstStyle/>
          <a:p>
            <a:pPr algn="just">
              <a:spcAft>
                <a:spcPts val="0"/>
              </a:spcAft>
            </a:pPr>
            <a:r>
              <a:rPr lang="en" sz="1600" dirty="0"/>
              <a:t>Once we updated the vertices, we need to bind the buffer to the pipeline during Draw(), using a descriptor just as we did for the swap chain and depth/stencil buffers.</a:t>
            </a:r>
          </a:p>
          <a:p>
            <a:pPr algn="just">
              <a:spcAft>
                <a:spcPts val="0"/>
              </a:spcAft>
            </a:pPr>
            <a:endParaRPr lang="en" sz="1600" dirty="0"/>
          </a:p>
          <a:p>
            <a:pPr algn="just">
              <a:spcAft>
                <a:spcPts val="0"/>
              </a:spcAft>
            </a:pPr>
            <a:r>
              <a:rPr lang="en" sz="1600" dirty="0"/>
              <a:t>Once we bind a buffer, it will remain bound until the pipeline is done processing, it cannot be change, nor the allocator reseted.</a:t>
            </a:r>
          </a:p>
          <a:p>
            <a:pPr algn="just">
              <a:spcAft>
                <a:spcPts val="0"/>
              </a:spcAft>
            </a:pPr>
            <a:endParaRPr sz="1600" dirty="0"/>
          </a:p>
          <a:p>
            <a:pPr algn="just">
              <a:spcAft>
                <a:spcPts val="0"/>
              </a:spcAft>
            </a:pPr>
            <a:r>
              <a:rPr lang="en" sz="1600" dirty="0"/>
              <a:t>Buffers are ID3D12Resource byte-streams. The only difference between them is the type of data we will upload to them when needed, usually when the application’s logica changes the vertices or other data. This buffers are mapped to CPU-writable memeory locations and after updated, this will be ready to be drawn in the next call.</a:t>
            </a:r>
          </a:p>
          <a:p>
            <a:pPr algn="just">
              <a:spcAft>
                <a:spcPts val="0"/>
              </a:spcAft>
            </a:pPr>
            <a:endParaRPr sz="1600" dirty="0"/>
          </a:p>
          <a:p>
            <a:pPr algn="just">
              <a:spcAft>
                <a:spcPts val="0"/>
              </a:spcAft>
            </a:pPr>
            <a:r>
              <a:rPr lang="en" sz="1600" dirty="0"/>
              <a:t>Wecould use individual buffers for each object (more dynamic), or we could </a:t>
            </a:r>
            <a:r>
              <a:rPr lang="en" sz="1600" dirty="0">
                <a:solidFill>
                  <a:srgbClr val="F1C232"/>
                </a:solidFill>
              </a:rPr>
              <a:t>merge</a:t>
            </a:r>
            <a:r>
              <a:rPr lang="en" sz="1600" dirty="0"/>
              <a:t> them all in a continuous one to optimize a bit the GPU’s rendering process by reducing a potential context-switch overhead.</a:t>
            </a:r>
            <a:r>
              <a:rPr lang="en" sz="1600" dirty="0">
                <a:solidFill>
                  <a:srgbClr val="E06666"/>
                </a:solidFill>
              </a:rPr>
              <a:t> We must be careful to always compute the offset correctly</a:t>
            </a:r>
            <a:r>
              <a:rPr lang="en" sz="1600" dirty="0"/>
              <a:t>.</a:t>
            </a:r>
          </a:p>
          <a:p>
            <a:pPr algn="just">
              <a:spcAft>
                <a:spcPts val="0"/>
              </a:spcAft>
            </a:pPr>
            <a:endParaRPr sz="1600" dirty="0"/>
          </a:p>
          <a:p>
            <a:pPr algn="just">
              <a:spcAft>
                <a:spcPts val="0"/>
              </a:spcAft>
            </a:pPr>
            <a:endParaRPr sz="1600" dirty="0"/>
          </a:p>
        </p:txBody>
      </p:sp>
      <p:sp>
        <p:nvSpPr>
          <p:cNvPr id="564" name="Shape 564"/>
          <p:cNvSpPr txBox="1">
            <a:spLocks noGrp="1"/>
          </p:cNvSpPr>
          <p:nvPr>
            <p:ph type="title"/>
          </p:nvPr>
        </p:nvSpPr>
        <p:spPr>
          <a:xfrm>
            <a:off x="415600" y="593367"/>
            <a:ext cx="11360800" cy="763600"/>
          </a:xfrm>
          <a:prstGeom prst="rect">
            <a:avLst/>
          </a:prstGeom>
        </p:spPr>
        <p:txBody>
          <a:bodyPr lIns="121900" tIns="121900" rIns="121900" bIns="121900" anchor="t" anchorCtr="0">
            <a:noAutofit/>
          </a:bodyPr>
          <a:lstStyle/>
          <a:p>
            <a:r>
              <a:rPr lang="en" dirty="0">
                <a:solidFill>
                  <a:srgbClr val="E69138"/>
                </a:solidFill>
              </a:rPr>
              <a:t>Drawing</a:t>
            </a:r>
            <a:r>
              <a:rPr lang="en" sz="2667" dirty="0">
                <a:solidFill>
                  <a:srgbClr val="E69138"/>
                </a:solidFill>
              </a:rPr>
              <a:t> </a:t>
            </a:r>
            <a:r>
              <a:rPr lang="en" sz="2667" dirty="0">
                <a:solidFill>
                  <a:srgbClr val="999999"/>
                </a:solidFill>
              </a:rPr>
              <a:t>- What will we Draw? - Binding the Buffers to the Pipeline</a:t>
            </a:r>
          </a:p>
        </p:txBody>
      </p:sp>
      <p:cxnSp>
        <p:nvCxnSpPr>
          <p:cNvPr id="565" name="Shape 565"/>
          <p:cNvCxnSpPr/>
          <p:nvPr/>
        </p:nvCxnSpPr>
        <p:spPr>
          <a:xfrm>
            <a:off x="846733" y="5988033"/>
            <a:ext cx="1021200" cy="0"/>
          </a:xfrm>
          <a:prstGeom prst="straightConnector1">
            <a:avLst/>
          </a:prstGeom>
          <a:noFill/>
          <a:ln w="9525" cap="flat" cmpd="sng">
            <a:solidFill>
              <a:srgbClr val="E06666"/>
            </a:solidFill>
            <a:prstDash val="solid"/>
            <a:round/>
            <a:headEnd type="none" w="lg" len="lg"/>
            <a:tailEnd type="none" w="lg" len="lg"/>
          </a:ln>
        </p:spPr>
      </p:cxnSp>
      <p:cxnSp>
        <p:nvCxnSpPr>
          <p:cNvPr id="566" name="Shape 566"/>
          <p:cNvCxnSpPr/>
          <p:nvPr/>
        </p:nvCxnSpPr>
        <p:spPr>
          <a:xfrm>
            <a:off x="846733" y="6261333"/>
            <a:ext cx="2583200" cy="0"/>
          </a:xfrm>
          <a:prstGeom prst="straightConnector1">
            <a:avLst/>
          </a:prstGeom>
          <a:noFill/>
          <a:ln w="9525" cap="flat" cmpd="sng">
            <a:solidFill>
              <a:srgbClr val="F1C232"/>
            </a:solidFill>
            <a:prstDash val="solid"/>
            <a:round/>
            <a:headEnd type="none" w="lg" len="lg"/>
            <a:tailEnd type="stealth" w="lg" len="lg"/>
          </a:ln>
        </p:spPr>
      </p:cxnSp>
      <p:cxnSp>
        <p:nvCxnSpPr>
          <p:cNvPr id="567" name="Shape 567"/>
          <p:cNvCxnSpPr/>
          <p:nvPr/>
        </p:nvCxnSpPr>
        <p:spPr>
          <a:xfrm>
            <a:off x="3760333" y="5988033"/>
            <a:ext cx="1021200" cy="0"/>
          </a:xfrm>
          <a:prstGeom prst="straightConnector1">
            <a:avLst/>
          </a:prstGeom>
          <a:noFill/>
          <a:ln w="9525" cap="flat" cmpd="sng">
            <a:solidFill>
              <a:srgbClr val="93C47D"/>
            </a:solidFill>
            <a:prstDash val="solid"/>
            <a:round/>
            <a:headEnd type="none" w="lg" len="lg"/>
            <a:tailEnd type="none" w="lg" len="lg"/>
          </a:ln>
        </p:spPr>
      </p:cxnSp>
      <p:cxnSp>
        <p:nvCxnSpPr>
          <p:cNvPr id="568" name="Shape 568"/>
          <p:cNvCxnSpPr/>
          <p:nvPr/>
        </p:nvCxnSpPr>
        <p:spPr>
          <a:xfrm>
            <a:off x="6673933" y="5988033"/>
            <a:ext cx="1021200" cy="0"/>
          </a:xfrm>
          <a:prstGeom prst="straightConnector1">
            <a:avLst/>
          </a:prstGeom>
          <a:noFill/>
          <a:ln w="9525" cap="flat" cmpd="sng">
            <a:solidFill>
              <a:srgbClr val="6FA8DC"/>
            </a:solidFill>
            <a:prstDash val="solid"/>
            <a:round/>
            <a:headEnd type="none" w="lg" len="lg"/>
            <a:tailEnd type="none" w="lg" len="lg"/>
          </a:ln>
        </p:spPr>
      </p:cxnSp>
      <p:cxnSp>
        <p:nvCxnSpPr>
          <p:cNvPr id="569" name="Shape 569"/>
          <p:cNvCxnSpPr/>
          <p:nvPr/>
        </p:nvCxnSpPr>
        <p:spPr>
          <a:xfrm>
            <a:off x="3760333" y="6261333"/>
            <a:ext cx="2583200" cy="0"/>
          </a:xfrm>
          <a:prstGeom prst="straightConnector1">
            <a:avLst/>
          </a:prstGeom>
          <a:noFill/>
          <a:ln w="9525" cap="flat" cmpd="sng">
            <a:solidFill>
              <a:srgbClr val="E69138"/>
            </a:solidFill>
            <a:prstDash val="solid"/>
            <a:round/>
            <a:headEnd type="none" w="lg" len="lg"/>
            <a:tailEnd type="stealth" w="lg" len="lg"/>
          </a:ln>
        </p:spPr>
      </p:cxnSp>
      <p:cxnSp>
        <p:nvCxnSpPr>
          <p:cNvPr id="570" name="Shape 570"/>
          <p:cNvCxnSpPr/>
          <p:nvPr/>
        </p:nvCxnSpPr>
        <p:spPr>
          <a:xfrm>
            <a:off x="6673933" y="6261333"/>
            <a:ext cx="2583200" cy="0"/>
          </a:xfrm>
          <a:prstGeom prst="straightConnector1">
            <a:avLst/>
          </a:prstGeom>
          <a:noFill/>
          <a:ln w="9525" cap="flat" cmpd="sng">
            <a:solidFill>
              <a:srgbClr val="E06666"/>
            </a:solidFill>
            <a:prstDash val="solid"/>
            <a:round/>
            <a:headEnd type="none" w="lg" len="lg"/>
            <a:tailEnd type="stealth" w="lg" len="lg"/>
          </a:ln>
        </p:spPr>
      </p:cxnSp>
      <p:sp>
        <p:nvSpPr>
          <p:cNvPr id="571" name="Shape 571"/>
          <p:cNvSpPr txBox="1"/>
          <p:nvPr/>
        </p:nvSpPr>
        <p:spPr>
          <a:xfrm>
            <a:off x="846733" y="5607567"/>
            <a:ext cx="1021200" cy="340400"/>
          </a:xfrm>
          <a:prstGeom prst="rect">
            <a:avLst/>
          </a:prstGeom>
          <a:noFill/>
          <a:ln>
            <a:noFill/>
          </a:ln>
        </p:spPr>
        <p:txBody>
          <a:bodyPr lIns="121900" tIns="121900" rIns="121900" bIns="121900" anchor="ctr" anchorCtr="0">
            <a:noAutofit/>
          </a:bodyPr>
          <a:lstStyle/>
          <a:p>
            <a:pPr algn="ctr"/>
            <a:r>
              <a:rPr lang="en" sz="1333">
                <a:solidFill>
                  <a:srgbClr val="F1C232"/>
                </a:solidFill>
              </a:rPr>
              <a:t>GeoVB</a:t>
            </a:r>
            <a:r>
              <a:rPr lang="en" sz="1333" baseline="-25000">
                <a:solidFill>
                  <a:srgbClr val="F1C232"/>
                </a:solidFill>
              </a:rPr>
              <a:t>1</a:t>
            </a:r>
          </a:p>
        </p:txBody>
      </p:sp>
      <p:sp>
        <p:nvSpPr>
          <p:cNvPr id="572" name="Shape 572"/>
          <p:cNvSpPr txBox="1"/>
          <p:nvPr/>
        </p:nvSpPr>
        <p:spPr>
          <a:xfrm>
            <a:off x="3760333" y="5607567"/>
            <a:ext cx="1021200" cy="340400"/>
          </a:xfrm>
          <a:prstGeom prst="rect">
            <a:avLst/>
          </a:prstGeom>
          <a:noFill/>
          <a:ln>
            <a:noFill/>
          </a:ln>
        </p:spPr>
        <p:txBody>
          <a:bodyPr lIns="121900" tIns="121900" rIns="121900" bIns="121900" anchor="ctr" anchorCtr="0">
            <a:noAutofit/>
          </a:bodyPr>
          <a:lstStyle/>
          <a:p>
            <a:pPr algn="ctr"/>
            <a:r>
              <a:rPr lang="en" sz="1333">
                <a:solidFill>
                  <a:srgbClr val="F1C232"/>
                </a:solidFill>
              </a:rPr>
              <a:t>GeoVB</a:t>
            </a:r>
            <a:r>
              <a:rPr lang="en" sz="1333" baseline="-25000">
                <a:solidFill>
                  <a:srgbClr val="F1C232"/>
                </a:solidFill>
              </a:rPr>
              <a:t>2</a:t>
            </a:r>
          </a:p>
        </p:txBody>
      </p:sp>
      <p:sp>
        <p:nvSpPr>
          <p:cNvPr id="573" name="Shape 573"/>
          <p:cNvSpPr txBox="1"/>
          <p:nvPr/>
        </p:nvSpPr>
        <p:spPr>
          <a:xfrm>
            <a:off x="6673933" y="5627549"/>
            <a:ext cx="1021200" cy="340400"/>
          </a:xfrm>
          <a:prstGeom prst="rect">
            <a:avLst/>
          </a:prstGeom>
          <a:noFill/>
          <a:ln>
            <a:noFill/>
          </a:ln>
        </p:spPr>
        <p:txBody>
          <a:bodyPr lIns="121900" tIns="121900" rIns="121900" bIns="121900" anchor="ctr" anchorCtr="0">
            <a:noAutofit/>
          </a:bodyPr>
          <a:lstStyle/>
          <a:p>
            <a:pPr algn="ctr"/>
            <a:r>
              <a:rPr lang="en" sz="1333">
                <a:solidFill>
                  <a:srgbClr val="F1C232"/>
                </a:solidFill>
              </a:rPr>
              <a:t>GeoVB</a:t>
            </a:r>
            <a:r>
              <a:rPr lang="en" sz="1333" baseline="-25000">
                <a:solidFill>
                  <a:srgbClr val="F1C232"/>
                </a:solidFill>
              </a:rPr>
              <a:t>3</a:t>
            </a:r>
          </a:p>
        </p:txBody>
      </p:sp>
      <p:sp>
        <p:nvSpPr>
          <p:cNvPr id="574" name="Shape 574"/>
          <p:cNvSpPr txBox="1"/>
          <p:nvPr/>
        </p:nvSpPr>
        <p:spPr>
          <a:xfrm>
            <a:off x="846733" y="6261333"/>
            <a:ext cx="1021200" cy="340400"/>
          </a:xfrm>
          <a:prstGeom prst="rect">
            <a:avLst/>
          </a:prstGeom>
          <a:noFill/>
          <a:ln>
            <a:noFill/>
          </a:ln>
        </p:spPr>
        <p:txBody>
          <a:bodyPr lIns="121900" tIns="121900" rIns="121900" bIns="121900" anchor="ctr" anchorCtr="0">
            <a:noAutofit/>
          </a:bodyPr>
          <a:lstStyle/>
          <a:p>
            <a:pPr algn="ctr"/>
            <a:r>
              <a:rPr lang="en" sz="1067">
                <a:solidFill>
                  <a:srgbClr val="F1C232"/>
                </a:solidFill>
              </a:rPr>
              <a:t>GeoIndex</a:t>
            </a:r>
            <a:r>
              <a:rPr lang="en" sz="1067" baseline="-25000">
                <a:solidFill>
                  <a:srgbClr val="F1C232"/>
                </a:solidFill>
              </a:rPr>
              <a:t>1</a:t>
            </a:r>
          </a:p>
        </p:txBody>
      </p:sp>
      <p:sp>
        <p:nvSpPr>
          <p:cNvPr id="575" name="Shape 575"/>
          <p:cNvSpPr txBox="1"/>
          <p:nvPr/>
        </p:nvSpPr>
        <p:spPr>
          <a:xfrm>
            <a:off x="3760333" y="6261333"/>
            <a:ext cx="1021200" cy="340400"/>
          </a:xfrm>
          <a:prstGeom prst="rect">
            <a:avLst/>
          </a:prstGeom>
          <a:noFill/>
          <a:ln>
            <a:noFill/>
          </a:ln>
        </p:spPr>
        <p:txBody>
          <a:bodyPr lIns="121900" tIns="121900" rIns="121900" bIns="121900" anchor="ctr" anchorCtr="0">
            <a:noAutofit/>
          </a:bodyPr>
          <a:lstStyle/>
          <a:p>
            <a:pPr algn="ctr"/>
            <a:r>
              <a:rPr lang="en" sz="1067">
                <a:solidFill>
                  <a:srgbClr val="F1C232"/>
                </a:solidFill>
              </a:rPr>
              <a:t>GeoIndex</a:t>
            </a:r>
            <a:r>
              <a:rPr lang="en" sz="1067" baseline="-25000">
                <a:solidFill>
                  <a:srgbClr val="F1C232"/>
                </a:solidFill>
              </a:rPr>
              <a:t>2</a:t>
            </a:r>
          </a:p>
        </p:txBody>
      </p:sp>
      <p:sp>
        <p:nvSpPr>
          <p:cNvPr id="576" name="Shape 576"/>
          <p:cNvSpPr txBox="1"/>
          <p:nvPr/>
        </p:nvSpPr>
        <p:spPr>
          <a:xfrm>
            <a:off x="6673933" y="6261333"/>
            <a:ext cx="1021200" cy="340400"/>
          </a:xfrm>
          <a:prstGeom prst="rect">
            <a:avLst/>
          </a:prstGeom>
          <a:noFill/>
          <a:ln>
            <a:noFill/>
          </a:ln>
        </p:spPr>
        <p:txBody>
          <a:bodyPr lIns="121900" tIns="121900" rIns="121900" bIns="121900" anchor="ctr" anchorCtr="0">
            <a:noAutofit/>
          </a:bodyPr>
          <a:lstStyle/>
          <a:p>
            <a:pPr algn="ctr"/>
            <a:r>
              <a:rPr lang="en" sz="1067">
                <a:solidFill>
                  <a:srgbClr val="F1C232"/>
                </a:solidFill>
              </a:rPr>
              <a:t>GeoIndex</a:t>
            </a:r>
            <a:r>
              <a:rPr lang="en" sz="1067" baseline="-25000">
                <a:solidFill>
                  <a:srgbClr val="F1C232"/>
                </a:solidFill>
              </a:rPr>
              <a:t>3</a:t>
            </a:r>
          </a:p>
        </p:txBody>
      </p:sp>
      <p:sp>
        <p:nvSpPr>
          <p:cNvPr id="577" name="Shape 577"/>
          <p:cNvSpPr txBox="1"/>
          <p:nvPr/>
        </p:nvSpPr>
        <p:spPr>
          <a:xfrm>
            <a:off x="516333" y="6091133"/>
            <a:ext cx="330400" cy="340400"/>
          </a:xfrm>
          <a:prstGeom prst="rect">
            <a:avLst/>
          </a:prstGeom>
          <a:noFill/>
          <a:ln>
            <a:noFill/>
          </a:ln>
        </p:spPr>
        <p:txBody>
          <a:bodyPr lIns="121900" tIns="121900" rIns="121900" bIns="121900" anchor="ctr" anchorCtr="0">
            <a:noAutofit/>
          </a:bodyPr>
          <a:lstStyle/>
          <a:p>
            <a:pPr algn="ctr"/>
            <a:r>
              <a:rPr lang="en" sz="1067">
                <a:solidFill>
                  <a:srgbClr val="F1C232"/>
                </a:solidFill>
              </a:rPr>
              <a:t>0</a:t>
            </a:r>
          </a:p>
        </p:txBody>
      </p:sp>
      <p:sp>
        <p:nvSpPr>
          <p:cNvPr id="578" name="Shape 578"/>
          <p:cNvSpPr txBox="1"/>
          <p:nvPr/>
        </p:nvSpPr>
        <p:spPr>
          <a:xfrm>
            <a:off x="3429933" y="6091133"/>
            <a:ext cx="330400" cy="340400"/>
          </a:xfrm>
          <a:prstGeom prst="rect">
            <a:avLst/>
          </a:prstGeom>
          <a:noFill/>
          <a:ln>
            <a:noFill/>
          </a:ln>
        </p:spPr>
        <p:txBody>
          <a:bodyPr lIns="121900" tIns="121900" rIns="121900" bIns="121900" anchor="ctr" anchorCtr="0">
            <a:noAutofit/>
          </a:bodyPr>
          <a:lstStyle/>
          <a:p>
            <a:pPr algn="ctr"/>
            <a:r>
              <a:rPr lang="en" sz="1067">
                <a:solidFill>
                  <a:srgbClr val="F1C232"/>
                </a:solidFill>
              </a:rPr>
              <a:t>k</a:t>
            </a:r>
          </a:p>
        </p:txBody>
      </p:sp>
      <p:sp>
        <p:nvSpPr>
          <p:cNvPr id="579" name="Shape 579"/>
          <p:cNvSpPr txBox="1"/>
          <p:nvPr/>
        </p:nvSpPr>
        <p:spPr>
          <a:xfrm>
            <a:off x="6343533" y="6091133"/>
            <a:ext cx="330400" cy="340400"/>
          </a:xfrm>
          <a:prstGeom prst="rect">
            <a:avLst/>
          </a:prstGeom>
          <a:noFill/>
          <a:ln>
            <a:noFill/>
          </a:ln>
        </p:spPr>
        <p:txBody>
          <a:bodyPr lIns="121900" tIns="121900" rIns="121900" bIns="121900" anchor="ctr" anchorCtr="0">
            <a:noAutofit/>
          </a:bodyPr>
          <a:lstStyle/>
          <a:p>
            <a:pPr algn="ctr"/>
            <a:r>
              <a:rPr lang="en" sz="1067">
                <a:solidFill>
                  <a:srgbClr val="F1C232"/>
                </a:solidFill>
              </a:rPr>
              <a:t>j</a:t>
            </a:r>
          </a:p>
        </p:txBody>
      </p:sp>
      <p:sp>
        <p:nvSpPr>
          <p:cNvPr id="580" name="Shape 580"/>
          <p:cNvSpPr/>
          <p:nvPr/>
        </p:nvSpPr>
        <p:spPr>
          <a:xfrm>
            <a:off x="9587533" y="5687733"/>
            <a:ext cx="220400" cy="914000"/>
          </a:xfrm>
          <a:prstGeom prst="rightBrace">
            <a:avLst>
              <a:gd name="adj1" fmla="val 8333"/>
              <a:gd name="adj2" fmla="val 50000"/>
            </a:avLst>
          </a:prstGeom>
          <a:noFill/>
          <a:ln w="9525" cap="flat" cmpd="sng">
            <a:solidFill>
              <a:srgbClr val="F1C232"/>
            </a:solidFill>
            <a:prstDash val="dot"/>
            <a:round/>
            <a:headEnd type="none" w="med" len="med"/>
            <a:tailEnd type="none" w="med" len="med"/>
          </a:ln>
        </p:spPr>
        <p:txBody>
          <a:bodyPr lIns="121900" tIns="121900" rIns="121900" bIns="121900" anchor="ctr" anchorCtr="0">
            <a:noAutofit/>
          </a:bodyPr>
          <a:lstStyle/>
          <a:p>
            <a:endParaRPr sz="1867"/>
          </a:p>
        </p:txBody>
      </p:sp>
      <p:sp>
        <p:nvSpPr>
          <p:cNvPr id="581" name="Shape 581"/>
          <p:cNvSpPr txBox="1"/>
          <p:nvPr/>
        </p:nvSpPr>
        <p:spPr>
          <a:xfrm>
            <a:off x="10138333" y="5837933"/>
            <a:ext cx="1642000" cy="613600"/>
          </a:xfrm>
          <a:prstGeom prst="rect">
            <a:avLst/>
          </a:prstGeom>
          <a:noFill/>
          <a:ln>
            <a:noFill/>
          </a:ln>
        </p:spPr>
        <p:txBody>
          <a:bodyPr lIns="121900" tIns="121900" rIns="121900" bIns="121900" anchor="ctr" anchorCtr="0">
            <a:noAutofit/>
          </a:bodyPr>
          <a:lstStyle/>
          <a:p>
            <a:r>
              <a:rPr lang="en" sz="1067">
                <a:solidFill>
                  <a:srgbClr val="F1C232"/>
                </a:solidFill>
              </a:rPr>
              <a:t> k = sizeInd(Geo</a:t>
            </a:r>
            <a:r>
              <a:rPr lang="en" sz="1067" baseline="-25000">
                <a:solidFill>
                  <a:srgbClr val="F1C232"/>
                </a:solidFill>
              </a:rPr>
              <a:t>1</a:t>
            </a:r>
            <a:r>
              <a:rPr lang="en" sz="1067">
                <a:solidFill>
                  <a:srgbClr val="F1C232"/>
                </a:solidFill>
              </a:rPr>
              <a:t>)</a:t>
            </a:r>
          </a:p>
          <a:p>
            <a:endParaRPr sz="1067">
              <a:solidFill>
                <a:srgbClr val="F1C232"/>
              </a:solidFill>
            </a:endParaRPr>
          </a:p>
          <a:p>
            <a:r>
              <a:rPr lang="en" sz="1067">
                <a:solidFill>
                  <a:srgbClr val="F1C232"/>
                </a:solidFill>
              </a:rPr>
              <a:t> j = k + sizeInd(Geo</a:t>
            </a:r>
            <a:r>
              <a:rPr lang="en" sz="1067" baseline="-25000">
                <a:solidFill>
                  <a:srgbClr val="F1C232"/>
                </a:solidFill>
              </a:rPr>
              <a:t>2</a:t>
            </a:r>
            <a:r>
              <a:rPr lang="en" sz="1067">
                <a:solidFill>
                  <a:srgbClr val="F1C232"/>
                </a:solidFill>
              </a:rPr>
              <a:t>)</a:t>
            </a:r>
          </a:p>
        </p:txBody>
      </p:sp>
    </p:spTree>
    <p:extLst>
      <p:ext uri="{BB962C8B-B14F-4D97-AF65-F5344CB8AC3E}">
        <p14:creationId xmlns:p14="http://schemas.microsoft.com/office/powerpoint/2010/main" val="3086230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563"/>
          <p:cNvSpPr txBox="1">
            <a:spLocks noGrp="1"/>
          </p:cNvSpPr>
          <p:nvPr>
            <p:ph type="body" idx="1"/>
          </p:nvPr>
        </p:nvSpPr>
        <p:spPr>
          <a:xfrm>
            <a:off x="415600" y="1566667"/>
            <a:ext cx="11360800" cy="4040800"/>
          </a:xfrm>
          <a:prstGeom prst="rect">
            <a:avLst/>
          </a:prstGeom>
        </p:spPr>
        <p:txBody>
          <a:bodyPr lIns="121900" tIns="121900" rIns="121900" bIns="121900" anchor="t" anchorCtr="0">
            <a:noAutofit/>
          </a:bodyPr>
          <a:lstStyle/>
          <a:p>
            <a:pPr algn="just">
              <a:spcAft>
                <a:spcPts val="0"/>
              </a:spcAft>
            </a:pPr>
            <a:r>
              <a:rPr lang="en-US" sz="2000" dirty="0"/>
              <a:t>We will use the more dynamic approach, for this, allows us to create, modify and draw objects independently from each other. </a:t>
            </a:r>
          </a:p>
          <a:p>
            <a:pPr algn="just">
              <a:spcAft>
                <a:spcPts val="0"/>
              </a:spcAft>
            </a:pPr>
            <a:endParaRPr lang="en-US" sz="2000" dirty="0"/>
          </a:p>
          <a:p>
            <a:pPr algn="just">
              <a:spcAft>
                <a:spcPts val="0"/>
              </a:spcAft>
            </a:pPr>
            <a:r>
              <a:rPr lang="en-US" sz="2000" dirty="0"/>
              <a:t>So, to summarize, </a:t>
            </a:r>
            <a:r>
              <a:rPr lang="en-US" sz="2000" dirty="0">
                <a:solidFill>
                  <a:srgbClr val="FFC000"/>
                </a:solidFill>
              </a:rPr>
              <a:t>each Entity </a:t>
            </a:r>
            <a:r>
              <a:rPr lang="en-US" sz="2000" dirty="0">
                <a:solidFill>
                  <a:schemeClr val="tx2"/>
                </a:solidFill>
              </a:rPr>
              <a:t>will:</a:t>
            </a:r>
          </a:p>
          <a:p>
            <a:pPr algn="just">
              <a:spcAft>
                <a:spcPts val="0"/>
              </a:spcAft>
            </a:pPr>
            <a:endParaRPr lang="en-US" sz="2000" dirty="0">
              <a:solidFill>
                <a:srgbClr val="FFC000"/>
              </a:solidFill>
            </a:endParaRPr>
          </a:p>
          <a:p>
            <a:pPr marL="342900" indent="-342900" algn="just">
              <a:spcAft>
                <a:spcPts val="0"/>
              </a:spcAft>
              <a:buAutoNum type="arabicPeriod"/>
            </a:pPr>
            <a:r>
              <a:rPr lang="en-US" sz="2000" dirty="0">
                <a:solidFill>
                  <a:srgbClr val="FFC000"/>
                </a:solidFill>
              </a:rPr>
              <a:t>Keep its own upload and constant buffer</a:t>
            </a:r>
          </a:p>
          <a:p>
            <a:pPr marL="342900" indent="-342900" algn="just">
              <a:spcAft>
                <a:spcPts val="0"/>
              </a:spcAft>
              <a:buAutoNum type="arabicPeriod"/>
            </a:pPr>
            <a:r>
              <a:rPr lang="en-US" sz="2000" dirty="0">
                <a:solidFill>
                  <a:srgbClr val="FFC000"/>
                </a:solidFill>
              </a:rPr>
              <a:t>Have references to their own descriptors </a:t>
            </a:r>
          </a:p>
          <a:p>
            <a:pPr marL="342900" indent="-342900" algn="just">
              <a:spcAft>
                <a:spcPts val="0"/>
              </a:spcAft>
              <a:buFontTx/>
              <a:buAutoNum type="arabicPeriod"/>
            </a:pPr>
            <a:r>
              <a:rPr lang="en-US" sz="2000" dirty="0">
                <a:solidFill>
                  <a:srgbClr val="FFC000"/>
                </a:solidFill>
              </a:rPr>
              <a:t>Pass their descriptors to the Root Signature on every call.</a:t>
            </a:r>
            <a:endParaRPr sz="2000" dirty="0">
              <a:solidFill>
                <a:srgbClr val="FFC000"/>
              </a:solidFill>
            </a:endParaRPr>
          </a:p>
          <a:p>
            <a:pPr algn="just">
              <a:spcAft>
                <a:spcPts val="0"/>
              </a:spcAft>
            </a:pPr>
            <a:endParaRPr lang="en-US" sz="2000" dirty="0"/>
          </a:p>
          <a:p>
            <a:pPr algn="just">
              <a:spcAft>
                <a:spcPts val="0"/>
              </a:spcAft>
            </a:pPr>
            <a:r>
              <a:rPr lang="en-US" sz="2000" dirty="0"/>
              <a:t>With this approach, we could have k number of objects without worrying about recreating, copying or resizing buffers and offsets. For now, it will work. How can we group these?</a:t>
            </a:r>
          </a:p>
        </p:txBody>
      </p:sp>
      <p:sp>
        <p:nvSpPr>
          <p:cNvPr id="5" name="Shape 564"/>
          <p:cNvSpPr txBox="1">
            <a:spLocks noGrp="1"/>
          </p:cNvSpPr>
          <p:nvPr>
            <p:ph type="title"/>
          </p:nvPr>
        </p:nvSpPr>
        <p:spPr>
          <a:xfrm>
            <a:off x="415600" y="593367"/>
            <a:ext cx="11360800" cy="763600"/>
          </a:xfrm>
          <a:prstGeom prst="rect">
            <a:avLst/>
          </a:prstGeom>
        </p:spPr>
        <p:txBody>
          <a:bodyPr lIns="121900" tIns="121900" rIns="121900" bIns="121900" anchor="t" anchorCtr="0">
            <a:noAutofit/>
          </a:bodyPr>
          <a:lstStyle/>
          <a:p>
            <a:r>
              <a:rPr lang="en" dirty="0">
                <a:solidFill>
                  <a:srgbClr val="E69138"/>
                </a:solidFill>
              </a:rPr>
              <a:t>Drawing</a:t>
            </a:r>
            <a:r>
              <a:rPr lang="en" sz="2667" dirty="0">
                <a:solidFill>
                  <a:srgbClr val="E69138"/>
                </a:solidFill>
              </a:rPr>
              <a:t> </a:t>
            </a:r>
            <a:r>
              <a:rPr lang="en" sz="2667" dirty="0">
                <a:solidFill>
                  <a:srgbClr val="999999"/>
                </a:solidFill>
              </a:rPr>
              <a:t>- What will we Draw? - Binding the Buffers to the Pipeline</a:t>
            </a:r>
          </a:p>
        </p:txBody>
      </p:sp>
    </p:spTree>
    <p:extLst>
      <p:ext uri="{BB962C8B-B14F-4D97-AF65-F5344CB8AC3E}">
        <p14:creationId xmlns:p14="http://schemas.microsoft.com/office/powerpoint/2010/main" val="1426292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5601" y="1536632"/>
            <a:ext cx="11360799" cy="4864167"/>
          </a:xfrm>
        </p:spPr>
        <p:txBody>
          <a:bodyPr/>
          <a:lstStyle/>
          <a:p>
            <a:pPr algn="just"/>
            <a:r>
              <a:rPr lang="en-US" dirty="0"/>
              <a:t>So we have a set of objects, represented as entities, which, during a Draw() call, on each frame, can have their buffers sent into the pipeline. Ok, what if we need other resources, such as textures or something which also need to go with one or more entities but are NOT part of the definition of an entity? Furthermore, how can we make sure we are not disturbing other buffers </a:t>
            </a:r>
            <a:r>
              <a:rPr lang="en-US" dirty="0" err="1"/>
              <a:t>etc</a:t>
            </a:r>
            <a:r>
              <a:rPr lang="en-US" dirty="0"/>
              <a:t>… during Draw() ‘s setup?</a:t>
            </a:r>
          </a:p>
          <a:p>
            <a:pPr algn="just"/>
            <a:endParaRPr lang="en-US" dirty="0"/>
          </a:p>
          <a:p>
            <a:pPr algn="just"/>
            <a:r>
              <a:rPr lang="en-US" dirty="0"/>
              <a:t>For ALL the resources (entities, textures, </a:t>
            </a:r>
            <a:r>
              <a:rPr lang="en-US" dirty="0" err="1"/>
              <a:t>etc</a:t>
            </a:r>
            <a:r>
              <a:rPr lang="en-US" dirty="0"/>
              <a:t>…) we will need for a single draw, we will group them in a class which might carry more information.</a:t>
            </a:r>
          </a:p>
          <a:p>
            <a:pPr algn="just"/>
            <a:r>
              <a:rPr lang="en-US" dirty="0"/>
              <a:t>This class will have two critical parts:</a:t>
            </a:r>
          </a:p>
          <a:p>
            <a:pPr marL="285750" indent="-285750" algn="just">
              <a:spcAft>
                <a:spcPts val="0"/>
              </a:spcAft>
              <a:buFontTx/>
              <a:buChar char="-"/>
            </a:pPr>
            <a:r>
              <a:rPr lang="en-US" dirty="0">
                <a:solidFill>
                  <a:srgbClr val="FFC000"/>
                </a:solidFill>
              </a:rPr>
              <a:t>Additional buffers </a:t>
            </a:r>
            <a:r>
              <a:rPr lang="en-US" dirty="0"/>
              <a:t>(added on demand, as needed for resources)</a:t>
            </a:r>
          </a:p>
          <a:p>
            <a:pPr marL="285750" indent="-285750" algn="just">
              <a:spcAft>
                <a:spcPts val="0"/>
              </a:spcAft>
              <a:buFontTx/>
              <a:buChar char="-"/>
            </a:pPr>
            <a:r>
              <a:rPr lang="en-US" dirty="0"/>
              <a:t>A </a:t>
            </a:r>
            <a:r>
              <a:rPr lang="en-US" dirty="0">
                <a:solidFill>
                  <a:srgbClr val="FFC000"/>
                </a:solidFill>
              </a:rPr>
              <a:t>Fence</a:t>
            </a:r>
            <a:r>
              <a:rPr lang="en-US" dirty="0"/>
              <a:t> controller </a:t>
            </a:r>
            <a:r>
              <a:rPr lang="en-US" dirty="0">
                <a:sym typeface="Wingdings" panose="05000000000000000000" pitchFamily="2" charset="2"/>
              </a:rPr>
              <a:t> </a:t>
            </a:r>
            <a:r>
              <a:rPr lang="en-US" dirty="0">
                <a:solidFill>
                  <a:srgbClr val="FFFF00"/>
                </a:solidFill>
                <a:sym typeface="Wingdings" panose="05000000000000000000" pitchFamily="2" charset="2"/>
              </a:rPr>
              <a:t>This will result in a critical optimization of the application.</a:t>
            </a:r>
          </a:p>
          <a:p>
            <a:pPr marL="285750" indent="-285750">
              <a:spcAft>
                <a:spcPts val="0"/>
              </a:spcAft>
              <a:buFontTx/>
              <a:buChar char="-"/>
            </a:pPr>
            <a:endParaRPr lang="en-US" dirty="0">
              <a:solidFill>
                <a:srgbClr val="FFFF00"/>
              </a:solidFill>
              <a:sym typeface="Wingdings" panose="05000000000000000000" pitchFamily="2" charset="2"/>
            </a:endParaRPr>
          </a:p>
          <a:p>
            <a:pPr algn="ctr">
              <a:spcAft>
                <a:spcPts val="0"/>
              </a:spcAft>
            </a:pPr>
            <a:r>
              <a:rPr lang="en-US" dirty="0">
                <a:solidFill>
                  <a:schemeClr val="tx2"/>
                </a:solidFill>
                <a:sym typeface="Wingdings" panose="05000000000000000000" pitchFamily="2" charset="2"/>
              </a:rPr>
              <a:t>Let’s take a look at the actual logic for Draw() using this model…</a:t>
            </a:r>
            <a:endParaRPr lang="en-US" dirty="0">
              <a:solidFill>
                <a:schemeClr val="tx2"/>
              </a:solidFill>
            </a:endParaRPr>
          </a:p>
        </p:txBody>
      </p:sp>
      <p:sp>
        <p:nvSpPr>
          <p:cNvPr id="4" name="Shape 564"/>
          <p:cNvSpPr txBox="1">
            <a:spLocks noGrp="1"/>
          </p:cNvSpPr>
          <p:nvPr>
            <p:ph type="title"/>
          </p:nvPr>
        </p:nvSpPr>
        <p:spPr>
          <a:xfrm>
            <a:off x="415600" y="593367"/>
            <a:ext cx="11360800" cy="763600"/>
          </a:xfrm>
          <a:prstGeom prst="rect">
            <a:avLst/>
          </a:prstGeom>
        </p:spPr>
        <p:txBody>
          <a:bodyPr lIns="121900" tIns="121900" rIns="121900" bIns="121900" anchor="t" anchorCtr="0">
            <a:noAutofit/>
          </a:bodyPr>
          <a:lstStyle/>
          <a:p>
            <a:r>
              <a:rPr lang="en" dirty="0">
                <a:solidFill>
                  <a:srgbClr val="E69138"/>
                </a:solidFill>
              </a:rPr>
              <a:t>Drawing</a:t>
            </a:r>
            <a:r>
              <a:rPr lang="en" sz="2667" dirty="0">
                <a:solidFill>
                  <a:srgbClr val="E69138"/>
                </a:solidFill>
              </a:rPr>
              <a:t> </a:t>
            </a:r>
            <a:r>
              <a:rPr lang="en" sz="2667" dirty="0">
                <a:solidFill>
                  <a:srgbClr val="999999"/>
                </a:solidFill>
              </a:rPr>
              <a:t>- How will we group them?</a:t>
            </a:r>
          </a:p>
        </p:txBody>
      </p:sp>
    </p:spTree>
    <p:extLst>
      <p:ext uri="{BB962C8B-B14F-4D97-AF65-F5344CB8AC3E}">
        <p14:creationId xmlns:p14="http://schemas.microsoft.com/office/powerpoint/2010/main" val="3851135037"/>
      </p:ext>
    </p:extLst>
  </p:cSld>
  <p:clrMapOvr>
    <a:masterClrMapping/>
  </p:clrMapOvr>
</p:sld>
</file>

<file path=ppt/theme/theme1.xml><?xml version="1.0" encoding="utf-8"?>
<a:theme xmlns:a="http://schemas.openxmlformats.org/drawingml/2006/main" name="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G - Rendering.pptx" id="{A5435426-785A-4906-B13A-89DD0D25EA9A}" vid="{544EB4B4-6C52-41A9-9E5C-212245504C8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TM02900771[[fn=Slice]]</Template>
  <TotalTime>3619</TotalTime>
  <Words>2281</Words>
  <Application>Microsoft Office PowerPoint</Application>
  <PresentationFormat>Widescreen</PresentationFormat>
  <Paragraphs>383</Paragraphs>
  <Slides>23</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Courier New</vt:lpstr>
      <vt:lpstr>Wingdings</vt:lpstr>
      <vt:lpstr>simple-dark-2</vt:lpstr>
      <vt:lpstr>Computer Graphics</vt:lpstr>
      <vt:lpstr>Drawing - Up to this point</vt:lpstr>
      <vt:lpstr>Drawing - How does it work ?</vt:lpstr>
      <vt:lpstr>Drawing - What will we Draw?</vt:lpstr>
      <vt:lpstr>Drawing - What will we Draw? - Binding the Buffers to the Pipeline</vt:lpstr>
      <vt:lpstr>Drawing - What will we Draw? – Dynamic Buffers</vt:lpstr>
      <vt:lpstr>Drawing - What will we Draw? - Binding the Buffers to the Pipeline</vt:lpstr>
      <vt:lpstr>Drawing - What will we Draw? - Binding the Buffers to the Pipeline</vt:lpstr>
      <vt:lpstr>Drawing - How will we group them?</vt:lpstr>
      <vt:lpstr>Drawing - Draw() using a global Fence per call</vt:lpstr>
      <vt:lpstr>Drawing - Draw() using multiple Fences</vt:lpstr>
      <vt:lpstr>Drawing - Draw() using multiple Fences and FrameResources</vt:lpstr>
      <vt:lpstr>Drawing - Geometries - Grid</vt:lpstr>
      <vt:lpstr>Drawing – Geometries - Cube</vt:lpstr>
      <vt:lpstr>Drawing – Geometries - Cylinder</vt:lpstr>
      <vt:lpstr>Drawing – Geometries - Cylinder - Example</vt:lpstr>
      <vt:lpstr>Drawing – Geometries - Sphere</vt:lpstr>
      <vt:lpstr>Drawing – Geometries - Sphere - Icosahedron</vt:lpstr>
      <vt:lpstr>Drawing – Geometries – Sphere - Triangulation</vt:lpstr>
      <vt:lpstr>Drawing – Geometries – Sphere - Triangulation</vt:lpstr>
      <vt:lpstr>Drawing – Geometries – Sphere - Triangulation</vt:lpstr>
      <vt:lpstr>Drawing – Geometries – Sphere - Triangulation</vt:lpstr>
      <vt:lpstr>Drawing – Geometries – Sphere - Triangulation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Graphics</dc:title>
  <dc:creator>Fernando Geraci</dc:creator>
  <cp:lastModifiedBy>Fernando Geraci</cp:lastModifiedBy>
  <cp:revision>98</cp:revision>
  <dcterms:created xsi:type="dcterms:W3CDTF">2016-07-17T21:55:13Z</dcterms:created>
  <dcterms:modified xsi:type="dcterms:W3CDTF">2016-10-08T01:59:42Z</dcterms:modified>
</cp:coreProperties>
</file>