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76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104"/>
    <a:srgbClr val="EED204"/>
    <a:srgbClr val="DE8686"/>
    <a:srgbClr val="E691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4874BC-BD5D-475A-81B0-F6C538E4DC31}">
  <a:tblStyle styleId="{654874BC-BD5D-475A-81B0-F6C538E4DC31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61" autoAdjust="0"/>
  </p:normalViewPr>
  <p:slideViewPr>
    <p:cSldViewPr snapToGrid="0">
      <p:cViewPr>
        <p:scale>
          <a:sx n="150" d="100"/>
          <a:sy n="150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61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you have a point at (0,1,0),</a:t>
            </a:r>
            <a:r>
              <a:rPr lang="en-US" baseline="0" dirty="0"/>
              <a:t> and after rotating said point along the x axis (roll) you end up at (1,0,0). Now, what would happen if you rotate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0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Computer Graphics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2228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Quaternions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7131600" y="472290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Quaternions – </a:t>
            </a:r>
            <a:r>
              <a:rPr lang="en-US" dirty="0">
                <a:solidFill>
                  <a:srgbClr val="EEB104"/>
                </a:solidFill>
              </a:rPr>
              <a:t>Algebraic Properties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260461" y="1050470"/>
            <a:ext cx="8520599" cy="39711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C000"/>
                </a:solidFill>
              </a:rPr>
              <a:t>Conversions</a:t>
            </a:r>
          </a:p>
          <a:p>
            <a:pPr>
              <a:lnSpc>
                <a:spcPct val="100000"/>
              </a:lnSpc>
            </a:pPr>
            <a:r>
              <a:rPr lang="pt-BR" sz="1200" dirty="0">
                <a:solidFill>
                  <a:schemeClr val="tx1">
                    <a:lumMod val="65000"/>
                  </a:schemeClr>
                </a:solidFill>
              </a:rPr>
              <a:t>Assume we have an scalar s and a vector v. We can represent this as Quaternions the following way:</a:t>
            </a:r>
          </a:p>
          <a:p>
            <a:pPr>
              <a:lnSpc>
                <a:spcPct val="100000"/>
              </a:lnSpc>
            </a:pPr>
            <a:r>
              <a:rPr lang="pt-BR" sz="1200" dirty="0">
                <a:solidFill>
                  <a:schemeClr val="tx1">
                    <a:lumMod val="65000"/>
                  </a:schemeClr>
                </a:solidFill>
              </a:rPr>
              <a:t>scalar s = (0,0,0,s) and vector v = (v</a:t>
            </a:r>
            <a:r>
              <a:rPr lang="pt-BR" sz="1200" baseline="-25000" dirty="0">
                <a:solidFill>
                  <a:schemeClr val="tx1">
                    <a:lumMod val="65000"/>
                  </a:schemeClr>
                </a:solidFill>
              </a:rPr>
              <a:t>x</a:t>
            </a:r>
            <a:r>
              <a:rPr lang="pt-BR" sz="1200" dirty="0">
                <a:solidFill>
                  <a:schemeClr val="tx1">
                    <a:lumMod val="65000"/>
                  </a:schemeClr>
                </a:solidFill>
              </a:rPr>
              <a:t>, v</a:t>
            </a:r>
            <a:r>
              <a:rPr lang="pt-BR" sz="1200" baseline="-25000" dirty="0">
                <a:solidFill>
                  <a:schemeClr val="tx1">
                    <a:lumMod val="65000"/>
                  </a:schemeClr>
                </a:solidFill>
              </a:rPr>
              <a:t>y</a:t>
            </a:r>
            <a:r>
              <a:rPr lang="pt-BR" sz="1200" dirty="0">
                <a:solidFill>
                  <a:schemeClr val="tx1">
                    <a:lumMod val="65000"/>
                  </a:schemeClr>
                </a:solidFill>
              </a:rPr>
              <a:t>, v</a:t>
            </a:r>
            <a:r>
              <a:rPr lang="pt-BR" sz="1200" baseline="-25000" dirty="0">
                <a:solidFill>
                  <a:schemeClr val="tx1">
                    <a:lumMod val="65000"/>
                  </a:schemeClr>
                </a:solidFill>
              </a:rPr>
              <a:t>z</a:t>
            </a:r>
            <a:r>
              <a:rPr lang="pt-BR" sz="1200" dirty="0">
                <a:solidFill>
                  <a:schemeClr val="tx1">
                    <a:lumMod val="65000"/>
                  </a:schemeClr>
                </a:solidFill>
              </a:rPr>
              <a:t>, 0)</a:t>
            </a:r>
          </a:p>
          <a:p>
            <a:pPr>
              <a:lnSpc>
                <a:spcPct val="100000"/>
              </a:lnSpc>
            </a:pPr>
            <a:r>
              <a:rPr lang="pt-BR" sz="1200" dirty="0">
                <a:solidFill>
                  <a:schemeClr val="tx1">
                    <a:lumMod val="65000"/>
                  </a:schemeClr>
                </a:solidFill>
              </a:rPr>
              <a:t>If we apply the multiplication definition, we will find that for any real number s = (0,0,0,s), s * q, with q being a quternion, it IS indeed commutative:</a:t>
            </a:r>
          </a:p>
          <a:p>
            <a:pPr algn="ctr">
              <a:lnSpc>
                <a:spcPct val="100000"/>
              </a:lnSpc>
            </a:pPr>
            <a:r>
              <a:rPr lang="pt-BR" sz="1200" dirty="0">
                <a:solidFill>
                  <a:schemeClr val="tx1">
                    <a:lumMod val="65000"/>
                  </a:schemeClr>
                </a:solidFill>
              </a:rPr>
              <a:t>(0,0,0,s) * ( q</a:t>
            </a:r>
            <a:r>
              <a:rPr lang="pt-BR" sz="1200" baseline="-25000" dirty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pt-BR" sz="1200" dirty="0">
                <a:solidFill>
                  <a:schemeClr val="tx1">
                    <a:lumMod val="65000"/>
                  </a:schemeClr>
                </a:solidFill>
              </a:rPr>
              <a:t>, q</a:t>
            </a:r>
            <a:r>
              <a:rPr lang="pt-BR" sz="1200" baseline="-25000" dirty="0">
                <a:solidFill>
                  <a:schemeClr val="tx1">
                    <a:lumMod val="65000"/>
                  </a:schemeClr>
                </a:solidFill>
              </a:rPr>
              <a:t>2</a:t>
            </a:r>
            <a:r>
              <a:rPr lang="pt-BR" sz="1200" dirty="0">
                <a:solidFill>
                  <a:schemeClr val="tx1">
                    <a:lumMod val="65000"/>
                  </a:schemeClr>
                </a:solidFill>
              </a:rPr>
              <a:t>, q</a:t>
            </a:r>
            <a:r>
              <a:rPr lang="pt-BR" sz="1200" baseline="-25000" dirty="0">
                <a:solidFill>
                  <a:schemeClr val="tx1">
                    <a:lumMod val="65000"/>
                  </a:schemeClr>
                </a:solidFill>
              </a:rPr>
              <a:t>3</a:t>
            </a:r>
            <a:r>
              <a:rPr lang="pt-BR" sz="1200" dirty="0">
                <a:solidFill>
                  <a:schemeClr val="tx1">
                    <a:lumMod val="65000"/>
                  </a:schemeClr>
                </a:solidFill>
              </a:rPr>
              <a:t>, q</a:t>
            </a:r>
            <a:r>
              <a:rPr lang="pt-BR" sz="1200" baseline="-25000" dirty="0">
                <a:solidFill>
                  <a:schemeClr val="tx1">
                    <a:lumMod val="65000"/>
                  </a:schemeClr>
                </a:solidFill>
              </a:rPr>
              <a:t>4</a:t>
            </a:r>
            <a:r>
              <a:rPr lang="pt-BR" sz="1200" dirty="0">
                <a:solidFill>
                  <a:schemeClr val="tx1">
                    <a:lumMod val="65000"/>
                  </a:schemeClr>
                </a:solidFill>
              </a:rPr>
              <a:t>) = ( q</a:t>
            </a:r>
            <a:r>
              <a:rPr lang="pt-BR" sz="1200" baseline="-25000" dirty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pt-BR" sz="1200" dirty="0">
                <a:solidFill>
                  <a:schemeClr val="tx1">
                    <a:lumMod val="65000"/>
                  </a:schemeClr>
                </a:solidFill>
              </a:rPr>
              <a:t>, q</a:t>
            </a:r>
            <a:r>
              <a:rPr lang="pt-BR" sz="1200" baseline="-25000" dirty="0">
                <a:solidFill>
                  <a:schemeClr val="tx1">
                    <a:lumMod val="65000"/>
                  </a:schemeClr>
                </a:solidFill>
              </a:rPr>
              <a:t>2</a:t>
            </a:r>
            <a:r>
              <a:rPr lang="pt-BR" sz="1200" dirty="0">
                <a:solidFill>
                  <a:schemeClr val="tx1">
                    <a:lumMod val="65000"/>
                  </a:schemeClr>
                </a:solidFill>
              </a:rPr>
              <a:t>, q</a:t>
            </a:r>
            <a:r>
              <a:rPr lang="pt-BR" sz="1200" baseline="-25000" dirty="0">
                <a:solidFill>
                  <a:schemeClr val="tx1">
                    <a:lumMod val="65000"/>
                  </a:schemeClr>
                </a:solidFill>
              </a:rPr>
              <a:t>3</a:t>
            </a:r>
            <a:r>
              <a:rPr lang="pt-BR" sz="1200" dirty="0">
                <a:solidFill>
                  <a:schemeClr val="tx1">
                    <a:lumMod val="65000"/>
                  </a:schemeClr>
                </a:solidFill>
              </a:rPr>
              <a:t>, q</a:t>
            </a:r>
            <a:r>
              <a:rPr lang="pt-BR" sz="1200" baseline="-25000" dirty="0">
                <a:solidFill>
                  <a:schemeClr val="tx1">
                    <a:lumMod val="65000"/>
                  </a:schemeClr>
                </a:solidFill>
              </a:rPr>
              <a:t>4</a:t>
            </a:r>
            <a:r>
              <a:rPr lang="pt-BR" sz="1200" dirty="0">
                <a:solidFill>
                  <a:schemeClr val="tx1">
                    <a:lumMod val="65000"/>
                  </a:schemeClr>
                </a:solidFill>
              </a:rPr>
              <a:t>) * (0,0,0,s)</a:t>
            </a:r>
          </a:p>
          <a:p>
            <a:pPr>
              <a:lnSpc>
                <a:spcPct val="100000"/>
              </a:lnSpc>
            </a:pPr>
            <a:r>
              <a:rPr lang="pt-BR" sz="1600" dirty="0">
                <a:solidFill>
                  <a:srgbClr val="FFC000"/>
                </a:solidFill>
              </a:rPr>
              <a:t>Complex Conjugate</a:t>
            </a:r>
          </a:p>
          <a:p>
            <a:pPr>
              <a:lnSpc>
                <a:spcPct val="100000"/>
              </a:lnSpc>
            </a:pPr>
            <a:r>
              <a:rPr lang="pt-BR" sz="1200" dirty="0">
                <a:solidFill>
                  <a:schemeClr val="tx1">
                    <a:lumMod val="65000"/>
                  </a:schemeClr>
                </a:solidFill>
              </a:rPr>
              <a:t>The complex conjugate of a complex number is its negative and is represented by </a:t>
            </a:r>
            <a:r>
              <a:rPr lang="pt-BR" sz="1200" dirty="0">
                <a:solidFill>
                  <a:srgbClr val="EEB104"/>
                </a:solidFill>
              </a:rPr>
              <a:t>q*</a:t>
            </a:r>
          </a:p>
          <a:p>
            <a:pPr>
              <a:lnSpc>
                <a:spcPct val="100000"/>
              </a:lnSpc>
            </a:pPr>
            <a:r>
              <a:rPr lang="pt-BR" sz="12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	 Same magnitud, same real and imaginary part, </a:t>
            </a:r>
            <a:r>
              <a:rPr lang="pt-BR" sz="1200" dirty="0">
                <a:solidFill>
                  <a:srgbClr val="92D050"/>
                </a:solidFill>
                <a:sym typeface="Wingdings" panose="05000000000000000000" pitchFamily="2" charset="2"/>
              </a:rPr>
              <a:t>opposite sign</a:t>
            </a:r>
            <a:r>
              <a:rPr lang="pt-BR" sz="12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pt-BR" sz="12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In our Quaternion representation q = (q</a:t>
            </a:r>
            <a:r>
              <a:rPr lang="pt-BR" sz="1200" baseline="-250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pt-BR" sz="12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, q</a:t>
            </a:r>
            <a:r>
              <a:rPr lang="pt-BR" sz="1200" baseline="-250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pt-BR" sz="12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, q</a:t>
            </a:r>
            <a:r>
              <a:rPr lang="pt-BR" sz="1200" baseline="-250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pt-BR" sz="12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, q</a:t>
            </a:r>
            <a:r>
              <a:rPr lang="pt-BR" sz="1200" baseline="-250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4</a:t>
            </a:r>
            <a:r>
              <a:rPr lang="pt-BR" sz="12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) = (-q</a:t>
            </a:r>
            <a:r>
              <a:rPr lang="pt-BR" sz="1200" baseline="-250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pt-BR" sz="12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, -q</a:t>
            </a:r>
            <a:r>
              <a:rPr lang="pt-BR" sz="1200" baseline="-250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pt-BR" sz="12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, -q</a:t>
            </a:r>
            <a:r>
              <a:rPr lang="pt-BR" sz="1200" baseline="-250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pt-BR" sz="12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, q</a:t>
            </a:r>
            <a:r>
              <a:rPr lang="pt-BR" sz="1200" baseline="-250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4</a:t>
            </a:r>
            <a:r>
              <a:rPr lang="pt-BR" sz="12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) = (-u, q</a:t>
            </a:r>
            <a:r>
              <a:rPr lang="pt-BR" sz="1200" baseline="-250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4</a:t>
            </a:r>
            <a:r>
              <a:rPr lang="pt-BR" sz="12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). Recall that q</a:t>
            </a:r>
            <a:r>
              <a:rPr lang="pt-BR" sz="1200" baseline="-250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4</a:t>
            </a:r>
            <a:r>
              <a:rPr lang="pt-BR" sz="12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 is the real part of q. 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1" name="Shape 70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bg2">
                    <a:lumMod val="90000"/>
                    <a:lumOff val="10000"/>
                  </a:schemeClr>
                </a:solidFill>
              </a:rPr>
              <a:t>Fernando Geraci</a:t>
            </a:r>
          </a:p>
        </p:txBody>
      </p:sp>
    </p:spTree>
    <p:extLst>
      <p:ext uri="{BB962C8B-B14F-4D97-AF65-F5344CB8AC3E}">
        <p14:creationId xmlns:p14="http://schemas.microsoft.com/office/powerpoint/2010/main" val="3507224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Quaternions – </a:t>
            </a:r>
            <a:r>
              <a:rPr lang="en-US" dirty="0">
                <a:solidFill>
                  <a:srgbClr val="EEB104"/>
                </a:solidFill>
              </a:rPr>
              <a:t>Algebraic Properties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599" cy="3681795"/>
          </a:xfrm>
        </p:spPr>
        <p:txBody>
          <a:bodyPr/>
          <a:lstStyle/>
          <a:p>
            <a:r>
              <a:rPr lang="en-US" sz="1600" dirty="0">
                <a:solidFill>
                  <a:srgbClr val="EEB104"/>
                </a:solidFill>
              </a:rPr>
              <a:t>Conjugate Properties</a:t>
            </a:r>
          </a:p>
          <a:p>
            <a:pPr>
              <a:spcAft>
                <a:spcPts val="200"/>
              </a:spcAft>
            </a:pPr>
            <a:r>
              <a:rPr lang="en-US" sz="1100" dirty="0"/>
              <a:t>(p*)* = p</a:t>
            </a:r>
          </a:p>
          <a:p>
            <a:pPr>
              <a:spcAft>
                <a:spcPts val="200"/>
              </a:spcAft>
            </a:pPr>
            <a:r>
              <a:rPr lang="en-US" sz="1100" dirty="0"/>
              <a:t>(p + q)* = p* + q*</a:t>
            </a:r>
          </a:p>
          <a:p>
            <a:pPr>
              <a:spcAft>
                <a:spcPts val="200"/>
              </a:spcAft>
            </a:pPr>
            <a:r>
              <a:rPr lang="en-US" sz="1100" dirty="0"/>
              <a:t>(</a:t>
            </a:r>
            <a:r>
              <a:rPr lang="en-US" sz="1100" dirty="0" err="1"/>
              <a:t>pq</a:t>
            </a:r>
            <a:r>
              <a:rPr lang="en-US" sz="1100" dirty="0"/>
              <a:t>)* = q*p*</a:t>
            </a:r>
          </a:p>
          <a:p>
            <a:pPr>
              <a:spcAft>
                <a:spcPts val="200"/>
              </a:spcAft>
            </a:pPr>
            <a:r>
              <a:rPr lang="en-US" sz="1100" dirty="0"/>
              <a:t>(</a:t>
            </a:r>
            <a:r>
              <a:rPr lang="en-US" sz="1100" dirty="0" err="1"/>
              <a:t>sq</a:t>
            </a:r>
            <a:r>
              <a:rPr lang="en-US" sz="1100" dirty="0"/>
              <a:t>)* = </a:t>
            </a:r>
            <a:r>
              <a:rPr lang="en-US" sz="1100" dirty="0" err="1"/>
              <a:t>sq</a:t>
            </a:r>
            <a:r>
              <a:rPr lang="en-US" sz="1100" dirty="0"/>
              <a:t>* for any real scalar s</a:t>
            </a:r>
          </a:p>
          <a:p>
            <a:pPr>
              <a:spcAft>
                <a:spcPts val="200"/>
              </a:spcAft>
            </a:pPr>
            <a:r>
              <a:rPr lang="en-US" sz="1100" dirty="0"/>
              <a:t>(q + q*) = (u,q</a:t>
            </a:r>
            <a:r>
              <a:rPr lang="en-US" sz="1100" baseline="-25000" dirty="0"/>
              <a:t>4</a:t>
            </a:r>
            <a:r>
              <a:rPr lang="en-US" sz="1100" dirty="0"/>
              <a:t>) + (-u,q</a:t>
            </a:r>
            <a:r>
              <a:rPr lang="en-US" sz="1100" baseline="-25000" dirty="0"/>
              <a:t>4</a:t>
            </a:r>
            <a:r>
              <a:rPr lang="en-US" sz="1100" dirty="0"/>
              <a:t>) = 2q</a:t>
            </a:r>
            <a:r>
              <a:rPr lang="en-US" sz="1100" baseline="-25000" dirty="0"/>
              <a:t>4</a:t>
            </a:r>
            <a:r>
              <a:rPr lang="en-US" sz="1100" dirty="0"/>
              <a:t> </a:t>
            </a:r>
          </a:p>
          <a:p>
            <a:pPr>
              <a:spcAft>
                <a:spcPts val="200"/>
              </a:spcAft>
            </a:pPr>
            <a:r>
              <a:rPr lang="en-US" sz="1100" dirty="0" err="1">
                <a:sym typeface="Wingdings" panose="05000000000000000000" pitchFamily="2" charset="2"/>
              </a:rPr>
              <a:t>qq</a:t>
            </a:r>
            <a:r>
              <a:rPr lang="en-US" sz="1100" dirty="0">
                <a:sym typeface="Wingdings" panose="05000000000000000000" pitchFamily="2" charset="2"/>
              </a:rPr>
              <a:t>* = q * q = ||u||</a:t>
            </a:r>
            <a:r>
              <a:rPr lang="en-US" sz="1100" baseline="30000" dirty="0">
                <a:sym typeface="Wingdings" panose="05000000000000000000" pitchFamily="2" charset="2"/>
              </a:rPr>
              <a:t>2</a:t>
            </a:r>
            <a:r>
              <a:rPr lang="en-US" sz="1100" dirty="0">
                <a:sym typeface="Wingdings" panose="05000000000000000000" pitchFamily="2" charset="2"/>
              </a:rPr>
              <a:t> + q</a:t>
            </a:r>
            <a:r>
              <a:rPr lang="en-US" sz="1100" baseline="30000" dirty="0">
                <a:sym typeface="Wingdings" panose="05000000000000000000" pitchFamily="2" charset="2"/>
              </a:rPr>
              <a:t>2</a:t>
            </a:r>
            <a:r>
              <a:rPr lang="en-US" sz="1100" baseline="-25000" dirty="0">
                <a:sym typeface="Wingdings" panose="05000000000000000000" pitchFamily="2" charset="2"/>
              </a:rPr>
              <a:t>2</a:t>
            </a:r>
          </a:p>
          <a:p>
            <a:pPr>
              <a:spcAft>
                <a:spcPts val="200"/>
              </a:spcAft>
            </a:pPr>
            <a:endParaRPr lang="en-US" sz="1100" baseline="-25000" dirty="0"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EEB104"/>
                </a:solidFill>
              </a:rPr>
              <a:t>Norm Quaternion</a:t>
            </a:r>
          </a:p>
          <a:p>
            <a:r>
              <a:rPr lang="en-US" sz="1100" dirty="0">
                <a:solidFill>
                  <a:schemeClr val="tx1">
                    <a:lumMod val="65000"/>
                  </a:schemeClr>
                </a:solidFill>
              </a:rPr>
              <a:t>This is given by </a:t>
            </a:r>
            <a:r>
              <a:rPr lang="en-US" sz="1100" dirty="0">
                <a:solidFill>
                  <a:srgbClr val="92D050"/>
                </a:solidFill>
              </a:rPr>
              <a:t>||q|| </a:t>
            </a:r>
            <a:r>
              <a:rPr lang="en-US" sz="1100" dirty="0">
                <a:solidFill>
                  <a:schemeClr val="tx1">
                    <a:lumMod val="65000"/>
                  </a:schemeClr>
                </a:solidFill>
              </a:rPr>
              <a:t>= ||</a:t>
            </a:r>
            <a:r>
              <a:rPr lang="en-US" sz="1100" dirty="0" err="1">
                <a:solidFill>
                  <a:schemeClr val="tx1">
                    <a:lumMod val="65000"/>
                  </a:schemeClr>
                </a:solidFill>
              </a:rPr>
              <a:t>qq</a:t>
            </a:r>
            <a:r>
              <a:rPr lang="en-US" sz="1100" dirty="0">
                <a:solidFill>
                  <a:schemeClr val="tx1">
                    <a:lumMod val="65000"/>
                  </a:schemeClr>
                </a:solidFill>
              </a:rPr>
              <a:t>*|| = SQRT(q</a:t>
            </a:r>
            <a:r>
              <a:rPr lang="en-US" sz="1100" baseline="-25000" dirty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en-US" sz="1100" baseline="30000" dirty="0">
                <a:solidFill>
                  <a:schemeClr val="tx1">
                    <a:lumMod val="65000"/>
                  </a:schemeClr>
                </a:solidFill>
              </a:rPr>
              <a:t>2 </a:t>
            </a:r>
            <a:r>
              <a:rPr lang="en-US" sz="1100" dirty="0">
                <a:solidFill>
                  <a:schemeClr val="tx1">
                    <a:lumMod val="65000"/>
                  </a:schemeClr>
                </a:solidFill>
              </a:rPr>
              <a:t>+ q</a:t>
            </a:r>
            <a:r>
              <a:rPr lang="en-US" sz="1100" baseline="-25000" dirty="0">
                <a:solidFill>
                  <a:schemeClr val="tx1">
                    <a:lumMod val="65000"/>
                  </a:schemeClr>
                </a:solidFill>
              </a:rPr>
              <a:t>2</a:t>
            </a:r>
            <a:r>
              <a:rPr lang="en-US" sz="1100" baseline="30000" dirty="0">
                <a:solidFill>
                  <a:schemeClr val="tx1">
                    <a:lumMod val="65000"/>
                  </a:schemeClr>
                </a:solidFill>
              </a:rPr>
              <a:t>2</a:t>
            </a:r>
            <a:r>
              <a:rPr lang="en-US" sz="1100" dirty="0">
                <a:solidFill>
                  <a:schemeClr val="tx1">
                    <a:lumMod val="65000"/>
                  </a:schemeClr>
                </a:solidFill>
              </a:rPr>
              <a:t> + q</a:t>
            </a:r>
            <a:r>
              <a:rPr lang="en-US" sz="1100" baseline="-25000" dirty="0">
                <a:solidFill>
                  <a:schemeClr val="tx1">
                    <a:lumMod val="65000"/>
                  </a:schemeClr>
                </a:solidFill>
              </a:rPr>
              <a:t>3</a:t>
            </a:r>
            <a:r>
              <a:rPr lang="en-US" sz="1100" baseline="30000" dirty="0">
                <a:solidFill>
                  <a:schemeClr val="tx1">
                    <a:lumMod val="65000"/>
                  </a:schemeClr>
                </a:solidFill>
              </a:rPr>
              <a:t>2</a:t>
            </a:r>
            <a:r>
              <a:rPr lang="en-US" sz="1100" dirty="0">
                <a:solidFill>
                  <a:schemeClr val="tx1">
                    <a:lumMod val="65000"/>
                  </a:schemeClr>
                </a:solidFill>
              </a:rPr>
              <a:t> + q</a:t>
            </a:r>
            <a:r>
              <a:rPr lang="en-US" sz="1100" baseline="-25000" dirty="0">
                <a:solidFill>
                  <a:schemeClr val="tx1">
                    <a:lumMod val="65000"/>
                  </a:schemeClr>
                </a:solidFill>
              </a:rPr>
              <a:t>4</a:t>
            </a:r>
            <a:r>
              <a:rPr lang="en-US" sz="1100" baseline="30000" dirty="0">
                <a:solidFill>
                  <a:schemeClr val="tx1">
                    <a:lumMod val="65000"/>
                  </a:schemeClr>
                </a:solidFill>
              </a:rPr>
              <a:t>2</a:t>
            </a:r>
            <a:r>
              <a:rPr lang="en-US" sz="1100" dirty="0">
                <a:solidFill>
                  <a:schemeClr val="tx1">
                    <a:lumMod val="65000"/>
                  </a:schemeClr>
                </a:solidFill>
              </a:rPr>
              <a:t>) = </a:t>
            </a:r>
            <a:r>
              <a:rPr lang="en-US" sz="1100" dirty="0">
                <a:solidFill>
                  <a:srgbClr val="92D050"/>
                </a:solidFill>
              </a:rPr>
              <a:t>SQRT( ||u||</a:t>
            </a:r>
            <a:r>
              <a:rPr lang="en-US" sz="1100" baseline="30000" dirty="0">
                <a:solidFill>
                  <a:srgbClr val="92D050"/>
                </a:solidFill>
              </a:rPr>
              <a:t>2</a:t>
            </a:r>
            <a:r>
              <a:rPr lang="en-US" sz="1100" dirty="0">
                <a:solidFill>
                  <a:srgbClr val="92D050"/>
                </a:solidFill>
              </a:rPr>
              <a:t> + q</a:t>
            </a:r>
            <a:r>
              <a:rPr lang="en-US" sz="1100" baseline="-25000" dirty="0">
                <a:solidFill>
                  <a:srgbClr val="92D050"/>
                </a:solidFill>
              </a:rPr>
              <a:t>4</a:t>
            </a:r>
            <a:r>
              <a:rPr lang="en-US" sz="1100" baseline="30000" dirty="0">
                <a:solidFill>
                  <a:srgbClr val="92D050"/>
                </a:solidFill>
              </a:rPr>
              <a:t>2</a:t>
            </a:r>
            <a:r>
              <a:rPr lang="en-US" sz="1100" dirty="0">
                <a:solidFill>
                  <a:srgbClr val="92D050"/>
                </a:solidFill>
              </a:rPr>
              <a:t> ) </a:t>
            </a:r>
            <a:r>
              <a:rPr lang="en-US" sz="11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 if 1, it is a </a:t>
            </a:r>
            <a:r>
              <a:rPr lang="en-US" sz="1100" dirty="0">
                <a:solidFill>
                  <a:srgbClr val="92D050"/>
                </a:solidFill>
                <a:sym typeface="Wingdings" panose="05000000000000000000" pitchFamily="2" charset="2"/>
              </a:rPr>
              <a:t>UNIT QUATERNION = Norm(0,0,0,1) </a:t>
            </a:r>
            <a:r>
              <a:rPr lang="en-US" sz="1100" dirty="0">
                <a:solidFill>
                  <a:srgbClr val="EEB104"/>
                </a:solidFill>
                <a:sym typeface="Wingdings" panose="05000000000000000000" pitchFamily="2" charset="2"/>
              </a:rPr>
              <a:t>= 1</a:t>
            </a:r>
          </a:p>
          <a:p>
            <a:r>
              <a:rPr lang="en-US" sz="11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Intuitively, we can see that:</a:t>
            </a:r>
          </a:p>
          <a:p>
            <a:pPr>
              <a:spcAft>
                <a:spcPts val="50"/>
              </a:spcAft>
            </a:pPr>
            <a:r>
              <a:rPr lang="en-US" sz="11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||p*|| = ||p||</a:t>
            </a:r>
            <a:r>
              <a:rPr lang="en-US" sz="1100" dirty="0">
                <a:solidFill>
                  <a:srgbClr val="EEB104"/>
                </a:solidFill>
                <a:sym typeface="Wingdings" panose="05000000000000000000" pitchFamily="2" charset="2"/>
              </a:rPr>
              <a:t> </a:t>
            </a:r>
          </a:p>
          <a:p>
            <a:pPr>
              <a:spcAft>
                <a:spcPts val="50"/>
              </a:spcAft>
            </a:pPr>
            <a:r>
              <a:rPr lang="en-US" sz="11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||</a:t>
            </a:r>
            <a:r>
              <a:rPr lang="en-US" sz="1100" dirty="0" err="1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pq</a:t>
            </a:r>
            <a:r>
              <a:rPr lang="en-US" sz="11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|| = ||p|| ||q||</a:t>
            </a:r>
            <a:endParaRPr lang="en-US" sz="1200" dirty="0">
              <a:solidFill>
                <a:srgbClr val="EEB104"/>
              </a:solidFill>
              <a:sym typeface="Wingdings" panose="05000000000000000000" pitchFamily="2" charset="2"/>
            </a:endParaRPr>
          </a:p>
        </p:txBody>
      </p:sp>
      <p:sp>
        <p:nvSpPr>
          <p:cNvPr id="11" name="Shape 70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bg2">
                    <a:lumMod val="90000"/>
                    <a:lumOff val="10000"/>
                  </a:schemeClr>
                </a:solidFill>
              </a:rPr>
              <a:t>Fernando Geraci</a:t>
            </a:r>
          </a:p>
        </p:txBody>
      </p:sp>
      <p:sp>
        <p:nvSpPr>
          <p:cNvPr id="7" name="Right Brace 6"/>
          <p:cNvSpPr/>
          <p:nvPr/>
        </p:nvSpPr>
        <p:spPr>
          <a:xfrm>
            <a:off x="2388781" y="2630303"/>
            <a:ext cx="199674" cy="384260"/>
          </a:xfrm>
          <a:prstGeom prst="rightBrace">
            <a:avLst/>
          </a:prstGeom>
          <a:ln>
            <a:solidFill>
              <a:srgbClr val="EEB1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67191" y="2646117"/>
            <a:ext cx="1603717" cy="3724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rgbClr val="EEB104"/>
                </a:solidFill>
              </a:rPr>
              <a:t>REAL NUMBERS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77116" y="4512171"/>
            <a:ext cx="6053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EEB104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EEB104"/>
                </a:solidFill>
                <a:sym typeface="Wingdings" panose="05000000000000000000" pitchFamily="2" charset="2"/>
              </a:rPr>
              <a:t>We use the Norm to normalize Quaternions (just as vectors), </a:t>
            </a:r>
          </a:p>
          <a:p>
            <a:pPr algn="r"/>
            <a:r>
              <a:rPr lang="en-US" dirty="0">
                <a:solidFill>
                  <a:srgbClr val="EEB104"/>
                </a:solidFill>
                <a:sym typeface="Wingdings" panose="05000000000000000000" pitchFamily="2" charset="2"/>
              </a:rPr>
              <a:t>which </a:t>
            </a:r>
            <a:r>
              <a:rPr lang="en-US" dirty="0">
                <a:solidFill>
                  <a:srgbClr val="DE8686"/>
                </a:solidFill>
                <a:sym typeface="Wingdings" panose="05000000000000000000" pitchFamily="2" charset="2"/>
              </a:rPr>
              <a:t>is the only way we can use them</a:t>
            </a:r>
            <a:endParaRPr lang="en-US" dirty="0">
              <a:solidFill>
                <a:srgbClr val="EEB104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24198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Quaternions – </a:t>
            </a:r>
            <a:r>
              <a:rPr lang="en-US" dirty="0">
                <a:solidFill>
                  <a:srgbClr val="EEB104"/>
                </a:solidFill>
              </a:rPr>
              <a:t>Algebraic Properties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599" cy="3681795"/>
          </a:xfrm>
        </p:spPr>
        <p:txBody>
          <a:bodyPr/>
          <a:lstStyle/>
          <a:p>
            <a:r>
              <a:rPr lang="en-US" dirty="0">
                <a:solidFill>
                  <a:srgbClr val="EEB104"/>
                </a:solidFill>
              </a:rPr>
              <a:t>Inverse</a:t>
            </a:r>
          </a:p>
          <a:p>
            <a:r>
              <a:rPr lang="en-US" sz="1100" dirty="0"/>
              <a:t>Given by:	</a:t>
            </a:r>
            <a:r>
              <a:rPr lang="en-US" sz="1100" dirty="0">
                <a:solidFill>
                  <a:srgbClr val="FFC000"/>
                </a:solidFill>
              </a:rPr>
              <a:t>q</a:t>
            </a:r>
            <a:r>
              <a:rPr lang="en-US" sz="1100" baseline="30000" dirty="0">
                <a:solidFill>
                  <a:srgbClr val="FFC000"/>
                </a:solidFill>
              </a:rPr>
              <a:t>-1</a:t>
            </a:r>
            <a:r>
              <a:rPr lang="en-US" sz="1100" dirty="0">
                <a:solidFill>
                  <a:srgbClr val="FFC000"/>
                </a:solidFill>
              </a:rPr>
              <a:t> = q* / || q || </a:t>
            </a:r>
            <a:r>
              <a:rPr lang="en-US" sz="1100" baseline="30000" dirty="0">
                <a:solidFill>
                  <a:srgbClr val="FFC000"/>
                </a:solidFill>
              </a:rPr>
              <a:t>2</a:t>
            </a:r>
          </a:p>
          <a:p>
            <a:pPr>
              <a:spcAft>
                <a:spcPts val="200"/>
              </a:spcAft>
            </a:pP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(q</a:t>
            </a:r>
            <a:r>
              <a:rPr lang="en-US" sz="1200" baseline="30000" dirty="0">
                <a:solidFill>
                  <a:schemeClr val="tx1">
                    <a:lumMod val="65000"/>
                  </a:schemeClr>
                </a:solidFill>
              </a:rPr>
              <a:t>-1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)</a:t>
            </a:r>
            <a:r>
              <a:rPr lang="en-US" sz="1200" baseline="30000" dirty="0">
                <a:solidFill>
                  <a:schemeClr val="tx1">
                    <a:lumMod val="65000"/>
                  </a:schemeClr>
                </a:solidFill>
              </a:rPr>
              <a:t>-1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 = q</a:t>
            </a:r>
          </a:p>
          <a:p>
            <a:pPr>
              <a:spcAft>
                <a:spcPts val="200"/>
              </a:spcAft>
            </a:pPr>
            <a:r>
              <a:rPr lang="en-US" sz="12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qp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)</a:t>
            </a:r>
            <a:r>
              <a:rPr lang="en-US" sz="1200" baseline="300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-1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 = p</a:t>
            </a:r>
            <a:r>
              <a:rPr lang="en-US" sz="1200" baseline="300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-1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 q</a:t>
            </a:r>
            <a:r>
              <a:rPr lang="en-US" sz="1200" baseline="300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-1</a:t>
            </a:r>
          </a:p>
          <a:p>
            <a:pPr>
              <a:spcAft>
                <a:spcPts val="200"/>
              </a:spcAft>
            </a:pPr>
            <a:r>
              <a:rPr lang="en-US" sz="12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If q is a unit quaternion then q</a:t>
            </a:r>
            <a:r>
              <a:rPr lang="en-US" sz="1200" baseline="300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-1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 = q *</a:t>
            </a:r>
          </a:p>
          <a:p>
            <a:pPr>
              <a:spcAft>
                <a:spcPts val="200"/>
              </a:spcAft>
            </a:pPr>
            <a:endParaRPr lang="en-US" sz="1100" baseline="-25000" dirty="0">
              <a:sym typeface="Wingdings" panose="05000000000000000000" pitchFamily="2" charset="2"/>
            </a:endParaRPr>
          </a:p>
          <a:p>
            <a:pPr>
              <a:spcAft>
                <a:spcPts val="200"/>
              </a:spcAft>
            </a:pPr>
            <a:endParaRPr lang="en-US" sz="1100" baseline="-25000" dirty="0">
              <a:sym typeface="Wingdings" panose="05000000000000000000" pitchFamily="2" charset="2"/>
            </a:endParaRPr>
          </a:p>
          <a:p>
            <a:pPr>
              <a:spcAft>
                <a:spcPts val="200"/>
              </a:spcAft>
            </a:pPr>
            <a:endParaRPr lang="en-US" sz="1100" baseline="-25000" dirty="0"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EEB104"/>
                </a:solidFill>
              </a:rPr>
              <a:t>Normalized Quaternion</a:t>
            </a:r>
          </a:p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Just as if it was a 4D vector, we divide its components by its Norm(q)</a:t>
            </a:r>
            <a:endParaRPr lang="en-US" sz="1100" dirty="0">
              <a:solidFill>
                <a:srgbClr val="EEB104"/>
              </a:solidFill>
              <a:sym typeface="Wingdings" panose="05000000000000000000" pitchFamily="2" charset="2"/>
            </a:endParaRPr>
          </a:p>
        </p:txBody>
      </p:sp>
      <p:sp>
        <p:nvSpPr>
          <p:cNvPr id="11" name="Shape 70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bg2">
                    <a:lumMod val="90000"/>
                    <a:lumOff val="10000"/>
                  </a:schemeClr>
                </a:solidFill>
              </a:rPr>
              <a:t>Fernando Geraci</a:t>
            </a:r>
          </a:p>
        </p:txBody>
      </p:sp>
    </p:spTree>
    <p:extLst>
      <p:ext uri="{BB962C8B-B14F-4D97-AF65-F5344CB8AC3E}">
        <p14:creationId xmlns:p14="http://schemas.microsoft.com/office/powerpoint/2010/main" val="1805964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Quaternions – </a:t>
            </a:r>
            <a:r>
              <a:rPr lang="en-US" dirty="0">
                <a:solidFill>
                  <a:srgbClr val="EEB104"/>
                </a:solidFill>
              </a:rPr>
              <a:t>Rotations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50"/>
              </a:spcAft>
            </a:pPr>
            <a:r>
              <a:rPr lang="en-US" sz="1050" dirty="0"/>
              <a:t>Let q be a </a:t>
            </a:r>
            <a:r>
              <a:rPr lang="en-US" sz="1050" dirty="0">
                <a:solidFill>
                  <a:srgbClr val="92D050"/>
                </a:solidFill>
              </a:rPr>
              <a:t>unit</a:t>
            </a:r>
            <a:r>
              <a:rPr lang="en-US" sz="1050" dirty="0"/>
              <a:t> quaternion </a:t>
            </a:r>
            <a:r>
              <a:rPr lang="en-US" sz="1050" dirty="0">
                <a:solidFill>
                  <a:srgbClr val="EEB104"/>
                </a:solidFill>
              </a:rPr>
              <a:t>q = (</a:t>
            </a:r>
            <a:r>
              <a:rPr lang="en-US" sz="1050" dirty="0" err="1">
                <a:solidFill>
                  <a:srgbClr val="EEB104"/>
                </a:solidFill>
              </a:rPr>
              <a:t>u,w</a:t>
            </a:r>
            <a:r>
              <a:rPr lang="en-US" sz="1050" dirty="0">
                <a:solidFill>
                  <a:srgbClr val="EEB104"/>
                </a:solidFill>
              </a:rPr>
              <a:t>) </a:t>
            </a:r>
            <a:r>
              <a:rPr lang="en-US" sz="1050" dirty="0"/>
              <a:t>and </a:t>
            </a:r>
            <a:r>
              <a:rPr lang="en-US" sz="1050" dirty="0">
                <a:solidFill>
                  <a:srgbClr val="EEB104"/>
                </a:solidFill>
              </a:rPr>
              <a:t>p = (v,0) </a:t>
            </a:r>
            <a:r>
              <a:rPr lang="en-US" sz="1050" dirty="0"/>
              <a:t>the vector we want to rotate.</a:t>
            </a:r>
          </a:p>
          <a:p>
            <a:pPr>
              <a:spcAft>
                <a:spcPts val="50"/>
              </a:spcAft>
            </a:pPr>
            <a:endParaRPr lang="en-US" sz="1050" dirty="0"/>
          </a:p>
          <a:p>
            <a:pPr>
              <a:spcAft>
                <a:spcPts val="50"/>
              </a:spcAft>
            </a:pPr>
            <a:r>
              <a:rPr lang="en-US" sz="1050" dirty="0"/>
              <a:t>Note that q has a real value w, while v has is a pure quaternion for its real part is 0.</a:t>
            </a:r>
          </a:p>
          <a:p>
            <a:pPr>
              <a:spcAft>
                <a:spcPts val="50"/>
              </a:spcAft>
            </a:pPr>
            <a:endParaRPr lang="en-US" sz="1050" dirty="0"/>
          </a:p>
          <a:p>
            <a:pPr>
              <a:spcAft>
                <a:spcPts val="50"/>
              </a:spcAft>
            </a:pPr>
            <a:r>
              <a:rPr lang="en-US" sz="1050" dirty="0"/>
              <a:t>We can achieve said transformation by simply multiplying </a:t>
            </a:r>
            <a:r>
              <a:rPr lang="en-US" sz="1050" dirty="0" err="1">
                <a:solidFill>
                  <a:srgbClr val="EEB104"/>
                </a:solidFill>
              </a:rPr>
              <a:t>qpq</a:t>
            </a:r>
            <a:r>
              <a:rPr lang="en-US" sz="1050" dirty="0">
                <a:solidFill>
                  <a:srgbClr val="EEB104"/>
                </a:solidFill>
              </a:rPr>
              <a:t>* </a:t>
            </a:r>
            <a:r>
              <a:rPr lang="en-US" sz="1050" dirty="0">
                <a:sym typeface="Wingdings" panose="05000000000000000000" pitchFamily="2" charset="2"/>
              </a:rPr>
              <a:t></a:t>
            </a:r>
            <a:r>
              <a:rPr lang="en-US" sz="1050" dirty="0"/>
              <a:t> rot quaternion * vector * rot q conjugate.</a:t>
            </a:r>
          </a:p>
          <a:p>
            <a:pPr algn="r">
              <a:spcAft>
                <a:spcPts val="50"/>
              </a:spcAft>
            </a:pPr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…recall that q is UNIT so q* = q</a:t>
            </a:r>
            <a:r>
              <a:rPr lang="en-US" sz="1050" baseline="30000" dirty="0">
                <a:solidFill>
                  <a:schemeClr val="tx1">
                    <a:lumMod val="50000"/>
                  </a:schemeClr>
                </a:solidFill>
              </a:rPr>
              <a:t>-1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. why are we multiplying by q</a:t>
            </a:r>
            <a:r>
              <a:rPr lang="en-US" sz="1050" baseline="30000" dirty="0">
                <a:solidFill>
                  <a:schemeClr val="tx1">
                    <a:lumMod val="50000"/>
                  </a:schemeClr>
                </a:solidFill>
              </a:rPr>
              <a:t>-1</a:t>
            </a:r>
            <a:endParaRPr lang="en-US" sz="1050" dirty="0">
              <a:solidFill>
                <a:schemeClr val="tx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>
              <a:spcAft>
                <a:spcPts val="50"/>
              </a:spcAft>
            </a:pPr>
            <a:r>
              <a:rPr lang="en-US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Using the properties covered so far, we can appreciate that this operations yields to:</a:t>
            </a:r>
          </a:p>
          <a:p>
            <a:pPr algn="ctr">
              <a:spcAft>
                <a:spcPts val="50"/>
              </a:spcAft>
            </a:pPr>
            <a:r>
              <a:rPr lang="en-US" sz="1050" dirty="0">
                <a:solidFill>
                  <a:srgbClr val="EEB104"/>
                </a:solidFill>
                <a:sym typeface="Wingdings" panose="05000000000000000000" pitchFamily="2" charset="2"/>
              </a:rPr>
              <a:t>(</a:t>
            </a:r>
            <a:r>
              <a:rPr lang="en-US" sz="1050" dirty="0" err="1">
                <a:solidFill>
                  <a:srgbClr val="EEB104"/>
                </a:solidFill>
                <a:sym typeface="Wingdings" panose="05000000000000000000" pitchFamily="2" charset="2"/>
              </a:rPr>
              <a:t>u,w</a:t>
            </a:r>
            <a:r>
              <a:rPr lang="en-US" sz="1050" dirty="0">
                <a:solidFill>
                  <a:srgbClr val="EEB104"/>
                </a:solidFill>
                <a:sym typeface="Wingdings" panose="05000000000000000000" pitchFamily="2" charset="2"/>
              </a:rPr>
              <a:t>) (</a:t>
            </a:r>
            <a:r>
              <a:rPr lang="en-US" sz="1050" dirty="0" err="1">
                <a:solidFill>
                  <a:srgbClr val="EEB104"/>
                </a:solidFill>
                <a:sym typeface="Wingdings" panose="05000000000000000000" pitchFamily="2" charset="2"/>
              </a:rPr>
              <a:t>wv</a:t>
            </a:r>
            <a:r>
              <a:rPr lang="en-US" sz="1050" dirty="0">
                <a:solidFill>
                  <a:srgbClr val="EEB104"/>
                </a:solidFill>
                <a:sym typeface="Wingdings" panose="05000000000000000000" pitchFamily="2" charset="2"/>
              </a:rPr>
              <a:t> – v x u, v ∙ u )</a:t>
            </a:r>
            <a:endParaRPr lang="en-US" sz="1050" dirty="0">
              <a:solidFill>
                <a:srgbClr val="EEB104"/>
              </a:solidFill>
            </a:endParaRPr>
          </a:p>
          <a:p>
            <a:pPr>
              <a:spcAft>
                <a:spcPts val="50"/>
              </a:spcAft>
            </a:pPr>
            <a:r>
              <a:rPr lang="en-US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That multiplication results in a vector, which real component is 0. </a:t>
            </a:r>
            <a:r>
              <a:rPr lang="en-US" sz="1050" dirty="0">
                <a:solidFill>
                  <a:srgbClr val="92D050"/>
                </a:solidFill>
                <a:sym typeface="Wingdings" panose="05000000000000000000" pitchFamily="2" charset="2"/>
              </a:rPr>
              <a:t>That vector, is our product</a:t>
            </a:r>
            <a:r>
              <a:rPr lang="en-US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.</a:t>
            </a:r>
          </a:p>
          <a:p>
            <a:pPr algn="r">
              <a:spcAft>
                <a:spcPts val="50"/>
              </a:spcAft>
            </a:pPr>
            <a:r>
              <a:rPr lang="en-US" sz="1050" dirty="0">
                <a:solidFill>
                  <a:schemeClr val="tx1">
                    <a:lumMod val="50000"/>
                  </a:schemeClr>
                </a:solidFill>
                <a:sym typeface="Wingdings" panose="05000000000000000000" pitchFamily="2" charset="2"/>
              </a:rPr>
              <a:t>…the proof is lengthy and can be found in the support material section for you to review later.</a:t>
            </a:r>
          </a:p>
          <a:p>
            <a:pPr algn="r">
              <a:spcAft>
                <a:spcPts val="50"/>
              </a:spcAft>
            </a:pPr>
            <a:endParaRPr lang="en-US" sz="1050" dirty="0">
              <a:solidFill>
                <a:schemeClr val="tx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>
              <a:spcAft>
                <a:spcPts val="50"/>
              </a:spcAft>
            </a:pPr>
            <a:r>
              <a:rPr lang="en-US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Rotation Formula:</a:t>
            </a:r>
          </a:p>
          <a:p>
            <a:pPr>
              <a:spcAft>
                <a:spcPts val="50"/>
              </a:spcAft>
            </a:pPr>
            <a:r>
              <a:rPr lang="en-US" sz="1050" dirty="0" err="1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QuatRot</a:t>
            </a:r>
            <a:r>
              <a:rPr lang="en-US" sz="1050" baseline="-25000" dirty="0" err="1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n</a:t>
            </a:r>
            <a:r>
              <a:rPr lang="en-US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(v) = cos(</a:t>
            </a:r>
            <a:r>
              <a:rPr lang="el-GR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Θ</a:t>
            </a:r>
            <a:r>
              <a:rPr lang="en-US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)v + (1 – cos(2</a:t>
            </a:r>
            <a:r>
              <a:rPr lang="el-GR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Θ</a:t>
            </a:r>
            <a:r>
              <a:rPr lang="en-US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)) (n ∙ v) n + sin(2</a:t>
            </a:r>
            <a:r>
              <a:rPr lang="el-GR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Θ</a:t>
            </a:r>
            <a:r>
              <a:rPr lang="en-US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)(n x v) = </a:t>
            </a:r>
            <a:r>
              <a:rPr lang="en-US" sz="1050" dirty="0">
                <a:solidFill>
                  <a:srgbClr val="92D050"/>
                </a:solidFill>
                <a:sym typeface="Wingdings" panose="05000000000000000000" pitchFamily="2" charset="2"/>
              </a:rPr>
              <a:t>cos (</a:t>
            </a:r>
            <a:r>
              <a:rPr lang="el-GR" sz="1050" dirty="0">
                <a:solidFill>
                  <a:srgbClr val="92D050"/>
                </a:solidFill>
                <a:sym typeface="Wingdings" panose="05000000000000000000" pitchFamily="2" charset="2"/>
              </a:rPr>
              <a:t>Θ</a:t>
            </a:r>
            <a:r>
              <a:rPr lang="en-US" sz="1050" dirty="0">
                <a:solidFill>
                  <a:srgbClr val="92D050"/>
                </a:solidFill>
                <a:sym typeface="Wingdings" panose="05000000000000000000" pitchFamily="2" charset="2"/>
              </a:rPr>
              <a:t>/2) + (</a:t>
            </a:r>
            <a:r>
              <a:rPr lang="en-US" sz="1050" dirty="0" err="1">
                <a:solidFill>
                  <a:srgbClr val="92D050"/>
                </a:solidFill>
                <a:sym typeface="Wingdings" panose="05000000000000000000" pitchFamily="2" charset="2"/>
              </a:rPr>
              <a:t>u</a:t>
            </a:r>
            <a:r>
              <a:rPr lang="en-US" sz="1050" baseline="-25000" dirty="0" err="1">
                <a:solidFill>
                  <a:srgbClr val="92D050"/>
                </a:solidFill>
                <a:sym typeface="Wingdings" panose="05000000000000000000" pitchFamily="2" charset="2"/>
              </a:rPr>
              <a:t>x</a:t>
            </a:r>
            <a:r>
              <a:rPr lang="en-US" sz="1050" dirty="0" err="1">
                <a:solidFill>
                  <a:srgbClr val="92D050"/>
                </a:solidFill>
                <a:sym typeface="Wingdings" panose="05000000000000000000" pitchFamily="2" charset="2"/>
              </a:rPr>
              <a:t>i</a:t>
            </a:r>
            <a:r>
              <a:rPr lang="en-US" sz="1050" dirty="0">
                <a:solidFill>
                  <a:srgbClr val="92D050"/>
                </a:solidFill>
                <a:sym typeface="Wingdings" panose="05000000000000000000" pitchFamily="2" charset="2"/>
              </a:rPr>
              <a:t> + </a:t>
            </a:r>
            <a:r>
              <a:rPr lang="en-US" sz="1050" dirty="0" err="1">
                <a:solidFill>
                  <a:srgbClr val="92D050"/>
                </a:solidFill>
                <a:sym typeface="Wingdings" panose="05000000000000000000" pitchFamily="2" charset="2"/>
              </a:rPr>
              <a:t>u</a:t>
            </a:r>
            <a:r>
              <a:rPr lang="en-US" sz="1050" baseline="-25000" dirty="0" err="1">
                <a:solidFill>
                  <a:srgbClr val="92D050"/>
                </a:solidFill>
                <a:sym typeface="Wingdings" panose="05000000000000000000" pitchFamily="2" charset="2"/>
              </a:rPr>
              <a:t>y</a:t>
            </a:r>
            <a:r>
              <a:rPr lang="en-US" sz="1050" dirty="0" err="1">
                <a:solidFill>
                  <a:srgbClr val="92D050"/>
                </a:solidFill>
                <a:sym typeface="Wingdings" panose="05000000000000000000" pitchFamily="2" charset="2"/>
              </a:rPr>
              <a:t>j</a:t>
            </a:r>
            <a:r>
              <a:rPr lang="en-US" sz="1050" dirty="0">
                <a:solidFill>
                  <a:srgbClr val="92D050"/>
                </a:solidFill>
                <a:sym typeface="Wingdings" panose="05000000000000000000" pitchFamily="2" charset="2"/>
              </a:rPr>
              <a:t> + </a:t>
            </a:r>
            <a:r>
              <a:rPr lang="en-US" sz="1050" dirty="0" err="1">
                <a:solidFill>
                  <a:srgbClr val="92D050"/>
                </a:solidFill>
                <a:sym typeface="Wingdings" panose="05000000000000000000" pitchFamily="2" charset="2"/>
              </a:rPr>
              <a:t>u</a:t>
            </a:r>
            <a:r>
              <a:rPr lang="en-US" sz="1050" baseline="-25000" dirty="0" err="1">
                <a:solidFill>
                  <a:srgbClr val="92D050"/>
                </a:solidFill>
                <a:sym typeface="Wingdings" panose="05000000000000000000" pitchFamily="2" charset="2"/>
              </a:rPr>
              <a:t>z</a:t>
            </a:r>
            <a:r>
              <a:rPr lang="en-US" sz="1050" dirty="0" err="1">
                <a:solidFill>
                  <a:srgbClr val="92D050"/>
                </a:solidFill>
                <a:sym typeface="Wingdings" panose="05000000000000000000" pitchFamily="2" charset="2"/>
              </a:rPr>
              <a:t>k</a:t>
            </a:r>
            <a:r>
              <a:rPr lang="en-US" sz="1050" dirty="0">
                <a:solidFill>
                  <a:srgbClr val="92D050"/>
                </a:solidFill>
                <a:sym typeface="Wingdings" panose="05000000000000000000" pitchFamily="2" charset="2"/>
              </a:rPr>
              <a:t>) sin (</a:t>
            </a:r>
            <a:r>
              <a:rPr lang="el-GR" sz="1050" dirty="0">
                <a:solidFill>
                  <a:srgbClr val="92D050"/>
                </a:solidFill>
                <a:sym typeface="Wingdings" panose="05000000000000000000" pitchFamily="2" charset="2"/>
              </a:rPr>
              <a:t>Θ</a:t>
            </a:r>
            <a:r>
              <a:rPr lang="en-US" sz="1050" dirty="0">
                <a:solidFill>
                  <a:srgbClr val="92D050"/>
                </a:solidFill>
                <a:sym typeface="Wingdings" panose="05000000000000000000" pitchFamily="2" charset="2"/>
              </a:rPr>
              <a:t>/2)  q = (sin(</a:t>
            </a:r>
            <a:r>
              <a:rPr lang="el-GR" sz="1050" dirty="0">
                <a:solidFill>
                  <a:srgbClr val="92D050"/>
                </a:solidFill>
                <a:sym typeface="Wingdings" panose="05000000000000000000" pitchFamily="2" charset="2"/>
              </a:rPr>
              <a:t>Θ</a:t>
            </a:r>
            <a:r>
              <a:rPr lang="en-US" sz="1050" dirty="0">
                <a:solidFill>
                  <a:srgbClr val="92D050"/>
                </a:solidFill>
                <a:sym typeface="Wingdings" panose="05000000000000000000" pitchFamily="2" charset="2"/>
              </a:rPr>
              <a:t>/2) n , cos(</a:t>
            </a:r>
            <a:r>
              <a:rPr lang="el-GR" sz="1050" dirty="0">
                <a:solidFill>
                  <a:srgbClr val="92D050"/>
                </a:solidFill>
                <a:sym typeface="Wingdings" panose="05000000000000000000" pitchFamily="2" charset="2"/>
              </a:rPr>
              <a:t>Θ</a:t>
            </a:r>
            <a:r>
              <a:rPr lang="en-US" sz="1050" dirty="0">
                <a:solidFill>
                  <a:srgbClr val="92D050"/>
                </a:solidFill>
                <a:sym typeface="Wingdings" panose="05000000000000000000" pitchFamily="2" charset="2"/>
              </a:rPr>
              <a:t>/2))</a:t>
            </a:r>
          </a:p>
          <a:p>
            <a:pPr>
              <a:spcAft>
                <a:spcPts val="50"/>
              </a:spcAft>
            </a:pPr>
            <a:endParaRPr lang="en-US" sz="1050" dirty="0">
              <a:solidFill>
                <a:schemeClr val="tx1">
                  <a:lumMod val="65000"/>
                </a:schemeClr>
              </a:solidFill>
              <a:sym typeface="Wingdings" panose="05000000000000000000" pitchFamily="2" charset="2"/>
            </a:endParaRPr>
          </a:p>
          <a:p>
            <a:pPr>
              <a:spcAft>
                <a:spcPts val="50"/>
              </a:spcAft>
            </a:pPr>
            <a:r>
              <a:rPr lang="en-US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In code, we would initialize the Quaternions components in the following way to achieve the desired rotation in the local axes:</a:t>
            </a:r>
          </a:p>
          <a:p>
            <a:pPr>
              <a:spcAft>
                <a:spcPts val="50"/>
              </a:spcAft>
            </a:pPr>
            <a:endParaRPr lang="en-US" sz="1050" dirty="0">
              <a:solidFill>
                <a:schemeClr val="tx1">
                  <a:lumMod val="65000"/>
                </a:schemeClr>
              </a:solidFill>
              <a:sym typeface="Wingdings" panose="05000000000000000000" pitchFamily="2" charset="2"/>
            </a:endParaRPr>
          </a:p>
          <a:p>
            <a:pPr>
              <a:spcAft>
                <a:spcPts val="50"/>
              </a:spcAft>
            </a:pPr>
            <a:r>
              <a:rPr lang="en-US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Quaternion </a:t>
            </a:r>
            <a:r>
              <a:rPr lang="en-US" sz="1050" dirty="0" err="1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qx</a:t>
            </a:r>
            <a:r>
              <a:rPr lang="en-US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 = new Quaternion(</a:t>
            </a:r>
            <a:r>
              <a:rPr lang="en-US" sz="1050" dirty="0" err="1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Mathf.Cos</a:t>
            </a:r>
            <a:r>
              <a:rPr lang="en-US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 (</a:t>
            </a:r>
            <a:r>
              <a:rPr lang="el-GR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Θ</a:t>
            </a:r>
            <a:r>
              <a:rPr lang="en-US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 / 2), 0, 0, </a:t>
            </a:r>
            <a:r>
              <a:rPr lang="en-US" sz="1050" dirty="0" err="1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Mathf.Sin</a:t>
            </a:r>
            <a:r>
              <a:rPr lang="en-US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 (</a:t>
            </a:r>
            <a:r>
              <a:rPr lang="el-GR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Θ</a:t>
            </a:r>
            <a:r>
              <a:rPr lang="en-US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 / 2));	// </a:t>
            </a:r>
            <a:r>
              <a:rPr lang="en-US" sz="1050" dirty="0" err="1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currOrient</a:t>
            </a:r>
            <a:r>
              <a:rPr lang="en-US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 = </a:t>
            </a:r>
            <a:r>
              <a:rPr lang="en-US" sz="1050" dirty="0" err="1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Quaternion.Multiply</a:t>
            </a:r>
            <a:r>
              <a:rPr lang="en-US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en-US" sz="1050" dirty="0" err="1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qx</a:t>
            </a:r>
            <a:r>
              <a:rPr lang="en-US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sz="1050" dirty="0" err="1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currOrient</a:t>
            </a:r>
            <a:r>
              <a:rPr lang="en-US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>
              <a:spcAft>
                <a:spcPts val="50"/>
              </a:spcAft>
            </a:pPr>
            <a:r>
              <a:rPr lang="en-US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Quaternion </a:t>
            </a:r>
            <a:r>
              <a:rPr lang="en-US" sz="1050" dirty="0" err="1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qy</a:t>
            </a:r>
            <a:r>
              <a:rPr lang="en-US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 = new Quaternion(</a:t>
            </a:r>
            <a:r>
              <a:rPr lang="en-US" sz="1050" dirty="0" err="1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Mathf.Cos</a:t>
            </a:r>
            <a:r>
              <a:rPr lang="en-US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 (</a:t>
            </a:r>
            <a:r>
              <a:rPr lang="el-GR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Θ</a:t>
            </a:r>
            <a:r>
              <a:rPr lang="en-US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 / 2), 0, </a:t>
            </a:r>
            <a:r>
              <a:rPr lang="en-US" sz="1050" dirty="0" err="1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Mathf.Sin</a:t>
            </a:r>
            <a:r>
              <a:rPr lang="en-US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 (</a:t>
            </a:r>
            <a:r>
              <a:rPr lang="el-GR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Θ</a:t>
            </a:r>
            <a:r>
              <a:rPr lang="en-US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 / 2), 0);	// </a:t>
            </a:r>
            <a:r>
              <a:rPr lang="en-US" sz="1050" dirty="0" err="1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currOrient</a:t>
            </a:r>
            <a:r>
              <a:rPr lang="en-US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 = </a:t>
            </a:r>
            <a:r>
              <a:rPr lang="en-US" sz="1050" dirty="0" err="1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Quaternion.Multiply</a:t>
            </a:r>
            <a:r>
              <a:rPr lang="en-US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en-US" sz="1050" dirty="0" err="1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qy</a:t>
            </a:r>
            <a:r>
              <a:rPr lang="en-US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sz="1050" dirty="0" err="1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currOrient</a:t>
            </a:r>
            <a:r>
              <a:rPr lang="en-US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>
              <a:spcAft>
                <a:spcPts val="50"/>
              </a:spcAft>
            </a:pPr>
            <a:r>
              <a:rPr lang="en-US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Quaternion </a:t>
            </a:r>
            <a:r>
              <a:rPr lang="en-US" sz="1050" dirty="0" err="1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qz</a:t>
            </a:r>
            <a:r>
              <a:rPr lang="en-US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 = new Quaternion(</a:t>
            </a:r>
            <a:r>
              <a:rPr lang="en-US" sz="1050" dirty="0" err="1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Mathf.Cos</a:t>
            </a:r>
            <a:r>
              <a:rPr lang="en-US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 (</a:t>
            </a:r>
            <a:r>
              <a:rPr lang="el-GR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Θ</a:t>
            </a:r>
            <a:r>
              <a:rPr lang="en-US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 / 2), </a:t>
            </a:r>
            <a:r>
              <a:rPr lang="en-US" sz="1050" dirty="0" err="1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Mathf.Sin</a:t>
            </a:r>
            <a:r>
              <a:rPr lang="en-US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 (</a:t>
            </a:r>
            <a:r>
              <a:rPr lang="el-GR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Θ</a:t>
            </a:r>
            <a:r>
              <a:rPr lang="en-US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 / 2), 0,0);	// </a:t>
            </a:r>
            <a:r>
              <a:rPr lang="en-US" sz="1050" dirty="0" err="1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currOrient</a:t>
            </a:r>
            <a:r>
              <a:rPr lang="en-US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 = </a:t>
            </a:r>
            <a:r>
              <a:rPr lang="en-US" sz="1050" dirty="0" err="1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Quaternion.Multiply</a:t>
            </a:r>
            <a:r>
              <a:rPr lang="en-US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en-US" sz="1050" dirty="0" err="1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qz</a:t>
            </a:r>
            <a:r>
              <a:rPr lang="en-US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sz="1050" dirty="0" err="1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currOrient</a:t>
            </a:r>
            <a:r>
              <a:rPr lang="en-US" sz="105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>
              <a:spcAft>
                <a:spcPts val="50"/>
              </a:spcAft>
            </a:pPr>
            <a:endParaRPr lang="en-US" sz="1050" dirty="0">
              <a:solidFill>
                <a:schemeClr val="tx1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6" name="Shape 70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bg2">
                    <a:lumMod val="90000"/>
                    <a:lumOff val="10000"/>
                  </a:schemeClr>
                </a:solidFill>
              </a:rPr>
              <a:t>Fernando Geraci</a:t>
            </a:r>
          </a:p>
        </p:txBody>
      </p:sp>
    </p:spTree>
    <p:extLst>
      <p:ext uri="{BB962C8B-B14F-4D97-AF65-F5344CB8AC3E}">
        <p14:creationId xmlns:p14="http://schemas.microsoft.com/office/powerpoint/2010/main" val="471236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Quaternions – </a:t>
            </a:r>
            <a:r>
              <a:rPr lang="en-US" dirty="0">
                <a:solidFill>
                  <a:srgbClr val="EEB104"/>
                </a:solidFill>
              </a:rPr>
              <a:t>Rotations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50"/>
              </a:spcAft>
            </a:pPr>
            <a:r>
              <a:rPr lang="en-US" sz="1400" dirty="0">
                <a:sym typeface="Wingdings" panose="05000000000000000000" pitchFamily="2" charset="2"/>
              </a:rPr>
              <a:t>Summarizing:</a:t>
            </a:r>
          </a:p>
          <a:p>
            <a:pPr>
              <a:spcAft>
                <a:spcPts val="50"/>
              </a:spcAft>
            </a:pPr>
            <a:endParaRPr lang="en-US" sz="1400" dirty="0">
              <a:sym typeface="Wingdings" panose="05000000000000000000" pitchFamily="2" charset="2"/>
            </a:endParaRPr>
          </a:p>
          <a:p>
            <a:pPr algn="just">
              <a:spcAft>
                <a:spcPts val="50"/>
              </a:spcAft>
            </a:pPr>
            <a:r>
              <a:rPr lang="en-US" sz="1400" dirty="0">
                <a:sym typeface="Wingdings" panose="05000000000000000000" pitchFamily="2" charset="2"/>
              </a:rPr>
              <a:t>1. The object we want to rotate has an orientation, stored as a quaternion (vector with no real value (v,0)).</a:t>
            </a:r>
          </a:p>
          <a:p>
            <a:pPr algn="just">
              <a:spcAft>
                <a:spcPts val="50"/>
              </a:spcAft>
            </a:pPr>
            <a:r>
              <a:rPr lang="en-US" sz="1400" dirty="0">
                <a:sym typeface="Wingdings" panose="05000000000000000000" pitchFamily="2" charset="2"/>
              </a:rPr>
              <a:t>2. The rotation we want to achieve, can we simply done by </a:t>
            </a:r>
            <a:r>
              <a:rPr lang="en-US" sz="1400" dirty="0">
                <a:solidFill>
                  <a:srgbClr val="EEB104"/>
                </a:solidFill>
                <a:sym typeface="Wingdings" panose="05000000000000000000" pitchFamily="2" charset="2"/>
              </a:rPr>
              <a:t>multiplying</a:t>
            </a:r>
            <a:r>
              <a:rPr lang="en-US" sz="1400" dirty="0">
                <a:sym typeface="Wingdings" panose="05000000000000000000" pitchFamily="2" charset="2"/>
              </a:rPr>
              <a:t> the </a:t>
            </a:r>
            <a:r>
              <a:rPr lang="en-US" sz="1400" dirty="0">
                <a:solidFill>
                  <a:srgbClr val="92D050"/>
                </a:solidFill>
                <a:sym typeface="Wingdings" panose="05000000000000000000" pitchFamily="2" charset="2"/>
              </a:rPr>
              <a:t>orientation quaternion</a:t>
            </a:r>
            <a:r>
              <a:rPr lang="en-US" sz="1400" dirty="0">
                <a:sym typeface="Wingdings" panose="05000000000000000000" pitchFamily="2" charset="2"/>
              </a:rPr>
              <a:t>, by a </a:t>
            </a:r>
            <a:r>
              <a:rPr lang="en-US" sz="1400" dirty="0">
                <a:solidFill>
                  <a:srgbClr val="92D050"/>
                </a:solidFill>
                <a:sym typeface="Wingdings" panose="05000000000000000000" pitchFamily="2" charset="2"/>
              </a:rPr>
              <a:t>rotation quaternion</a:t>
            </a:r>
            <a:r>
              <a:rPr lang="en-US" sz="1400" dirty="0">
                <a:sym typeface="Wingdings" panose="05000000000000000000" pitchFamily="2" charset="2"/>
              </a:rPr>
              <a:t>.</a:t>
            </a:r>
          </a:p>
          <a:p>
            <a:pPr algn="just">
              <a:spcAft>
                <a:spcPts val="50"/>
              </a:spcAft>
            </a:pPr>
            <a:r>
              <a:rPr lang="en-US" sz="1400" dirty="0">
                <a:sym typeface="Wingdings" panose="05000000000000000000" pitchFamily="2" charset="2"/>
              </a:rPr>
              <a:t>3. Just as Euler ones, rotations with quaternions (multiplying them) are NOT commutative.</a:t>
            </a:r>
          </a:p>
          <a:p>
            <a:pPr algn="just">
              <a:spcAft>
                <a:spcPts val="50"/>
              </a:spcAft>
            </a:pPr>
            <a:r>
              <a:rPr lang="en-US" sz="1400" dirty="0">
                <a:sym typeface="Wingdings" panose="05000000000000000000" pitchFamily="2" charset="2"/>
              </a:rPr>
              <a:t>4. If it is a vector we want to rotate (or point), we will multiply said vector by the rotation quaternion, and then by its inverse quaternion.</a:t>
            </a:r>
          </a:p>
          <a:p>
            <a:pPr algn="just">
              <a:spcAft>
                <a:spcPts val="50"/>
              </a:spcAft>
            </a:pPr>
            <a:endParaRPr lang="en-US" sz="1400" dirty="0">
              <a:sym typeface="Wingdings" panose="05000000000000000000" pitchFamily="2" charset="2"/>
            </a:endParaRPr>
          </a:p>
          <a:p>
            <a:pPr algn="just">
              <a:spcAft>
                <a:spcPts val="50"/>
              </a:spcAft>
            </a:pPr>
            <a:r>
              <a:rPr lang="en-US" sz="1400" dirty="0">
                <a:sym typeface="Wingdings" panose="05000000000000000000" pitchFamily="2" charset="2"/>
              </a:rPr>
              <a:t>The code provided is basically how Unity implements its inner mechanics.</a:t>
            </a:r>
          </a:p>
          <a:p>
            <a:pPr>
              <a:spcAft>
                <a:spcPts val="50"/>
              </a:spcAft>
            </a:pPr>
            <a:endParaRPr lang="en-US" sz="1400" dirty="0">
              <a:sym typeface="Wingdings" panose="05000000000000000000" pitchFamily="2" charset="2"/>
            </a:endParaRPr>
          </a:p>
          <a:p>
            <a:pPr algn="ctr">
              <a:spcAft>
                <a:spcPts val="50"/>
              </a:spcAft>
            </a:pPr>
            <a:r>
              <a:rPr lang="en-US" sz="1400" dirty="0">
                <a:solidFill>
                  <a:srgbClr val="92D050"/>
                </a:solidFill>
                <a:sym typeface="Wingdings" panose="05000000000000000000" pitchFamily="2" charset="2"/>
              </a:rPr>
              <a:t>EXTRA CREDIT</a:t>
            </a:r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EEB104"/>
                </a:solidFill>
                <a:sym typeface="Wingdings" panose="05000000000000000000" pitchFamily="2" charset="2"/>
              </a:rPr>
              <a:t>1. Which other approach could be use to handle lock-free rotations without Quaternions?</a:t>
            </a:r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rgbClr val="EEB104"/>
                </a:solidFill>
                <a:sym typeface="Wingdings" panose="05000000000000000000" pitchFamily="2" charset="2"/>
              </a:rPr>
              <a:t>2. How can we translate a quaternion to Euler Angles if needed?</a:t>
            </a:r>
          </a:p>
        </p:txBody>
      </p:sp>
      <p:sp>
        <p:nvSpPr>
          <p:cNvPr id="6" name="Shape 70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bg2">
                    <a:lumMod val="90000"/>
                    <a:lumOff val="10000"/>
                  </a:schemeClr>
                </a:solidFill>
              </a:rPr>
              <a:t>Fernando Geraci</a:t>
            </a:r>
          </a:p>
        </p:txBody>
      </p:sp>
    </p:spTree>
    <p:extLst>
      <p:ext uri="{BB962C8B-B14F-4D97-AF65-F5344CB8AC3E}">
        <p14:creationId xmlns:p14="http://schemas.microsoft.com/office/powerpoint/2010/main" val="469990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Quaternions – </a:t>
            </a:r>
            <a:r>
              <a:rPr lang="en-US" dirty="0">
                <a:solidFill>
                  <a:srgbClr val="EEB104"/>
                </a:solidFill>
              </a:rPr>
              <a:t>Interpolation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599" cy="1786177"/>
          </a:xfrm>
        </p:spPr>
        <p:txBody>
          <a:bodyPr/>
          <a:lstStyle/>
          <a:p>
            <a:pPr algn="just">
              <a:spcAft>
                <a:spcPts val="50"/>
              </a:spcAft>
            </a:pPr>
            <a:r>
              <a:rPr lang="en-US" sz="1400" dirty="0">
                <a:sym typeface="Wingdings" panose="05000000000000000000" pitchFamily="2" charset="2"/>
              </a:rPr>
              <a:t>Algebraically speaking, we can see quaternions as 4 dimensional vectors.</a:t>
            </a:r>
          </a:p>
          <a:p>
            <a:pPr algn="just">
              <a:spcAft>
                <a:spcPts val="50"/>
              </a:spcAft>
            </a:pPr>
            <a:endParaRPr lang="en-US" sz="1400" dirty="0">
              <a:solidFill>
                <a:srgbClr val="EEB104"/>
              </a:solidFill>
              <a:sym typeface="Wingdings" panose="05000000000000000000" pitchFamily="2" charset="2"/>
            </a:endParaRPr>
          </a:p>
          <a:p>
            <a:pPr algn="just">
              <a:spcAft>
                <a:spcPts val="50"/>
              </a:spcAft>
            </a:pPr>
            <a:r>
              <a:rPr lang="en-US" sz="14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We will use the math we have been using for 3-dimensional vectors, for this applies</a:t>
            </a:r>
          </a:p>
          <a:p>
            <a:pPr algn="just">
              <a:spcAft>
                <a:spcPts val="50"/>
              </a:spcAft>
            </a:pPr>
            <a:r>
              <a:rPr lang="en-US" sz="14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We will deal with unit quaternions, which simplifies the need of radii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sym typeface="Wingdings" panose="05000000000000000000" pitchFamily="2" charset="2"/>
              </a:rPr>
              <a:t>(in this case, magnitudes)</a:t>
            </a:r>
          </a:p>
          <a:p>
            <a:pPr algn="just">
              <a:spcAft>
                <a:spcPts val="50"/>
              </a:spcAft>
            </a:pPr>
            <a:endParaRPr lang="en-US" sz="1400" dirty="0">
              <a:solidFill>
                <a:schemeClr val="tx1">
                  <a:lumMod val="65000"/>
                </a:schemeClr>
              </a:solidFill>
              <a:sym typeface="Wingdings" panose="05000000000000000000" pitchFamily="2" charset="2"/>
            </a:endParaRPr>
          </a:p>
          <a:p>
            <a:pPr algn="just">
              <a:spcAft>
                <a:spcPts val="50"/>
              </a:spcAft>
            </a:pPr>
            <a:r>
              <a:rPr lang="en-US" sz="14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The main goal is to interpolate the current orientation quaternion </a:t>
            </a:r>
            <a:r>
              <a:rPr lang="en-US" sz="1400" dirty="0">
                <a:solidFill>
                  <a:srgbClr val="FFC000"/>
                </a:solidFill>
                <a:sym typeface="Wingdings" panose="05000000000000000000" pitchFamily="2" charset="2"/>
              </a:rPr>
              <a:t>p</a:t>
            </a:r>
            <a:r>
              <a:rPr lang="en-US" sz="14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 with the product of its rotation </a:t>
            </a:r>
            <a:r>
              <a:rPr lang="en-US" sz="1400" dirty="0">
                <a:solidFill>
                  <a:srgbClr val="FFC000"/>
                </a:solidFill>
                <a:sym typeface="Wingdings" panose="05000000000000000000" pitchFamily="2" charset="2"/>
              </a:rPr>
              <a:t>p’</a:t>
            </a:r>
          </a:p>
        </p:txBody>
      </p:sp>
      <p:sp>
        <p:nvSpPr>
          <p:cNvPr id="6" name="Oval 5"/>
          <p:cNvSpPr/>
          <p:nvPr/>
        </p:nvSpPr>
        <p:spPr>
          <a:xfrm>
            <a:off x="506683" y="3227294"/>
            <a:ext cx="1532965" cy="1532965"/>
          </a:xfrm>
          <a:prstGeom prst="ellipse">
            <a:avLst/>
          </a:prstGeom>
          <a:noFill/>
          <a:ln>
            <a:solidFill>
              <a:srgbClr val="EEB1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73165" y="3993776"/>
            <a:ext cx="669935" cy="30601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273165" y="3594100"/>
            <a:ext cx="600085" cy="39967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016000" y="3307142"/>
            <a:ext cx="257165" cy="68663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32426" y="4202902"/>
            <a:ext cx="305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E8686"/>
                </a:solidFill>
              </a:rPr>
              <a:t>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4217" y="2938654"/>
            <a:ext cx="327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E8686"/>
                </a:solidFill>
              </a:rPr>
              <a:t>p’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73250" y="3307142"/>
            <a:ext cx="766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E8686"/>
                </a:solidFill>
              </a:rPr>
              <a:t>(1-t) </a:t>
            </a:r>
            <a:r>
              <a:rPr lang="el-GR" dirty="0">
                <a:solidFill>
                  <a:srgbClr val="DE8686"/>
                </a:solidFill>
                <a:sym typeface="Wingdings" panose="05000000000000000000" pitchFamily="2" charset="2"/>
              </a:rPr>
              <a:t>Θ</a:t>
            </a:r>
            <a:r>
              <a:rPr lang="en-US" dirty="0">
                <a:solidFill>
                  <a:srgbClr val="DE8686"/>
                </a:solidFill>
              </a:rPr>
              <a:t> </a:t>
            </a:r>
          </a:p>
        </p:txBody>
      </p:sp>
      <p:sp>
        <p:nvSpPr>
          <p:cNvPr id="24" name="Arc 23"/>
          <p:cNvSpPr/>
          <p:nvPr/>
        </p:nvSpPr>
        <p:spPr>
          <a:xfrm>
            <a:off x="687747" y="3685205"/>
            <a:ext cx="933450" cy="933450"/>
          </a:xfrm>
          <a:prstGeom prst="arc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35400" y="3484114"/>
            <a:ext cx="327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100" dirty="0">
                <a:solidFill>
                  <a:srgbClr val="92D050"/>
                </a:solidFill>
                <a:sym typeface="Wingdings" panose="05000000000000000000" pitchFamily="2" charset="2"/>
              </a:rPr>
              <a:t>Θ</a:t>
            </a:r>
            <a:endParaRPr lang="en-US" sz="1100" dirty="0">
              <a:solidFill>
                <a:srgbClr val="92D050"/>
              </a:solidFill>
            </a:endParaRPr>
          </a:p>
        </p:txBody>
      </p:sp>
      <p:sp>
        <p:nvSpPr>
          <p:cNvPr id="27" name="Shape 70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bg2">
                    <a:lumMod val="90000"/>
                    <a:lumOff val="10000"/>
                  </a:schemeClr>
                </a:solidFill>
              </a:rPr>
              <a:t>Fernando Geraci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36850" y="3092542"/>
            <a:ext cx="60954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Recall that the dot product of two vectors is p ∙ p’ = ||v|| ||u|| cos(</a:t>
            </a:r>
            <a:r>
              <a:rPr lang="el-GR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Θ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algn="just"/>
            <a:r>
              <a:rPr lang="en-US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Because we are dealing with unit “vectors” this becomes </a:t>
            </a:r>
            <a:r>
              <a:rPr lang="en-US" dirty="0">
                <a:solidFill>
                  <a:srgbClr val="92D050"/>
                </a:solidFill>
              </a:rPr>
              <a:t>p ∙ p’ = cos(</a:t>
            </a:r>
            <a:r>
              <a:rPr lang="el-GR" dirty="0">
                <a:solidFill>
                  <a:srgbClr val="92D050"/>
                </a:solidFill>
                <a:sym typeface="Wingdings" panose="05000000000000000000" pitchFamily="2" charset="2"/>
              </a:rPr>
              <a:t>Θ</a:t>
            </a:r>
            <a:r>
              <a:rPr lang="en-US" dirty="0">
                <a:solidFill>
                  <a:srgbClr val="92D050"/>
                </a:solidFill>
                <a:sym typeface="Wingdings" panose="05000000000000000000" pitchFamily="2" charset="2"/>
              </a:rPr>
              <a:t>)</a:t>
            </a:r>
          </a:p>
          <a:p>
            <a:pPr algn="just"/>
            <a:endParaRPr lang="en-US" dirty="0">
              <a:solidFill>
                <a:srgbClr val="92D050"/>
              </a:solidFill>
              <a:sym typeface="Wingdings" panose="05000000000000000000" pitchFamily="2" charset="2"/>
            </a:endParaRPr>
          </a:p>
          <a:p>
            <a:pPr algn="just"/>
            <a:r>
              <a:rPr lang="en-US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In straight forward manner, </a:t>
            </a:r>
            <a:r>
              <a:rPr lang="en-US" dirty="0">
                <a:solidFill>
                  <a:srgbClr val="DE8686"/>
                </a:solidFill>
                <a:sym typeface="Wingdings" panose="05000000000000000000" pitchFamily="2" charset="2"/>
              </a:rPr>
              <a:t>we do not want to linearly interpolate this orientations (Lerp) </a:t>
            </a:r>
            <a:r>
              <a:rPr lang="en-US" dirty="0">
                <a:solidFill>
                  <a:srgbClr val="92D050"/>
                </a:solidFill>
                <a:sym typeface="Wingdings" panose="05000000000000000000" pitchFamily="2" charset="2"/>
              </a:rPr>
              <a:t>we want to Slerp them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.</a:t>
            </a:r>
          </a:p>
          <a:p>
            <a:pPr algn="just"/>
            <a:endParaRPr lang="en-US" dirty="0">
              <a:solidFill>
                <a:schemeClr val="tx1">
                  <a:lumMod val="65000"/>
                </a:schemeClr>
              </a:solidFill>
              <a:sym typeface="Wingdings" panose="05000000000000000000" pitchFamily="2" charset="2"/>
            </a:endParaRPr>
          </a:p>
          <a:p>
            <a:pPr algn="just"/>
            <a:r>
              <a:rPr lang="en-US" dirty="0">
                <a:solidFill>
                  <a:srgbClr val="92D050"/>
                </a:solidFill>
                <a:sym typeface="Wingdings" panose="05000000000000000000" pitchFamily="2" charset="2"/>
              </a:rPr>
              <a:t>GOAL 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	As in the picture, we want to find the unit quaternion q, which at 	time t will be </a:t>
            </a:r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p’ = c</a:t>
            </a:r>
            <a:r>
              <a:rPr lang="en-US" baseline="-25000" dirty="0">
                <a:solidFill>
                  <a:srgbClr val="FFC000"/>
                </a:solidFill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a + c</a:t>
            </a:r>
            <a:r>
              <a:rPr lang="en-US" baseline="-25000" dirty="0">
                <a:solidFill>
                  <a:srgbClr val="FFC000"/>
                </a:solidFill>
                <a:sym typeface="Wingdings" panose="05000000000000000000" pitchFamily="2" charset="2"/>
              </a:rPr>
              <a:t>2</a:t>
            </a:r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b 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where c</a:t>
            </a:r>
            <a:r>
              <a:rPr lang="en-US" baseline="-250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 and c</a:t>
            </a:r>
            <a:r>
              <a:rPr lang="en-US" baseline="-250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 are constant 	weights.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373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Quaternions – </a:t>
            </a:r>
            <a:r>
              <a:rPr lang="en-US" dirty="0">
                <a:solidFill>
                  <a:srgbClr val="EEB104"/>
                </a:solidFill>
              </a:rPr>
              <a:t>Interpolation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599" cy="1786177"/>
          </a:xfrm>
        </p:spPr>
        <p:txBody>
          <a:bodyPr/>
          <a:lstStyle/>
          <a:p>
            <a:pPr algn="just">
              <a:spcAft>
                <a:spcPts val="50"/>
              </a:spcAft>
            </a:pPr>
            <a:r>
              <a:rPr lang="en-US" sz="1400" dirty="0">
                <a:sym typeface="Wingdings" panose="05000000000000000000" pitchFamily="2" charset="2"/>
              </a:rPr>
              <a:t>To find the proper constants c</a:t>
            </a:r>
            <a:r>
              <a:rPr lang="en-US" sz="1400" baseline="-25000" dirty="0">
                <a:sym typeface="Wingdings" panose="05000000000000000000" pitchFamily="2" charset="2"/>
              </a:rPr>
              <a:t>1</a:t>
            </a:r>
            <a:r>
              <a:rPr lang="en-US" sz="1400" dirty="0">
                <a:sym typeface="Wingdings" panose="05000000000000000000" pitchFamily="2" charset="2"/>
              </a:rPr>
              <a:t> and c</a:t>
            </a:r>
            <a:r>
              <a:rPr lang="en-US" sz="1400" baseline="-25000" dirty="0">
                <a:sym typeface="Wingdings" panose="05000000000000000000" pitchFamily="2" charset="2"/>
              </a:rPr>
              <a:t>2</a:t>
            </a:r>
            <a:r>
              <a:rPr lang="en-US" sz="1400" dirty="0">
                <a:sym typeface="Wingdings" panose="05000000000000000000" pitchFamily="2" charset="2"/>
              </a:rPr>
              <a:t>, we set up the equations the following way:</a:t>
            </a:r>
          </a:p>
          <a:p>
            <a:pPr algn="just">
              <a:spcAft>
                <a:spcPts val="50"/>
              </a:spcAft>
            </a:pPr>
            <a:endParaRPr lang="en-US" sz="1400" dirty="0">
              <a:sym typeface="Wingdings" panose="05000000000000000000" pitchFamily="2" charset="2"/>
            </a:endParaRPr>
          </a:p>
          <a:p>
            <a:pPr algn="just">
              <a:spcAft>
                <a:spcPts val="50"/>
              </a:spcAft>
            </a:pPr>
            <a:r>
              <a:rPr lang="en-US" sz="14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a ∙ p = c</a:t>
            </a:r>
            <a:r>
              <a:rPr lang="en-US" sz="1400" baseline="-250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sz="14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a ∙ a + c</a:t>
            </a:r>
            <a:r>
              <a:rPr lang="en-US" sz="1400" baseline="-250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en-US" sz="14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a ∙ b  </a:t>
            </a:r>
            <a:r>
              <a:rPr lang="en-US" sz="1400" dirty="0">
                <a:solidFill>
                  <a:srgbClr val="FFC000"/>
                </a:solidFill>
                <a:sym typeface="Wingdings" panose="05000000000000000000" pitchFamily="2" charset="2"/>
              </a:rPr>
              <a:t>cos(</a:t>
            </a:r>
            <a:r>
              <a:rPr lang="en-US" sz="1400" dirty="0">
                <a:solidFill>
                  <a:srgbClr val="92D050"/>
                </a:solidFill>
                <a:sym typeface="Wingdings" panose="05000000000000000000" pitchFamily="2" charset="2"/>
              </a:rPr>
              <a:t>t</a:t>
            </a:r>
            <a:r>
              <a:rPr lang="en-US" sz="1400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el-GR" sz="1400" dirty="0">
                <a:solidFill>
                  <a:srgbClr val="FFC000"/>
                </a:solidFill>
                <a:sym typeface="Wingdings" panose="05000000000000000000" pitchFamily="2" charset="2"/>
              </a:rPr>
              <a:t>Θ</a:t>
            </a:r>
            <a:r>
              <a:rPr lang="en-US" sz="1400" dirty="0">
                <a:solidFill>
                  <a:srgbClr val="FFC000"/>
                </a:solidFill>
                <a:sym typeface="Wingdings" panose="05000000000000000000" pitchFamily="2" charset="2"/>
              </a:rPr>
              <a:t>) = c</a:t>
            </a:r>
            <a:r>
              <a:rPr lang="en-US" sz="1400" baseline="-25000" dirty="0">
                <a:solidFill>
                  <a:srgbClr val="FFC000"/>
                </a:solidFill>
                <a:sym typeface="Wingdings" panose="05000000000000000000" pitchFamily="2" charset="2"/>
              </a:rPr>
              <a:t>1</a:t>
            </a:r>
            <a:r>
              <a:rPr lang="en-US" sz="1400" dirty="0">
                <a:solidFill>
                  <a:srgbClr val="FFC000"/>
                </a:solidFill>
                <a:sym typeface="Wingdings" panose="05000000000000000000" pitchFamily="2" charset="2"/>
              </a:rPr>
              <a:t> + c</a:t>
            </a:r>
            <a:r>
              <a:rPr lang="en-US" sz="1400" baseline="-25000" dirty="0">
                <a:solidFill>
                  <a:srgbClr val="FFC000"/>
                </a:solidFill>
                <a:sym typeface="Wingdings" panose="05000000000000000000" pitchFamily="2" charset="2"/>
              </a:rPr>
              <a:t>2</a:t>
            </a:r>
            <a:r>
              <a:rPr lang="en-US" sz="1400" dirty="0">
                <a:solidFill>
                  <a:srgbClr val="FFC000"/>
                </a:solidFill>
                <a:sym typeface="Wingdings" panose="05000000000000000000" pitchFamily="2" charset="2"/>
              </a:rPr>
              <a:t> cos (</a:t>
            </a:r>
            <a:r>
              <a:rPr lang="el-GR" sz="1400" dirty="0">
                <a:solidFill>
                  <a:srgbClr val="FFC000"/>
                </a:solidFill>
                <a:sym typeface="Wingdings" panose="05000000000000000000" pitchFamily="2" charset="2"/>
              </a:rPr>
              <a:t>Θ</a:t>
            </a:r>
            <a:r>
              <a:rPr lang="en-US" sz="1400" dirty="0">
                <a:solidFill>
                  <a:srgbClr val="FFC000"/>
                </a:solidFill>
                <a:sym typeface="Wingdings" panose="05000000000000000000" pitchFamily="2" charset="2"/>
              </a:rPr>
              <a:t>)</a:t>
            </a:r>
          </a:p>
          <a:p>
            <a:pPr algn="just">
              <a:spcAft>
                <a:spcPts val="50"/>
              </a:spcAft>
            </a:pPr>
            <a:r>
              <a:rPr lang="en-US" sz="14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p ∙ b = c</a:t>
            </a:r>
            <a:r>
              <a:rPr lang="en-US" sz="1400" baseline="-250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sz="14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a ∙ b + c</a:t>
            </a:r>
            <a:r>
              <a:rPr lang="en-US" sz="1400" baseline="-250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en-US" sz="14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b ∙ b </a:t>
            </a:r>
            <a:r>
              <a:rPr lang="en-US" sz="1400" dirty="0">
                <a:solidFill>
                  <a:srgbClr val="FFC000"/>
                </a:solidFill>
                <a:sym typeface="Wingdings" panose="05000000000000000000" pitchFamily="2" charset="2"/>
              </a:rPr>
              <a:t> cos((1- </a:t>
            </a:r>
            <a:r>
              <a:rPr lang="en-US" sz="1400" dirty="0">
                <a:solidFill>
                  <a:srgbClr val="92D050"/>
                </a:solidFill>
                <a:sym typeface="Wingdings" panose="05000000000000000000" pitchFamily="2" charset="2"/>
              </a:rPr>
              <a:t>t</a:t>
            </a:r>
            <a:r>
              <a:rPr lang="en-US" sz="1400" dirty="0">
                <a:solidFill>
                  <a:srgbClr val="FFC000"/>
                </a:solidFill>
                <a:sym typeface="Wingdings" panose="05000000000000000000" pitchFamily="2" charset="2"/>
              </a:rPr>
              <a:t>)</a:t>
            </a:r>
            <a:r>
              <a:rPr lang="el-GR" sz="1400" dirty="0">
                <a:solidFill>
                  <a:srgbClr val="FFC000"/>
                </a:solidFill>
                <a:sym typeface="Wingdings" panose="05000000000000000000" pitchFamily="2" charset="2"/>
              </a:rPr>
              <a:t>Θ</a:t>
            </a:r>
            <a:r>
              <a:rPr lang="en-US" sz="1400" dirty="0">
                <a:solidFill>
                  <a:srgbClr val="FFC000"/>
                </a:solidFill>
                <a:sym typeface="Wingdings" panose="05000000000000000000" pitchFamily="2" charset="2"/>
              </a:rPr>
              <a:t>) = c</a:t>
            </a:r>
            <a:r>
              <a:rPr lang="en-US" sz="1400" baseline="-25000" dirty="0">
                <a:solidFill>
                  <a:srgbClr val="FFC000"/>
                </a:solidFill>
                <a:sym typeface="Wingdings" panose="05000000000000000000" pitchFamily="2" charset="2"/>
              </a:rPr>
              <a:t>1</a:t>
            </a:r>
            <a:r>
              <a:rPr lang="en-US" sz="1400" dirty="0">
                <a:solidFill>
                  <a:srgbClr val="FFC000"/>
                </a:solidFill>
                <a:sym typeface="Wingdings" panose="05000000000000000000" pitchFamily="2" charset="2"/>
              </a:rPr>
              <a:t> cos(</a:t>
            </a:r>
            <a:r>
              <a:rPr lang="el-GR" sz="1400" dirty="0">
                <a:solidFill>
                  <a:srgbClr val="FFC000"/>
                </a:solidFill>
                <a:sym typeface="Wingdings" panose="05000000000000000000" pitchFamily="2" charset="2"/>
              </a:rPr>
              <a:t>Θ</a:t>
            </a:r>
            <a:r>
              <a:rPr lang="en-US" sz="1400" dirty="0">
                <a:solidFill>
                  <a:srgbClr val="FFC000"/>
                </a:solidFill>
                <a:sym typeface="Wingdings" panose="05000000000000000000" pitchFamily="2" charset="2"/>
              </a:rPr>
              <a:t>) + c</a:t>
            </a:r>
            <a:r>
              <a:rPr lang="en-US" sz="1400" baseline="-25000" dirty="0">
                <a:solidFill>
                  <a:srgbClr val="FFC000"/>
                </a:solidFill>
                <a:sym typeface="Wingdings" panose="05000000000000000000" pitchFamily="2" charset="2"/>
              </a:rPr>
              <a:t>2</a:t>
            </a:r>
            <a:endParaRPr lang="en-US" sz="1400" dirty="0">
              <a:solidFill>
                <a:srgbClr val="FFC000"/>
              </a:solidFill>
              <a:sym typeface="Wingdings" panose="05000000000000000000" pitchFamily="2" charset="2"/>
            </a:endParaRPr>
          </a:p>
        </p:txBody>
      </p:sp>
      <p:sp>
        <p:nvSpPr>
          <p:cNvPr id="6" name="Oval 5"/>
          <p:cNvSpPr/>
          <p:nvPr/>
        </p:nvSpPr>
        <p:spPr>
          <a:xfrm>
            <a:off x="506683" y="3227294"/>
            <a:ext cx="1532965" cy="1532965"/>
          </a:xfrm>
          <a:prstGeom prst="ellipse">
            <a:avLst/>
          </a:prstGeom>
          <a:noFill/>
          <a:ln>
            <a:solidFill>
              <a:srgbClr val="EEB1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73165" y="3993776"/>
            <a:ext cx="669935" cy="30601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273165" y="3594100"/>
            <a:ext cx="600085" cy="39967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016000" y="3307142"/>
            <a:ext cx="257165" cy="68663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32426" y="4202902"/>
            <a:ext cx="305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E8686"/>
                </a:solidFill>
              </a:rPr>
              <a:t>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4217" y="2938654"/>
            <a:ext cx="327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E8686"/>
                </a:solidFill>
              </a:rPr>
              <a:t>p’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73250" y="3307142"/>
            <a:ext cx="766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E8686"/>
                </a:solidFill>
              </a:rPr>
              <a:t>(1-t) </a:t>
            </a:r>
            <a:r>
              <a:rPr lang="el-GR" dirty="0">
                <a:solidFill>
                  <a:srgbClr val="DE8686"/>
                </a:solidFill>
                <a:sym typeface="Wingdings" panose="05000000000000000000" pitchFamily="2" charset="2"/>
              </a:rPr>
              <a:t>Θ</a:t>
            </a:r>
            <a:r>
              <a:rPr lang="en-US" dirty="0">
                <a:solidFill>
                  <a:srgbClr val="DE8686"/>
                </a:solidFill>
              </a:rPr>
              <a:t> </a:t>
            </a:r>
          </a:p>
        </p:txBody>
      </p:sp>
      <p:sp>
        <p:nvSpPr>
          <p:cNvPr id="24" name="Arc 23"/>
          <p:cNvSpPr/>
          <p:nvPr/>
        </p:nvSpPr>
        <p:spPr>
          <a:xfrm>
            <a:off x="687747" y="3685205"/>
            <a:ext cx="933450" cy="933450"/>
          </a:xfrm>
          <a:prstGeom prst="arc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35400" y="3484114"/>
            <a:ext cx="327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100" dirty="0">
                <a:solidFill>
                  <a:srgbClr val="92D050"/>
                </a:solidFill>
                <a:sym typeface="Wingdings" panose="05000000000000000000" pitchFamily="2" charset="2"/>
              </a:rPr>
              <a:t>Θ</a:t>
            </a:r>
            <a:endParaRPr lang="en-US" sz="1100" dirty="0">
              <a:solidFill>
                <a:srgbClr val="92D050"/>
              </a:solidFill>
            </a:endParaRPr>
          </a:p>
        </p:txBody>
      </p:sp>
      <p:sp>
        <p:nvSpPr>
          <p:cNvPr id="27" name="Shape 70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bg2">
                    <a:lumMod val="90000"/>
                    <a:lumOff val="10000"/>
                  </a:schemeClr>
                </a:solidFill>
              </a:rPr>
              <a:t>Fernando Geraci</a:t>
            </a:r>
          </a:p>
        </p:txBody>
      </p:sp>
      <p:sp>
        <p:nvSpPr>
          <p:cNvPr id="3" name="Right Brace 2"/>
          <p:cNvSpPr/>
          <p:nvPr/>
        </p:nvSpPr>
        <p:spPr>
          <a:xfrm>
            <a:off x="4834218" y="1741393"/>
            <a:ext cx="161365" cy="551330"/>
          </a:xfrm>
          <a:prstGeom prst="righ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Bracket 6"/>
          <p:cNvSpPr/>
          <p:nvPr/>
        </p:nvSpPr>
        <p:spPr>
          <a:xfrm>
            <a:off x="5098765" y="1674159"/>
            <a:ext cx="1452282" cy="672353"/>
          </a:xfrm>
          <a:prstGeom prst="bracketPair">
            <a:avLst/>
          </a:prstGeom>
          <a:ln>
            <a:solidFill>
              <a:srgbClr val="EEB1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>
                <a:solidFill>
                  <a:srgbClr val="EEB104"/>
                </a:solidFill>
              </a:rPr>
              <a:t>   1        </a:t>
            </a:r>
            <a:r>
              <a:rPr lang="en-US" dirty="0">
                <a:solidFill>
                  <a:srgbClr val="EEB104"/>
                </a:solidFill>
                <a:sym typeface="Wingdings" panose="05000000000000000000" pitchFamily="2" charset="2"/>
              </a:rPr>
              <a:t>cos(</a:t>
            </a:r>
            <a:r>
              <a:rPr lang="el-GR" dirty="0">
                <a:solidFill>
                  <a:srgbClr val="EEB104"/>
                </a:solidFill>
                <a:sym typeface="Wingdings" panose="05000000000000000000" pitchFamily="2" charset="2"/>
              </a:rPr>
              <a:t>Θ</a:t>
            </a:r>
            <a:r>
              <a:rPr lang="en-US" dirty="0">
                <a:solidFill>
                  <a:srgbClr val="EEB104"/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olidFill>
                  <a:srgbClr val="EEB104"/>
                </a:solidFill>
                <a:sym typeface="Wingdings" panose="05000000000000000000" pitchFamily="2" charset="2"/>
              </a:rPr>
              <a:t>cos(</a:t>
            </a:r>
            <a:r>
              <a:rPr lang="el-GR" dirty="0">
                <a:solidFill>
                  <a:srgbClr val="EEB104"/>
                </a:solidFill>
                <a:sym typeface="Wingdings" panose="05000000000000000000" pitchFamily="2" charset="2"/>
              </a:rPr>
              <a:t>Θ</a:t>
            </a:r>
            <a:r>
              <a:rPr lang="en-US" dirty="0">
                <a:solidFill>
                  <a:srgbClr val="EEB104"/>
                </a:solidFill>
                <a:sym typeface="Wingdings" panose="05000000000000000000" pitchFamily="2" charset="2"/>
              </a:rPr>
              <a:t>)      1</a:t>
            </a:r>
            <a:endParaRPr lang="en-US" dirty="0">
              <a:solidFill>
                <a:srgbClr val="EEB104"/>
              </a:solidFill>
            </a:endParaRPr>
          </a:p>
        </p:txBody>
      </p:sp>
      <p:sp>
        <p:nvSpPr>
          <p:cNvPr id="18" name="Double Bracket 17"/>
          <p:cNvSpPr/>
          <p:nvPr/>
        </p:nvSpPr>
        <p:spPr>
          <a:xfrm>
            <a:off x="6746118" y="1674159"/>
            <a:ext cx="385482" cy="672353"/>
          </a:xfrm>
          <a:prstGeom prst="bracketPair">
            <a:avLst/>
          </a:prstGeom>
          <a:ln>
            <a:solidFill>
              <a:srgbClr val="EEB1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>
                <a:solidFill>
                  <a:srgbClr val="EEB104"/>
                </a:solidFill>
              </a:rPr>
              <a:t>c</a:t>
            </a:r>
            <a:r>
              <a:rPr lang="en-US" baseline="-25000" dirty="0">
                <a:solidFill>
                  <a:srgbClr val="EEB104"/>
                </a:solidFill>
              </a:rPr>
              <a:t>1</a:t>
            </a:r>
            <a:endParaRPr lang="en-US" dirty="0">
              <a:solidFill>
                <a:srgbClr val="EEB104"/>
              </a:solidFill>
            </a:endParaRPr>
          </a:p>
          <a:p>
            <a:r>
              <a:rPr lang="en-US" dirty="0">
                <a:solidFill>
                  <a:srgbClr val="EEB104"/>
                </a:solidFill>
              </a:rPr>
              <a:t>c</a:t>
            </a:r>
            <a:r>
              <a:rPr lang="en-US" baseline="-25000" dirty="0">
                <a:solidFill>
                  <a:srgbClr val="EEB104"/>
                </a:solidFill>
              </a:rPr>
              <a:t>2</a:t>
            </a:r>
            <a:endParaRPr lang="en-US" dirty="0">
              <a:solidFill>
                <a:srgbClr val="EEB10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82165" y="2783922"/>
            <a:ext cx="6050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Solving for the unknowns of Ax = b (LP problem) will yield the correct spherical interpolation formula.</a:t>
            </a:r>
          </a:p>
        </p:txBody>
      </p:sp>
      <p:sp>
        <p:nvSpPr>
          <p:cNvPr id="26" name="Double Bracket 25"/>
          <p:cNvSpPr/>
          <p:nvPr/>
        </p:nvSpPr>
        <p:spPr>
          <a:xfrm>
            <a:off x="7454418" y="1674158"/>
            <a:ext cx="1178594" cy="672353"/>
          </a:xfrm>
          <a:prstGeom prst="bracketPair">
            <a:avLst/>
          </a:prstGeom>
          <a:ln>
            <a:solidFill>
              <a:srgbClr val="EEB1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>
                <a:solidFill>
                  <a:srgbClr val="EEB104"/>
                </a:solidFill>
                <a:sym typeface="Wingdings" panose="05000000000000000000" pitchFamily="2" charset="2"/>
              </a:rPr>
              <a:t>    cos(t</a:t>
            </a:r>
            <a:r>
              <a:rPr lang="el-GR" dirty="0">
                <a:solidFill>
                  <a:srgbClr val="EEB104"/>
                </a:solidFill>
                <a:sym typeface="Wingdings" panose="05000000000000000000" pitchFamily="2" charset="2"/>
              </a:rPr>
              <a:t>Θ</a:t>
            </a:r>
            <a:r>
              <a:rPr lang="en-US" dirty="0">
                <a:solidFill>
                  <a:srgbClr val="EEB104"/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olidFill>
                  <a:srgbClr val="EEB104"/>
                </a:solidFill>
                <a:sym typeface="Wingdings" panose="05000000000000000000" pitchFamily="2" charset="2"/>
              </a:rPr>
              <a:t>cos((1-t) </a:t>
            </a:r>
            <a:r>
              <a:rPr lang="el-GR" dirty="0">
                <a:solidFill>
                  <a:srgbClr val="EEB104"/>
                </a:solidFill>
                <a:sym typeface="Wingdings" panose="05000000000000000000" pitchFamily="2" charset="2"/>
              </a:rPr>
              <a:t>Θ</a:t>
            </a:r>
            <a:r>
              <a:rPr lang="en-US" dirty="0">
                <a:solidFill>
                  <a:srgbClr val="EEB104"/>
                </a:solidFill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96913" y="1863169"/>
            <a:ext cx="403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=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2653" y="3502002"/>
            <a:ext cx="568138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92D050"/>
                </a:solidFill>
              </a:rPr>
              <a:t>slerp = (a,b,t) = (sin((1-t)</a:t>
            </a:r>
            <a:r>
              <a:rPr lang="el-GR" sz="1800" dirty="0">
                <a:solidFill>
                  <a:srgbClr val="92D050"/>
                </a:solidFill>
                <a:sym typeface="Wingdings" panose="05000000000000000000" pitchFamily="2" charset="2"/>
              </a:rPr>
              <a:t> Θ</a:t>
            </a:r>
            <a:r>
              <a:rPr lang="en-US" sz="1800" dirty="0">
                <a:solidFill>
                  <a:srgbClr val="92D050"/>
                </a:solidFill>
                <a:sym typeface="Wingdings" panose="05000000000000000000" pitchFamily="2" charset="2"/>
              </a:rPr>
              <a:t>) a + sin(t</a:t>
            </a:r>
            <a:r>
              <a:rPr lang="el-GR" sz="1800" dirty="0">
                <a:solidFill>
                  <a:srgbClr val="92D050"/>
                </a:solidFill>
                <a:sym typeface="Wingdings" panose="05000000000000000000" pitchFamily="2" charset="2"/>
              </a:rPr>
              <a:t> Θ</a:t>
            </a:r>
            <a:r>
              <a:rPr lang="en-US" sz="1800" dirty="0">
                <a:solidFill>
                  <a:srgbClr val="92D050"/>
                </a:solidFill>
                <a:sym typeface="Wingdings" panose="05000000000000000000" pitchFamily="2" charset="2"/>
              </a:rPr>
              <a:t>) b) / sin(</a:t>
            </a:r>
            <a:r>
              <a:rPr lang="el-GR" sz="1800" dirty="0">
                <a:solidFill>
                  <a:srgbClr val="92D050"/>
                </a:solidFill>
                <a:sym typeface="Wingdings" panose="05000000000000000000" pitchFamily="2" charset="2"/>
              </a:rPr>
              <a:t>Θ</a:t>
            </a:r>
            <a:r>
              <a:rPr lang="en-US" sz="1800" dirty="0">
                <a:solidFill>
                  <a:srgbClr val="92D050"/>
                </a:solidFill>
                <a:sym typeface="Wingdings" panose="05000000000000000000" pitchFamily="2" charset="2"/>
              </a:rPr>
              <a:t>)</a:t>
            </a:r>
          </a:p>
          <a:p>
            <a:pPr algn="ctr"/>
            <a:endParaRPr lang="en-US" sz="1600" dirty="0">
              <a:solidFill>
                <a:srgbClr val="92D050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sz="12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the angle between a and b (unit quaternions) is given by the </a:t>
            </a:r>
          </a:p>
          <a:p>
            <a:pPr algn="ctr"/>
            <a:endParaRPr lang="en-US" sz="1200" dirty="0">
              <a:solidFill>
                <a:schemeClr val="tx1">
                  <a:lumMod val="6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en-US" sz="1200" dirty="0">
                <a:solidFill>
                  <a:srgbClr val="FFC000"/>
                </a:solidFill>
                <a:sym typeface="Wingdings" panose="05000000000000000000" pitchFamily="2" charset="2"/>
              </a:rPr>
              <a:t>arccos(a ∙ b)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</a:p>
          <a:p>
            <a:pPr algn="ctr"/>
            <a:endParaRPr lang="en-US" sz="1200" dirty="0">
              <a:solidFill>
                <a:srgbClr val="FFC000"/>
              </a:solidFill>
            </a:endParaRPr>
          </a:p>
          <a:p>
            <a:pPr algn="ctr"/>
            <a:r>
              <a:rPr lang="en-US" sz="1200" dirty="0">
                <a:solidFill>
                  <a:srgbClr val="92D050"/>
                </a:solidFill>
              </a:rPr>
              <a:t>extra credit: do you recall why?</a:t>
            </a:r>
          </a:p>
        </p:txBody>
      </p:sp>
    </p:spTree>
    <p:extLst>
      <p:ext uri="{BB962C8B-B14F-4D97-AF65-F5344CB8AC3E}">
        <p14:creationId xmlns:p14="http://schemas.microsoft.com/office/powerpoint/2010/main" val="686804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699" y="1125582"/>
            <a:ext cx="8469229" cy="951989"/>
          </a:xfrm>
        </p:spPr>
        <p:txBody>
          <a:bodyPr/>
          <a:lstStyle/>
          <a:p>
            <a:pPr>
              <a:spcAft>
                <a:spcPts val="50"/>
              </a:spcAft>
            </a:pPr>
            <a:r>
              <a:rPr lang="en-US" dirty="0"/>
              <a:t>Finally, here is its implementation, which is not much than spherically interpolate each component of the new created quaternion: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Quaternions – </a:t>
            </a:r>
            <a:r>
              <a:rPr lang="en-US" dirty="0">
                <a:solidFill>
                  <a:srgbClr val="EEB104"/>
                </a:solidFill>
              </a:rPr>
              <a:t>Interpolation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890607" y="2077571"/>
            <a:ext cx="5311412" cy="2337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50"/>
              </a:spcAft>
            </a:pPr>
            <a:r>
              <a:rPr lang="en-US" sz="1050" dirty="0"/>
              <a:t>public static Quaternion Slerp(Quaternion p, Quaternion q, float t, float theta) {</a:t>
            </a:r>
          </a:p>
          <a:p>
            <a:pPr>
              <a:spcAft>
                <a:spcPts val="50"/>
              </a:spcAft>
            </a:pPr>
            <a:r>
              <a:rPr lang="en-US" sz="1050" dirty="0">
                <a:solidFill>
                  <a:srgbClr val="FFC000"/>
                </a:solidFill>
              </a:rPr>
              <a:t>            // t must always belong to the [0,1] interval</a:t>
            </a:r>
          </a:p>
          <a:p>
            <a:pPr>
              <a:spcAft>
                <a:spcPts val="50"/>
              </a:spcAft>
            </a:pPr>
            <a:r>
              <a:rPr lang="en-US" sz="1050" dirty="0">
                <a:solidFill>
                  <a:srgbClr val="FFC000"/>
                </a:solidFill>
              </a:rPr>
              <a:t>            t = Mathf.Clamp01(t);</a:t>
            </a:r>
          </a:p>
          <a:p>
            <a:pPr>
              <a:spcAft>
                <a:spcPts val="50"/>
              </a:spcAft>
            </a:pPr>
            <a:r>
              <a:rPr lang="en-US" sz="1050" dirty="0">
                <a:solidFill>
                  <a:srgbClr val="FFC000"/>
                </a:solidFill>
              </a:rPr>
              <a:t>            float </a:t>
            </a:r>
            <a:r>
              <a:rPr lang="en-US" sz="1050" dirty="0" err="1">
                <a:solidFill>
                  <a:srgbClr val="FFC000"/>
                </a:solidFill>
              </a:rPr>
              <a:t>sinTheta</a:t>
            </a:r>
            <a:r>
              <a:rPr lang="en-US" sz="1050" dirty="0">
                <a:solidFill>
                  <a:srgbClr val="FFC000"/>
                </a:solidFill>
              </a:rPr>
              <a:t> = </a:t>
            </a:r>
            <a:r>
              <a:rPr lang="en-US" sz="1050" dirty="0" err="1">
                <a:solidFill>
                  <a:srgbClr val="FFC000"/>
                </a:solidFill>
              </a:rPr>
              <a:t>Mathf.Sin</a:t>
            </a:r>
            <a:r>
              <a:rPr lang="en-US" sz="1050" dirty="0">
                <a:solidFill>
                  <a:srgbClr val="FFC000"/>
                </a:solidFill>
              </a:rPr>
              <a:t>(theta);</a:t>
            </a:r>
          </a:p>
          <a:p>
            <a:pPr>
              <a:spcAft>
                <a:spcPts val="50"/>
              </a:spcAft>
            </a:pPr>
            <a:r>
              <a:rPr lang="en-US" sz="1050" dirty="0">
                <a:solidFill>
                  <a:srgbClr val="FFC000"/>
                </a:solidFill>
              </a:rPr>
              <a:t>            float </a:t>
            </a:r>
            <a:r>
              <a:rPr lang="en-US" sz="1050" dirty="0" err="1">
                <a:solidFill>
                  <a:srgbClr val="FFC000"/>
                </a:solidFill>
              </a:rPr>
              <a:t>oMt</a:t>
            </a:r>
            <a:r>
              <a:rPr lang="en-US" sz="1050" dirty="0">
                <a:solidFill>
                  <a:srgbClr val="FFC000"/>
                </a:solidFill>
              </a:rPr>
              <a:t> = 1 - t;</a:t>
            </a:r>
          </a:p>
          <a:p>
            <a:pPr>
              <a:spcAft>
                <a:spcPts val="50"/>
              </a:spcAft>
            </a:pPr>
            <a:r>
              <a:rPr lang="en-US" sz="1050" dirty="0">
                <a:solidFill>
                  <a:srgbClr val="FFC000"/>
                </a:solidFill>
              </a:rPr>
              <a:t>            return new Quaternion(</a:t>
            </a:r>
          </a:p>
          <a:p>
            <a:pPr>
              <a:spcAft>
                <a:spcPts val="50"/>
              </a:spcAft>
            </a:pPr>
            <a:r>
              <a:rPr lang="en-US" sz="1050" dirty="0">
                <a:solidFill>
                  <a:srgbClr val="FFC000"/>
                </a:solidFill>
              </a:rPr>
              <a:t>                (</a:t>
            </a:r>
            <a:r>
              <a:rPr lang="en-US" sz="1050" dirty="0" err="1">
                <a:solidFill>
                  <a:srgbClr val="FFC000"/>
                </a:solidFill>
              </a:rPr>
              <a:t>Mathf.Sin</a:t>
            </a:r>
            <a:r>
              <a:rPr lang="en-US" sz="1050" dirty="0">
                <a:solidFill>
                  <a:srgbClr val="FFC000"/>
                </a:solidFill>
              </a:rPr>
              <a:t>(</a:t>
            </a:r>
            <a:r>
              <a:rPr lang="en-US" sz="1050" dirty="0" err="1">
                <a:solidFill>
                  <a:srgbClr val="FFC000"/>
                </a:solidFill>
              </a:rPr>
              <a:t>oMt</a:t>
            </a:r>
            <a:r>
              <a:rPr lang="en-US" sz="1050" dirty="0">
                <a:solidFill>
                  <a:srgbClr val="FFC000"/>
                </a:solidFill>
              </a:rPr>
              <a:t> * theta) * </a:t>
            </a:r>
            <a:r>
              <a:rPr lang="en-US" sz="1050" dirty="0" err="1">
                <a:solidFill>
                  <a:srgbClr val="FFC000"/>
                </a:solidFill>
              </a:rPr>
              <a:t>p.X</a:t>
            </a:r>
            <a:r>
              <a:rPr lang="en-US" sz="1050" dirty="0">
                <a:solidFill>
                  <a:srgbClr val="FFC000"/>
                </a:solidFill>
              </a:rPr>
              <a:t> + </a:t>
            </a:r>
            <a:r>
              <a:rPr lang="en-US" sz="1050" dirty="0" err="1">
                <a:solidFill>
                  <a:srgbClr val="FFC000"/>
                </a:solidFill>
              </a:rPr>
              <a:t>Mathf.Sin</a:t>
            </a:r>
            <a:r>
              <a:rPr lang="en-US" sz="1050" dirty="0">
                <a:solidFill>
                  <a:srgbClr val="FFC000"/>
                </a:solidFill>
              </a:rPr>
              <a:t>(t *  theta) * </a:t>
            </a:r>
            <a:r>
              <a:rPr lang="en-US" sz="1050" dirty="0" err="1">
                <a:solidFill>
                  <a:srgbClr val="FFC000"/>
                </a:solidFill>
              </a:rPr>
              <a:t>q.X</a:t>
            </a:r>
            <a:r>
              <a:rPr lang="en-US" sz="1050" dirty="0">
                <a:solidFill>
                  <a:srgbClr val="FFC000"/>
                </a:solidFill>
              </a:rPr>
              <a:t>) / </a:t>
            </a:r>
            <a:r>
              <a:rPr lang="en-US" sz="1050" dirty="0" err="1">
                <a:solidFill>
                  <a:srgbClr val="FFC000"/>
                </a:solidFill>
              </a:rPr>
              <a:t>sinTheta</a:t>
            </a:r>
            <a:r>
              <a:rPr lang="en-US" sz="1050" dirty="0">
                <a:solidFill>
                  <a:srgbClr val="FFC000"/>
                </a:solidFill>
              </a:rPr>
              <a:t>,</a:t>
            </a:r>
          </a:p>
          <a:p>
            <a:pPr>
              <a:spcAft>
                <a:spcPts val="50"/>
              </a:spcAft>
            </a:pPr>
            <a:r>
              <a:rPr lang="en-US" sz="1050" dirty="0">
                <a:solidFill>
                  <a:srgbClr val="FFC000"/>
                </a:solidFill>
              </a:rPr>
              <a:t>                (</a:t>
            </a:r>
            <a:r>
              <a:rPr lang="en-US" sz="1050" dirty="0" err="1">
                <a:solidFill>
                  <a:srgbClr val="FFC000"/>
                </a:solidFill>
              </a:rPr>
              <a:t>Mathf.Sin</a:t>
            </a:r>
            <a:r>
              <a:rPr lang="en-US" sz="1050" dirty="0">
                <a:solidFill>
                  <a:srgbClr val="FFC000"/>
                </a:solidFill>
              </a:rPr>
              <a:t>(</a:t>
            </a:r>
            <a:r>
              <a:rPr lang="en-US" sz="1050" dirty="0" err="1">
                <a:solidFill>
                  <a:srgbClr val="FFC000"/>
                </a:solidFill>
              </a:rPr>
              <a:t>oMt</a:t>
            </a:r>
            <a:r>
              <a:rPr lang="en-US" sz="1050" dirty="0">
                <a:solidFill>
                  <a:srgbClr val="FFC000"/>
                </a:solidFill>
              </a:rPr>
              <a:t> * theta) * </a:t>
            </a:r>
            <a:r>
              <a:rPr lang="en-US" sz="1050" dirty="0" err="1">
                <a:solidFill>
                  <a:srgbClr val="FFC000"/>
                </a:solidFill>
              </a:rPr>
              <a:t>p.X</a:t>
            </a:r>
            <a:r>
              <a:rPr lang="en-US" sz="1050" dirty="0">
                <a:solidFill>
                  <a:srgbClr val="FFC000"/>
                </a:solidFill>
              </a:rPr>
              <a:t> + </a:t>
            </a:r>
            <a:r>
              <a:rPr lang="en-US" sz="1050" dirty="0" err="1">
                <a:solidFill>
                  <a:srgbClr val="FFC000"/>
                </a:solidFill>
              </a:rPr>
              <a:t>Mathf.Sin</a:t>
            </a:r>
            <a:r>
              <a:rPr lang="en-US" sz="1050" dirty="0">
                <a:solidFill>
                  <a:srgbClr val="FFC000"/>
                </a:solidFill>
              </a:rPr>
              <a:t>(t *  theta) * </a:t>
            </a:r>
            <a:r>
              <a:rPr lang="en-US" sz="1050" dirty="0" err="1">
                <a:solidFill>
                  <a:srgbClr val="FFC000"/>
                </a:solidFill>
              </a:rPr>
              <a:t>q.Y</a:t>
            </a:r>
            <a:r>
              <a:rPr lang="en-US" sz="1050" dirty="0">
                <a:solidFill>
                  <a:srgbClr val="FFC000"/>
                </a:solidFill>
              </a:rPr>
              <a:t>) / </a:t>
            </a:r>
            <a:r>
              <a:rPr lang="en-US" sz="1050" dirty="0" err="1">
                <a:solidFill>
                  <a:srgbClr val="FFC000"/>
                </a:solidFill>
              </a:rPr>
              <a:t>sinTheta</a:t>
            </a:r>
            <a:r>
              <a:rPr lang="en-US" sz="1050" dirty="0">
                <a:solidFill>
                  <a:srgbClr val="FFC000"/>
                </a:solidFill>
              </a:rPr>
              <a:t>,</a:t>
            </a:r>
          </a:p>
          <a:p>
            <a:pPr>
              <a:spcAft>
                <a:spcPts val="50"/>
              </a:spcAft>
            </a:pPr>
            <a:r>
              <a:rPr lang="en-US" sz="1050" dirty="0">
                <a:solidFill>
                  <a:srgbClr val="FFC000"/>
                </a:solidFill>
              </a:rPr>
              <a:t>                (</a:t>
            </a:r>
            <a:r>
              <a:rPr lang="en-US" sz="1050" dirty="0" err="1">
                <a:solidFill>
                  <a:srgbClr val="FFC000"/>
                </a:solidFill>
              </a:rPr>
              <a:t>Mathf.Sin</a:t>
            </a:r>
            <a:r>
              <a:rPr lang="en-US" sz="1050" dirty="0">
                <a:solidFill>
                  <a:srgbClr val="FFC000"/>
                </a:solidFill>
              </a:rPr>
              <a:t>(</a:t>
            </a:r>
            <a:r>
              <a:rPr lang="en-US" sz="1050" dirty="0" err="1">
                <a:solidFill>
                  <a:srgbClr val="FFC000"/>
                </a:solidFill>
              </a:rPr>
              <a:t>oMt</a:t>
            </a:r>
            <a:r>
              <a:rPr lang="en-US" sz="1050" dirty="0">
                <a:solidFill>
                  <a:srgbClr val="FFC000"/>
                </a:solidFill>
              </a:rPr>
              <a:t> * theta) * </a:t>
            </a:r>
            <a:r>
              <a:rPr lang="en-US" sz="1050" dirty="0" err="1">
                <a:solidFill>
                  <a:srgbClr val="FFC000"/>
                </a:solidFill>
              </a:rPr>
              <a:t>p.Z</a:t>
            </a:r>
            <a:r>
              <a:rPr lang="en-US" sz="1050" dirty="0">
                <a:solidFill>
                  <a:srgbClr val="FFC000"/>
                </a:solidFill>
              </a:rPr>
              <a:t> + </a:t>
            </a:r>
            <a:r>
              <a:rPr lang="en-US" sz="1050" dirty="0" err="1">
                <a:solidFill>
                  <a:srgbClr val="FFC000"/>
                </a:solidFill>
              </a:rPr>
              <a:t>Mathf.Sin</a:t>
            </a:r>
            <a:r>
              <a:rPr lang="en-US" sz="1050" dirty="0">
                <a:solidFill>
                  <a:srgbClr val="FFC000"/>
                </a:solidFill>
              </a:rPr>
              <a:t>(t *  theta) * </a:t>
            </a:r>
            <a:r>
              <a:rPr lang="en-US" sz="1050" dirty="0" err="1">
                <a:solidFill>
                  <a:srgbClr val="FFC000"/>
                </a:solidFill>
              </a:rPr>
              <a:t>q.Z</a:t>
            </a:r>
            <a:r>
              <a:rPr lang="en-US" sz="1050" dirty="0">
                <a:solidFill>
                  <a:srgbClr val="FFC000"/>
                </a:solidFill>
              </a:rPr>
              <a:t>) / </a:t>
            </a:r>
            <a:r>
              <a:rPr lang="en-US" sz="1050" dirty="0" err="1">
                <a:solidFill>
                  <a:srgbClr val="FFC000"/>
                </a:solidFill>
              </a:rPr>
              <a:t>sinTheta</a:t>
            </a:r>
            <a:r>
              <a:rPr lang="en-US" sz="1050" dirty="0">
                <a:solidFill>
                  <a:srgbClr val="FFC000"/>
                </a:solidFill>
              </a:rPr>
              <a:t>,</a:t>
            </a:r>
          </a:p>
          <a:p>
            <a:pPr>
              <a:spcAft>
                <a:spcPts val="50"/>
              </a:spcAft>
            </a:pPr>
            <a:r>
              <a:rPr lang="en-US" sz="1050" dirty="0">
                <a:solidFill>
                  <a:srgbClr val="FFC000"/>
                </a:solidFill>
              </a:rPr>
              <a:t>                (</a:t>
            </a:r>
            <a:r>
              <a:rPr lang="en-US" sz="1050" dirty="0" err="1">
                <a:solidFill>
                  <a:srgbClr val="FFC000"/>
                </a:solidFill>
              </a:rPr>
              <a:t>Mathf.Sin</a:t>
            </a:r>
            <a:r>
              <a:rPr lang="en-US" sz="1050" dirty="0">
                <a:solidFill>
                  <a:srgbClr val="FFC000"/>
                </a:solidFill>
              </a:rPr>
              <a:t>(</a:t>
            </a:r>
            <a:r>
              <a:rPr lang="en-US" sz="1050" dirty="0" err="1">
                <a:solidFill>
                  <a:srgbClr val="FFC000"/>
                </a:solidFill>
              </a:rPr>
              <a:t>oMt</a:t>
            </a:r>
            <a:r>
              <a:rPr lang="en-US" sz="1050" dirty="0">
                <a:solidFill>
                  <a:srgbClr val="FFC000"/>
                </a:solidFill>
              </a:rPr>
              <a:t> * theta) * </a:t>
            </a:r>
            <a:r>
              <a:rPr lang="en-US" sz="1050" dirty="0" err="1">
                <a:solidFill>
                  <a:srgbClr val="FFC000"/>
                </a:solidFill>
              </a:rPr>
              <a:t>p.W</a:t>
            </a:r>
            <a:r>
              <a:rPr lang="en-US" sz="1050" dirty="0">
                <a:solidFill>
                  <a:srgbClr val="FFC000"/>
                </a:solidFill>
              </a:rPr>
              <a:t> + </a:t>
            </a:r>
            <a:r>
              <a:rPr lang="en-US" sz="1050" dirty="0" err="1">
                <a:solidFill>
                  <a:srgbClr val="FFC000"/>
                </a:solidFill>
              </a:rPr>
              <a:t>Mathf.Sin</a:t>
            </a:r>
            <a:r>
              <a:rPr lang="en-US" sz="1050" dirty="0">
                <a:solidFill>
                  <a:srgbClr val="FFC000"/>
                </a:solidFill>
              </a:rPr>
              <a:t>(t * theta) * </a:t>
            </a:r>
            <a:r>
              <a:rPr lang="en-US" sz="1050" dirty="0" err="1">
                <a:solidFill>
                  <a:srgbClr val="FFC000"/>
                </a:solidFill>
              </a:rPr>
              <a:t>q.W</a:t>
            </a:r>
            <a:r>
              <a:rPr lang="en-US" sz="1050" dirty="0">
                <a:solidFill>
                  <a:srgbClr val="FFC000"/>
                </a:solidFill>
              </a:rPr>
              <a:t>) / </a:t>
            </a:r>
            <a:r>
              <a:rPr lang="en-US" sz="1050" dirty="0" err="1">
                <a:solidFill>
                  <a:srgbClr val="FFC000"/>
                </a:solidFill>
              </a:rPr>
              <a:t>sinTheta</a:t>
            </a:r>
            <a:r>
              <a:rPr lang="en-US" sz="1050" dirty="0">
                <a:solidFill>
                  <a:srgbClr val="FFC000"/>
                </a:solidFill>
              </a:rPr>
              <a:t>);</a:t>
            </a:r>
          </a:p>
          <a:p>
            <a:pPr>
              <a:spcAft>
                <a:spcPts val="50"/>
              </a:spcAft>
            </a:pPr>
            <a:r>
              <a:rPr lang="en-US" sz="1050" dirty="0"/>
              <a:t> }</a:t>
            </a:r>
          </a:p>
        </p:txBody>
      </p:sp>
      <p:sp>
        <p:nvSpPr>
          <p:cNvPr id="7" name="Shape 70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bg2">
                    <a:lumMod val="90000"/>
                    <a:lumOff val="10000"/>
                  </a:schemeClr>
                </a:solidFill>
              </a:rPr>
              <a:t>Fernando Geraci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1699" y="4524935"/>
            <a:ext cx="8469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extra credit: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in which cases, spherical interpolation might cause: 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a – computational problem, b – artifacts in animations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6981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What happen if the angle is near 0 ? </a:t>
            </a:r>
          </a:p>
          <a:p>
            <a:r>
              <a:rPr lang="en-US" sz="1600" dirty="0"/>
              <a:t>	This could result in a crash due to floating point approximations.</a:t>
            </a:r>
          </a:p>
          <a:p>
            <a:r>
              <a:rPr lang="en-US" sz="1600" dirty="0"/>
              <a:t>	Solution: Lerp</a:t>
            </a:r>
          </a:p>
          <a:p>
            <a:endParaRPr lang="en-US" sz="1600" dirty="0"/>
          </a:p>
          <a:p>
            <a:r>
              <a:rPr lang="en-US" sz="1600" dirty="0"/>
              <a:t>What happen if we normalize Lerp instead of using Slerp directly?</a:t>
            </a:r>
          </a:p>
          <a:p>
            <a:r>
              <a:rPr lang="en-US" sz="1600" dirty="0"/>
              <a:t>	HINT: Think of the rate of change.</a:t>
            </a:r>
          </a:p>
          <a:p>
            <a:endParaRPr lang="en-US" sz="1600" dirty="0"/>
          </a:p>
          <a:p>
            <a:pPr algn="ctr"/>
            <a:r>
              <a:rPr lang="en-US" sz="1600" dirty="0">
                <a:solidFill>
                  <a:srgbClr val="92D050"/>
                </a:solidFill>
              </a:rPr>
              <a:t>extra credit: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EEB104"/>
                </a:solidFill>
              </a:rPr>
              <a:t>draw on board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Quaternions – </a:t>
            </a:r>
            <a:r>
              <a:rPr lang="en-US" dirty="0">
                <a:solidFill>
                  <a:srgbClr val="EEB104"/>
                </a:solidFill>
              </a:rPr>
              <a:t>Interpolation Lerp vs Slerp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153335" y="2205318"/>
            <a:ext cx="363071" cy="73286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260912" y="2151529"/>
            <a:ext cx="255495" cy="786653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rot="17099704">
            <a:off x="3283094" y="2546206"/>
            <a:ext cx="369794" cy="369794"/>
          </a:xfrm>
          <a:prstGeom prst="arc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hape 70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bg2">
                    <a:lumMod val="90000"/>
                    <a:lumOff val="10000"/>
                  </a:schemeClr>
                </a:solidFill>
              </a:rPr>
              <a:t>Fernando Geraci</a:t>
            </a:r>
          </a:p>
        </p:txBody>
      </p:sp>
    </p:spTree>
    <p:extLst>
      <p:ext uri="{BB962C8B-B14F-4D97-AF65-F5344CB8AC3E}">
        <p14:creationId xmlns:p14="http://schemas.microsoft.com/office/powerpoint/2010/main" val="2180258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599" cy="2774066"/>
          </a:xfrm>
        </p:spPr>
        <p:txBody>
          <a:bodyPr/>
          <a:lstStyle/>
          <a:p>
            <a:r>
              <a:rPr lang="en-US" sz="1400" dirty="0"/>
              <a:t>In short, given a quaternion p, we can achieve the same rotation angle by negating it –p with the difference that </a:t>
            </a:r>
          </a:p>
          <a:p>
            <a:r>
              <a:rPr lang="en-US" sz="1400" dirty="0"/>
              <a:t>	p rotates on an angle of </a:t>
            </a:r>
            <a:r>
              <a:rPr lang="el-GR" sz="1400" dirty="0"/>
              <a:t>Θ</a:t>
            </a:r>
            <a:endParaRPr lang="en-US" sz="1400" dirty="0"/>
          </a:p>
          <a:p>
            <a:r>
              <a:rPr lang="en-US" sz="1400" dirty="0"/>
              <a:t>	-p rotates on an angle of 2</a:t>
            </a:r>
            <a:r>
              <a:rPr lang="el-GR" sz="1400" dirty="0"/>
              <a:t>π</a:t>
            </a:r>
            <a:r>
              <a:rPr lang="en-US" sz="1400" dirty="0"/>
              <a:t> – </a:t>
            </a:r>
            <a:r>
              <a:rPr lang="el-GR" sz="1400" dirty="0"/>
              <a:t>Θ</a:t>
            </a:r>
            <a:endParaRPr lang="en-US" sz="1400" dirty="0"/>
          </a:p>
          <a:p>
            <a:r>
              <a:rPr lang="en-US" dirty="0"/>
              <a:t>The polar opposite achieves the same orientation, but with a way bigger arc than the original. </a:t>
            </a:r>
            <a:r>
              <a:rPr lang="en-US" dirty="0">
                <a:solidFill>
                  <a:srgbClr val="EEB104"/>
                </a:solidFill>
              </a:rPr>
              <a:t>Always choose the </a:t>
            </a:r>
            <a:r>
              <a:rPr lang="en-US" dirty="0">
                <a:solidFill>
                  <a:srgbClr val="92D050"/>
                </a:solidFill>
              </a:rPr>
              <a:t>shortest arc</a:t>
            </a:r>
            <a:r>
              <a:rPr lang="en-US" dirty="0"/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Quaternions – </a:t>
            </a:r>
            <a:r>
              <a:rPr lang="en-US" dirty="0">
                <a:solidFill>
                  <a:srgbClr val="EEB104"/>
                </a:solidFill>
              </a:rPr>
              <a:t>Polar Opposites </a:t>
            </a:r>
          </a:p>
        </p:txBody>
      </p:sp>
      <p:sp>
        <p:nvSpPr>
          <p:cNvPr id="5" name="Oval 4"/>
          <p:cNvSpPr/>
          <p:nvPr/>
        </p:nvSpPr>
        <p:spPr>
          <a:xfrm rot="20046937">
            <a:off x="599192" y="4176418"/>
            <a:ext cx="1566582" cy="564776"/>
          </a:xfrm>
          <a:prstGeom prst="ellips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5" idx="6"/>
          </p:cNvCxnSpPr>
          <p:nvPr/>
        </p:nvCxnSpPr>
        <p:spPr>
          <a:xfrm flipV="1">
            <a:off x="1382483" y="4116855"/>
            <a:ext cx="704709" cy="335229"/>
          </a:xfrm>
          <a:prstGeom prst="straightConnector1">
            <a:avLst/>
          </a:prstGeom>
          <a:ln>
            <a:solidFill>
              <a:srgbClr val="EEB1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7"/>
          </p:cNvCxnSpPr>
          <p:nvPr/>
        </p:nvCxnSpPr>
        <p:spPr>
          <a:xfrm flipV="1">
            <a:off x="1382483" y="4037365"/>
            <a:ext cx="411133" cy="414720"/>
          </a:xfrm>
          <a:prstGeom prst="straightConnector1">
            <a:avLst/>
          </a:prstGeom>
          <a:ln>
            <a:solidFill>
              <a:srgbClr val="EEB1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>
            <a:off x="1295155" y="4284469"/>
            <a:ext cx="292894" cy="335229"/>
          </a:xfrm>
          <a:prstGeom prst="arc">
            <a:avLst>
              <a:gd name="adj1" fmla="val 17924258"/>
              <a:gd name="adj2" fmla="val 19383116"/>
            </a:avLst>
          </a:prstGeom>
          <a:ln>
            <a:solidFill>
              <a:srgbClr val="EEB1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>
            <a:off x="1611504" y="4033371"/>
            <a:ext cx="475688" cy="196694"/>
          </a:xfrm>
          <a:prstGeom prst="arc">
            <a:avLst>
              <a:gd name="adj1" fmla="val 14809646"/>
              <a:gd name="adj2" fmla="val 21186145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20046937">
            <a:off x="2870998" y="4166624"/>
            <a:ext cx="1566582" cy="564776"/>
          </a:xfrm>
          <a:prstGeom prst="ellipse">
            <a:avLst/>
          </a:prstGeom>
          <a:noFill/>
          <a:ln>
            <a:solidFill>
              <a:srgbClr val="EEB1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8" idx="6"/>
          </p:cNvCxnSpPr>
          <p:nvPr/>
        </p:nvCxnSpPr>
        <p:spPr>
          <a:xfrm flipV="1">
            <a:off x="3654289" y="4107061"/>
            <a:ext cx="704709" cy="335229"/>
          </a:xfrm>
          <a:prstGeom prst="straightConnector1">
            <a:avLst/>
          </a:prstGeom>
          <a:ln>
            <a:solidFill>
              <a:srgbClr val="EEB1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8" idx="7"/>
          </p:cNvCxnSpPr>
          <p:nvPr/>
        </p:nvCxnSpPr>
        <p:spPr>
          <a:xfrm flipV="1">
            <a:off x="3654289" y="4027571"/>
            <a:ext cx="411133" cy="414720"/>
          </a:xfrm>
          <a:prstGeom prst="straightConnector1">
            <a:avLst/>
          </a:prstGeom>
          <a:ln>
            <a:solidFill>
              <a:srgbClr val="EEB1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>
            <a:off x="3566961" y="4274675"/>
            <a:ext cx="292894" cy="335229"/>
          </a:xfrm>
          <a:prstGeom prst="arc">
            <a:avLst>
              <a:gd name="adj1" fmla="val 17924258"/>
              <a:gd name="adj2" fmla="val 19383116"/>
            </a:avLst>
          </a:prstGeom>
          <a:ln>
            <a:solidFill>
              <a:srgbClr val="EEB1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>
            <a:off x="3883310" y="4023577"/>
            <a:ext cx="475688" cy="196694"/>
          </a:xfrm>
          <a:prstGeom prst="arc">
            <a:avLst>
              <a:gd name="adj1" fmla="val 14809646"/>
              <a:gd name="adj2" fmla="val 21186145"/>
            </a:avLst>
          </a:prstGeom>
          <a:ln>
            <a:solidFill>
              <a:schemeClr val="tx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33700" y="3715799"/>
            <a:ext cx="1222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EB104"/>
                </a:solidFill>
              </a:rPr>
              <a:t>-p’ </a:t>
            </a:r>
            <a:r>
              <a:rPr lang="en-US" dirty="0">
                <a:solidFill>
                  <a:srgbClr val="EEB104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92D050"/>
                </a:solidFill>
              </a:rPr>
              <a:t>2</a:t>
            </a:r>
            <a:r>
              <a:rPr lang="el-GR" dirty="0">
                <a:solidFill>
                  <a:srgbClr val="92D050"/>
                </a:solidFill>
              </a:rPr>
              <a:t>π</a:t>
            </a:r>
            <a:r>
              <a:rPr lang="en-US" dirty="0">
                <a:solidFill>
                  <a:srgbClr val="92D050"/>
                </a:solidFill>
              </a:rPr>
              <a:t> – </a:t>
            </a:r>
            <a:r>
              <a:rPr lang="el-GR" dirty="0">
                <a:solidFill>
                  <a:srgbClr val="92D050"/>
                </a:solidFill>
              </a:rPr>
              <a:t>Θ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59204" y="3738997"/>
            <a:ext cx="779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EB104"/>
                </a:solidFill>
              </a:rPr>
              <a:t>p’ </a:t>
            </a:r>
            <a:r>
              <a:rPr lang="en-US" dirty="0">
                <a:solidFill>
                  <a:srgbClr val="EEB104"/>
                </a:solidFill>
                <a:sym typeface="Wingdings" panose="05000000000000000000" pitchFamily="2" charset="2"/>
              </a:rPr>
              <a:t> </a:t>
            </a:r>
            <a:r>
              <a:rPr lang="el-GR" dirty="0">
                <a:solidFill>
                  <a:srgbClr val="92D050"/>
                </a:solidFill>
              </a:rPr>
              <a:t>Θ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25211" y="3853290"/>
            <a:ext cx="35070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This is given by:</a:t>
            </a:r>
          </a:p>
          <a:p>
            <a:endParaRPr lang="en-US" dirty="0"/>
          </a:p>
          <a:p>
            <a:pPr algn="ctr"/>
            <a:r>
              <a:rPr lang="en-US" sz="1800" dirty="0">
                <a:solidFill>
                  <a:srgbClr val="92D050"/>
                </a:solidFill>
              </a:rPr>
              <a:t>||p + p’||</a:t>
            </a:r>
            <a:r>
              <a:rPr lang="en-US" sz="1800" baseline="30000" dirty="0">
                <a:solidFill>
                  <a:srgbClr val="92D050"/>
                </a:solidFill>
              </a:rPr>
              <a:t>2</a:t>
            </a:r>
            <a:r>
              <a:rPr lang="en-US" sz="1800" dirty="0">
                <a:solidFill>
                  <a:srgbClr val="92D050"/>
                </a:solidFill>
              </a:rPr>
              <a:t> &lt; ||p - p’||</a:t>
            </a:r>
            <a:r>
              <a:rPr lang="en-US" sz="1800" baseline="30000" dirty="0">
                <a:solidFill>
                  <a:srgbClr val="92D050"/>
                </a:solidFill>
              </a:rPr>
              <a:t>2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dirty="0">
                <a:solidFill>
                  <a:srgbClr val="92D050"/>
                </a:solidFill>
                <a:sym typeface="Wingdings" panose="05000000000000000000" pitchFamily="2" charset="2"/>
              </a:rPr>
              <a:t> return –p’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27" name="Shape 70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bg2">
                    <a:lumMod val="90000"/>
                    <a:lumOff val="10000"/>
                  </a:schemeClr>
                </a:solidFill>
              </a:rPr>
              <a:t>Fernando Geraci</a:t>
            </a:r>
          </a:p>
        </p:txBody>
      </p:sp>
    </p:spTree>
    <p:extLst>
      <p:ext uri="{BB962C8B-B14F-4D97-AF65-F5344CB8AC3E}">
        <p14:creationId xmlns:p14="http://schemas.microsoft.com/office/powerpoint/2010/main" val="304807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dirty="0">
                <a:solidFill>
                  <a:srgbClr val="EEB104"/>
                </a:solidFill>
              </a:rPr>
              <a:t>Topics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2600" y="1314450"/>
            <a:ext cx="8255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- Our tools so far</a:t>
            </a:r>
          </a:p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- Motivation</a:t>
            </a:r>
          </a:p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- What are Quaternions?</a:t>
            </a:r>
          </a:p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- Background</a:t>
            </a:r>
          </a:p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	Complex Numbers as 2D vectors</a:t>
            </a:r>
          </a:p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	Polar Coordinates in 2D Rotations</a:t>
            </a:r>
          </a:p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- Properties</a:t>
            </a:r>
          </a:p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	Representation</a:t>
            </a:r>
          </a:p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	Algebraic Operations</a:t>
            </a:r>
          </a:p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	Conjugate</a:t>
            </a:r>
          </a:p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	Norm and Normalization</a:t>
            </a:r>
          </a:p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	Inverse</a:t>
            </a:r>
          </a:p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- Rotations</a:t>
            </a:r>
          </a:p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	Implementation</a:t>
            </a:r>
          </a:p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	Summary and alternatives</a:t>
            </a:r>
          </a:p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- Interpolation</a:t>
            </a:r>
          </a:p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	How to</a:t>
            </a:r>
          </a:p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	Potential Problems</a:t>
            </a:r>
          </a:p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	Lerp vs Slerp</a:t>
            </a:r>
          </a:p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	Polar Opposites</a:t>
            </a:r>
          </a:p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	</a:t>
            </a:r>
          </a:p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	</a:t>
            </a:r>
          </a:p>
          <a:p>
            <a:endParaRPr lang="en-US" sz="1200" dirty="0">
              <a:solidFill>
                <a:schemeClr val="tx1">
                  <a:lumMod val="65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6" name="Shape 70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bg2">
                    <a:lumMod val="90000"/>
                    <a:lumOff val="10000"/>
                  </a:schemeClr>
                </a:solidFill>
              </a:rPr>
              <a:t>Fernando Geraci</a:t>
            </a:r>
          </a:p>
        </p:txBody>
      </p:sp>
    </p:spTree>
    <p:extLst>
      <p:ext uri="{BB962C8B-B14F-4D97-AF65-F5344CB8AC3E}">
        <p14:creationId xmlns:p14="http://schemas.microsoft.com/office/powerpoint/2010/main" val="57530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EEB104"/>
                </a:solidFill>
              </a:rPr>
              <a:t>So far…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90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We have been using the following mathematical objects: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E69138"/>
                </a:solidFill>
              </a:rPr>
              <a:t>Vectors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Magnitude, directions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E69138"/>
                </a:solidFill>
              </a:rPr>
              <a:t>Matrices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Transformations, Orientation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E69138"/>
                </a:solidFill>
              </a:rPr>
              <a:t>Euler angles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Conventional rotations</a:t>
            </a:r>
          </a:p>
          <a:p>
            <a:pPr lvl="0" algn="r">
              <a:spcBef>
                <a:spcPts val="0"/>
              </a:spcBef>
              <a:buNone/>
            </a:pPr>
            <a:r>
              <a:rPr lang="en-US" dirty="0"/>
              <a:t>Now we will explore yet another object, called </a:t>
            </a:r>
            <a:r>
              <a:rPr lang="en-US" dirty="0">
                <a:solidFill>
                  <a:srgbClr val="E69138"/>
                </a:solidFill>
              </a:rPr>
              <a:t>Quaternions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70" name="Shape 70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bg2">
                    <a:lumMod val="90000"/>
                    <a:lumOff val="10000"/>
                  </a:schemeClr>
                </a:solidFill>
              </a:rPr>
              <a:t>Fernando Geraci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774873" y="2653145"/>
            <a:ext cx="0" cy="1302328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74873" y="3955473"/>
            <a:ext cx="1440873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774873" y="3138055"/>
            <a:ext cx="817418" cy="817418"/>
          </a:xfrm>
          <a:prstGeom prst="line">
            <a:avLst/>
          </a:prstGeom>
          <a:ln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6487390" y="3667992"/>
            <a:ext cx="574964" cy="57496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04681" y="2343394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EB104"/>
                </a:solidFill>
              </a:rPr>
              <a:t>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15746" y="3801584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EB104"/>
                </a:solidFill>
              </a:rPr>
              <a:t>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>
                    <a:lumMod val="65000"/>
                  </a:schemeClr>
                </a:solidFill>
              </a:rPr>
              <a:t>Quaternions - </a:t>
            </a:r>
            <a:r>
              <a:rPr lang="en" dirty="0">
                <a:solidFill>
                  <a:srgbClr val="EEB104"/>
                </a:solidFill>
              </a:rPr>
              <a:t>Motivation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90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-US" sz="1200" dirty="0"/>
              <a:t>At this point, we have seen that rotations DO NOT COMMUTE. The order on which we apply them, do matter.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-US" sz="1200" dirty="0"/>
              <a:t>Furthermore, know as well that Euler orientation angles are linked to one another in hierarchical order. Hence what would happen if: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-US" sz="1200" dirty="0"/>
              <a:t>Given a </a:t>
            </a:r>
            <a:r>
              <a:rPr lang="en-US" sz="1200" dirty="0">
                <a:solidFill>
                  <a:srgbClr val="EEB104"/>
                </a:solidFill>
              </a:rPr>
              <a:t>hierarchy</a:t>
            </a:r>
            <a:r>
              <a:rPr lang="en-US" sz="1200" dirty="0"/>
              <a:t> of Y - X - Z (yaw, pitch, roll) we rotate the point (0,0,-1) :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-US" sz="1200" dirty="0"/>
              <a:t>What would happens should we rotate by 90 degrees first on the yaw (up direction) and then on the pitch (right direction) by the same amount?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-US" sz="1200" dirty="0">
                <a:solidFill>
                  <a:srgbClr val="92D050"/>
                </a:solidFill>
              </a:rPr>
              <a:t>Advantages: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-US" sz="1200" dirty="0"/>
              <a:t>	- They solve a common problem with Euler-based rotations (yaw, pitch and roll)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-US" sz="1200" dirty="0"/>
              <a:t>	- They do not rely on concepts such as frame of reference, handness and Euler hierarchy.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-US" sz="1200" dirty="0"/>
              <a:t>	- They are really sweet to interpolate.</a:t>
            </a:r>
          </a:p>
          <a:p>
            <a:pPr lvl="0" algn="just">
              <a:spcBef>
                <a:spcPts val="0"/>
              </a:spcBef>
              <a:buNone/>
            </a:pPr>
            <a:endParaRPr lang="en-US" sz="1200" dirty="0"/>
          </a:p>
        </p:txBody>
      </p:sp>
      <p:sp>
        <p:nvSpPr>
          <p:cNvPr id="70" name="Shape 70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bg2">
                    <a:lumMod val="90000"/>
                    <a:lumOff val="10000"/>
                  </a:schemeClr>
                </a:solidFill>
              </a:rPr>
              <a:t>Fernando Geraci</a:t>
            </a:r>
          </a:p>
        </p:txBody>
      </p:sp>
    </p:spTree>
    <p:extLst>
      <p:ext uri="{BB962C8B-B14F-4D97-AF65-F5344CB8AC3E}">
        <p14:creationId xmlns:p14="http://schemas.microsoft.com/office/powerpoint/2010/main" val="175252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Quaternions - </a:t>
            </a:r>
            <a:r>
              <a:rPr lang="en-US" dirty="0">
                <a:solidFill>
                  <a:srgbClr val="EEB104"/>
                </a:solidFill>
              </a:rPr>
              <a:t>Definition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400" dirty="0"/>
              <a:t>These are a number system which extends complex numbers. Said representations, are easily interpolated due to the nature of how quaternions are produced.</a:t>
            </a:r>
          </a:p>
          <a:p>
            <a:pPr algn="just"/>
            <a:r>
              <a:rPr lang="en-US" sz="1400" dirty="0"/>
              <a:t>Quaternions are represented and stored as </a:t>
            </a:r>
            <a:r>
              <a:rPr lang="en-US" sz="1400" dirty="0">
                <a:solidFill>
                  <a:srgbClr val="92D050"/>
                </a:solidFill>
              </a:rPr>
              <a:t>4 scalar (real) values</a:t>
            </a:r>
            <a:r>
              <a:rPr lang="en-US" sz="1400" dirty="0"/>
              <a:t>. Note that </a:t>
            </a:r>
            <a:r>
              <a:rPr lang="en-US" sz="1400" dirty="0" err="1"/>
              <a:t>i</a:t>
            </a:r>
            <a:r>
              <a:rPr lang="en-US" sz="1400" dirty="0"/>
              <a:t>, j and k are 3 independent axes.</a:t>
            </a:r>
          </a:p>
          <a:p>
            <a:pPr algn="ctr"/>
            <a:r>
              <a:rPr lang="en-US" sz="2000" dirty="0">
                <a:solidFill>
                  <a:srgbClr val="EEB104"/>
                </a:solidFill>
              </a:rPr>
              <a:t>a</a:t>
            </a:r>
            <a:r>
              <a:rPr lang="en-US" sz="2000" dirty="0"/>
              <a:t> + </a:t>
            </a:r>
            <a:r>
              <a:rPr lang="en-US" sz="2000" dirty="0" err="1">
                <a:solidFill>
                  <a:srgbClr val="92D050"/>
                </a:solidFill>
              </a:rPr>
              <a:t>i</a:t>
            </a:r>
            <a:r>
              <a:rPr lang="en-US" sz="2000" dirty="0" err="1">
                <a:solidFill>
                  <a:srgbClr val="EEB104"/>
                </a:solidFill>
              </a:rPr>
              <a:t>b</a:t>
            </a:r>
            <a:r>
              <a:rPr lang="en-US" sz="2000" dirty="0"/>
              <a:t> + </a:t>
            </a:r>
            <a:r>
              <a:rPr lang="en-US" sz="2000" dirty="0" err="1">
                <a:solidFill>
                  <a:srgbClr val="92D050"/>
                </a:solidFill>
              </a:rPr>
              <a:t>j</a:t>
            </a:r>
            <a:r>
              <a:rPr lang="en-US" sz="2000" dirty="0" err="1">
                <a:solidFill>
                  <a:srgbClr val="EEB104"/>
                </a:solidFill>
              </a:rPr>
              <a:t>c</a:t>
            </a:r>
            <a:r>
              <a:rPr lang="en-US" sz="2000" dirty="0"/>
              <a:t> + </a:t>
            </a:r>
            <a:r>
              <a:rPr lang="en-US" sz="2000" dirty="0" err="1">
                <a:solidFill>
                  <a:srgbClr val="92D050"/>
                </a:solidFill>
              </a:rPr>
              <a:t>k</a:t>
            </a:r>
            <a:r>
              <a:rPr lang="en-US" sz="2000" dirty="0" err="1">
                <a:solidFill>
                  <a:srgbClr val="EEB104"/>
                </a:solidFill>
              </a:rPr>
              <a:t>d</a:t>
            </a:r>
            <a:endParaRPr lang="en-US" sz="2000" dirty="0">
              <a:solidFill>
                <a:srgbClr val="EEB104"/>
              </a:solidFill>
            </a:endParaRPr>
          </a:p>
          <a:p>
            <a:pPr algn="just"/>
            <a:r>
              <a:rPr lang="en-US" sz="1400" dirty="0"/>
              <a:t>Finally, one nice motivation for our topic of interest, is avoiding rotation problems such as Gimbal Locks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740" y="3243636"/>
            <a:ext cx="1997883" cy="18759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05945" y="3881527"/>
            <a:ext cx="28263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EB104"/>
                </a:solidFill>
              </a:rPr>
              <a:t>This fella lost 1 degree of freedom!</a:t>
            </a:r>
          </a:p>
          <a:p>
            <a:pPr algn="ctr"/>
            <a:r>
              <a:rPr lang="en-US" sz="1100" dirty="0">
                <a:solidFill>
                  <a:srgbClr val="EEB104"/>
                </a:solidFill>
              </a:rPr>
              <a:t>(rotating on the aligned axis will produced a secondary undesired rotation)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700" y="3719945"/>
            <a:ext cx="3325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So in summary, </a:t>
            </a:r>
            <a:r>
              <a:rPr lang="en-US" dirty="0">
                <a:solidFill>
                  <a:srgbClr val="92D050"/>
                </a:solidFill>
              </a:rPr>
              <a:t>we will use quaternions to </a:t>
            </a:r>
            <a:r>
              <a:rPr lang="en-US" dirty="0">
                <a:solidFill>
                  <a:srgbClr val="EEB104"/>
                </a:solidFill>
              </a:rPr>
              <a:t>represent orientation </a:t>
            </a:r>
            <a:r>
              <a:rPr lang="en-US" dirty="0">
                <a:solidFill>
                  <a:srgbClr val="92D050"/>
                </a:solidFill>
              </a:rPr>
              <a:t>and  to </a:t>
            </a:r>
            <a:r>
              <a:rPr lang="en-US" dirty="0">
                <a:solidFill>
                  <a:srgbClr val="EEB104"/>
                </a:solidFill>
              </a:rPr>
              <a:t>rotate vectors</a:t>
            </a:r>
            <a:r>
              <a:rPr lang="en-US" dirty="0">
                <a:solidFill>
                  <a:srgbClr val="92D050"/>
                </a:solidFill>
              </a:rPr>
              <a:t> and </a:t>
            </a:r>
            <a:r>
              <a:rPr lang="en-US" dirty="0">
                <a:solidFill>
                  <a:srgbClr val="EEB104"/>
                </a:solidFill>
              </a:rPr>
              <a:t>interpolate</a:t>
            </a:r>
            <a:r>
              <a:rPr lang="en-US" dirty="0">
                <a:solidFill>
                  <a:srgbClr val="92D050"/>
                </a:solidFill>
              </a:rPr>
              <a:t> said </a:t>
            </a:r>
            <a:r>
              <a:rPr lang="en-US" dirty="0">
                <a:solidFill>
                  <a:srgbClr val="EEB104"/>
                </a:solidFill>
              </a:rPr>
              <a:t>rotations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18" name="Shape 70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bg2">
                    <a:lumMod val="90000"/>
                    <a:lumOff val="10000"/>
                  </a:schemeClr>
                </a:solidFill>
              </a:rPr>
              <a:t>Fernando Geraci</a:t>
            </a:r>
          </a:p>
        </p:txBody>
      </p:sp>
    </p:spTree>
    <p:extLst>
      <p:ext uri="{BB962C8B-B14F-4D97-AF65-F5344CB8AC3E}">
        <p14:creationId xmlns:p14="http://schemas.microsoft.com/office/powerpoint/2010/main" val="1843716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We will look at imaginary numbers from a slightly, more geometrically inclined perspective, first recall </a:t>
            </a:r>
            <a:r>
              <a:rPr lang="en-US" sz="1100" dirty="0">
                <a:solidFill>
                  <a:srgbClr val="EEB104"/>
                </a:solidFill>
              </a:rPr>
              <a:t>i</a:t>
            </a:r>
            <a:r>
              <a:rPr lang="en-US" sz="1100" baseline="30000" dirty="0">
                <a:solidFill>
                  <a:srgbClr val="EEB104"/>
                </a:solidFill>
              </a:rPr>
              <a:t>2</a:t>
            </a:r>
            <a:r>
              <a:rPr lang="en-US" sz="1100" dirty="0">
                <a:solidFill>
                  <a:srgbClr val="EEB104"/>
                </a:solidFill>
              </a:rPr>
              <a:t> = -1</a:t>
            </a:r>
          </a:p>
          <a:p>
            <a:r>
              <a:rPr lang="en-US" sz="1100" dirty="0"/>
              <a:t>This numbers, are represented as real number </a:t>
            </a:r>
            <a:r>
              <a:rPr lang="en-US" sz="1100" dirty="0">
                <a:solidFill>
                  <a:srgbClr val="DE8686"/>
                </a:solidFill>
              </a:rPr>
              <a:t>r</a:t>
            </a:r>
            <a:r>
              <a:rPr lang="en-US" sz="1100" dirty="0"/>
              <a:t> multiplied by an imaginary component </a:t>
            </a:r>
            <a:r>
              <a:rPr lang="en-US" sz="1100" dirty="0" err="1">
                <a:solidFill>
                  <a:srgbClr val="EEB104"/>
                </a:solidFill>
              </a:rPr>
              <a:t>i</a:t>
            </a:r>
            <a:r>
              <a:rPr lang="en-US" sz="1100" dirty="0"/>
              <a:t>, such that </a:t>
            </a:r>
            <a:r>
              <a:rPr lang="en-US" sz="1100" dirty="0">
                <a:solidFill>
                  <a:srgbClr val="EEB104"/>
                </a:solidFill>
              </a:rPr>
              <a:t>ri</a:t>
            </a:r>
            <a:r>
              <a:rPr lang="en-US" sz="1100" baseline="30000" dirty="0">
                <a:solidFill>
                  <a:srgbClr val="EEB104"/>
                </a:solidFill>
              </a:rPr>
              <a:t>2</a:t>
            </a:r>
            <a:r>
              <a:rPr lang="en-US" sz="1100" dirty="0">
                <a:solidFill>
                  <a:srgbClr val="EEB104"/>
                </a:solidFill>
              </a:rPr>
              <a:t> = -r</a:t>
            </a:r>
            <a:r>
              <a:rPr lang="en-US" sz="1100" baseline="30000" dirty="0">
                <a:solidFill>
                  <a:srgbClr val="EEB104"/>
                </a:solidFill>
              </a:rPr>
              <a:t>2</a:t>
            </a:r>
            <a:endParaRPr lang="en-US" sz="1100" dirty="0">
              <a:solidFill>
                <a:srgbClr val="EEB104"/>
              </a:solidFill>
            </a:endParaRPr>
          </a:p>
          <a:p>
            <a:r>
              <a:rPr lang="en-US" sz="1100" dirty="0"/>
              <a:t>Let’s represent such a number with a the tuple </a:t>
            </a:r>
            <a:r>
              <a:rPr lang="en-US" sz="1100" dirty="0">
                <a:solidFill>
                  <a:srgbClr val="EED204"/>
                </a:solidFill>
              </a:rPr>
              <a:t>(</a:t>
            </a:r>
            <a:r>
              <a:rPr lang="en-US" sz="1100" dirty="0" err="1">
                <a:solidFill>
                  <a:srgbClr val="DE8686"/>
                </a:solidFill>
              </a:rPr>
              <a:t>r</a:t>
            </a:r>
            <a:r>
              <a:rPr lang="en-US" sz="1100" dirty="0" err="1">
                <a:solidFill>
                  <a:srgbClr val="EED204"/>
                </a:solidFill>
              </a:rPr>
              <a:t>,</a:t>
            </a:r>
            <a:r>
              <a:rPr lang="en-US" sz="1100" dirty="0" err="1">
                <a:solidFill>
                  <a:srgbClr val="92D050"/>
                </a:solidFill>
              </a:rPr>
              <a:t>i</a:t>
            </a:r>
            <a:r>
              <a:rPr lang="en-US" sz="1100" dirty="0">
                <a:solidFill>
                  <a:srgbClr val="EED204"/>
                </a:solidFill>
              </a:rPr>
              <a:t>)</a:t>
            </a:r>
            <a:r>
              <a:rPr lang="en-US" sz="1100" dirty="0"/>
              <a:t>, where r is the real number, and </a:t>
            </a:r>
            <a:r>
              <a:rPr lang="en-US" sz="1100" dirty="0" err="1"/>
              <a:t>i</a:t>
            </a:r>
            <a:r>
              <a:rPr lang="en-US" sz="1100" dirty="0"/>
              <a:t> is its imaginary component.</a:t>
            </a:r>
          </a:p>
          <a:p>
            <a:r>
              <a:rPr lang="en-US" sz="1100" dirty="0"/>
              <a:t>With this tuple definition, we can then express any real number as (r,0) = (5,0) = 5</a:t>
            </a:r>
          </a:p>
          <a:p>
            <a:r>
              <a:rPr lang="en-US" sz="1100" dirty="0"/>
              <a:t>Now, we must define some arithmetic properties of such tuples:</a:t>
            </a:r>
          </a:p>
          <a:p>
            <a:r>
              <a:rPr lang="en-US" sz="1100" dirty="0"/>
              <a:t>Addition:		(</a:t>
            </a:r>
            <a:r>
              <a:rPr lang="en-US" sz="1100" dirty="0" err="1"/>
              <a:t>u,j</a:t>
            </a:r>
            <a:r>
              <a:rPr lang="en-US" sz="1100" dirty="0"/>
              <a:t>) + (</a:t>
            </a:r>
            <a:r>
              <a:rPr lang="en-US" sz="1100" dirty="0" err="1"/>
              <a:t>i,k</a:t>
            </a:r>
            <a:r>
              <a:rPr lang="en-US" sz="1100" dirty="0"/>
              <a:t>)   =  (</a:t>
            </a:r>
            <a:r>
              <a:rPr lang="en-US" sz="1100" dirty="0" err="1"/>
              <a:t>u+i</a:t>
            </a:r>
            <a:r>
              <a:rPr lang="en-US" sz="1100" dirty="0"/>
              <a:t> , </a:t>
            </a:r>
            <a:r>
              <a:rPr lang="en-US" sz="1100" dirty="0" err="1"/>
              <a:t>j+k</a:t>
            </a:r>
            <a:r>
              <a:rPr lang="en-US" sz="1100" dirty="0"/>
              <a:t>)</a:t>
            </a:r>
          </a:p>
          <a:p>
            <a:r>
              <a:rPr lang="en-US" sz="1100" dirty="0"/>
              <a:t>Multiplication:	 	(</a:t>
            </a:r>
            <a:r>
              <a:rPr lang="en-US" sz="1100" dirty="0" err="1"/>
              <a:t>u,j</a:t>
            </a:r>
            <a:r>
              <a:rPr lang="en-US" sz="1100" dirty="0"/>
              <a:t>)   (</a:t>
            </a:r>
            <a:r>
              <a:rPr lang="en-US" sz="1100" dirty="0" err="1"/>
              <a:t>i,k</a:t>
            </a:r>
            <a:r>
              <a:rPr lang="en-US" sz="1100" dirty="0"/>
              <a:t>)   =   (</a:t>
            </a:r>
            <a:r>
              <a:rPr lang="en-US" sz="1100" dirty="0" err="1"/>
              <a:t>ui-jk</a:t>
            </a:r>
            <a:r>
              <a:rPr lang="en-US" sz="1100" dirty="0"/>
              <a:t> , </a:t>
            </a:r>
            <a:r>
              <a:rPr lang="en-US" sz="1100" dirty="0" err="1"/>
              <a:t>uk+ji</a:t>
            </a:r>
            <a:r>
              <a:rPr lang="en-US" sz="1100" dirty="0"/>
              <a:t>)</a:t>
            </a:r>
          </a:p>
          <a:p>
            <a:r>
              <a:rPr lang="en-US" sz="1100" dirty="0"/>
              <a:t>It follows that if </a:t>
            </a:r>
            <a:r>
              <a:rPr lang="en-US" sz="1100" dirty="0" err="1">
                <a:solidFill>
                  <a:srgbClr val="EEB104"/>
                </a:solidFill>
              </a:rPr>
              <a:t>i</a:t>
            </a:r>
            <a:r>
              <a:rPr lang="en-US" sz="1100" dirty="0">
                <a:solidFill>
                  <a:srgbClr val="EEB104"/>
                </a:solidFill>
              </a:rPr>
              <a:t> = (0,1) </a:t>
            </a:r>
            <a:r>
              <a:rPr lang="en-US" sz="1100" dirty="0"/>
              <a:t>then i</a:t>
            </a:r>
            <a:r>
              <a:rPr lang="en-US" sz="1100" baseline="30000" dirty="0"/>
              <a:t>2</a:t>
            </a:r>
            <a:r>
              <a:rPr lang="en-US" sz="1100" dirty="0"/>
              <a:t> = (0,1) (0,1) = (-1,0) = -1 , so the property holds.</a:t>
            </a:r>
          </a:p>
          <a:p>
            <a:r>
              <a:rPr lang="en-US" sz="1100" dirty="0"/>
              <a:t>Finally, we will represent an imaginary number as </a:t>
            </a:r>
            <a:r>
              <a:rPr lang="en-US" sz="1100" dirty="0">
                <a:solidFill>
                  <a:srgbClr val="EEB104"/>
                </a:solidFill>
              </a:rPr>
              <a:t>a + bi </a:t>
            </a:r>
            <a:r>
              <a:rPr lang="en-US" sz="1100" dirty="0"/>
              <a:t>= (a,0) + (b,0) (0,1) = (a,0) + (0,b) </a:t>
            </a:r>
            <a:r>
              <a:rPr lang="en-US" sz="1100" dirty="0">
                <a:solidFill>
                  <a:srgbClr val="EEB104"/>
                </a:solidFill>
              </a:rPr>
              <a:t>= (a , b) </a:t>
            </a:r>
            <a:r>
              <a:rPr lang="en-US" sz="1100" dirty="0">
                <a:solidFill>
                  <a:srgbClr val="92D050"/>
                </a:solidFill>
              </a:rPr>
              <a:t>&lt; a is scalar, b is imaginary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Background – </a:t>
            </a:r>
            <a:r>
              <a:rPr lang="en-US" dirty="0">
                <a:solidFill>
                  <a:srgbClr val="EEB104"/>
                </a:solidFill>
              </a:rPr>
              <a:t>Imaginary Numbers in 2D space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941125" y="2660072"/>
            <a:ext cx="0" cy="1302328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941125" y="3962400"/>
            <a:ext cx="1440873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941125" y="3085112"/>
            <a:ext cx="903995" cy="877288"/>
          </a:xfrm>
          <a:prstGeom prst="line">
            <a:avLst/>
          </a:prstGeom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70933" y="235032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EB104"/>
                </a:solidFill>
              </a:rPr>
              <a:t>y’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1998" y="380851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EB104"/>
                </a:solidFill>
              </a:rPr>
              <a:t>x’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98325" y="2777334"/>
            <a:ext cx="1517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EB104"/>
                </a:solidFill>
              </a:rPr>
              <a:t>a + </a:t>
            </a:r>
            <a:r>
              <a:rPr lang="en-US" dirty="0" err="1">
                <a:solidFill>
                  <a:srgbClr val="EEB104"/>
                </a:solidFill>
              </a:rPr>
              <a:t>ib</a:t>
            </a:r>
            <a:r>
              <a:rPr lang="en-US" dirty="0">
                <a:solidFill>
                  <a:srgbClr val="EEB104"/>
                </a:solidFill>
              </a:rPr>
              <a:t> = (a,b)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5744" y="4748160"/>
            <a:ext cx="7952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EEB104"/>
                </a:solidFill>
              </a:rPr>
              <a:t>NOTE: </a:t>
            </a:r>
            <a:r>
              <a:rPr lang="en-US" sz="1100" dirty="0">
                <a:solidFill>
                  <a:schemeClr val="tx1">
                    <a:lumMod val="65000"/>
                  </a:schemeClr>
                </a:solidFill>
              </a:rPr>
              <a:t>If the magnitude of said tuple is 1, we will call it a </a:t>
            </a:r>
            <a:r>
              <a:rPr lang="en-US" sz="1100" dirty="0">
                <a:solidFill>
                  <a:srgbClr val="DE8686"/>
                </a:solidFill>
              </a:rPr>
              <a:t>unit complex number </a:t>
            </a:r>
            <a:r>
              <a:rPr lang="en-US" sz="1100" dirty="0">
                <a:solidFill>
                  <a:schemeClr val="tx1">
                    <a:lumMod val="65000"/>
                  </a:schemeClr>
                </a:solidFill>
              </a:rPr>
              <a:t>just as if it was a real unit vector</a:t>
            </a:r>
            <a:endParaRPr lang="en-US" sz="1100" dirty="0">
              <a:solidFill>
                <a:srgbClr val="DE8686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841657" y="3083459"/>
            <a:ext cx="0" cy="878940"/>
          </a:xfrm>
          <a:prstGeom prst="line">
            <a:avLst/>
          </a:prstGeom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789703" y="3025567"/>
            <a:ext cx="110836" cy="11083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587834" y="3987795"/>
            <a:ext cx="2147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EEB104"/>
                </a:solidFill>
              </a:rPr>
              <a:t>|</a:t>
            </a:r>
            <a:r>
              <a:rPr lang="en-US" sz="1050" dirty="0" err="1">
                <a:solidFill>
                  <a:srgbClr val="EEB104"/>
                </a:solidFill>
              </a:rPr>
              <a:t>a+ib</a:t>
            </a:r>
            <a:r>
              <a:rPr lang="en-US" sz="1050" dirty="0">
                <a:solidFill>
                  <a:srgbClr val="EEB104"/>
                </a:solidFill>
              </a:rPr>
              <a:t>| = </a:t>
            </a:r>
            <a:r>
              <a:rPr lang="en-US" sz="1050" dirty="0" err="1">
                <a:solidFill>
                  <a:srgbClr val="EEB104"/>
                </a:solidFill>
              </a:rPr>
              <a:t>sqrt</a:t>
            </a:r>
            <a:r>
              <a:rPr lang="en-US" sz="1050" dirty="0">
                <a:solidFill>
                  <a:srgbClr val="EEB104"/>
                </a:solidFill>
              </a:rPr>
              <a:t>(a</a:t>
            </a:r>
            <a:r>
              <a:rPr lang="en-US" sz="1050" baseline="30000" dirty="0">
                <a:solidFill>
                  <a:srgbClr val="EEB104"/>
                </a:solidFill>
              </a:rPr>
              <a:t>2</a:t>
            </a:r>
            <a:r>
              <a:rPr lang="en-US" sz="1050" dirty="0">
                <a:solidFill>
                  <a:srgbClr val="EEB104"/>
                </a:solidFill>
              </a:rPr>
              <a:t>+b</a:t>
            </a:r>
            <a:r>
              <a:rPr lang="en-US" sz="1050" baseline="30000" dirty="0">
                <a:solidFill>
                  <a:srgbClr val="EEB104"/>
                </a:solidFill>
              </a:rPr>
              <a:t>2</a:t>
            </a:r>
            <a:r>
              <a:rPr lang="en-US" sz="1050" dirty="0">
                <a:solidFill>
                  <a:srgbClr val="EEB104"/>
                </a:solidFill>
              </a:rPr>
              <a:t>)</a:t>
            </a:r>
          </a:p>
        </p:txBody>
      </p:sp>
      <p:sp>
        <p:nvSpPr>
          <p:cNvPr id="2" name="Left Brace 1"/>
          <p:cNvSpPr/>
          <p:nvPr/>
        </p:nvSpPr>
        <p:spPr>
          <a:xfrm>
            <a:off x="6435436" y="2777334"/>
            <a:ext cx="152398" cy="1185065"/>
          </a:xfrm>
          <a:prstGeom prst="leftBrac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42940" y="3215977"/>
            <a:ext cx="2268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x y’ (imaginary axis) plane</a:t>
            </a:r>
          </a:p>
        </p:txBody>
      </p:sp>
      <p:sp>
        <p:nvSpPr>
          <p:cNvPr id="21" name="Shape 70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bg2">
                    <a:lumMod val="90000"/>
                    <a:lumOff val="10000"/>
                  </a:schemeClr>
                </a:solidFill>
              </a:rPr>
              <a:t>Fernando Geraci</a:t>
            </a:r>
          </a:p>
        </p:txBody>
      </p:sp>
    </p:spTree>
    <p:extLst>
      <p:ext uri="{BB962C8B-B14F-4D97-AF65-F5344CB8AC3E}">
        <p14:creationId xmlns:p14="http://schemas.microsoft.com/office/powerpoint/2010/main" val="408922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461" y="1050470"/>
            <a:ext cx="8520599" cy="8276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EEB104"/>
                </a:solidFill>
              </a:rPr>
              <a:t>Polar Representation of the complex number (a,b)</a:t>
            </a:r>
            <a:endParaRPr lang="pt-BR" sz="1200" dirty="0"/>
          </a:p>
          <a:p>
            <a:pPr algn="ctr">
              <a:lnSpc>
                <a:spcPct val="100000"/>
              </a:lnSpc>
            </a:pPr>
            <a:r>
              <a:rPr lang="pt-BR" sz="1200" dirty="0"/>
              <a:t>Let see how multiplying a complex number p</a:t>
            </a:r>
            <a:r>
              <a:rPr lang="pt-BR" sz="1200" baseline="-25000" dirty="0"/>
              <a:t>1</a:t>
            </a:r>
            <a:r>
              <a:rPr lang="pt-BR" sz="1200" dirty="0"/>
              <a:t> by another unity complex number p</a:t>
            </a:r>
            <a:r>
              <a:rPr lang="pt-BR" sz="1200" baseline="-25000" dirty="0"/>
              <a:t>2</a:t>
            </a:r>
            <a:r>
              <a:rPr lang="pt-BR" sz="1200" dirty="0"/>
              <a:t>, produces a rotation of p</a:t>
            </a:r>
            <a:r>
              <a:rPr lang="pt-BR" sz="1200" baseline="-25000" dirty="0"/>
              <a:t>1</a:t>
            </a:r>
            <a:endParaRPr lang="pt-BR" sz="1200" dirty="0"/>
          </a:p>
          <a:p>
            <a:pPr>
              <a:lnSpc>
                <a:spcPct val="100000"/>
              </a:lnSpc>
            </a:pPr>
            <a:endParaRPr lang="pt-BR" sz="12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Background – </a:t>
            </a:r>
            <a:r>
              <a:rPr lang="en-US" dirty="0">
                <a:solidFill>
                  <a:srgbClr val="EEB104"/>
                </a:solidFill>
              </a:rPr>
              <a:t>Imaginary Numbers in Polar Form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7198" y="2119746"/>
            <a:ext cx="0" cy="1302328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198" y="3422074"/>
            <a:ext cx="1440873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198" y="2544786"/>
            <a:ext cx="903995" cy="877288"/>
          </a:xfrm>
          <a:prstGeom prst="line">
            <a:avLst/>
          </a:prstGeom>
          <a:ln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7006" y="1809995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EB104"/>
                </a:solidFill>
              </a:rPr>
              <a:t>y’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98071" y="3268185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EB104"/>
                </a:solidFill>
              </a:rPr>
              <a:t>x’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0862" y="2286126"/>
            <a:ext cx="17706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EEB104"/>
                </a:solidFill>
              </a:rPr>
              <a:t>a + </a:t>
            </a:r>
            <a:r>
              <a:rPr lang="en-US" sz="800" dirty="0" err="1">
                <a:solidFill>
                  <a:srgbClr val="EEB104"/>
                </a:solidFill>
              </a:rPr>
              <a:t>ib</a:t>
            </a:r>
            <a:r>
              <a:rPr lang="en-US" sz="800" dirty="0">
                <a:solidFill>
                  <a:srgbClr val="EEB104"/>
                </a:solidFill>
              </a:rPr>
              <a:t> = (a,b) = r (sin(</a:t>
            </a:r>
            <a:r>
              <a:rPr lang="el-GR" sz="800" dirty="0">
                <a:solidFill>
                  <a:srgbClr val="EEB104"/>
                </a:solidFill>
              </a:rPr>
              <a:t>Θ</a:t>
            </a:r>
            <a:r>
              <a:rPr lang="en-US" sz="800" dirty="0">
                <a:solidFill>
                  <a:srgbClr val="EEB104"/>
                </a:solidFill>
              </a:rPr>
              <a:t>) + </a:t>
            </a:r>
            <a:r>
              <a:rPr lang="en-US" sz="800" dirty="0" err="1">
                <a:solidFill>
                  <a:srgbClr val="EEB104"/>
                </a:solidFill>
              </a:rPr>
              <a:t>i</a:t>
            </a:r>
            <a:r>
              <a:rPr lang="en-US" sz="800" dirty="0">
                <a:solidFill>
                  <a:srgbClr val="EEB104"/>
                </a:solidFill>
              </a:rPr>
              <a:t> cos(</a:t>
            </a:r>
            <a:r>
              <a:rPr lang="el-GR" sz="800" dirty="0">
                <a:solidFill>
                  <a:srgbClr val="EEB104"/>
                </a:solidFill>
              </a:rPr>
              <a:t>Θ</a:t>
            </a:r>
            <a:r>
              <a:rPr lang="en-US" sz="800" dirty="0">
                <a:solidFill>
                  <a:srgbClr val="EEB104"/>
                </a:solidFill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07672" y="2131634"/>
            <a:ext cx="6400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r = |a + </a:t>
            </a:r>
            <a:r>
              <a:rPr lang="en-US" dirty="0" err="1">
                <a:solidFill>
                  <a:srgbClr val="92D050"/>
                </a:solidFill>
              </a:rPr>
              <a:t>ib</a:t>
            </a:r>
            <a:r>
              <a:rPr lang="en-US" dirty="0">
                <a:solidFill>
                  <a:srgbClr val="92D050"/>
                </a:solidFill>
              </a:rPr>
              <a:t>|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DE8686"/>
                </a:solidFill>
              </a:rPr>
              <a:t>a = r cos(</a:t>
            </a:r>
            <a:r>
              <a:rPr lang="el-GR" dirty="0">
                <a:solidFill>
                  <a:srgbClr val="DE8686"/>
                </a:solidFill>
              </a:rPr>
              <a:t>Θ</a:t>
            </a:r>
            <a:r>
              <a:rPr lang="en-US" dirty="0">
                <a:solidFill>
                  <a:srgbClr val="DE8686"/>
                </a:solidFill>
              </a:rPr>
              <a:t>)</a:t>
            </a:r>
          </a:p>
          <a:p>
            <a:r>
              <a:rPr lang="en-US" dirty="0">
                <a:solidFill>
                  <a:srgbClr val="DE8686"/>
                </a:solidFill>
              </a:rPr>
              <a:t>b = r sin(</a:t>
            </a:r>
            <a:r>
              <a:rPr lang="el-GR" dirty="0">
                <a:solidFill>
                  <a:srgbClr val="DE8686"/>
                </a:solidFill>
              </a:rPr>
              <a:t>Θ</a:t>
            </a:r>
            <a:r>
              <a:rPr lang="en-US" dirty="0">
                <a:solidFill>
                  <a:srgbClr val="DE8686"/>
                </a:solidFill>
              </a:rPr>
              <a:t>)</a:t>
            </a:r>
          </a:p>
          <a:p>
            <a:r>
              <a:rPr lang="en-US" dirty="0">
                <a:solidFill>
                  <a:srgbClr val="DE8686"/>
                </a:solidFill>
              </a:rPr>
              <a:t>a + </a:t>
            </a:r>
            <a:r>
              <a:rPr lang="en-US" dirty="0" err="1">
                <a:solidFill>
                  <a:srgbClr val="DE8686"/>
                </a:solidFill>
              </a:rPr>
              <a:t>ib</a:t>
            </a:r>
            <a:r>
              <a:rPr lang="en-US" dirty="0">
                <a:solidFill>
                  <a:srgbClr val="DE8686"/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= r cos(</a:t>
            </a:r>
            <a:r>
              <a:rPr lang="el-GR" dirty="0">
                <a:solidFill>
                  <a:schemeClr val="tx1">
                    <a:lumMod val="65000"/>
                  </a:schemeClr>
                </a:solidFill>
              </a:rPr>
              <a:t>Θ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) + 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 r sin(</a:t>
            </a:r>
            <a:r>
              <a:rPr lang="el-GR" dirty="0">
                <a:solidFill>
                  <a:schemeClr val="tx1">
                    <a:lumMod val="65000"/>
                  </a:schemeClr>
                </a:solidFill>
              </a:rPr>
              <a:t>Θ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) = </a:t>
            </a:r>
            <a:r>
              <a:rPr lang="en-US" dirty="0">
                <a:solidFill>
                  <a:srgbClr val="EEB104"/>
                </a:solidFill>
              </a:rPr>
              <a:t>r (cos(</a:t>
            </a:r>
            <a:r>
              <a:rPr lang="el-GR" dirty="0">
                <a:solidFill>
                  <a:srgbClr val="EEB104"/>
                </a:solidFill>
              </a:rPr>
              <a:t>Θ</a:t>
            </a:r>
            <a:r>
              <a:rPr lang="en-US" dirty="0">
                <a:solidFill>
                  <a:srgbClr val="EEB104"/>
                </a:solidFill>
              </a:rPr>
              <a:t>) + </a:t>
            </a:r>
            <a:r>
              <a:rPr lang="en-US" dirty="0" err="1">
                <a:solidFill>
                  <a:srgbClr val="EEB104"/>
                </a:solidFill>
              </a:rPr>
              <a:t>isin</a:t>
            </a:r>
            <a:r>
              <a:rPr lang="en-US" dirty="0">
                <a:solidFill>
                  <a:srgbClr val="EEB104"/>
                </a:solidFill>
              </a:rPr>
              <a:t>(</a:t>
            </a:r>
            <a:r>
              <a:rPr lang="el-GR" dirty="0">
                <a:solidFill>
                  <a:srgbClr val="EEB104"/>
                </a:solidFill>
              </a:rPr>
              <a:t>Θ</a:t>
            </a:r>
            <a:r>
              <a:rPr lang="en-US" dirty="0">
                <a:solidFill>
                  <a:srgbClr val="EEB104"/>
                </a:solidFill>
              </a:rPr>
              <a:t>)) </a:t>
            </a:r>
            <a:r>
              <a:rPr lang="en-US" sz="1100" dirty="0">
                <a:solidFill>
                  <a:srgbClr val="DE8686"/>
                </a:solidFill>
                <a:sym typeface="Wingdings" panose="05000000000000000000" pitchFamily="2" charset="2"/>
              </a:rPr>
              <a:t> POLAR REPRESENTATION</a:t>
            </a:r>
          </a:p>
          <a:p>
            <a:endParaRPr lang="en-US" sz="1100" dirty="0">
              <a:solidFill>
                <a:srgbClr val="DE8686"/>
              </a:solidFill>
              <a:sym typeface="Wingdings" panose="05000000000000000000" pitchFamily="2" charset="2"/>
            </a:endParaRPr>
          </a:p>
          <a:p>
            <a:r>
              <a:rPr lang="en-US" sz="1100" dirty="0">
                <a:solidFill>
                  <a:schemeClr val="tx1">
                    <a:lumMod val="65000"/>
                  </a:schemeClr>
                </a:solidFill>
                <a:sym typeface="Wingdings" panose="05000000000000000000" pitchFamily="2" charset="2"/>
              </a:rPr>
              <a:t>Now let see what happens when we multiply two complex numbers expressed in polar coordinates.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8975561">
            <a:off x="618901" y="2830541"/>
            <a:ext cx="943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92D050"/>
                </a:solidFill>
              </a:rPr>
              <a:t>|</a:t>
            </a:r>
            <a:r>
              <a:rPr lang="en-US" sz="1000" dirty="0" err="1">
                <a:solidFill>
                  <a:srgbClr val="92D050"/>
                </a:solidFill>
              </a:rPr>
              <a:t>a+ib</a:t>
            </a:r>
            <a:r>
              <a:rPr lang="en-US" sz="1000" dirty="0">
                <a:solidFill>
                  <a:srgbClr val="92D050"/>
                </a:solidFill>
              </a:rPr>
              <a:t>| = r</a:t>
            </a:r>
          </a:p>
        </p:txBody>
      </p:sp>
      <p:sp>
        <p:nvSpPr>
          <p:cNvPr id="19" name="Arc 18"/>
          <p:cNvSpPr/>
          <p:nvPr/>
        </p:nvSpPr>
        <p:spPr>
          <a:xfrm>
            <a:off x="496757" y="3268185"/>
            <a:ext cx="258661" cy="258661"/>
          </a:xfrm>
          <a:prstGeom prst="arc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25827" y="3114296"/>
            <a:ext cx="218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solidFill>
                  <a:srgbClr val="EEB104"/>
                </a:solidFill>
              </a:rPr>
              <a:t>Θ</a:t>
            </a:r>
            <a:endParaRPr lang="en-US" dirty="0">
              <a:solidFill>
                <a:srgbClr val="EEB104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361193" y="2544785"/>
            <a:ext cx="0" cy="87728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53706" y="2544785"/>
            <a:ext cx="90748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3534" y="2390896"/>
            <a:ext cx="218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E8686"/>
                </a:solidFill>
              </a:rPr>
              <a:t>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51924" y="3372957"/>
            <a:ext cx="218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E8686"/>
                </a:solidFill>
              </a:rPr>
              <a:t>a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6868400" y="3691121"/>
            <a:ext cx="0" cy="1302328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868400" y="4993449"/>
            <a:ext cx="1440873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598208" y="338137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EB104"/>
                </a:solidFill>
              </a:rPr>
              <a:t>y’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309273" y="483956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EB104"/>
                </a:solidFill>
              </a:rPr>
              <a:t>x’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664736" y="3962271"/>
            <a:ext cx="218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E8686"/>
                </a:solidFill>
              </a:rPr>
              <a:t>b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6859704" y="4674032"/>
            <a:ext cx="1127441" cy="319418"/>
          </a:xfrm>
          <a:prstGeom prst="line">
            <a:avLst/>
          </a:prstGeom>
          <a:ln>
            <a:solidFill>
              <a:schemeClr val="tx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6864908" y="4617758"/>
            <a:ext cx="554880" cy="371784"/>
          </a:xfrm>
          <a:prstGeom prst="line">
            <a:avLst/>
          </a:prstGeom>
          <a:ln>
            <a:solidFill>
              <a:schemeClr val="tx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859702" y="3885991"/>
            <a:ext cx="635607" cy="1107457"/>
          </a:xfrm>
          <a:prstGeom prst="line">
            <a:avLst/>
          </a:prstGeom>
          <a:ln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336929" y="4812830"/>
            <a:ext cx="3032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800" dirty="0">
                <a:solidFill>
                  <a:srgbClr val="DE8686"/>
                </a:solidFill>
              </a:rPr>
              <a:t>Θ</a:t>
            </a:r>
            <a:r>
              <a:rPr lang="en-US" sz="800" baseline="-25000" dirty="0">
                <a:solidFill>
                  <a:srgbClr val="DE8686"/>
                </a:solidFill>
              </a:rPr>
              <a:t>1</a:t>
            </a:r>
            <a:endParaRPr lang="en-US" sz="800" dirty="0"/>
          </a:p>
        </p:txBody>
      </p:sp>
      <p:sp>
        <p:nvSpPr>
          <p:cNvPr id="54" name="Rectangle 53"/>
          <p:cNvSpPr/>
          <p:nvPr/>
        </p:nvSpPr>
        <p:spPr>
          <a:xfrm>
            <a:off x="7041046" y="4763570"/>
            <a:ext cx="258404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500" dirty="0">
                <a:solidFill>
                  <a:srgbClr val="DE8686"/>
                </a:solidFill>
              </a:rPr>
              <a:t>Θ</a:t>
            </a:r>
            <a:r>
              <a:rPr lang="en-US" sz="500" baseline="-25000" dirty="0">
                <a:solidFill>
                  <a:srgbClr val="DE8686"/>
                </a:solidFill>
              </a:rPr>
              <a:t>2</a:t>
            </a:r>
            <a:endParaRPr lang="en-US" sz="500" dirty="0"/>
          </a:p>
        </p:txBody>
      </p:sp>
      <p:sp>
        <p:nvSpPr>
          <p:cNvPr id="55" name="Rectangle 54"/>
          <p:cNvSpPr/>
          <p:nvPr/>
        </p:nvSpPr>
        <p:spPr>
          <a:xfrm rot="18004853">
            <a:off x="7034489" y="4234175"/>
            <a:ext cx="6456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800" dirty="0">
                <a:solidFill>
                  <a:srgbClr val="DE8686"/>
                </a:solidFill>
              </a:rPr>
              <a:t>Θ</a:t>
            </a:r>
            <a:r>
              <a:rPr lang="en-US" sz="800" baseline="-25000" dirty="0">
                <a:solidFill>
                  <a:srgbClr val="DE8686"/>
                </a:solidFill>
              </a:rPr>
              <a:t>1</a:t>
            </a:r>
            <a:r>
              <a:rPr lang="en-US" sz="800" dirty="0">
                <a:solidFill>
                  <a:srgbClr val="DE8686"/>
                </a:solidFill>
              </a:rPr>
              <a:t>+</a:t>
            </a:r>
            <a:r>
              <a:rPr lang="el-GR" sz="800" dirty="0">
                <a:solidFill>
                  <a:srgbClr val="DE8686"/>
                </a:solidFill>
              </a:rPr>
              <a:t> Θ</a:t>
            </a:r>
            <a:r>
              <a:rPr lang="en-US" sz="800" baseline="-25000" dirty="0">
                <a:solidFill>
                  <a:srgbClr val="DE8686"/>
                </a:solidFill>
              </a:rPr>
              <a:t>2</a:t>
            </a:r>
            <a:endParaRPr lang="en-US" sz="800" dirty="0"/>
          </a:p>
        </p:txBody>
      </p:sp>
      <p:sp>
        <p:nvSpPr>
          <p:cNvPr id="57" name="Arc 56"/>
          <p:cNvSpPr/>
          <p:nvPr/>
        </p:nvSpPr>
        <p:spPr>
          <a:xfrm>
            <a:off x="6931933" y="4845123"/>
            <a:ext cx="298717" cy="323728"/>
          </a:xfrm>
          <a:prstGeom prst="arc">
            <a:avLst>
              <a:gd name="adj1" fmla="val 19031496"/>
              <a:gd name="adj2" fmla="val 21400841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/>
          <p:cNvSpPr/>
          <p:nvPr/>
        </p:nvSpPr>
        <p:spPr>
          <a:xfrm>
            <a:off x="6784838" y="4795136"/>
            <a:ext cx="298717" cy="323728"/>
          </a:xfrm>
          <a:prstGeom prst="arc">
            <a:avLst>
              <a:gd name="adj1" fmla="val 19511090"/>
              <a:gd name="adj2" fmla="val 678636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/>
          <p:cNvSpPr/>
          <p:nvPr/>
        </p:nvSpPr>
        <p:spPr>
          <a:xfrm>
            <a:off x="6811580" y="4537549"/>
            <a:ext cx="592455" cy="838901"/>
          </a:xfrm>
          <a:prstGeom prst="arc">
            <a:avLst>
              <a:gd name="adj1" fmla="val 16331019"/>
              <a:gd name="adj2" fmla="val 371521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87006" y="3654829"/>
            <a:ext cx="6276139" cy="1469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</a:schemeClr>
                </a:solidFill>
              </a:rPr>
              <a:t>Given two real tuples p</a:t>
            </a:r>
            <a:r>
              <a:rPr lang="en-US" sz="1100" baseline="-25000" dirty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en-US" sz="1100" dirty="0">
                <a:solidFill>
                  <a:schemeClr val="tx1">
                    <a:lumMod val="65000"/>
                  </a:schemeClr>
                </a:solidFill>
              </a:rPr>
              <a:t> and p</a:t>
            </a:r>
            <a:r>
              <a:rPr lang="en-US" sz="1100" baseline="-25000" dirty="0">
                <a:solidFill>
                  <a:schemeClr val="tx1">
                    <a:lumMod val="65000"/>
                  </a:schemeClr>
                </a:solidFill>
              </a:rPr>
              <a:t>2</a:t>
            </a:r>
            <a:r>
              <a:rPr lang="en-US" sz="1100" dirty="0">
                <a:solidFill>
                  <a:schemeClr val="tx1">
                    <a:lumMod val="65000"/>
                  </a:schemeClr>
                </a:solidFill>
              </a:rPr>
              <a:t> ,their product result in the </a:t>
            </a:r>
            <a:r>
              <a:rPr lang="en-US" sz="1100" dirty="0">
                <a:solidFill>
                  <a:srgbClr val="EEB104"/>
                </a:solidFill>
              </a:rPr>
              <a:t>rotation of p</a:t>
            </a:r>
            <a:r>
              <a:rPr lang="en-US" sz="1100" baseline="-25000" dirty="0">
                <a:solidFill>
                  <a:srgbClr val="EEB104"/>
                </a:solidFill>
              </a:rPr>
              <a:t>1 </a:t>
            </a:r>
            <a:r>
              <a:rPr lang="en-US" sz="1100" dirty="0">
                <a:solidFill>
                  <a:srgbClr val="EEB104"/>
                </a:solidFill>
              </a:rPr>
              <a:t>by </a:t>
            </a:r>
            <a:r>
              <a:rPr lang="el-GR" sz="1100" dirty="0">
                <a:solidFill>
                  <a:srgbClr val="EEB104"/>
                </a:solidFill>
              </a:rPr>
              <a:t>Θ</a:t>
            </a:r>
            <a:r>
              <a:rPr lang="en-US" sz="1100" dirty="0">
                <a:solidFill>
                  <a:srgbClr val="EEB104"/>
                </a:solidFill>
              </a:rPr>
              <a:t> degrees</a:t>
            </a:r>
          </a:p>
          <a:p>
            <a:endParaRPr lang="en-US" sz="1100" dirty="0">
              <a:solidFill>
                <a:srgbClr val="EEB104"/>
              </a:solidFill>
            </a:endParaRPr>
          </a:p>
          <a:p>
            <a:pPr algn="ctr"/>
            <a:r>
              <a:rPr lang="en-US" sz="1200" dirty="0">
                <a:solidFill>
                  <a:srgbClr val="EEB104"/>
                </a:solidFill>
              </a:rPr>
              <a:t>p</a:t>
            </a:r>
            <a:r>
              <a:rPr lang="en-US" sz="1200" baseline="-25000" dirty="0">
                <a:solidFill>
                  <a:srgbClr val="EEB104"/>
                </a:solidFill>
              </a:rPr>
              <a:t>1</a:t>
            </a:r>
            <a:r>
              <a:rPr lang="en-US" sz="1200" dirty="0">
                <a:solidFill>
                  <a:srgbClr val="EEB104"/>
                </a:solidFill>
              </a:rPr>
              <a:t> * p</a:t>
            </a:r>
            <a:r>
              <a:rPr lang="en-US" sz="1200" baseline="-25000" dirty="0">
                <a:solidFill>
                  <a:srgbClr val="EEB104"/>
                </a:solidFill>
              </a:rPr>
              <a:t>2</a:t>
            </a:r>
            <a:r>
              <a:rPr lang="en-US" sz="1200" dirty="0">
                <a:solidFill>
                  <a:srgbClr val="EEB104"/>
                </a:solidFill>
              </a:rPr>
              <a:t>  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= r</a:t>
            </a:r>
            <a:r>
              <a:rPr lang="en-US" sz="1200" baseline="-25000" dirty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r</a:t>
            </a:r>
            <a:r>
              <a:rPr lang="en-US" sz="1200" baseline="-25000" dirty="0">
                <a:solidFill>
                  <a:schemeClr val="tx1">
                    <a:lumMod val="65000"/>
                  </a:schemeClr>
                </a:solidFill>
              </a:rPr>
              <a:t>2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 (cos</a:t>
            </a:r>
            <a:r>
              <a:rPr lang="el-GR" sz="1200" dirty="0">
                <a:solidFill>
                  <a:schemeClr val="tx1">
                    <a:lumMod val="65000"/>
                  </a:schemeClr>
                </a:solidFill>
              </a:rPr>
              <a:t> Θ</a:t>
            </a:r>
            <a:r>
              <a:rPr lang="en-US" sz="1200" baseline="-25000" dirty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 cos</a:t>
            </a:r>
            <a:r>
              <a:rPr lang="el-GR" sz="1200" dirty="0">
                <a:solidFill>
                  <a:schemeClr val="tx1">
                    <a:lumMod val="65000"/>
                  </a:schemeClr>
                </a:solidFill>
              </a:rPr>
              <a:t> Θ</a:t>
            </a:r>
            <a:r>
              <a:rPr lang="en-US" sz="1200" baseline="-25000" dirty="0">
                <a:solidFill>
                  <a:schemeClr val="tx1">
                    <a:lumMod val="65000"/>
                  </a:schemeClr>
                </a:solidFill>
              </a:rPr>
              <a:t>2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 – sin</a:t>
            </a:r>
            <a:r>
              <a:rPr lang="el-GR" sz="1200" dirty="0">
                <a:solidFill>
                  <a:schemeClr val="tx1">
                    <a:lumMod val="65000"/>
                  </a:schemeClr>
                </a:solidFill>
              </a:rPr>
              <a:t> Θ</a:t>
            </a:r>
            <a:r>
              <a:rPr lang="en-US" sz="1200" baseline="-25000" dirty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 sin </a:t>
            </a:r>
            <a:r>
              <a:rPr lang="el-GR" sz="1200" dirty="0">
                <a:solidFill>
                  <a:schemeClr val="tx1">
                    <a:lumMod val="65000"/>
                  </a:schemeClr>
                </a:solidFill>
              </a:rPr>
              <a:t>Θ</a:t>
            </a:r>
            <a:r>
              <a:rPr lang="en-US" sz="1200" baseline="-25000" dirty="0">
                <a:solidFill>
                  <a:schemeClr val="tx1">
                    <a:lumMod val="65000"/>
                  </a:schemeClr>
                </a:solidFill>
              </a:rPr>
              <a:t>2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 + 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i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 (cos</a:t>
            </a:r>
            <a:r>
              <a:rPr lang="el-GR" sz="1200" dirty="0">
                <a:solidFill>
                  <a:schemeClr val="tx1">
                    <a:lumMod val="65000"/>
                  </a:schemeClr>
                </a:solidFill>
              </a:rPr>
              <a:t> Θ</a:t>
            </a:r>
            <a:r>
              <a:rPr lang="en-US" sz="1200" baseline="-25000" dirty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 sin </a:t>
            </a:r>
            <a:r>
              <a:rPr lang="el-GR" sz="1200" dirty="0">
                <a:solidFill>
                  <a:schemeClr val="tx1">
                    <a:lumMod val="65000"/>
                  </a:schemeClr>
                </a:solidFill>
              </a:rPr>
              <a:t>Θ</a:t>
            </a:r>
            <a:r>
              <a:rPr lang="en-US" sz="1200" baseline="-25000" dirty="0">
                <a:solidFill>
                  <a:schemeClr val="tx1">
                    <a:lumMod val="65000"/>
                  </a:schemeClr>
                </a:solidFill>
              </a:rPr>
              <a:t>2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 + sin </a:t>
            </a:r>
            <a:r>
              <a:rPr lang="el-GR" sz="1200" dirty="0">
                <a:solidFill>
                  <a:schemeClr val="tx1">
                    <a:lumMod val="65000"/>
                  </a:schemeClr>
                </a:solidFill>
              </a:rPr>
              <a:t>Θ</a:t>
            </a:r>
            <a:r>
              <a:rPr lang="en-US" sz="1200" baseline="-25000" dirty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 cos </a:t>
            </a:r>
            <a:r>
              <a:rPr lang="el-GR" sz="1200" dirty="0">
                <a:solidFill>
                  <a:schemeClr val="tx1">
                    <a:lumMod val="65000"/>
                  </a:schemeClr>
                </a:solidFill>
              </a:rPr>
              <a:t>Θ</a:t>
            </a:r>
            <a:r>
              <a:rPr lang="en-US" sz="1200" baseline="-25000" dirty="0">
                <a:solidFill>
                  <a:schemeClr val="tx1">
                    <a:lumMod val="65000"/>
                  </a:schemeClr>
                </a:solidFill>
              </a:rPr>
              <a:t>2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))</a:t>
            </a:r>
          </a:p>
          <a:p>
            <a:pPr algn="ctr"/>
            <a:endParaRPr lang="en-US" sz="1200" dirty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If we use the known identities </a:t>
            </a:r>
          </a:p>
          <a:p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sin (a + b) = sin a cos b + cos a sin b and cos (a + b) = cos a cos b – sin a sin b</a:t>
            </a:r>
          </a:p>
          <a:p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 = r</a:t>
            </a:r>
            <a:r>
              <a:rPr lang="en-US" sz="1200" baseline="-25000" dirty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r</a:t>
            </a:r>
            <a:r>
              <a:rPr lang="en-US" sz="1200" baseline="-25000" dirty="0">
                <a:solidFill>
                  <a:schemeClr val="tx1">
                    <a:lumMod val="65000"/>
                  </a:schemeClr>
                </a:solidFill>
              </a:rPr>
              <a:t>2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 ( cos(</a:t>
            </a:r>
            <a:r>
              <a:rPr lang="el-GR" sz="1200" dirty="0">
                <a:solidFill>
                  <a:schemeClr val="tx1">
                    <a:lumMod val="65000"/>
                  </a:schemeClr>
                </a:solidFill>
              </a:rPr>
              <a:t>Θ</a:t>
            </a:r>
            <a:r>
              <a:rPr lang="en-US" sz="1200" baseline="-25000" dirty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 + </a:t>
            </a:r>
            <a:r>
              <a:rPr lang="el-GR" sz="1200" dirty="0">
                <a:solidFill>
                  <a:schemeClr val="tx1">
                    <a:lumMod val="65000"/>
                  </a:schemeClr>
                </a:solidFill>
              </a:rPr>
              <a:t>Θ</a:t>
            </a:r>
            <a:r>
              <a:rPr lang="en-US" sz="1200" baseline="-25000" dirty="0">
                <a:solidFill>
                  <a:schemeClr val="tx1">
                    <a:lumMod val="65000"/>
                  </a:schemeClr>
                </a:solidFill>
              </a:rPr>
              <a:t>2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) + 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i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 sin (</a:t>
            </a:r>
            <a:r>
              <a:rPr lang="el-GR" sz="1200" dirty="0">
                <a:solidFill>
                  <a:schemeClr val="tx1">
                    <a:lumMod val="65000"/>
                  </a:schemeClr>
                </a:solidFill>
              </a:rPr>
              <a:t>Θ</a:t>
            </a:r>
            <a:r>
              <a:rPr lang="en-US" sz="1200" baseline="-25000" dirty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 + </a:t>
            </a:r>
            <a:r>
              <a:rPr lang="el-GR" sz="1200" dirty="0">
                <a:solidFill>
                  <a:schemeClr val="tx1">
                    <a:lumMod val="65000"/>
                  </a:schemeClr>
                </a:solidFill>
              </a:rPr>
              <a:t>Θ</a:t>
            </a:r>
            <a:r>
              <a:rPr lang="en-US" sz="1200" baseline="-25000" dirty="0">
                <a:solidFill>
                  <a:schemeClr val="tx1">
                    <a:lumMod val="65000"/>
                  </a:schemeClr>
                </a:solidFill>
              </a:rPr>
              <a:t>2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) ) </a:t>
            </a:r>
            <a:r>
              <a:rPr lang="en-US" sz="1200" dirty="0">
                <a:solidFill>
                  <a:srgbClr val="EEB104"/>
                </a:solidFill>
              </a:rPr>
              <a:t>then p3 = r</a:t>
            </a:r>
            <a:r>
              <a:rPr lang="en-US" sz="1200" baseline="-25000" dirty="0">
                <a:solidFill>
                  <a:srgbClr val="EEB104"/>
                </a:solidFill>
              </a:rPr>
              <a:t>3 </a:t>
            </a:r>
            <a:r>
              <a:rPr lang="en-US" sz="1200" dirty="0">
                <a:solidFill>
                  <a:srgbClr val="EEB104"/>
                </a:solidFill>
              </a:rPr>
              <a:t>(cos(</a:t>
            </a:r>
            <a:r>
              <a:rPr lang="el-GR" sz="1200" dirty="0">
                <a:solidFill>
                  <a:srgbClr val="EEB104"/>
                </a:solidFill>
              </a:rPr>
              <a:t>Θ</a:t>
            </a:r>
            <a:r>
              <a:rPr lang="en-US" sz="1200" baseline="-25000" dirty="0">
                <a:solidFill>
                  <a:srgbClr val="EEB104"/>
                </a:solidFill>
              </a:rPr>
              <a:t>1</a:t>
            </a:r>
            <a:r>
              <a:rPr lang="en-US" sz="1200" dirty="0">
                <a:solidFill>
                  <a:srgbClr val="EEB104"/>
                </a:solidFill>
              </a:rPr>
              <a:t>+</a:t>
            </a:r>
            <a:r>
              <a:rPr lang="el-GR" sz="1200" dirty="0">
                <a:solidFill>
                  <a:srgbClr val="EEB104"/>
                </a:solidFill>
              </a:rPr>
              <a:t>Θ</a:t>
            </a:r>
            <a:r>
              <a:rPr lang="en-US" sz="1200" baseline="-25000" dirty="0">
                <a:solidFill>
                  <a:srgbClr val="EEB104"/>
                </a:solidFill>
              </a:rPr>
              <a:t>2</a:t>
            </a:r>
            <a:r>
              <a:rPr lang="en-US" sz="1200" dirty="0">
                <a:solidFill>
                  <a:srgbClr val="EEB104"/>
                </a:solidFill>
              </a:rPr>
              <a:t>) + </a:t>
            </a:r>
            <a:r>
              <a:rPr lang="en-US" sz="1200" dirty="0" err="1">
                <a:solidFill>
                  <a:srgbClr val="EEB104"/>
                </a:solidFill>
              </a:rPr>
              <a:t>i</a:t>
            </a:r>
            <a:r>
              <a:rPr lang="en-US" sz="1200" dirty="0">
                <a:solidFill>
                  <a:srgbClr val="EEB104"/>
                </a:solidFill>
              </a:rPr>
              <a:t> sin (</a:t>
            </a:r>
            <a:r>
              <a:rPr lang="el-GR" sz="1200" dirty="0">
                <a:solidFill>
                  <a:srgbClr val="EEB104"/>
                </a:solidFill>
              </a:rPr>
              <a:t>Θ</a:t>
            </a:r>
            <a:r>
              <a:rPr lang="en-US" sz="1200" baseline="-25000" dirty="0">
                <a:solidFill>
                  <a:srgbClr val="EEB104"/>
                </a:solidFill>
              </a:rPr>
              <a:t>1</a:t>
            </a:r>
            <a:r>
              <a:rPr lang="en-US" sz="1200" dirty="0">
                <a:solidFill>
                  <a:srgbClr val="EEB104"/>
                </a:solidFill>
              </a:rPr>
              <a:t>+</a:t>
            </a:r>
            <a:r>
              <a:rPr lang="el-GR" sz="1200" dirty="0">
                <a:solidFill>
                  <a:srgbClr val="EEB104"/>
                </a:solidFill>
              </a:rPr>
              <a:t>Θ</a:t>
            </a:r>
            <a:r>
              <a:rPr lang="en-US" sz="1200" baseline="-25000" dirty="0">
                <a:solidFill>
                  <a:srgbClr val="EEB104"/>
                </a:solidFill>
              </a:rPr>
              <a:t>2</a:t>
            </a:r>
            <a:r>
              <a:rPr lang="en-US" sz="1200" dirty="0">
                <a:solidFill>
                  <a:srgbClr val="EEB104"/>
                </a:solidFill>
              </a:rPr>
              <a:t>))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825043" y="4463434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EB104"/>
                </a:solidFill>
              </a:rPr>
              <a:t>p</a:t>
            </a:r>
            <a:r>
              <a:rPr lang="en-US" baseline="-25000" dirty="0">
                <a:solidFill>
                  <a:srgbClr val="EEB104"/>
                </a:solidFill>
              </a:rPr>
              <a:t>1</a:t>
            </a:r>
            <a:endParaRPr lang="en-US" dirty="0">
              <a:solidFill>
                <a:srgbClr val="EEB104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64329" y="438629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EB104"/>
                </a:solidFill>
              </a:rPr>
              <a:t>p</a:t>
            </a:r>
            <a:r>
              <a:rPr lang="en-US" baseline="-25000" dirty="0">
                <a:solidFill>
                  <a:srgbClr val="EEB104"/>
                </a:solidFill>
              </a:rPr>
              <a:t>2</a:t>
            </a:r>
            <a:endParaRPr lang="en-US" dirty="0">
              <a:solidFill>
                <a:srgbClr val="EEB10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14328" y="3619166"/>
            <a:ext cx="1115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EB104"/>
                </a:solidFill>
              </a:rPr>
              <a:t>p3 = p1 * p</a:t>
            </a:r>
            <a:r>
              <a:rPr lang="en-US" baseline="-25000" dirty="0">
                <a:solidFill>
                  <a:srgbClr val="EEB104"/>
                </a:solidFill>
              </a:rPr>
              <a:t>2</a:t>
            </a:r>
            <a:endParaRPr lang="en-US" dirty="0">
              <a:solidFill>
                <a:srgbClr val="EEB104"/>
              </a:solidFill>
            </a:endParaRPr>
          </a:p>
        </p:txBody>
      </p:sp>
      <p:sp>
        <p:nvSpPr>
          <p:cNvPr id="68" name="Shape 70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bg2">
                    <a:lumMod val="90000"/>
                    <a:lumOff val="10000"/>
                  </a:schemeClr>
                </a:solidFill>
              </a:rPr>
              <a:t>Fernando Geraci</a:t>
            </a:r>
          </a:p>
        </p:txBody>
      </p:sp>
    </p:spTree>
    <p:extLst>
      <p:ext uri="{BB962C8B-B14F-4D97-AF65-F5344CB8AC3E}">
        <p14:creationId xmlns:p14="http://schemas.microsoft.com/office/powerpoint/2010/main" val="316005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60461" y="1050470"/>
                <a:ext cx="8520599" cy="82761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FFC000"/>
                    </a:solidFill>
                  </a:rPr>
                  <a:t>Representation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200" dirty="0">
                    <a:solidFill>
                      <a:schemeClr val="tx1">
                        <a:lumMod val="65000"/>
                      </a:schemeClr>
                    </a:solidFill>
                  </a:rPr>
                  <a:t>First thins first, as said before, a Quaternion is expressed with scalars and imaginary units, where </a:t>
                </a:r>
                <a:r>
                  <a:rPr lang="pt-BR" sz="1200" dirty="0"/>
                  <a:t>a, b, c and d are </a:t>
                </a:r>
                <a:r>
                  <a:rPr lang="pt-BR" sz="1200" dirty="0">
                    <a:solidFill>
                      <a:srgbClr val="DE8686"/>
                    </a:solidFill>
                  </a:rPr>
                  <a:t>real scalars</a:t>
                </a:r>
                <a:r>
                  <a:rPr lang="pt-BR" sz="1200" dirty="0"/>
                  <a:t>, while i, j and k are the </a:t>
                </a:r>
                <a:r>
                  <a:rPr lang="pt-BR" sz="1200" dirty="0">
                    <a:solidFill>
                      <a:srgbClr val="DE8686"/>
                    </a:solidFill>
                  </a:rPr>
                  <a:t>imaginary units</a:t>
                </a:r>
                <a:r>
                  <a:rPr lang="pt-BR" sz="1200" dirty="0"/>
                  <a:t>. Now, one step forward, this can be represented as an ordered </a:t>
                </a:r>
                <a:r>
                  <a:rPr lang="pt-BR" sz="1200" dirty="0">
                    <a:solidFill>
                      <a:srgbClr val="92D050"/>
                    </a:solidFill>
                  </a:rPr>
                  <a:t>4-tuple of real numbers</a:t>
                </a:r>
                <a:r>
                  <a:rPr lang="pt-BR" sz="1200" dirty="0"/>
                  <a:t>: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pt-BR" sz="1200" dirty="0">
                    <a:solidFill>
                      <a:srgbClr val="92D050"/>
                    </a:solidFill>
                  </a:rPr>
                  <a:t>q</a:t>
                </a:r>
                <a:r>
                  <a:rPr lang="pt-BR" sz="1200" dirty="0"/>
                  <a:t> = </a:t>
                </a:r>
                <a:r>
                  <a:rPr lang="pt-BR" sz="1200" dirty="0">
                    <a:solidFill>
                      <a:srgbClr val="DE8686"/>
                    </a:solidFill>
                  </a:rPr>
                  <a:t>a</a:t>
                </a:r>
                <a:r>
                  <a:rPr lang="pt-BR" sz="1200" dirty="0"/>
                  <a:t> + </a:t>
                </a:r>
                <a:r>
                  <a:rPr lang="pt-BR" sz="1200" dirty="0">
                    <a:solidFill>
                      <a:srgbClr val="EEB104"/>
                    </a:solidFill>
                  </a:rPr>
                  <a:t>i</a:t>
                </a:r>
                <a:r>
                  <a:rPr lang="pt-BR" sz="1200" dirty="0"/>
                  <a:t> </a:t>
                </a:r>
                <a:r>
                  <a:rPr lang="pt-BR" sz="1200" dirty="0">
                    <a:solidFill>
                      <a:srgbClr val="DE8686"/>
                    </a:solidFill>
                  </a:rPr>
                  <a:t>b</a:t>
                </a:r>
                <a:r>
                  <a:rPr lang="pt-BR" sz="1200" dirty="0"/>
                  <a:t> + </a:t>
                </a:r>
                <a:r>
                  <a:rPr lang="pt-BR" sz="1200" dirty="0">
                    <a:solidFill>
                      <a:srgbClr val="EEB104"/>
                    </a:solidFill>
                  </a:rPr>
                  <a:t>j</a:t>
                </a:r>
                <a:r>
                  <a:rPr lang="pt-BR" sz="1200" dirty="0"/>
                  <a:t> </a:t>
                </a:r>
                <a:r>
                  <a:rPr lang="pt-BR" sz="1200" dirty="0">
                    <a:solidFill>
                      <a:srgbClr val="DE8686"/>
                    </a:solidFill>
                  </a:rPr>
                  <a:t>c</a:t>
                </a:r>
                <a:r>
                  <a:rPr lang="pt-BR" sz="1200" dirty="0"/>
                  <a:t> + </a:t>
                </a:r>
                <a:r>
                  <a:rPr lang="pt-BR" sz="1200" dirty="0">
                    <a:solidFill>
                      <a:srgbClr val="EEB104"/>
                    </a:solidFill>
                  </a:rPr>
                  <a:t>k</a:t>
                </a:r>
                <a:r>
                  <a:rPr lang="pt-BR" sz="1200" dirty="0"/>
                  <a:t> </a:t>
                </a:r>
                <a:r>
                  <a:rPr lang="pt-BR" sz="1200" dirty="0">
                    <a:solidFill>
                      <a:srgbClr val="DE8686"/>
                    </a:solidFill>
                  </a:rPr>
                  <a:t>d </a:t>
                </a:r>
                <a:r>
                  <a:rPr lang="pt-BR" sz="1200" dirty="0">
                    <a:solidFill>
                      <a:schemeClr val="tx1">
                        <a:lumMod val="65000"/>
                      </a:schemeClr>
                    </a:solidFill>
                  </a:rPr>
                  <a:t>= (a,ib,jc,kd) =</a:t>
                </a:r>
                <a:r>
                  <a:rPr lang="pt-BR" sz="1200" dirty="0">
                    <a:solidFill>
                      <a:srgbClr val="DE8686"/>
                    </a:solidFill>
                  </a:rPr>
                  <a:t> </a:t>
                </a:r>
                <a:r>
                  <a:rPr lang="pt-BR" sz="1200" dirty="0">
                    <a:solidFill>
                      <a:srgbClr val="92D050"/>
                    </a:solidFill>
                  </a:rPr>
                  <a:t>(x,y,x,w) = q = (q</a:t>
                </a:r>
                <a:r>
                  <a:rPr lang="pt-BR" sz="1200" baseline="-25000" dirty="0">
                    <a:solidFill>
                      <a:srgbClr val="92D050"/>
                    </a:solidFill>
                  </a:rPr>
                  <a:t>1</a:t>
                </a:r>
                <a:r>
                  <a:rPr lang="pt-BR" sz="1200" dirty="0">
                    <a:solidFill>
                      <a:srgbClr val="92D050"/>
                    </a:solidFill>
                  </a:rPr>
                  <a:t>, q</a:t>
                </a:r>
                <a:r>
                  <a:rPr lang="pt-BR" sz="1200" baseline="-25000" dirty="0">
                    <a:solidFill>
                      <a:srgbClr val="92D050"/>
                    </a:solidFill>
                  </a:rPr>
                  <a:t>2</a:t>
                </a:r>
                <a:r>
                  <a:rPr lang="pt-BR" sz="1200" dirty="0">
                    <a:solidFill>
                      <a:srgbClr val="92D050"/>
                    </a:solidFill>
                  </a:rPr>
                  <a:t>,</a:t>
                </a:r>
                <a:r>
                  <a:rPr lang="pt-BR" sz="1200" baseline="-25000" dirty="0">
                    <a:solidFill>
                      <a:srgbClr val="92D050"/>
                    </a:solidFill>
                  </a:rPr>
                  <a:t> </a:t>
                </a:r>
                <a:r>
                  <a:rPr lang="pt-BR" sz="1200" dirty="0">
                    <a:solidFill>
                      <a:srgbClr val="92D050"/>
                    </a:solidFill>
                  </a:rPr>
                  <a:t>q</a:t>
                </a:r>
                <a:r>
                  <a:rPr lang="pt-BR" sz="1200" baseline="-25000" dirty="0">
                    <a:solidFill>
                      <a:srgbClr val="92D050"/>
                    </a:solidFill>
                  </a:rPr>
                  <a:t>3</a:t>
                </a:r>
                <a:r>
                  <a:rPr lang="pt-BR" sz="1200" dirty="0">
                    <a:solidFill>
                      <a:srgbClr val="92D050"/>
                    </a:solidFill>
                  </a:rPr>
                  <a:t>,</a:t>
                </a:r>
                <a:r>
                  <a:rPr lang="pt-BR" sz="1200" baseline="-25000" dirty="0">
                    <a:solidFill>
                      <a:srgbClr val="92D050"/>
                    </a:solidFill>
                  </a:rPr>
                  <a:t> </a:t>
                </a:r>
                <a:r>
                  <a:rPr lang="pt-BR" sz="1200" dirty="0">
                    <a:solidFill>
                      <a:srgbClr val="92D050"/>
                    </a:solidFill>
                  </a:rPr>
                  <a:t>q</a:t>
                </a:r>
                <a:r>
                  <a:rPr lang="pt-BR" sz="1200" baseline="-25000" dirty="0">
                    <a:solidFill>
                      <a:srgbClr val="92D050"/>
                    </a:solidFill>
                  </a:rPr>
                  <a:t>4</a:t>
                </a:r>
                <a:r>
                  <a:rPr lang="pt-BR" sz="1200" dirty="0">
                    <a:solidFill>
                      <a:srgbClr val="92D050"/>
                    </a:solidFill>
                  </a:rPr>
                  <a:t>) </a:t>
                </a:r>
                <a:r>
                  <a:rPr lang="pt-BR" sz="1200" dirty="0">
                    <a:solidFill>
                      <a:srgbClr val="92D05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pt-BR" sz="1200" dirty="0">
                    <a:solidFill>
                      <a:srgbClr val="EEB104"/>
                    </a:solidFill>
                    <a:sym typeface="Wingdings" panose="05000000000000000000" pitchFamily="2" charset="2"/>
                  </a:rPr>
                  <a:t>q = (</a:t>
                </a:r>
                <a:r>
                  <a:rPr lang="pt-BR" sz="1200" dirty="0">
                    <a:solidFill>
                      <a:srgbClr val="DE8686"/>
                    </a:solidFill>
                    <a:sym typeface="Wingdings" panose="05000000000000000000" pitchFamily="2" charset="2"/>
                  </a:rPr>
                  <a:t>u</a:t>
                </a:r>
                <a:r>
                  <a:rPr lang="pt-BR" sz="1200" dirty="0">
                    <a:solidFill>
                      <a:srgbClr val="EEB104"/>
                    </a:solidFill>
                    <a:sym typeface="Wingdings" panose="05000000000000000000" pitchFamily="2" charset="2"/>
                  </a:rPr>
                  <a:t>,w) where </a:t>
                </a:r>
                <a:r>
                  <a:rPr lang="pt-BR" sz="1200" dirty="0">
                    <a:solidFill>
                      <a:srgbClr val="DE8686"/>
                    </a:solidFill>
                    <a:sym typeface="Wingdings" panose="05000000000000000000" pitchFamily="2" charset="2"/>
                  </a:rPr>
                  <a:t>u = (x,y,z)</a:t>
                </a:r>
              </a:p>
              <a:p>
                <a:pPr>
                  <a:lnSpc>
                    <a:spcPct val="100000"/>
                  </a:lnSpc>
                </a:pPr>
                <a:r>
                  <a:rPr lang="pt-BR" sz="1200" dirty="0">
                    <a:solidFill>
                      <a:srgbClr val="DE8686"/>
                    </a:solidFill>
                    <a:sym typeface="Wingdings" panose="05000000000000000000" pitchFamily="2" charset="2"/>
                  </a:rPr>
                  <a:t>IMPORTANT: </a:t>
                </a:r>
                <a:r>
                  <a:rPr lang="pt-BR" sz="1200" dirty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u </a:t>
                </a:r>
                <a:r>
                  <a:rPr lang="pt-BR" sz="1200" dirty="0">
                    <a:solidFill>
                      <a:schemeClr val="tx1">
                        <a:lumMod val="65000"/>
                      </a:schemeClr>
                    </a:solidFill>
                    <a:sym typeface="Wingdings" panose="05000000000000000000" pitchFamily="2" charset="2"/>
                  </a:rPr>
                  <a:t>is the </a:t>
                </a:r>
                <a:r>
                  <a:rPr lang="pt-BR" sz="1200" dirty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imaginary vector </a:t>
                </a:r>
                <a:r>
                  <a:rPr lang="pt-BR" sz="1200" dirty="0">
                    <a:solidFill>
                      <a:schemeClr val="tx1">
                        <a:lumMod val="65000"/>
                      </a:schemeClr>
                    </a:solidFill>
                    <a:sym typeface="Wingdings" panose="05000000000000000000" pitchFamily="2" charset="2"/>
                  </a:rPr>
                  <a:t>of the </a:t>
                </a:r>
                <a:r>
                  <a:rPr lang="pt-BR" sz="1200" dirty="0">
                    <a:solidFill>
                      <a:srgbClr val="DE8686"/>
                    </a:solidFill>
                    <a:sym typeface="Wingdings" panose="05000000000000000000" pitchFamily="2" charset="2"/>
                  </a:rPr>
                  <a:t>real part w</a:t>
                </a:r>
                <a:r>
                  <a:rPr lang="pt-BR" sz="1200" dirty="0">
                    <a:solidFill>
                      <a:schemeClr val="tx1">
                        <a:lumMod val="65000"/>
                      </a:schemeClr>
                    </a:solidFill>
                    <a:sym typeface="Wingdings" panose="05000000000000000000" pitchFamily="2" charset="2"/>
                  </a:rPr>
                  <a:t> since x y and z are indeed factors of complex number i j k.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EEB104"/>
                    </a:solidFill>
                  </a:rPr>
                  <a:t>Basic Operations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dirty="0">
                    <a:solidFill>
                      <a:schemeClr val="tx1">
                        <a:lumMod val="65000"/>
                      </a:schemeClr>
                    </a:solidFill>
                  </a:rPr>
                  <a:t>Equality</a:t>
                </a:r>
                <a:r>
                  <a:rPr lang="en-US" sz="1600" dirty="0">
                    <a:solidFill>
                      <a:srgbClr val="EEB104"/>
                    </a:solidFill>
                  </a:rPr>
                  <a:t>		(</a:t>
                </a:r>
                <a:r>
                  <a:rPr lang="en-US" sz="1600" dirty="0" err="1">
                    <a:solidFill>
                      <a:srgbClr val="EEB104"/>
                    </a:solidFill>
                  </a:rPr>
                  <a:t>u,a</a:t>
                </a:r>
                <a:r>
                  <a:rPr lang="en-US" sz="1600" dirty="0">
                    <a:solidFill>
                      <a:srgbClr val="EEB104"/>
                    </a:solidFill>
                  </a:rPr>
                  <a:t>) == (</a:t>
                </a:r>
                <a:r>
                  <a:rPr lang="en-US" sz="1600" dirty="0" err="1">
                    <a:solidFill>
                      <a:srgbClr val="EEB104"/>
                    </a:solidFill>
                  </a:rPr>
                  <a:t>v,b</a:t>
                </a:r>
                <a:r>
                  <a:rPr lang="en-US" sz="1600" dirty="0">
                    <a:solidFill>
                      <a:srgbClr val="EEB104"/>
                    </a:solidFill>
                  </a:rPr>
                  <a:t>) </a:t>
                </a:r>
                <a:r>
                  <a:rPr lang="en-US" sz="1600" dirty="0" err="1">
                    <a:solidFill>
                      <a:srgbClr val="EEB104"/>
                    </a:solidFill>
                  </a:rPr>
                  <a:t>iff</a:t>
                </a:r>
                <a:r>
                  <a:rPr lang="en-US" sz="1600" dirty="0">
                    <a:solidFill>
                      <a:srgbClr val="EEB104"/>
                    </a:solidFill>
                  </a:rPr>
                  <a:t> u == v and a == b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dirty="0">
                    <a:solidFill>
                      <a:schemeClr val="tx1">
                        <a:lumMod val="65000"/>
                      </a:schemeClr>
                    </a:solidFill>
                  </a:rPr>
                  <a:t>Add / Subtraction</a:t>
                </a:r>
                <a:r>
                  <a:rPr lang="en-US" sz="1600" dirty="0">
                    <a:solidFill>
                      <a:srgbClr val="EEB104"/>
                    </a:solidFill>
                  </a:rPr>
                  <a:t>	(</a:t>
                </a:r>
                <a:r>
                  <a:rPr lang="en-US" sz="1600" dirty="0" err="1">
                    <a:solidFill>
                      <a:srgbClr val="EEB104"/>
                    </a:solidFill>
                  </a:rPr>
                  <a:t>u,a</a:t>
                </a:r>
                <a:r>
                  <a:rPr lang="en-US" sz="1600" dirty="0">
                    <a:solidFill>
                      <a:srgbClr val="EEB104"/>
                    </a:solidFill>
                  </a:rPr>
                  <a:t>) +/- (</a:t>
                </a:r>
                <a:r>
                  <a:rPr lang="en-US" sz="1600" dirty="0" err="1">
                    <a:solidFill>
                      <a:srgbClr val="EEB104"/>
                    </a:solidFill>
                  </a:rPr>
                  <a:t>v,b</a:t>
                </a:r>
                <a:r>
                  <a:rPr lang="en-US" sz="1600" dirty="0">
                    <a:solidFill>
                      <a:srgbClr val="EEB104"/>
                    </a:solidFill>
                  </a:rPr>
                  <a:t>) = ((u +/- v) , (a +/- b))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dirty="0">
                    <a:solidFill>
                      <a:schemeClr val="tx1">
                        <a:lumMod val="65000"/>
                      </a:schemeClr>
                    </a:solidFill>
                  </a:rPr>
                  <a:t>Multiplication</a:t>
                </a:r>
                <a:r>
                  <a:rPr lang="en-US" sz="1600" dirty="0">
                    <a:solidFill>
                      <a:srgbClr val="EEB104"/>
                    </a:solidFill>
                  </a:rPr>
                  <a:t>	(</a:t>
                </a:r>
                <a:r>
                  <a:rPr lang="en-US" sz="1600" dirty="0" err="1">
                    <a:solidFill>
                      <a:srgbClr val="EEB104"/>
                    </a:solidFill>
                  </a:rPr>
                  <a:t>u,a</a:t>
                </a:r>
                <a:r>
                  <a:rPr lang="en-US" sz="1600" dirty="0">
                    <a:solidFill>
                      <a:srgbClr val="EEB104"/>
                    </a:solidFill>
                  </a:rPr>
                  <a:t>) (</a:t>
                </a:r>
                <a:r>
                  <a:rPr lang="en-US" sz="1600" dirty="0" err="1">
                    <a:solidFill>
                      <a:srgbClr val="EEB104"/>
                    </a:solidFill>
                  </a:rPr>
                  <a:t>v,b</a:t>
                </a:r>
                <a:r>
                  <a:rPr lang="en-US" sz="1600" dirty="0">
                    <a:solidFill>
                      <a:srgbClr val="EEB104"/>
                    </a:solidFill>
                  </a:rPr>
                  <a:t>) = (</a:t>
                </a:r>
                <a:r>
                  <a:rPr lang="en-US" sz="1600" dirty="0" err="1">
                    <a:solidFill>
                      <a:srgbClr val="EEB104"/>
                    </a:solidFill>
                  </a:rPr>
                  <a:t>av</a:t>
                </a:r>
                <a:r>
                  <a:rPr lang="en-US" sz="1600" dirty="0">
                    <a:solidFill>
                      <a:srgbClr val="EEB104"/>
                    </a:solidFill>
                  </a:rPr>
                  <a:t> + </a:t>
                </a:r>
                <a:r>
                  <a:rPr lang="en-US" sz="1600" dirty="0" err="1">
                    <a:solidFill>
                      <a:srgbClr val="EEB104"/>
                    </a:solidFill>
                  </a:rPr>
                  <a:t>bu</a:t>
                </a:r>
                <a:r>
                  <a:rPr lang="en-US" sz="1600" dirty="0">
                    <a:solidFill>
                      <a:srgbClr val="EEB104"/>
                    </a:solidFill>
                  </a:rPr>
                  <a:t> + u x v , ab – u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EEB1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1600" dirty="0">
                    <a:solidFill>
                      <a:srgbClr val="EEB104"/>
                    </a:solidFill>
                  </a:rPr>
                  <a:t> v) </a:t>
                </a:r>
                <a:r>
                  <a:rPr lang="en-US" sz="1100" dirty="0">
                    <a:solidFill>
                      <a:srgbClr val="EEB104"/>
                    </a:solidFill>
                    <a:sym typeface="Wingdings" panose="05000000000000000000" pitchFamily="2" charset="2"/>
                  </a:rPr>
                  <a:t></a:t>
                </a:r>
                <a:r>
                  <a:rPr lang="en-US" sz="1600" dirty="0">
                    <a:solidFill>
                      <a:srgbClr val="EEB104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1100" dirty="0">
                    <a:solidFill>
                      <a:srgbClr val="DE8686"/>
                    </a:solidFill>
                    <a:sym typeface="Wingdings" panose="05000000000000000000" pitchFamily="2" charset="2"/>
                  </a:rPr>
                  <a:t>THIS IS REALLY STRANGE, but hold on.</a:t>
                </a:r>
                <a:endParaRPr lang="en-US" sz="1100" dirty="0">
                  <a:solidFill>
                    <a:srgbClr val="DE8686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pt-BR" sz="1200" dirty="0">
                  <a:solidFill>
                    <a:srgbClr val="FFC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pt-BR" sz="12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0461" y="1050470"/>
                <a:ext cx="8520599" cy="827615"/>
              </a:xfrm>
              <a:blipFill>
                <a:blip r:embed="rId2"/>
                <a:stretch>
                  <a:fillRect l="-429" r="-501" b="-35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Quaternions – </a:t>
            </a:r>
            <a:r>
              <a:rPr lang="en-US" dirty="0">
                <a:solidFill>
                  <a:srgbClr val="EEB104"/>
                </a:solidFill>
              </a:rPr>
              <a:t>Algebraic Properties</a:t>
            </a:r>
          </a:p>
        </p:txBody>
      </p:sp>
      <p:sp>
        <p:nvSpPr>
          <p:cNvPr id="36" name="Shape 70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bg2">
                    <a:lumMod val="90000"/>
                    <a:lumOff val="10000"/>
                  </a:schemeClr>
                </a:solidFill>
              </a:rPr>
              <a:t>Fernando Geraci</a:t>
            </a:r>
          </a:p>
        </p:txBody>
      </p:sp>
    </p:spTree>
    <p:extLst>
      <p:ext uri="{BB962C8B-B14F-4D97-AF65-F5344CB8AC3E}">
        <p14:creationId xmlns:p14="http://schemas.microsoft.com/office/powerpoint/2010/main" val="11857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Quaternions – </a:t>
            </a:r>
            <a:r>
              <a:rPr lang="en-US" dirty="0">
                <a:solidFill>
                  <a:srgbClr val="EEB104"/>
                </a:solidFill>
              </a:rPr>
              <a:t>Algebraic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60461" y="1050470"/>
                <a:ext cx="8520599" cy="397111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FFC000"/>
                    </a:solidFill>
                  </a:rPr>
                  <a:t>Multiplication – </a:t>
                </a:r>
                <a:r>
                  <a:rPr lang="en-US" sz="1600" dirty="0">
                    <a:solidFill>
                      <a:srgbClr val="DE8686"/>
                    </a:solidFill>
                  </a:rPr>
                  <a:t>THIS OPERATION IS NOT COMMUTATIVE – </a:t>
                </a:r>
                <a:r>
                  <a:rPr lang="en-US" sz="1600" dirty="0">
                    <a:solidFill>
                      <a:srgbClr val="92D050"/>
                    </a:solidFill>
                  </a:rPr>
                  <a:t>extra credit:</a:t>
                </a:r>
                <a:r>
                  <a:rPr lang="en-US" sz="1600" dirty="0">
                    <a:solidFill>
                      <a:srgbClr val="DE8686"/>
                    </a:solidFill>
                  </a:rPr>
                  <a:t> </a:t>
                </a:r>
                <a:r>
                  <a:rPr lang="en-US" sz="1600" dirty="0">
                    <a:solidFill>
                      <a:srgbClr val="92D050"/>
                    </a:solidFill>
                  </a:rPr>
                  <a:t>example?</a:t>
                </a:r>
              </a:p>
              <a:p>
                <a:pPr>
                  <a:lnSpc>
                    <a:spcPct val="100000"/>
                  </a:lnSpc>
                </a:pPr>
                <a:r>
                  <a:rPr lang="pt-BR" sz="1200" dirty="0"/>
                  <a:t>If p = (u,p</a:t>
                </a:r>
                <a:r>
                  <a:rPr lang="pt-BR" sz="1200" baseline="-25000" dirty="0"/>
                  <a:t>4</a:t>
                </a:r>
                <a:r>
                  <a:rPr lang="pt-BR" sz="1200" dirty="0"/>
                  <a:t>) = (p</a:t>
                </a:r>
                <a:r>
                  <a:rPr lang="pt-BR" sz="1200" baseline="-25000" dirty="0"/>
                  <a:t>1</a:t>
                </a:r>
                <a:r>
                  <a:rPr lang="pt-BR" sz="1200" dirty="0"/>
                  <a:t>, p</a:t>
                </a:r>
                <a:r>
                  <a:rPr lang="pt-BR" sz="1200" baseline="-25000" dirty="0"/>
                  <a:t>2</a:t>
                </a:r>
                <a:r>
                  <a:rPr lang="pt-BR" sz="1200" dirty="0"/>
                  <a:t>, p</a:t>
                </a:r>
                <a:r>
                  <a:rPr lang="pt-BR" sz="1200" baseline="-25000" dirty="0"/>
                  <a:t>3</a:t>
                </a:r>
                <a:r>
                  <a:rPr lang="pt-BR" sz="1200" dirty="0"/>
                  <a:t>, p</a:t>
                </a:r>
                <a:r>
                  <a:rPr lang="pt-BR" sz="1200" baseline="-25000" dirty="0"/>
                  <a:t>4</a:t>
                </a:r>
                <a:r>
                  <a:rPr lang="pt-BR" sz="1200" dirty="0"/>
                  <a:t>) and q = (v,q</a:t>
                </a:r>
                <a:r>
                  <a:rPr lang="pt-BR" sz="1200" baseline="-25000" dirty="0"/>
                  <a:t>4</a:t>
                </a:r>
                <a:r>
                  <a:rPr lang="pt-BR" sz="1200" dirty="0"/>
                  <a:t>) = (q</a:t>
                </a:r>
                <a:r>
                  <a:rPr lang="pt-BR" sz="1200" baseline="-25000" dirty="0"/>
                  <a:t>1</a:t>
                </a:r>
                <a:r>
                  <a:rPr lang="pt-BR" sz="1200" dirty="0"/>
                  <a:t>, q</a:t>
                </a:r>
                <a:r>
                  <a:rPr lang="pt-BR" sz="1200" baseline="-25000" dirty="0"/>
                  <a:t>2</a:t>
                </a:r>
                <a:r>
                  <a:rPr lang="pt-BR" sz="1200" dirty="0"/>
                  <a:t>, q</a:t>
                </a:r>
                <a:r>
                  <a:rPr lang="pt-BR" sz="1200" baseline="-25000" dirty="0"/>
                  <a:t>3</a:t>
                </a:r>
                <a:r>
                  <a:rPr lang="pt-BR" sz="1200" dirty="0"/>
                  <a:t>, q</a:t>
                </a:r>
                <a:r>
                  <a:rPr lang="pt-BR" sz="1200" baseline="-25000" dirty="0"/>
                  <a:t>4</a:t>
                </a:r>
                <a:r>
                  <a:rPr lang="pt-BR" sz="1200" dirty="0"/>
                  <a:t>) then:  	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pt-BR" sz="1200" dirty="0">
                    <a:solidFill>
                      <a:srgbClr val="92D050"/>
                    </a:solidFill>
                  </a:rPr>
                  <a:t>u x v = p</a:t>
                </a:r>
                <a:r>
                  <a:rPr lang="pt-BR" sz="1200" baseline="-25000" dirty="0">
                    <a:solidFill>
                      <a:srgbClr val="92D050"/>
                    </a:solidFill>
                  </a:rPr>
                  <a:t>2</a:t>
                </a:r>
                <a:r>
                  <a:rPr lang="pt-BR" sz="1200" dirty="0">
                    <a:solidFill>
                      <a:srgbClr val="92D050"/>
                    </a:solidFill>
                  </a:rPr>
                  <a:t>q</a:t>
                </a:r>
                <a:r>
                  <a:rPr lang="pt-BR" sz="1200" baseline="-25000" dirty="0">
                    <a:solidFill>
                      <a:srgbClr val="92D050"/>
                    </a:solidFill>
                  </a:rPr>
                  <a:t>3</a:t>
                </a:r>
                <a:r>
                  <a:rPr lang="pt-BR" sz="1200" dirty="0">
                    <a:solidFill>
                      <a:srgbClr val="92D050"/>
                    </a:solidFill>
                  </a:rPr>
                  <a:t> – p</a:t>
                </a:r>
                <a:r>
                  <a:rPr lang="pt-BR" sz="1200" baseline="-25000" dirty="0">
                    <a:solidFill>
                      <a:srgbClr val="92D050"/>
                    </a:solidFill>
                  </a:rPr>
                  <a:t>3</a:t>
                </a:r>
                <a:r>
                  <a:rPr lang="pt-BR" sz="1200" dirty="0">
                    <a:solidFill>
                      <a:srgbClr val="92D050"/>
                    </a:solidFill>
                  </a:rPr>
                  <a:t>q</a:t>
                </a:r>
                <a:r>
                  <a:rPr lang="pt-BR" sz="1200" baseline="-25000" dirty="0">
                    <a:solidFill>
                      <a:srgbClr val="92D050"/>
                    </a:solidFill>
                  </a:rPr>
                  <a:t>2</a:t>
                </a:r>
                <a:r>
                  <a:rPr lang="pt-BR" sz="1200" dirty="0">
                    <a:solidFill>
                      <a:srgbClr val="92D050"/>
                    </a:solidFill>
                  </a:rPr>
                  <a:t> , p</a:t>
                </a:r>
                <a:r>
                  <a:rPr lang="pt-BR" sz="1200" baseline="-25000" dirty="0">
                    <a:solidFill>
                      <a:srgbClr val="92D050"/>
                    </a:solidFill>
                  </a:rPr>
                  <a:t>3</a:t>
                </a:r>
                <a:r>
                  <a:rPr lang="pt-BR" sz="1200" dirty="0">
                    <a:solidFill>
                      <a:srgbClr val="92D050"/>
                    </a:solidFill>
                  </a:rPr>
                  <a:t>q</a:t>
                </a:r>
                <a:r>
                  <a:rPr lang="pt-BR" sz="1200" baseline="-25000" dirty="0">
                    <a:solidFill>
                      <a:srgbClr val="92D050"/>
                    </a:solidFill>
                  </a:rPr>
                  <a:t>1</a:t>
                </a:r>
                <a:r>
                  <a:rPr lang="pt-BR" sz="1200" dirty="0">
                    <a:solidFill>
                      <a:srgbClr val="92D050"/>
                    </a:solidFill>
                  </a:rPr>
                  <a:t> – p</a:t>
                </a:r>
                <a:r>
                  <a:rPr lang="pt-BR" sz="1200" baseline="-25000" dirty="0">
                    <a:solidFill>
                      <a:srgbClr val="92D050"/>
                    </a:solidFill>
                  </a:rPr>
                  <a:t>1</a:t>
                </a:r>
                <a:r>
                  <a:rPr lang="pt-BR" sz="1200" dirty="0">
                    <a:solidFill>
                      <a:srgbClr val="92D050"/>
                    </a:solidFill>
                  </a:rPr>
                  <a:t>q</a:t>
                </a:r>
                <a:r>
                  <a:rPr lang="pt-BR" sz="1200" baseline="-25000" dirty="0">
                    <a:solidFill>
                      <a:srgbClr val="92D050"/>
                    </a:solidFill>
                  </a:rPr>
                  <a:t>3,</a:t>
                </a:r>
                <a:r>
                  <a:rPr lang="pt-BR" sz="1200" dirty="0">
                    <a:solidFill>
                      <a:srgbClr val="92D050"/>
                    </a:solidFill>
                  </a:rPr>
                  <a:t> p</a:t>
                </a:r>
                <a:r>
                  <a:rPr lang="pt-BR" sz="1200" baseline="-25000" dirty="0">
                    <a:solidFill>
                      <a:srgbClr val="92D050"/>
                    </a:solidFill>
                  </a:rPr>
                  <a:t>1</a:t>
                </a:r>
                <a:r>
                  <a:rPr lang="pt-BR" sz="1200" dirty="0">
                    <a:solidFill>
                      <a:srgbClr val="92D050"/>
                    </a:solidFill>
                  </a:rPr>
                  <a:t>q</a:t>
                </a:r>
                <a:r>
                  <a:rPr lang="pt-BR" sz="1200" baseline="-25000" dirty="0">
                    <a:solidFill>
                      <a:srgbClr val="92D050"/>
                    </a:solidFill>
                  </a:rPr>
                  <a:t>2</a:t>
                </a:r>
                <a:r>
                  <a:rPr lang="pt-BR" sz="1200" dirty="0">
                    <a:solidFill>
                      <a:srgbClr val="92D050"/>
                    </a:solidFill>
                  </a:rPr>
                  <a:t> – p</a:t>
                </a:r>
                <a:r>
                  <a:rPr lang="pt-BR" sz="1200" baseline="-25000" dirty="0">
                    <a:solidFill>
                      <a:srgbClr val="92D050"/>
                    </a:solidFill>
                  </a:rPr>
                  <a:t>2</a:t>
                </a:r>
                <a:r>
                  <a:rPr lang="pt-BR" sz="1200" dirty="0">
                    <a:solidFill>
                      <a:srgbClr val="92D050"/>
                    </a:solidFill>
                  </a:rPr>
                  <a:t>q</a:t>
                </a:r>
                <a:r>
                  <a:rPr lang="pt-BR" sz="1200" baseline="-25000" dirty="0">
                    <a:solidFill>
                      <a:srgbClr val="92D050"/>
                    </a:solidFill>
                  </a:rPr>
                  <a:t>1</a:t>
                </a:r>
                <a:endParaRPr lang="pt-BR" sz="1200" dirty="0">
                  <a:solidFill>
                    <a:srgbClr val="92D050"/>
                  </a:solidFill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pt-BR" sz="1200" dirty="0">
                    <a:solidFill>
                      <a:srgbClr val="DE8686"/>
                    </a:solidFill>
                  </a:rPr>
                  <a:t>u ∙ v = p</a:t>
                </a:r>
                <a:r>
                  <a:rPr lang="pt-BR" sz="1200" baseline="-25000" dirty="0">
                    <a:solidFill>
                      <a:srgbClr val="DE8686"/>
                    </a:solidFill>
                  </a:rPr>
                  <a:t>1</a:t>
                </a:r>
                <a:r>
                  <a:rPr lang="pt-BR" sz="1200" dirty="0">
                    <a:solidFill>
                      <a:srgbClr val="DE8686"/>
                    </a:solidFill>
                  </a:rPr>
                  <a:t>q</a:t>
                </a:r>
                <a:r>
                  <a:rPr lang="pt-BR" sz="1200" baseline="-25000" dirty="0">
                    <a:solidFill>
                      <a:srgbClr val="DE8686"/>
                    </a:solidFill>
                  </a:rPr>
                  <a:t>1</a:t>
                </a:r>
                <a:r>
                  <a:rPr lang="pt-BR" sz="1200" dirty="0">
                    <a:solidFill>
                      <a:srgbClr val="DE8686"/>
                    </a:solidFill>
                  </a:rPr>
                  <a:t> + p</a:t>
                </a:r>
                <a:r>
                  <a:rPr lang="pt-BR" sz="1200" baseline="-25000" dirty="0">
                    <a:solidFill>
                      <a:srgbClr val="DE8686"/>
                    </a:solidFill>
                  </a:rPr>
                  <a:t>2</a:t>
                </a:r>
                <a:r>
                  <a:rPr lang="pt-BR" sz="1200" dirty="0">
                    <a:solidFill>
                      <a:srgbClr val="DE8686"/>
                    </a:solidFill>
                  </a:rPr>
                  <a:t>q</a:t>
                </a:r>
                <a:r>
                  <a:rPr lang="pt-BR" sz="1200" baseline="-25000" dirty="0">
                    <a:solidFill>
                      <a:srgbClr val="DE8686"/>
                    </a:solidFill>
                  </a:rPr>
                  <a:t>2</a:t>
                </a:r>
                <a:r>
                  <a:rPr lang="pt-BR" sz="1200" dirty="0">
                    <a:solidFill>
                      <a:srgbClr val="DE8686"/>
                    </a:solidFill>
                  </a:rPr>
                  <a:t> + p</a:t>
                </a:r>
                <a:r>
                  <a:rPr lang="pt-BR" sz="1200" baseline="-25000" dirty="0">
                    <a:solidFill>
                      <a:srgbClr val="DE8686"/>
                    </a:solidFill>
                  </a:rPr>
                  <a:t>3</a:t>
                </a:r>
                <a:r>
                  <a:rPr lang="pt-BR" sz="1200" dirty="0">
                    <a:solidFill>
                      <a:srgbClr val="DE8686"/>
                    </a:solidFill>
                  </a:rPr>
                  <a:t>q</a:t>
                </a:r>
                <a:r>
                  <a:rPr lang="pt-BR" sz="1200" baseline="-25000" dirty="0">
                    <a:solidFill>
                      <a:srgbClr val="DE8686"/>
                    </a:solidFill>
                  </a:rPr>
                  <a:t>3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pt-BR" sz="1200" dirty="0">
                    <a:solidFill>
                      <a:srgbClr val="DE8686"/>
                    </a:solidFill>
                  </a:rPr>
                  <a:t>NOTE: </a:t>
                </a:r>
                <a:r>
                  <a:rPr lang="pt-BR" sz="1200" dirty="0">
                    <a:solidFill>
                      <a:schemeClr val="tx1">
                        <a:lumMod val="65000"/>
                      </a:schemeClr>
                    </a:solidFill>
                  </a:rPr>
                  <a:t>no p</a:t>
                </a:r>
                <a:r>
                  <a:rPr lang="pt-BR" sz="1200" baseline="-25000" dirty="0">
                    <a:solidFill>
                      <a:schemeClr val="tx1">
                        <a:lumMod val="65000"/>
                      </a:schemeClr>
                    </a:solidFill>
                  </a:rPr>
                  <a:t>4</a:t>
                </a:r>
                <a:r>
                  <a:rPr lang="pt-BR" sz="1200" dirty="0">
                    <a:solidFill>
                      <a:schemeClr val="tx1">
                        <a:lumMod val="65000"/>
                      </a:schemeClr>
                    </a:solidFill>
                  </a:rPr>
                  <a:t>q</a:t>
                </a:r>
                <a:r>
                  <a:rPr lang="pt-BR" sz="1200" baseline="-25000" dirty="0">
                    <a:solidFill>
                      <a:schemeClr val="tx1">
                        <a:lumMod val="65000"/>
                      </a:schemeClr>
                    </a:solidFill>
                  </a:rPr>
                  <a:t>4</a:t>
                </a:r>
                <a:r>
                  <a:rPr lang="pt-BR" sz="1200" dirty="0">
                    <a:solidFill>
                      <a:schemeClr val="tx1">
                        <a:lumMod val="65000"/>
                      </a:schemeClr>
                    </a:solidFill>
                  </a:rPr>
                  <a:t>, recall these are the real scalars this are analogous to the previous definition of (u,a) and (v,b)</a:t>
                </a:r>
              </a:p>
              <a:p>
                <a:pPr>
                  <a:lnSpc>
                    <a:spcPct val="100000"/>
                  </a:lnSpc>
                </a:pPr>
                <a:r>
                  <a:rPr lang="pt-BR" sz="1200" dirty="0">
                    <a:solidFill>
                      <a:schemeClr val="tx1">
                        <a:lumMod val="65000"/>
                      </a:schemeClr>
                    </a:solidFill>
                  </a:rPr>
                  <a:t>Now, components wise (definition) multiplication:</a:t>
                </a:r>
                <a:r>
                  <a:rPr lang="en-US" sz="1200" dirty="0">
                    <a:solidFill>
                      <a:srgbClr val="EEB104"/>
                    </a:solidFill>
                  </a:rPr>
                  <a:t> (</a:t>
                </a:r>
                <a:r>
                  <a:rPr lang="en-US" sz="1200" dirty="0" err="1">
                    <a:solidFill>
                      <a:srgbClr val="92D050"/>
                    </a:solidFill>
                  </a:rPr>
                  <a:t>av</a:t>
                </a:r>
                <a:r>
                  <a:rPr lang="en-US" sz="1200" dirty="0">
                    <a:solidFill>
                      <a:srgbClr val="92D050"/>
                    </a:solidFill>
                  </a:rPr>
                  <a:t> + </a:t>
                </a:r>
                <a:r>
                  <a:rPr lang="en-US" sz="1200" dirty="0" err="1">
                    <a:solidFill>
                      <a:srgbClr val="92D050"/>
                    </a:solidFill>
                  </a:rPr>
                  <a:t>bu</a:t>
                </a:r>
                <a:r>
                  <a:rPr lang="en-US" sz="1200" dirty="0">
                    <a:solidFill>
                      <a:srgbClr val="92D050"/>
                    </a:solidFill>
                  </a:rPr>
                  <a:t> + u x v </a:t>
                </a:r>
                <a:r>
                  <a:rPr lang="en-US" sz="1200" dirty="0">
                    <a:solidFill>
                      <a:srgbClr val="EEB104"/>
                    </a:solidFill>
                  </a:rPr>
                  <a:t>, ab – u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EEB10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1200" dirty="0">
                    <a:solidFill>
                      <a:srgbClr val="EEB104"/>
                    </a:solidFill>
                  </a:rPr>
                  <a:t> v) takes the following form:</a:t>
                </a:r>
              </a:p>
              <a:p>
                <a:pPr>
                  <a:lnSpc>
                    <a:spcPct val="100000"/>
                  </a:lnSpc>
                </a:pPr>
                <a:r>
                  <a:rPr lang="pt-BR" sz="1200" dirty="0">
                    <a:solidFill>
                      <a:schemeClr val="tx1">
                        <a:lumMod val="65000"/>
                      </a:schemeClr>
                    </a:solidFill>
                  </a:rPr>
                  <a:t>r</a:t>
                </a:r>
                <a:r>
                  <a:rPr lang="pt-BR" sz="1200" baseline="-25000" dirty="0">
                    <a:solidFill>
                      <a:schemeClr val="tx1">
                        <a:lumMod val="65000"/>
                      </a:schemeClr>
                    </a:solidFill>
                  </a:rPr>
                  <a:t>1</a:t>
                </a:r>
                <a:r>
                  <a:rPr lang="pt-BR" sz="1200" dirty="0">
                    <a:solidFill>
                      <a:schemeClr val="tx1">
                        <a:lumMod val="65000"/>
                      </a:schemeClr>
                    </a:solidFill>
                  </a:rPr>
                  <a:t>= </a:t>
                </a:r>
                <a:r>
                  <a:rPr lang="pt-BR" sz="1200" dirty="0">
                    <a:solidFill>
                      <a:srgbClr val="92D050"/>
                    </a:solidFill>
                  </a:rPr>
                  <a:t>p</a:t>
                </a:r>
                <a:r>
                  <a:rPr lang="pt-BR" sz="1200" baseline="-25000" dirty="0">
                    <a:solidFill>
                      <a:srgbClr val="92D050"/>
                    </a:solidFill>
                  </a:rPr>
                  <a:t>4</a:t>
                </a:r>
                <a:r>
                  <a:rPr lang="pt-BR" sz="1200" dirty="0">
                    <a:solidFill>
                      <a:srgbClr val="92D050"/>
                    </a:solidFill>
                  </a:rPr>
                  <a:t>q</a:t>
                </a:r>
                <a:r>
                  <a:rPr lang="pt-BR" sz="1200" baseline="-25000" dirty="0">
                    <a:solidFill>
                      <a:srgbClr val="92D050"/>
                    </a:solidFill>
                  </a:rPr>
                  <a:t>1</a:t>
                </a:r>
                <a:r>
                  <a:rPr lang="pt-BR" sz="1200" dirty="0">
                    <a:solidFill>
                      <a:srgbClr val="92D050"/>
                    </a:solidFill>
                  </a:rPr>
                  <a:t> + q</a:t>
                </a:r>
                <a:r>
                  <a:rPr lang="pt-BR" sz="1200" baseline="-25000" dirty="0">
                    <a:solidFill>
                      <a:srgbClr val="92D050"/>
                    </a:solidFill>
                  </a:rPr>
                  <a:t>4</a:t>
                </a:r>
                <a:r>
                  <a:rPr lang="pt-BR" sz="1200" dirty="0">
                    <a:solidFill>
                      <a:srgbClr val="92D050"/>
                    </a:solidFill>
                  </a:rPr>
                  <a:t>p</a:t>
                </a:r>
                <a:r>
                  <a:rPr lang="pt-BR" sz="1200" baseline="-25000" dirty="0">
                    <a:solidFill>
                      <a:srgbClr val="92D050"/>
                    </a:solidFill>
                  </a:rPr>
                  <a:t>1</a:t>
                </a:r>
                <a:r>
                  <a:rPr lang="pt-BR" sz="1200" dirty="0">
                    <a:solidFill>
                      <a:srgbClr val="92D050"/>
                    </a:solidFill>
                  </a:rPr>
                  <a:t> + p</a:t>
                </a:r>
                <a:r>
                  <a:rPr lang="pt-BR" sz="1200" baseline="-25000" dirty="0">
                    <a:solidFill>
                      <a:srgbClr val="92D050"/>
                    </a:solidFill>
                  </a:rPr>
                  <a:t>2</a:t>
                </a:r>
                <a:r>
                  <a:rPr lang="pt-BR" sz="1200" dirty="0">
                    <a:solidFill>
                      <a:srgbClr val="92D050"/>
                    </a:solidFill>
                  </a:rPr>
                  <a:t>q</a:t>
                </a:r>
                <a:r>
                  <a:rPr lang="pt-BR" sz="1200" baseline="-25000" dirty="0">
                    <a:solidFill>
                      <a:srgbClr val="92D050"/>
                    </a:solidFill>
                  </a:rPr>
                  <a:t>3</a:t>
                </a:r>
                <a:r>
                  <a:rPr lang="pt-BR" sz="1200" dirty="0">
                    <a:solidFill>
                      <a:srgbClr val="92D050"/>
                    </a:solidFill>
                  </a:rPr>
                  <a:t> - p</a:t>
                </a:r>
                <a:r>
                  <a:rPr lang="pt-BR" sz="1200" baseline="-25000" dirty="0">
                    <a:solidFill>
                      <a:srgbClr val="92D050"/>
                    </a:solidFill>
                  </a:rPr>
                  <a:t>3</a:t>
                </a:r>
                <a:r>
                  <a:rPr lang="pt-BR" sz="1200" dirty="0">
                    <a:solidFill>
                      <a:srgbClr val="92D050"/>
                    </a:solidFill>
                  </a:rPr>
                  <a:t>q</a:t>
                </a:r>
                <a:r>
                  <a:rPr lang="pt-BR" sz="1200" baseline="-25000" dirty="0">
                    <a:solidFill>
                      <a:srgbClr val="92D050"/>
                    </a:solidFill>
                  </a:rPr>
                  <a:t>2</a:t>
                </a:r>
                <a:endParaRPr lang="pt-BR" sz="1200" dirty="0">
                  <a:solidFill>
                    <a:srgbClr val="92D05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pt-BR" sz="1200" dirty="0">
                    <a:solidFill>
                      <a:schemeClr val="tx1">
                        <a:lumMod val="65000"/>
                      </a:schemeClr>
                    </a:solidFill>
                  </a:rPr>
                  <a:t>r</a:t>
                </a:r>
                <a:r>
                  <a:rPr lang="pt-BR" sz="1200" baseline="-25000" dirty="0">
                    <a:solidFill>
                      <a:schemeClr val="tx1">
                        <a:lumMod val="65000"/>
                      </a:schemeClr>
                    </a:solidFill>
                  </a:rPr>
                  <a:t>2</a:t>
                </a:r>
                <a:r>
                  <a:rPr lang="pt-BR" sz="1200" dirty="0">
                    <a:solidFill>
                      <a:schemeClr val="tx1">
                        <a:lumMod val="65000"/>
                      </a:schemeClr>
                    </a:solidFill>
                  </a:rPr>
                  <a:t>= </a:t>
                </a:r>
                <a:r>
                  <a:rPr lang="pt-BR" sz="1200" dirty="0">
                    <a:solidFill>
                      <a:srgbClr val="92D050"/>
                    </a:solidFill>
                  </a:rPr>
                  <a:t>p</a:t>
                </a:r>
                <a:r>
                  <a:rPr lang="pt-BR" sz="1200" baseline="-25000" dirty="0">
                    <a:solidFill>
                      <a:srgbClr val="92D050"/>
                    </a:solidFill>
                  </a:rPr>
                  <a:t>4</a:t>
                </a:r>
                <a:r>
                  <a:rPr lang="pt-BR" sz="1200" dirty="0">
                    <a:solidFill>
                      <a:srgbClr val="92D050"/>
                    </a:solidFill>
                  </a:rPr>
                  <a:t>q</a:t>
                </a:r>
                <a:r>
                  <a:rPr lang="pt-BR" sz="1200" baseline="-25000" dirty="0">
                    <a:solidFill>
                      <a:srgbClr val="92D050"/>
                    </a:solidFill>
                  </a:rPr>
                  <a:t>2</a:t>
                </a:r>
                <a:r>
                  <a:rPr lang="pt-BR" sz="1200" dirty="0">
                    <a:solidFill>
                      <a:srgbClr val="92D050"/>
                    </a:solidFill>
                  </a:rPr>
                  <a:t> + q</a:t>
                </a:r>
                <a:r>
                  <a:rPr lang="pt-BR" sz="1200" baseline="-25000" dirty="0">
                    <a:solidFill>
                      <a:srgbClr val="92D050"/>
                    </a:solidFill>
                  </a:rPr>
                  <a:t>4</a:t>
                </a:r>
                <a:r>
                  <a:rPr lang="pt-BR" sz="1200" dirty="0">
                    <a:solidFill>
                      <a:srgbClr val="92D050"/>
                    </a:solidFill>
                  </a:rPr>
                  <a:t>p</a:t>
                </a:r>
                <a:r>
                  <a:rPr lang="pt-BR" sz="1200" baseline="-25000" dirty="0">
                    <a:solidFill>
                      <a:srgbClr val="92D050"/>
                    </a:solidFill>
                  </a:rPr>
                  <a:t>2</a:t>
                </a:r>
                <a:r>
                  <a:rPr lang="pt-BR" sz="1200" dirty="0">
                    <a:solidFill>
                      <a:srgbClr val="92D050"/>
                    </a:solidFill>
                  </a:rPr>
                  <a:t> + p</a:t>
                </a:r>
                <a:r>
                  <a:rPr lang="pt-BR" sz="1200" baseline="-25000" dirty="0">
                    <a:solidFill>
                      <a:srgbClr val="92D050"/>
                    </a:solidFill>
                  </a:rPr>
                  <a:t>3</a:t>
                </a:r>
                <a:r>
                  <a:rPr lang="pt-BR" sz="1200" dirty="0">
                    <a:solidFill>
                      <a:srgbClr val="92D050"/>
                    </a:solidFill>
                  </a:rPr>
                  <a:t>q</a:t>
                </a:r>
                <a:r>
                  <a:rPr lang="pt-BR" sz="1200" baseline="-25000" dirty="0">
                    <a:solidFill>
                      <a:srgbClr val="92D050"/>
                    </a:solidFill>
                  </a:rPr>
                  <a:t>1</a:t>
                </a:r>
                <a:r>
                  <a:rPr lang="pt-BR" sz="1200" dirty="0">
                    <a:solidFill>
                      <a:srgbClr val="92D050"/>
                    </a:solidFill>
                  </a:rPr>
                  <a:t> - p</a:t>
                </a:r>
                <a:r>
                  <a:rPr lang="pt-BR" sz="1200" baseline="-25000" dirty="0">
                    <a:solidFill>
                      <a:srgbClr val="92D050"/>
                    </a:solidFill>
                  </a:rPr>
                  <a:t>1</a:t>
                </a:r>
                <a:r>
                  <a:rPr lang="pt-BR" sz="1200" dirty="0">
                    <a:solidFill>
                      <a:srgbClr val="92D050"/>
                    </a:solidFill>
                  </a:rPr>
                  <a:t>q</a:t>
                </a:r>
                <a:r>
                  <a:rPr lang="pt-BR" sz="1200" baseline="-25000" dirty="0">
                    <a:solidFill>
                      <a:srgbClr val="92D050"/>
                    </a:solidFill>
                  </a:rPr>
                  <a:t>3</a:t>
                </a:r>
                <a:endParaRPr lang="pt-BR" sz="1200" dirty="0">
                  <a:solidFill>
                    <a:srgbClr val="92D05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pt-BR" sz="1200" dirty="0">
                    <a:solidFill>
                      <a:schemeClr val="tx1">
                        <a:lumMod val="65000"/>
                      </a:schemeClr>
                    </a:solidFill>
                  </a:rPr>
                  <a:t>r</a:t>
                </a:r>
                <a:r>
                  <a:rPr lang="pt-BR" sz="1200" baseline="-25000" dirty="0">
                    <a:solidFill>
                      <a:schemeClr val="tx1">
                        <a:lumMod val="65000"/>
                      </a:schemeClr>
                    </a:solidFill>
                  </a:rPr>
                  <a:t>3</a:t>
                </a:r>
                <a:r>
                  <a:rPr lang="pt-BR" sz="1200" dirty="0">
                    <a:solidFill>
                      <a:schemeClr val="tx1">
                        <a:lumMod val="65000"/>
                      </a:schemeClr>
                    </a:solidFill>
                  </a:rPr>
                  <a:t>= </a:t>
                </a:r>
                <a:r>
                  <a:rPr lang="pt-BR" sz="1200" dirty="0">
                    <a:solidFill>
                      <a:srgbClr val="92D050"/>
                    </a:solidFill>
                  </a:rPr>
                  <a:t>p</a:t>
                </a:r>
                <a:r>
                  <a:rPr lang="pt-BR" sz="1200" baseline="-25000" dirty="0">
                    <a:solidFill>
                      <a:srgbClr val="92D050"/>
                    </a:solidFill>
                  </a:rPr>
                  <a:t>4</a:t>
                </a:r>
                <a:r>
                  <a:rPr lang="pt-BR" sz="1200" dirty="0">
                    <a:solidFill>
                      <a:srgbClr val="92D050"/>
                    </a:solidFill>
                  </a:rPr>
                  <a:t>q</a:t>
                </a:r>
                <a:r>
                  <a:rPr lang="pt-BR" sz="1200" baseline="-25000" dirty="0">
                    <a:solidFill>
                      <a:srgbClr val="92D050"/>
                    </a:solidFill>
                  </a:rPr>
                  <a:t>3</a:t>
                </a:r>
                <a:r>
                  <a:rPr lang="pt-BR" sz="1200" dirty="0">
                    <a:solidFill>
                      <a:srgbClr val="92D050"/>
                    </a:solidFill>
                  </a:rPr>
                  <a:t> + q</a:t>
                </a:r>
                <a:r>
                  <a:rPr lang="pt-BR" sz="1200" baseline="-25000" dirty="0">
                    <a:solidFill>
                      <a:srgbClr val="92D050"/>
                    </a:solidFill>
                  </a:rPr>
                  <a:t>4</a:t>
                </a:r>
                <a:r>
                  <a:rPr lang="pt-BR" sz="1200" dirty="0">
                    <a:solidFill>
                      <a:srgbClr val="92D050"/>
                    </a:solidFill>
                  </a:rPr>
                  <a:t>p</a:t>
                </a:r>
                <a:r>
                  <a:rPr lang="pt-BR" sz="1200" baseline="-25000" dirty="0">
                    <a:solidFill>
                      <a:srgbClr val="92D050"/>
                    </a:solidFill>
                  </a:rPr>
                  <a:t>3</a:t>
                </a:r>
                <a:r>
                  <a:rPr lang="pt-BR" sz="1200" dirty="0">
                    <a:solidFill>
                      <a:srgbClr val="92D050"/>
                    </a:solidFill>
                  </a:rPr>
                  <a:t> + p</a:t>
                </a:r>
                <a:r>
                  <a:rPr lang="pt-BR" sz="1200" baseline="-25000" dirty="0">
                    <a:solidFill>
                      <a:srgbClr val="92D050"/>
                    </a:solidFill>
                  </a:rPr>
                  <a:t>1</a:t>
                </a:r>
                <a:r>
                  <a:rPr lang="pt-BR" sz="1200" dirty="0">
                    <a:solidFill>
                      <a:srgbClr val="92D050"/>
                    </a:solidFill>
                  </a:rPr>
                  <a:t>q</a:t>
                </a:r>
                <a:r>
                  <a:rPr lang="pt-BR" sz="1200" baseline="-25000" dirty="0">
                    <a:solidFill>
                      <a:srgbClr val="92D050"/>
                    </a:solidFill>
                  </a:rPr>
                  <a:t>2</a:t>
                </a:r>
                <a:r>
                  <a:rPr lang="pt-BR" sz="1200" dirty="0">
                    <a:solidFill>
                      <a:srgbClr val="92D050"/>
                    </a:solidFill>
                  </a:rPr>
                  <a:t> - p</a:t>
                </a:r>
                <a:r>
                  <a:rPr lang="pt-BR" sz="1200" baseline="-25000" dirty="0">
                    <a:solidFill>
                      <a:srgbClr val="92D050"/>
                    </a:solidFill>
                  </a:rPr>
                  <a:t>2</a:t>
                </a:r>
                <a:r>
                  <a:rPr lang="pt-BR" sz="1200" dirty="0">
                    <a:solidFill>
                      <a:srgbClr val="92D050"/>
                    </a:solidFill>
                  </a:rPr>
                  <a:t>q</a:t>
                </a:r>
                <a:r>
                  <a:rPr lang="pt-BR" sz="1200" baseline="-25000" dirty="0">
                    <a:solidFill>
                      <a:srgbClr val="92D050"/>
                    </a:solidFill>
                  </a:rPr>
                  <a:t>1</a:t>
                </a:r>
                <a:endParaRPr lang="pt-BR" sz="1200" dirty="0">
                  <a:solidFill>
                    <a:srgbClr val="92D05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pt-BR" sz="1200" dirty="0">
                    <a:solidFill>
                      <a:schemeClr val="tx1">
                        <a:lumMod val="65000"/>
                      </a:schemeClr>
                    </a:solidFill>
                  </a:rPr>
                  <a:t>r</a:t>
                </a:r>
                <a:r>
                  <a:rPr lang="pt-BR" sz="1200" baseline="-25000" dirty="0">
                    <a:solidFill>
                      <a:schemeClr val="tx1">
                        <a:lumMod val="65000"/>
                      </a:schemeClr>
                    </a:solidFill>
                  </a:rPr>
                  <a:t>4</a:t>
                </a:r>
                <a:r>
                  <a:rPr lang="pt-BR" sz="1200" dirty="0">
                    <a:solidFill>
                      <a:schemeClr val="tx1">
                        <a:lumMod val="65000"/>
                      </a:schemeClr>
                    </a:solidFill>
                  </a:rPr>
                  <a:t>= </a:t>
                </a:r>
                <a:r>
                  <a:rPr lang="pt-BR" sz="1200" dirty="0">
                    <a:solidFill>
                      <a:srgbClr val="DE8686"/>
                    </a:solidFill>
                  </a:rPr>
                  <a:t>p</a:t>
                </a:r>
                <a:r>
                  <a:rPr lang="pt-BR" sz="1200" baseline="-25000" dirty="0">
                    <a:solidFill>
                      <a:srgbClr val="DE8686"/>
                    </a:solidFill>
                  </a:rPr>
                  <a:t>4</a:t>
                </a:r>
                <a:r>
                  <a:rPr lang="pt-BR" sz="1200" dirty="0">
                    <a:solidFill>
                      <a:srgbClr val="DE8686"/>
                    </a:solidFill>
                  </a:rPr>
                  <a:t>q</a:t>
                </a:r>
                <a:r>
                  <a:rPr lang="pt-BR" sz="1200" baseline="-25000" dirty="0">
                    <a:solidFill>
                      <a:srgbClr val="DE8686"/>
                    </a:solidFill>
                  </a:rPr>
                  <a:t>4</a:t>
                </a:r>
                <a:r>
                  <a:rPr lang="pt-BR" sz="1200" dirty="0">
                    <a:solidFill>
                      <a:srgbClr val="DE8686"/>
                    </a:solidFill>
                  </a:rPr>
                  <a:t>  - p</a:t>
                </a:r>
                <a:r>
                  <a:rPr lang="pt-BR" sz="1200" baseline="-25000" dirty="0">
                    <a:solidFill>
                      <a:srgbClr val="DE8686"/>
                    </a:solidFill>
                  </a:rPr>
                  <a:t>1</a:t>
                </a:r>
                <a:r>
                  <a:rPr lang="pt-BR" sz="1200" dirty="0">
                    <a:solidFill>
                      <a:srgbClr val="DE8686"/>
                    </a:solidFill>
                  </a:rPr>
                  <a:t>q</a:t>
                </a:r>
                <a:r>
                  <a:rPr lang="pt-BR" sz="1200" baseline="-25000" dirty="0">
                    <a:solidFill>
                      <a:srgbClr val="DE8686"/>
                    </a:solidFill>
                  </a:rPr>
                  <a:t>1</a:t>
                </a:r>
                <a:r>
                  <a:rPr lang="pt-BR" sz="1200" dirty="0">
                    <a:solidFill>
                      <a:srgbClr val="DE8686"/>
                    </a:solidFill>
                  </a:rPr>
                  <a:t> - p</a:t>
                </a:r>
                <a:r>
                  <a:rPr lang="pt-BR" sz="1200" baseline="-25000" dirty="0">
                    <a:solidFill>
                      <a:srgbClr val="DE8686"/>
                    </a:solidFill>
                  </a:rPr>
                  <a:t>2</a:t>
                </a:r>
                <a:r>
                  <a:rPr lang="pt-BR" sz="1200" dirty="0">
                    <a:solidFill>
                      <a:srgbClr val="DE8686"/>
                    </a:solidFill>
                  </a:rPr>
                  <a:t>q</a:t>
                </a:r>
                <a:r>
                  <a:rPr lang="pt-BR" sz="1200" baseline="-25000" dirty="0">
                    <a:solidFill>
                      <a:srgbClr val="DE8686"/>
                    </a:solidFill>
                  </a:rPr>
                  <a:t>2</a:t>
                </a:r>
                <a:r>
                  <a:rPr lang="pt-BR" sz="1200" dirty="0">
                    <a:solidFill>
                      <a:srgbClr val="DE8686"/>
                    </a:solidFill>
                  </a:rPr>
                  <a:t> - p</a:t>
                </a:r>
                <a:r>
                  <a:rPr lang="pt-BR" sz="1200" baseline="-25000" dirty="0">
                    <a:solidFill>
                      <a:srgbClr val="DE8686"/>
                    </a:solidFill>
                  </a:rPr>
                  <a:t>3</a:t>
                </a:r>
                <a:r>
                  <a:rPr lang="pt-BR" sz="1200" dirty="0">
                    <a:solidFill>
                      <a:srgbClr val="DE8686"/>
                    </a:solidFill>
                  </a:rPr>
                  <a:t>q</a:t>
                </a:r>
                <a:r>
                  <a:rPr lang="pt-BR" sz="1200" baseline="-25000" dirty="0">
                    <a:solidFill>
                      <a:srgbClr val="DE8686"/>
                    </a:solidFill>
                  </a:rPr>
                  <a:t>3</a:t>
                </a:r>
                <a:endParaRPr lang="pt-BR" sz="1200" dirty="0">
                  <a:solidFill>
                    <a:srgbClr val="DE8686"/>
                  </a:solidFill>
                </a:endParaRPr>
              </a:p>
            </p:txBody>
          </p:sp>
        </mc:Choice>
        <mc:Fallback xmlns="">
          <p:sp>
            <p:nvSpPr>
              <p:cNvPr id="5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0461" y="1050470"/>
                <a:ext cx="8520599" cy="3971110"/>
              </a:xfrm>
              <a:blipFill>
                <a:blip r:embed="rId2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>
            <a:off x="2484120" y="3581400"/>
            <a:ext cx="198120" cy="1280160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Bracket 7"/>
          <p:cNvSpPr/>
          <p:nvPr/>
        </p:nvSpPr>
        <p:spPr>
          <a:xfrm>
            <a:off x="2842974" y="3581400"/>
            <a:ext cx="1920240" cy="1280160"/>
          </a:xfrm>
          <a:prstGeom prst="bracketPair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aseline="-25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-p</a:t>
            </a:r>
            <a:r>
              <a:rPr lang="en-US" baseline="-25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</a:t>
            </a:r>
            <a:r>
              <a:rPr lang="en-US" baseline="-25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</a:t>
            </a:r>
            <a:r>
              <a:rPr lang="en-US" baseline="-25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aseline="-25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</a:t>
            </a:r>
            <a:r>
              <a:rPr lang="en-US" baseline="-25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-p1</a:t>
            </a:r>
            <a:r>
              <a:rPr lang="en-US" baseline="-25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  <a:r>
              <a:rPr lang="en-US" baseline="-25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</a:t>
            </a:r>
            <a:r>
              <a:rPr lang="en-US" baseline="-25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</a:t>
            </a:r>
            <a:r>
              <a:rPr lang="en-US" baseline="-25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</a:t>
            </a:r>
            <a:r>
              <a:rPr lang="en-US" baseline="-25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</a:t>
            </a:r>
            <a:r>
              <a:rPr lang="en-US" baseline="-25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</a:t>
            </a:r>
            <a:r>
              <a:rPr lang="en-US" baseline="-25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-p</a:t>
            </a:r>
            <a:r>
              <a:rPr lang="en-US" baseline="-25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-p</a:t>
            </a:r>
            <a:r>
              <a:rPr lang="en-US" baseline="-25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</a:t>
            </a:r>
            <a:r>
              <a:rPr lang="en-US" baseline="-25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Double Bracket 8"/>
          <p:cNvSpPr/>
          <p:nvPr/>
        </p:nvSpPr>
        <p:spPr>
          <a:xfrm>
            <a:off x="4892754" y="3581400"/>
            <a:ext cx="426720" cy="1280160"/>
          </a:xfrm>
          <a:prstGeom prst="bracketPair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/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algn="ctr"/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algn="ctr"/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hape 70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bg2">
                    <a:lumMod val="90000"/>
                    <a:lumOff val="10000"/>
                  </a:schemeClr>
                </a:solidFill>
              </a:rPr>
              <a:t>Fernando Geraci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49014" y="3528982"/>
            <a:ext cx="37089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Q Multiply(Q p, Q q) { // p = (w + xi + 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yj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 + 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zk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)</a:t>
            </a:r>
          </a:p>
          <a:p>
            <a:r>
              <a:rPr lang="en-US" sz="1200" dirty="0">
                <a:solidFill>
                  <a:srgbClr val="EEB104"/>
                </a:solidFill>
              </a:rPr>
              <a:t>  </a:t>
            </a:r>
            <a:r>
              <a:rPr lang="en-US" sz="1200" dirty="0">
                <a:solidFill>
                  <a:srgbClr val="92D050"/>
                </a:solidFill>
              </a:rPr>
              <a:t>float w</a:t>
            </a:r>
            <a:r>
              <a:rPr lang="en-US" sz="1200" dirty="0">
                <a:solidFill>
                  <a:srgbClr val="EEB104"/>
                </a:solidFill>
              </a:rPr>
              <a:t> = </a:t>
            </a:r>
            <a:r>
              <a:rPr lang="en-US" sz="1200" dirty="0" err="1">
                <a:solidFill>
                  <a:srgbClr val="EEB104"/>
                </a:solidFill>
              </a:rPr>
              <a:t>p.w</a:t>
            </a:r>
            <a:r>
              <a:rPr lang="en-US" sz="1200" dirty="0">
                <a:solidFill>
                  <a:srgbClr val="EEB104"/>
                </a:solidFill>
              </a:rPr>
              <a:t> * </a:t>
            </a:r>
            <a:r>
              <a:rPr lang="en-US" sz="1200" dirty="0" err="1">
                <a:solidFill>
                  <a:srgbClr val="EEB104"/>
                </a:solidFill>
              </a:rPr>
              <a:t>q.w</a:t>
            </a:r>
            <a:r>
              <a:rPr lang="en-US" sz="1200" dirty="0">
                <a:solidFill>
                  <a:srgbClr val="EEB104"/>
                </a:solidFill>
              </a:rPr>
              <a:t> - </a:t>
            </a:r>
            <a:r>
              <a:rPr lang="en-US" sz="1200" dirty="0" err="1">
                <a:solidFill>
                  <a:srgbClr val="EEB104"/>
                </a:solidFill>
              </a:rPr>
              <a:t>p.x</a:t>
            </a:r>
            <a:r>
              <a:rPr lang="en-US" sz="1200" dirty="0">
                <a:solidFill>
                  <a:srgbClr val="EEB104"/>
                </a:solidFill>
              </a:rPr>
              <a:t> * </a:t>
            </a:r>
            <a:r>
              <a:rPr lang="en-US" sz="1200" dirty="0" err="1">
                <a:solidFill>
                  <a:srgbClr val="EEB104"/>
                </a:solidFill>
              </a:rPr>
              <a:t>q.x</a:t>
            </a:r>
            <a:r>
              <a:rPr lang="en-US" sz="1200" dirty="0">
                <a:solidFill>
                  <a:srgbClr val="EEB104"/>
                </a:solidFill>
              </a:rPr>
              <a:t> - </a:t>
            </a:r>
            <a:r>
              <a:rPr lang="en-US" sz="1200" dirty="0" err="1">
                <a:solidFill>
                  <a:srgbClr val="EEB104"/>
                </a:solidFill>
              </a:rPr>
              <a:t>p.y</a:t>
            </a:r>
            <a:r>
              <a:rPr lang="en-US" sz="1200" dirty="0">
                <a:solidFill>
                  <a:srgbClr val="EEB104"/>
                </a:solidFill>
              </a:rPr>
              <a:t> * </a:t>
            </a:r>
            <a:r>
              <a:rPr lang="en-US" sz="1200" dirty="0" err="1">
                <a:solidFill>
                  <a:srgbClr val="EEB104"/>
                </a:solidFill>
              </a:rPr>
              <a:t>q.y</a:t>
            </a:r>
            <a:r>
              <a:rPr lang="en-US" sz="1200" dirty="0">
                <a:solidFill>
                  <a:srgbClr val="EEB104"/>
                </a:solidFill>
              </a:rPr>
              <a:t> - </a:t>
            </a:r>
            <a:r>
              <a:rPr lang="en-US" sz="1200" dirty="0" err="1">
                <a:solidFill>
                  <a:srgbClr val="EEB104"/>
                </a:solidFill>
              </a:rPr>
              <a:t>p.z</a:t>
            </a:r>
            <a:r>
              <a:rPr lang="en-US" sz="1200" dirty="0">
                <a:solidFill>
                  <a:srgbClr val="EEB104"/>
                </a:solidFill>
              </a:rPr>
              <a:t> * </a:t>
            </a:r>
            <a:r>
              <a:rPr lang="en-US" sz="1200" dirty="0" err="1">
                <a:solidFill>
                  <a:srgbClr val="EEB104"/>
                </a:solidFill>
              </a:rPr>
              <a:t>q.z</a:t>
            </a:r>
            <a:r>
              <a:rPr lang="en-US" sz="1200" dirty="0">
                <a:solidFill>
                  <a:srgbClr val="EEB104"/>
                </a:solidFill>
              </a:rPr>
              <a:t>;</a:t>
            </a:r>
          </a:p>
          <a:p>
            <a:r>
              <a:rPr lang="en-US" sz="1200" dirty="0">
                <a:solidFill>
                  <a:srgbClr val="EEB104"/>
                </a:solidFill>
              </a:rPr>
              <a:t>  </a:t>
            </a:r>
            <a:r>
              <a:rPr lang="en-US" sz="1200" dirty="0">
                <a:solidFill>
                  <a:srgbClr val="92D050"/>
                </a:solidFill>
              </a:rPr>
              <a:t>float x </a:t>
            </a:r>
            <a:r>
              <a:rPr lang="en-US" sz="1200" dirty="0">
                <a:solidFill>
                  <a:srgbClr val="EEB104"/>
                </a:solidFill>
              </a:rPr>
              <a:t>= </a:t>
            </a:r>
            <a:r>
              <a:rPr lang="en-US" sz="1200" dirty="0" err="1">
                <a:solidFill>
                  <a:srgbClr val="EEB104"/>
                </a:solidFill>
              </a:rPr>
              <a:t>p.w</a:t>
            </a:r>
            <a:r>
              <a:rPr lang="en-US" sz="1200" dirty="0">
                <a:solidFill>
                  <a:srgbClr val="EEB104"/>
                </a:solidFill>
              </a:rPr>
              <a:t> * </a:t>
            </a:r>
            <a:r>
              <a:rPr lang="en-US" sz="1200" dirty="0" err="1">
                <a:solidFill>
                  <a:srgbClr val="EEB104"/>
                </a:solidFill>
              </a:rPr>
              <a:t>q.x</a:t>
            </a:r>
            <a:r>
              <a:rPr lang="en-US" sz="1200" dirty="0">
                <a:solidFill>
                  <a:srgbClr val="EEB104"/>
                </a:solidFill>
              </a:rPr>
              <a:t> + </a:t>
            </a:r>
            <a:r>
              <a:rPr lang="en-US" sz="1200" dirty="0" err="1">
                <a:solidFill>
                  <a:srgbClr val="EEB104"/>
                </a:solidFill>
              </a:rPr>
              <a:t>p.x</a:t>
            </a:r>
            <a:r>
              <a:rPr lang="en-US" sz="1200" dirty="0">
                <a:solidFill>
                  <a:srgbClr val="EEB104"/>
                </a:solidFill>
              </a:rPr>
              <a:t> * </a:t>
            </a:r>
            <a:r>
              <a:rPr lang="en-US" sz="1200" dirty="0" err="1">
                <a:solidFill>
                  <a:srgbClr val="EEB104"/>
                </a:solidFill>
              </a:rPr>
              <a:t>q.w</a:t>
            </a:r>
            <a:r>
              <a:rPr lang="en-US" sz="1200" dirty="0">
                <a:solidFill>
                  <a:srgbClr val="EEB104"/>
                </a:solidFill>
              </a:rPr>
              <a:t> + </a:t>
            </a:r>
            <a:r>
              <a:rPr lang="en-US" sz="1200" dirty="0" err="1">
                <a:solidFill>
                  <a:srgbClr val="EEB104"/>
                </a:solidFill>
              </a:rPr>
              <a:t>p.y</a:t>
            </a:r>
            <a:r>
              <a:rPr lang="en-US" sz="1200" dirty="0">
                <a:solidFill>
                  <a:srgbClr val="EEB104"/>
                </a:solidFill>
              </a:rPr>
              <a:t> * </a:t>
            </a:r>
            <a:r>
              <a:rPr lang="en-US" sz="1200" dirty="0" err="1">
                <a:solidFill>
                  <a:srgbClr val="EEB104"/>
                </a:solidFill>
              </a:rPr>
              <a:t>q.z</a:t>
            </a:r>
            <a:r>
              <a:rPr lang="en-US" sz="1200" dirty="0">
                <a:solidFill>
                  <a:srgbClr val="EEB104"/>
                </a:solidFill>
              </a:rPr>
              <a:t> - </a:t>
            </a:r>
            <a:r>
              <a:rPr lang="en-US" sz="1200" dirty="0" err="1">
                <a:solidFill>
                  <a:srgbClr val="EEB104"/>
                </a:solidFill>
              </a:rPr>
              <a:t>p.z</a:t>
            </a:r>
            <a:r>
              <a:rPr lang="en-US" sz="1200" dirty="0">
                <a:solidFill>
                  <a:srgbClr val="EEB104"/>
                </a:solidFill>
              </a:rPr>
              <a:t> * </a:t>
            </a:r>
            <a:r>
              <a:rPr lang="en-US" sz="1200" dirty="0" err="1">
                <a:solidFill>
                  <a:srgbClr val="EEB104"/>
                </a:solidFill>
              </a:rPr>
              <a:t>q.y</a:t>
            </a:r>
            <a:r>
              <a:rPr lang="en-US" sz="1200" dirty="0">
                <a:solidFill>
                  <a:srgbClr val="EEB104"/>
                </a:solidFill>
              </a:rPr>
              <a:t>;</a:t>
            </a:r>
          </a:p>
          <a:p>
            <a:r>
              <a:rPr lang="en-US" sz="1200" dirty="0">
                <a:solidFill>
                  <a:srgbClr val="EEB104"/>
                </a:solidFill>
              </a:rPr>
              <a:t>  </a:t>
            </a:r>
            <a:r>
              <a:rPr lang="en-US" sz="1200" dirty="0">
                <a:solidFill>
                  <a:srgbClr val="92D050"/>
                </a:solidFill>
              </a:rPr>
              <a:t>float y </a:t>
            </a:r>
            <a:r>
              <a:rPr lang="en-US" sz="1200" dirty="0">
                <a:solidFill>
                  <a:srgbClr val="EEB104"/>
                </a:solidFill>
              </a:rPr>
              <a:t>= </a:t>
            </a:r>
            <a:r>
              <a:rPr lang="en-US" sz="1200" dirty="0" err="1">
                <a:solidFill>
                  <a:srgbClr val="EEB104"/>
                </a:solidFill>
              </a:rPr>
              <a:t>p.w</a:t>
            </a:r>
            <a:r>
              <a:rPr lang="en-US" sz="1200" dirty="0">
                <a:solidFill>
                  <a:srgbClr val="EEB104"/>
                </a:solidFill>
              </a:rPr>
              <a:t> * </a:t>
            </a:r>
            <a:r>
              <a:rPr lang="en-US" sz="1200" dirty="0" err="1">
                <a:solidFill>
                  <a:srgbClr val="EEB104"/>
                </a:solidFill>
              </a:rPr>
              <a:t>q.y</a:t>
            </a:r>
            <a:r>
              <a:rPr lang="en-US" sz="1200" dirty="0">
                <a:solidFill>
                  <a:srgbClr val="EEB104"/>
                </a:solidFill>
              </a:rPr>
              <a:t> + </a:t>
            </a:r>
            <a:r>
              <a:rPr lang="en-US" sz="1200" dirty="0" err="1">
                <a:solidFill>
                  <a:srgbClr val="EEB104"/>
                </a:solidFill>
              </a:rPr>
              <a:t>p.y</a:t>
            </a:r>
            <a:r>
              <a:rPr lang="en-US" sz="1200" dirty="0">
                <a:solidFill>
                  <a:srgbClr val="EEB104"/>
                </a:solidFill>
              </a:rPr>
              <a:t> * </a:t>
            </a:r>
            <a:r>
              <a:rPr lang="en-US" sz="1200" dirty="0" err="1">
                <a:solidFill>
                  <a:srgbClr val="EEB104"/>
                </a:solidFill>
              </a:rPr>
              <a:t>q.w</a:t>
            </a:r>
            <a:r>
              <a:rPr lang="en-US" sz="1200" dirty="0">
                <a:solidFill>
                  <a:srgbClr val="EEB104"/>
                </a:solidFill>
              </a:rPr>
              <a:t> - </a:t>
            </a:r>
            <a:r>
              <a:rPr lang="en-US" sz="1200" dirty="0" err="1">
                <a:solidFill>
                  <a:srgbClr val="EEB104"/>
                </a:solidFill>
              </a:rPr>
              <a:t>p.x</a:t>
            </a:r>
            <a:r>
              <a:rPr lang="en-US" sz="1200" dirty="0">
                <a:solidFill>
                  <a:srgbClr val="EEB104"/>
                </a:solidFill>
              </a:rPr>
              <a:t> * </a:t>
            </a:r>
            <a:r>
              <a:rPr lang="en-US" sz="1200" dirty="0" err="1">
                <a:solidFill>
                  <a:srgbClr val="EEB104"/>
                </a:solidFill>
              </a:rPr>
              <a:t>q.z</a:t>
            </a:r>
            <a:r>
              <a:rPr lang="en-US" sz="1200" dirty="0">
                <a:solidFill>
                  <a:srgbClr val="EEB104"/>
                </a:solidFill>
              </a:rPr>
              <a:t> + </a:t>
            </a:r>
            <a:r>
              <a:rPr lang="en-US" sz="1200" dirty="0" err="1">
                <a:solidFill>
                  <a:srgbClr val="EEB104"/>
                </a:solidFill>
              </a:rPr>
              <a:t>p.z</a:t>
            </a:r>
            <a:r>
              <a:rPr lang="en-US" sz="1200" dirty="0">
                <a:solidFill>
                  <a:srgbClr val="EEB104"/>
                </a:solidFill>
              </a:rPr>
              <a:t> * </a:t>
            </a:r>
            <a:r>
              <a:rPr lang="en-US" sz="1200" dirty="0" err="1">
                <a:solidFill>
                  <a:srgbClr val="EEB104"/>
                </a:solidFill>
              </a:rPr>
              <a:t>q.x</a:t>
            </a:r>
            <a:r>
              <a:rPr lang="en-US" sz="1200" dirty="0">
                <a:solidFill>
                  <a:srgbClr val="EEB104"/>
                </a:solidFill>
              </a:rPr>
              <a:t>;</a:t>
            </a:r>
          </a:p>
          <a:p>
            <a:r>
              <a:rPr lang="en-US" sz="1200" dirty="0">
                <a:solidFill>
                  <a:srgbClr val="EEB104"/>
                </a:solidFill>
              </a:rPr>
              <a:t>  </a:t>
            </a:r>
            <a:r>
              <a:rPr lang="en-US" sz="1200" dirty="0">
                <a:solidFill>
                  <a:srgbClr val="92D050"/>
                </a:solidFill>
              </a:rPr>
              <a:t>float z </a:t>
            </a:r>
            <a:r>
              <a:rPr lang="en-US" sz="1200" dirty="0">
                <a:solidFill>
                  <a:srgbClr val="EEB104"/>
                </a:solidFill>
              </a:rPr>
              <a:t>= </a:t>
            </a:r>
            <a:r>
              <a:rPr lang="en-US" sz="1200" dirty="0" err="1">
                <a:solidFill>
                  <a:srgbClr val="EEB104"/>
                </a:solidFill>
              </a:rPr>
              <a:t>p.w</a:t>
            </a:r>
            <a:r>
              <a:rPr lang="en-US" sz="1200" dirty="0">
                <a:solidFill>
                  <a:srgbClr val="EEB104"/>
                </a:solidFill>
              </a:rPr>
              <a:t> * </a:t>
            </a:r>
            <a:r>
              <a:rPr lang="en-US" sz="1200" dirty="0" err="1">
                <a:solidFill>
                  <a:srgbClr val="EEB104"/>
                </a:solidFill>
              </a:rPr>
              <a:t>q.z</a:t>
            </a:r>
            <a:r>
              <a:rPr lang="en-US" sz="1200" dirty="0">
                <a:solidFill>
                  <a:srgbClr val="EEB104"/>
                </a:solidFill>
              </a:rPr>
              <a:t> + </a:t>
            </a:r>
            <a:r>
              <a:rPr lang="en-US" sz="1200" dirty="0" err="1">
                <a:solidFill>
                  <a:srgbClr val="EEB104"/>
                </a:solidFill>
              </a:rPr>
              <a:t>p.z</a:t>
            </a:r>
            <a:r>
              <a:rPr lang="en-US" sz="1200" dirty="0">
                <a:solidFill>
                  <a:srgbClr val="EEB104"/>
                </a:solidFill>
              </a:rPr>
              <a:t> * </a:t>
            </a:r>
            <a:r>
              <a:rPr lang="en-US" sz="1200" dirty="0" err="1">
                <a:solidFill>
                  <a:srgbClr val="EEB104"/>
                </a:solidFill>
              </a:rPr>
              <a:t>q.w</a:t>
            </a:r>
            <a:r>
              <a:rPr lang="en-US" sz="1200" dirty="0">
                <a:solidFill>
                  <a:srgbClr val="EEB104"/>
                </a:solidFill>
              </a:rPr>
              <a:t> + </a:t>
            </a:r>
            <a:r>
              <a:rPr lang="en-US" sz="1200" dirty="0" err="1">
                <a:solidFill>
                  <a:srgbClr val="EEB104"/>
                </a:solidFill>
              </a:rPr>
              <a:t>p.x</a:t>
            </a:r>
            <a:r>
              <a:rPr lang="en-US" sz="1200" dirty="0">
                <a:solidFill>
                  <a:srgbClr val="EEB104"/>
                </a:solidFill>
              </a:rPr>
              <a:t> * </a:t>
            </a:r>
            <a:r>
              <a:rPr lang="en-US" sz="1200" dirty="0" err="1">
                <a:solidFill>
                  <a:srgbClr val="EEB104"/>
                </a:solidFill>
              </a:rPr>
              <a:t>q.y</a:t>
            </a:r>
            <a:r>
              <a:rPr lang="en-US" sz="1200" dirty="0">
                <a:solidFill>
                  <a:srgbClr val="EEB104"/>
                </a:solidFill>
              </a:rPr>
              <a:t> - </a:t>
            </a:r>
            <a:r>
              <a:rPr lang="en-US" sz="1200" dirty="0" err="1">
                <a:solidFill>
                  <a:srgbClr val="EEB104"/>
                </a:solidFill>
              </a:rPr>
              <a:t>p.y</a:t>
            </a:r>
            <a:r>
              <a:rPr lang="en-US" sz="1200" dirty="0">
                <a:solidFill>
                  <a:srgbClr val="EEB104"/>
                </a:solidFill>
              </a:rPr>
              <a:t> * </a:t>
            </a:r>
            <a:r>
              <a:rPr lang="en-US" sz="1200" dirty="0" err="1">
                <a:solidFill>
                  <a:srgbClr val="EEB104"/>
                </a:solidFill>
              </a:rPr>
              <a:t>q.x</a:t>
            </a:r>
            <a:r>
              <a:rPr lang="en-US" sz="1200" dirty="0">
                <a:solidFill>
                  <a:srgbClr val="EEB104"/>
                </a:solidFill>
              </a:rPr>
              <a:t>;</a:t>
            </a:r>
          </a:p>
          <a:p>
            <a:r>
              <a:rPr lang="en-US" sz="1200" dirty="0">
                <a:solidFill>
                  <a:srgbClr val="EEB104"/>
                </a:solidFill>
              </a:rPr>
              <a:t>  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return new 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Quat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 (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w,x,y,z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).Normalize();</a:t>
            </a:r>
          </a:p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96346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2298</Words>
  <Application>Microsoft Office PowerPoint</Application>
  <PresentationFormat>On-screen Show (16:9)</PresentationFormat>
  <Paragraphs>303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Courier New</vt:lpstr>
      <vt:lpstr>Wingdings</vt:lpstr>
      <vt:lpstr>simple-dark-2</vt:lpstr>
      <vt:lpstr>Computer Graphics</vt:lpstr>
      <vt:lpstr>Topics</vt:lpstr>
      <vt:lpstr>So far…</vt:lpstr>
      <vt:lpstr>Quaternions - Motivation</vt:lpstr>
      <vt:lpstr>Quaternions - Definition</vt:lpstr>
      <vt:lpstr>Background – Imaginary Numbers in 2D space</vt:lpstr>
      <vt:lpstr>Background – Imaginary Numbers in Polar Form</vt:lpstr>
      <vt:lpstr>Quaternions – Algebraic Properties</vt:lpstr>
      <vt:lpstr>Quaternions – Algebraic Properties</vt:lpstr>
      <vt:lpstr>Quaternions – Algebraic Properties</vt:lpstr>
      <vt:lpstr>Quaternions – Algebraic Properties</vt:lpstr>
      <vt:lpstr>Quaternions – Algebraic Properties</vt:lpstr>
      <vt:lpstr>Quaternions – Rotations</vt:lpstr>
      <vt:lpstr>Quaternions – Rotations</vt:lpstr>
      <vt:lpstr>Quaternions – Interpolation</vt:lpstr>
      <vt:lpstr>Quaternions – Interpolation</vt:lpstr>
      <vt:lpstr>Quaternions – Interpolation</vt:lpstr>
      <vt:lpstr>Quaternions – Interpolation Lerp vs Slerp</vt:lpstr>
      <vt:lpstr>Quaternions – Polar Opposites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cp:lastModifiedBy>Fernando Geraci</cp:lastModifiedBy>
  <cp:revision>87</cp:revision>
  <dcterms:modified xsi:type="dcterms:W3CDTF">2016-09-18T05:01:41Z</dcterms:modified>
</cp:coreProperties>
</file>