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4"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windows/desktop/dn770374(v=vs.85).aspx"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windows/desktop/bb509638(v=vs.85).aspx"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windows/desktop/ff728726(v=vs.85).aspx"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Computer Graphics</a:t>
            </a:r>
          </a:p>
        </p:txBody>
      </p:sp>
      <p:sp>
        <p:nvSpPr>
          <p:cNvPr id="55" name="Shape 55"/>
          <p:cNvSpPr txBox="1">
            <a:spLocks noGrp="1"/>
          </p:cNvSpPr>
          <p:nvPr>
            <p:ph type="subTitle" idx="1"/>
          </p:nvPr>
        </p:nvSpPr>
        <p:spPr>
          <a:xfrm>
            <a:off x="311700" y="2834125"/>
            <a:ext cx="8520599" cy="2228999"/>
          </a:xfrm>
          <a:prstGeom prst="rect">
            <a:avLst/>
          </a:prstGeom>
        </p:spPr>
        <p:txBody>
          <a:bodyPr lIns="91425" tIns="91425" rIns="91425" bIns="91425" anchor="t" anchorCtr="0">
            <a:noAutofit/>
          </a:bodyPr>
          <a:lstStyle/>
          <a:p>
            <a:pPr lvl="0" rtl="0">
              <a:spcBef>
                <a:spcPts val="0"/>
              </a:spcBef>
              <a:buNone/>
            </a:pPr>
            <a:r>
              <a:rPr lang="en"/>
              <a:t>Rendering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311700" y="1152475"/>
            <a:ext cx="5229900" cy="1867200"/>
          </a:xfrm>
          <a:prstGeom prst="rect">
            <a:avLst/>
          </a:prstGeom>
        </p:spPr>
        <p:txBody>
          <a:bodyPr lIns="91425" tIns="91425" rIns="91425" bIns="91425" anchor="t" anchorCtr="0">
            <a:noAutofit/>
          </a:bodyPr>
          <a:lstStyle/>
          <a:p>
            <a:pPr lvl="0" algn="just" rtl="0">
              <a:spcBef>
                <a:spcPts val="0"/>
              </a:spcBef>
              <a:buNone/>
            </a:pPr>
            <a:r>
              <a:rPr lang="en" sz="1400">
                <a:solidFill>
                  <a:srgbClr val="999999"/>
                </a:solidFill>
              </a:rPr>
              <a:t>We define an array of vertices as a simple array:</a:t>
            </a:r>
          </a:p>
          <a:p>
            <a:pPr lvl="0" algn="ctr" rtl="0">
              <a:spcBef>
                <a:spcPts val="0"/>
              </a:spcBef>
              <a:buNone/>
            </a:pPr>
            <a:r>
              <a:rPr lang="en" sz="1400">
                <a:solidFill>
                  <a:srgbClr val="F1C232"/>
                </a:solidFill>
              </a:rPr>
              <a:t>Vertices v = { v</a:t>
            </a:r>
            <a:r>
              <a:rPr lang="en" sz="1400" baseline="-25000">
                <a:solidFill>
                  <a:srgbClr val="F1C232"/>
                </a:solidFill>
              </a:rPr>
              <a:t>1</a:t>
            </a:r>
            <a:r>
              <a:rPr lang="en" sz="1400">
                <a:solidFill>
                  <a:srgbClr val="F1C232"/>
                </a:solidFill>
              </a:rPr>
              <a:t> v</a:t>
            </a:r>
            <a:r>
              <a:rPr lang="en" sz="1400" baseline="-25000">
                <a:solidFill>
                  <a:srgbClr val="F1C232"/>
                </a:solidFill>
              </a:rPr>
              <a:t>2</a:t>
            </a:r>
            <a:r>
              <a:rPr lang="en" sz="1400">
                <a:solidFill>
                  <a:srgbClr val="F1C232"/>
                </a:solidFill>
              </a:rPr>
              <a:t> v</a:t>
            </a:r>
            <a:r>
              <a:rPr lang="en" sz="1400" baseline="-25000">
                <a:solidFill>
                  <a:srgbClr val="F1C232"/>
                </a:solidFill>
              </a:rPr>
              <a:t>3</a:t>
            </a:r>
            <a:r>
              <a:rPr lang="en" sz="1400">
                <a:solidFill>
                  <a:srgbClr val="F1C232"/>
                </a:solidFill>
              </a:rPr>
              <a:t> … v</a:t>
            </a:r>
            <a:r>
              <a:rPr lang="en" sz="1400" baseline="-25000">
                <a:solidFill>
                  <a:srgbClr val="F1C232"/>
                </a:solidFill>
              </a:rPr>
              <a:t>k</a:t>
            </a:r>
            <a:r>
              <a:rPr lang="en" sz="1400">
                <a:solidFill>
                  <a:srgbClr val="F1C232"/>
                </a:solidFill>
              </a:rPr>
              <a:t> }</a:t>
            </a:r>
          </a:p>
          <a:p>
            <a:pPr lvl="0" algn="just" rtl="0">
              <a:spcBef>
                <a:spcPts val="0"/>
              </a:spcBef>
              <a:buNone/>
            </a:pPr>
            <a:r>
              <a:rPr lang="en" sz="1400">
                <a:solidFill>
                  <a:srgbClr val="999999"/>
                </a:solidFill>
              </a:rPr>
              <a:t>The order in which we define (and feed) this vertices, is called the </a:t>
            </a:r>
            <a:r>
              <a:rPr lang="en" sz="1400" i="1">
                <a:solidFill>
                  <a:srgbClr val="FF9900"/>
                </a:solidFill>
              </a:rPr>
              <a:t>winding order</a:t>
            </a:r>
            <a:r>
              <a:rPr lang="en" sz="1400">
                <a:solidFill>
                  <a:srgbClr val="999999"/>
                </a:solidFill>
              </a:rPr>
              <a:t> and geometries will be processed in that order - order matters, big time.</a:t>
            </a:r>
          </a:p>
        </p:txBody>
      </p:sp>
      <p:sp>
        <p:nvSpPr>
          <p:cNvPr id="267" name="Shape 2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Input Assembler - Indices</a:t>
            </a:r>
          </a:p>
        </p:txBody>
      </p:sp>
      <p:grpSp>
        <p:nvGrpSpPr>
          <p:cNvPr id="268" name="Shape 268"/>
          <p:cNvGrpSpPr/>
          <p:nvPr/>
        </p:nvGrpSpPr>
        <p:grpSpPr>
          <a:xfrm>
            <a:off x="434366" y="3165458"/>
            <a:ext cx="1313968" cy="1312400"/>
            <a:chOff x="441866" y="3233158"/>
            <a:chExt cx="1313968" cy="1312400"/>
          </a:xfrm>
        </p:grpSpPr>
        <p:sp>
          <p:nvSpPr>
            <p:cNvPr id="269" name="Shape 269"/>
            <p:cNvSpPr/>
            <p:nvPr/>
          </p:nvSpPr>
          <p:spPr>
            <a:xfrm rot="5401784">
              <a:off x="504058" y="3585309"/>
              <a:ext cx="578100" cy="608100"/>
            </a:xfrm>
            <a:prstGeom prst="triangle">
              <a:avLst>
                <a:gd name="adj"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 name="Shape 270"/>
            <p:cNvSpPr/>
            <p:nvPr/>
          </p:nvSpPr>
          <p:spPr>
            <a:xfrm rot="-5398216">
              <a:off x="1112454" y="3585292"/>
              <a:ext cx="578100" cy="608100"/>
            </a:xfrm>
            <a:prstGeom prst="triangle">
              <a:avLst>
                <a:gd name="adj"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rot="-10798216">
              <a:off x="802291" y="3287063"/>
              <a:ext cx="578100" cy="608100"/>
            </a:xfrm>
            <a:prstGeom prst="triangle">
              <a:avLst>
                <a:gd name="adj"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rot="1784">
              <a:off x="802291" y="3895463"/>
              <a:ext cx="578100" cy="608100"/>
            </a:xfrm>
            <a:prstGeom prst="triangle">
              <a:avLst>
                <a:gd name="adj"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 name="Shape 273"/>
            <p:cNvSpPr/>
            <p:nvPr/>
          </p:nvSpPr>
          <p:spPr>
            <a:xfrm>
              <a:off x="441866" y="3543900"/>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441866" y="4143266"/>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1042600" y="3840600"/>
              <a:ext cx="97500" cy="975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1345230" y="4448058"/>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759367" y="4448058"/>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1658335" y="3543908"/>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1643333" y="4137291"/>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1339287" y="3233158"/>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745905" y="3233158"/>
              <a:ext cx="97500" cy="975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grpSp>
      <p:sp>
        <p:nvSpPr>
          <p:cNvPr id="282" name="Shape 282"/>
          <p:cNvSpPr txBox="1"/>
          <p:nvPr/>
        </p:nvSpPr>
        <p:spPr>
          <a:xfrm>
            <a:off x="1992800" y="3019675"/>
            <a:ext cx="6839400" cy="1867200"/>
          </a:xfrm>
          <a:prstGeom prst="rect">
            <a:avLst/>
          </a:prstGeom>
          <a:noFill/>
          <a:ln>
            <a:noFill/>
          </a:ln>
        </p:spPr>
        <p:txBody>
          <a:bodyPr lIns="91425" tIns="91425" rIns="91425" bIns="91425" anchor="t" anchorCtr="0">
            <a:noAutofit/>
          </a:bodyPr>
          <a:lstStyle/>
          <a:p>
            <a:pPr lvl="0" algn="just" rtl="0">
              <a:spcBef>
                <a:spcPts val="0"/>
              </a:spcBef>
              <a:buNone/>
            </a:pPr>
            <a:r>
              <a:rPr lang="en">
                <a:solidFill>
                  <a:srgbClr val="999999"/>
                </a:solidFill>
              </a:rPr>
              <a:t>Note from the example, how all the triangles share the same center </a:t>
            </a:r>
            <a:r>
              <a:rPr lang="en">
                <a:solidFill>
                  <a:srgbClr val="E06666"/>
                </a:solidFill>
              </a:rPr>
              <a:t>vertex</a:t>
            </a:r>
            <a:r>
              <a:rPr lang="en">
                <a:solidFill>
                  <a:srgbClr val="999999"/>
                </a:solidFill>
              </a:rPr>
              <a:t>. It would be inefficient to process it over and over for all four triangles. For this, we will create an </a:t>
            </a:r>
            <a:r>
              <a:rPr lang="en">
                <a:solidFill>
                  <a:srgbClr val="F1C232"/>
                </a:solidFill>
              </a:rPr>
              <a:t>INDEX LIST</a:t>
            </a:r>
            <a:r>
              <a:rPr lang="en">
                <a:solidFill>
                  <a:srgbClr val="999999"/>
                </a:solidFill>
              </a:rPr>
              <a:t>. This is an array of unsigned integers, which maps the &lt;vertex,position&gt;</a:t>
            </a:r>
          </a:p>
          <a:p>
            <a:pPr lvl="0" algn="just" rtl="0">
              <a:spcBef>
                <a:spcPts val="0"/>
              </a:spcBef>
              <a:buNone/>
            </a:pPr>
            <a:endParaRPr>
              <a:solidFill>
                <a:srgbClr val="999999"/>
              </a:solidFill>
            </a:endParaRPr>
          </a:p>
          <a:p>
            <a:pPr lvl="0" algn="just" rtl="0">
              <a:spcBef>
                <a:spcPts val="0"/>
              </a:spcBef>
              <a:buNone/>
            </a:pPr>
            <a:r>
              <a:rPr lang="en">
                <a:solidFill>
                  <a:srgbClr val="F1C232"/>
                </a:solidFill>
              </a:rPr>
              <a:t>Vertex Buffer = { v</a:t>
            </a:r>
            <a:r>
              <a:rPr lang="en" baseline="-25000">
                <a:solidFill>
                  <a:srgbClr val="F1C232"/>
                </a:solidFill>
              </a:rPr>
              <a:t>0</a:t>
            </a:r>
            <a:r>
              <a:rPr lang="en">
                <a:solidFill>
                  <a:srgbClr val="F1C232"/>
                </a:solidFill>
              </a:rPr>
              <a:t> , v</a:t>
            </a:r>
            <a:r>
              <a:rPr lang="en" baseline="-25000">
                <a:solidFill>
                  <a:srgbClr val="F1C232"/>
                </a:solidFill>
              </a:rPr>
              <a:t>1</a:t>
            </a:r>
            <a:r>
              <a:rPr lang="en">
                <a:solidFill>
                  <a:srgbClr val="F1C232"/>
                </a:solidFill>
              </a:rPr>
              <a:t> , v</a:t>
            </a:r>
            <a:r>
              <a:rPr lang="en" baseline="-25000">
                <a:solidFill>
                  <a:srgbClr val="F1C232"/>
                </a:solidFill>
              </a:rPr>
              <a:t>2</a:t>
            </a:r>
            <a:r>
              <a:rPr lang="en">
                <a:solidFill>
                  <a:srgbClr val="F1C232"/>
                </a:solidFill>
              </a:rPr>
              <a:t> , v</a:t>
            </a:r>
            <a:r>
              <a:rPr lang="en" baseline="-25000">
                <a:solidFill>
                  <a:srgbClr val="F1C232"/>
                </a:solidFill>
              </a:rPr>
              <a:t>3</a:t>
            </a:r>
            <a:r>
              <a:rPr lang="en">
                <a:solidFill>
                  <a:srgbClr val="F1C232"/>
                </a:solidFill>
              </a:rPr>
              <a:t> , v</a:t>
            </a:r>
            <a:r>
              <a:rPr lang="en" baseline="-25000">
                <a:solidFill>
                  <a:srgbClr val="F1C232"/>
                </a:solidFill>
              </a:rPr>
              <a:t>4</a:t>
            </a:r>
            <a:r>
              <a:rPr lang="en">
                <a:solidFill>
                  <a:srgbClr val="F1C232"/>
                </a:solidFill>
              </a:rPr>
              <a:t> , v</a:t>
            </a:r>
            <a:r>
              <a:rPr lang="en" baseline="-25000">
                <a:solidFill>
                  <a:srgbClr val="F1C232"/>
                </a:solidFill>
              </a:rPr>
              <a:t>5</a:t>
            </a:r>
            <a:r>
              <a:rPr lang="en">
                <a:solidFill>
                  <a:srgbClr val="F1C232"/>
                </a:solidFill>
              </a:rPr>
              <a:t> , v</a:t>
            </a:r>
            <a:r>
              <a:rPr lang="en" baseline="-25000">
                <a:solidFill>
                  <a:srgbClr val="F1C232"/>
                </a:solidFill>
              </a:rPr>
              <a:t>6</a:t>
            </a:r>
            <a:r>
              <a:rPr lang="en">
                <a:solidFill>
                  <a:srgbClr val="F1C232"/>
                </a:solidFill>
              </a:rPr>
              <a:t> , v</a:t>
            </a:r>
            <a:r>
              <a:rPr lang="en" baseline="-25000">
                <a:solidFill>
                  <a:srgbClr val="F1C232"/>
                </a:solidFill>
              </a:rPr>
              <a:t>7</a:t>
            </a:r>
            <a:r>
              <a:rPr lang="en">
                <a:solidFill>
                  <a:srgbClr val="F1C232"/>
                </a:solidFill>
              </a:rPr>
              <a:t> , v</a:t>
            </a:r>
            <a:r>
              <a:rPr lang="en" baseline="-25000">
                <a:solidFill>
                  <a:srgbClr val="F1C232"/>
                </a:solidFill>
              </a:rPr>
              <a:t>8 </a:t>
            </a:r>
            <a:r>
              <a:rPr lang="en">
                <a:solidFill>
                  <a:srgbClr val="F1C232"/>
                </a:solidFill>
              </a:rPr>
              <a:t>}		</a:t>
            </a:r>
            <a:r>
              <a:rPr lang="en">
                <a:solidFill>
                  <a:srgbClr val="93C47D"/>
                </a:solidFill>
              </a:rPr>
              <a:t>all unique values</a:t>
            </a:r>
          </a:p>
          <a:p>
            <a:pPr lvl="0" algn="just" rtl="0">
              <a:spcBef>
                <a:spcPts val="0"/>
              </a:spcBef>
              <a:buNone/>
            </a:pPr>
            <a:endParaRPr>
              <a:solidFill>
                <a:srgbClr val="F1C232"/>
              </a:solidFill>
            </a:endParaRPr>
          </a:p>
          <a:p>
            <a:pPr lvl="0" algn="just">
              <a:spcBef>
                <a:spcPts val="0"/>
              </a:spcBef>
              <a:buNone/>
            </a:pPr>
            <a:r>
              <a:rPr lang="en">
                <a:solidFill>
                  <a:srgbClr val="F1C232"/>
                </a:solidFill>
              </a:rPr>
              <a:t>UINT Indices = { 0, 1, 2, 0, 3, 4, 0, 5, 6, 0, 7, 8 }		</a:t>
            </a:r>
            <a:r>
              <a:rPr lang="en">
                <a:solidFill>
                  <a:srgbClr val="999999"/>
                </a:solidFill>
              </a:rPr>
              <a:t>references to vertices</a:t>
            </a:r>
          </a:p>
        </p:txBody>
      </p:sp>
      <p:sp>
        <p:nvSpPr>
          <p:cNvPr id="283" name="Shape 283"/>
          <p:cNvSpPr txBox="1"/>
          <p:nvPr/>
        </p:nvSpPr>
        <p:spPr>
          <a:xfrm>
            <a:off x="1350844" y="3085875"/>
            <a:ext cx="308400" cy="1806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F1C232"/>
                </a:solidFill>
              </a:rPr>
              <a:t>2</a:t>
            </a:r>
          </a:p>
        </p:txBody>
      </p:sp>
      <p:sp>
        <p:nvSpPr>
          <p:cNvPr id="284" name="Shape 284"/>
          <p:cNvSpPr txBox="1"/>
          <p:nvPr/>
        </p:nvSpPr>
        <p:spPr>
          <a:xfrm>
            <a:off x="528450" y="3085875"/>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1</a:t>
            </a:r>
          </a:p>
        </p:txBody>
      </p:sp>
      <p:sp>
        <p:nvSpPr>
          <p:cNvPr id="285" name="Shape 285"/>
          <p:cNvSpPr txBox="1"/>
          <p:nvPr/>
        </p:nvSpPr>
        <p:spPr>
          <a:xfrm>
            <a:off x="929625" y="3591721"/>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0</a:t>
            </a:r>
          </a:p>
        </p:txBody>
      </p:sp>
      <p:sp>
        <p:nvSpPr>
          <p:cNvPr id="286" name="Shape 286"/>
          <p:cNvSpPr txBox="1"/>
          <p:nvPr/>
        </p:nvSpPr>
        <p:spPr>
          <a:xfrm>
            <a:off x="1340819" y="4437175"/>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5</a:t>
            </a:r>
          </a:p>
        </p:txBody>
      </p:sp>
      <p:sp>
        <p:nvSpPr>
          <p:cNvPr id="287" name="Shape 287"/>
          <p:cNvSpPr txBox="1"/>
          <p:nvPr/>
        </p:nvSpPr>
        <p:spPr>
          <a:xfrm>
            <a:off x="518425" y="4437175"/>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6</a:t>
            </a:r>
          </a:p>
        </p:txBody>
      </p:sp>
      <p:sp>
        <p:nvSpPr>
          <p:cNvPr id="288" name="Shape 288"/>
          <p:cNvSpPr txBox="1"/>
          <p:nvPr/>
        </p:nvSpPr>
        <p:spPr>
          <a:xfrm>
            <a:off x="197490" y="3403605"/>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8</a:t>
            </a:r>
          </a:p>
        </p:txBody>
      </p:sp>
      <p:sp>
        <p:nvSpPr>
          <p:cNvPr id="289" name="Shape 289"/>
          <p:cNvSpPr txBox="1"/>
          <p:nvPr/>
        </p:nvSpPr>
        <p:spPr>
          <a:xfrm>
            <a:off x="197490" y="4059834"/>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7</a:t>
            </a:r>
          </a:p>
        </p:txBody>
      </p:sp>
      <p:sp>
        <p:nvSpPr>
          <p:cNvPr id="290" name="Shape 290"/>
          <p:cNvSpPr txBox="1"/>
          <p:nvPr/>
        </p:nvSpPr>
        <p:spPr>
          <a:xfrm>
            <a:off x="1661831" y="3400317"/>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3</a:t>
            </a:r>
          </a:p>
        </p:txBody>
      </p:sp>
      <p:sp>
        <p:nvSpPr>
          <p:cNvPr id="291" name="Shape 291"/>
          <p:cNvSpPr txBox="1"/>
          <p:nvPr/>
        </p:nvSpPr>
        <p:spPr>
          <a:xfrm>
            <a:off x="1661831" y="4056546"/>
            <a:ext cx="308400" cy="180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4</a:t>
            </a:r>
          </a:p>
        </p:txBody>
      </p:sp>
      <p:sp>
        <p:nvSpPr>
          <p:cNvPr id="292" name="Shape 292"/>
          <p:cNvSpPr txBox="1"/>
          <p:nvPr/>
        </p:nvSpPr>
        <p:spPr>
          <a:xfrm>
            <a:off x="5766750" y="1365325"/>
            <a:ext cx="1817100" cy="1441500"/>
          </a:xfrm>
          <a:prstGeom prst="rect">
            <a:avLst/>
          </a:prstGeom>
          <a:noFill/>
          <a:ln>
            <a:noFill/>
          </a:ln>
        </p:spPr>
        <p:txBody>
          <a:bodyPr lIns="91425" tIns="91425" rIns="91425" bIns="91425" anchor="ctr" anchorCtr="0">
            <a:noAutofit/>
          </a:bodyPr>
          <a:lstStyle/>
          <a:p>
            <a:pPr lvl="0">
              <a:spcBef>
                <a:spcPts val="0"/>
              </a:spcBef>
              <a:buNone/>
            </a:pPr>
            <a:r>
              <a:rPr lang="en">
                <a:solidFill>
                  <a:srgbClr val="F1C232"/>
                </a:solidFill>
              </a:rPr>
              <a:t>Example:</a:t>
            </a:r>
          </a:p>
          <a:p>
            <a:pPr marL="457200" lvl="0" indent="0">
              <a:spcBef>
                <a:spcPts val="0"/>
              </a:spcBef>
              <a:buNone/>
            </a:pPr>
            <a:r>
              <a:rPr lang="en">
                <a:solidFill>
                  <a:srgbClr val="F1C232"/>
                </a:solidFill>
              </a:rPr>
              <a:t>v = {	</a:t>
            </a:r>
            <a:r>
              <a:rPr lang="en">
                <a:solidFill>
                  <a:srgbClr val="E06666"/>
                </a:solidFill>
              </a:rPr>
              <a:t>v</a:t>
            </a:r>
            <a:r>
              <a:rPr lang="en" baseline="-25000">
                <a:solidFill>
                  <a:srgbClr val="E06666"/>
                </a:solidFill>
              </a:rPr>
              <a:t>0</a:t>
            </a:r>
            <a:r>
              <a:rPr lang="en">
                <a:solidFill>
                  <a:srgbClr val="F1C232"/>
                </a:solidFill>
              </a:rPr>
              <a:t> </a:t>
            </a:r>
            <a:r>
              <a:rPr lang="en">
                <a:solidFill>
                  <a:srgbClr val="8E7CC3"/>
                </a:solidFill>
              </a:rPr>
              <a:t>v</a:t>
            </a:r>
            <a:r>
              <a:rPr lang="en" baseline="-25000">
                <a:solidFill>
                  <a:srgbClr val="8E7CC3"/>
                </a:solidFill>
              </a:rPr>
              <a:t>1</a:t>
            </a:r>
            <a:r>
              <a:rPr lang="en">
                <a:solidFill>
                  <a:srgbClr val="8E7CC3"/>
                </a:solidFill>
              </a:rPr>
              <a:t> v</a:t>
            </a:r>
            <a:r>
              <a:rPr lang="en" baseline="-25000">
                <a:solidFill>
                  <a:srgbClr val="8E7CC3"/>
                </a:solidFill>
              </a:rPr>
              <a:t>2</a:t>
            </a:r>
          </a:p>
          <a:p>
            <a:pPr marL="457200" lvl="0" indent="0">
              <a:spcBef>
                <a:spcPts val="0"/>
              </a:spcBef>
              <a:buNone/>
            </a:pPr>
            <a:r>
              <a:rPr lang="en" baseline="-25000">
                <a:solidFill>
                  <a:srgbClr val="F1C232"/>
                </a:solidFill>
              </a:rPr>
              <a:t>	</a:t>
            </a:r>
            <a:r>
              <a:rPr lang="en">
                <a:solidFill>
                  <a:srgbClr val="E06666"/>
                </a:solidFill>
              </a:rPr>
              <a:t>v</a:t>
            </a:r>
            <a:r>
              <a:rPr lang="en" baseline="-25000">
                <a:solidFill>
                  <a:srgbClr val="E06666"/>
                </a:solidFill>
              </a:rPr>
              <a:t>0</a:t>
            </a:r>
            <a:r>
              <a:rPr lang="en">
                <a:solidFill>
                  <a:srgbClr val="F1C232"/>
                </a:solidFill>
              </a:rPr>
              <a:t> </a:t>
            </a:r>
            <a:r>
              <a:rPr lang="en">
                <a:solidFill>
                  <a:srgbClr val="8E7CC3"/>
                </a:solidFill>
              </a:rPr>
              <a:t>v</a:t>
            </a:r>
            <a:r>
              <a:rPr lang="en" baseline="-25000">
                <a:solidFill>
                  <a:srgbClr val="8E7CC3"/>
                </a:solidFill>
              </a:rPr>
              <a:t>3</a:t>
            </a:r>
            <a:r>
              <a:rPr lang="en">
                <a:solidFill>
                  <a:srgbClr val="8E7CC3"/>
                </a:solidFill>
              </a:rPr>
              <a:t> v</a:t>
            </a:r>
            <a:r>
              <a:rPr lang="en" baseline="-25000">
                <a:solidFill>
                  <a:srgbClr val="8E7CC3"/>
                </a:solidFill>
              </a:rPr>
              <a:t>4</a:t>
            </a:r>
          </a:p>
          <a:p>
            <a:pPr marL="457200" lvl="0" indent="0">
              <a:spcBef>
                <a:spcPts val="0"/>
              </a:spcBef>
              <a:buNone/>
            </a:pPr>
            <a:r>
              <a:rPr lang="en" baseline="-25000">
                <a:solidFill>
                  <a:srgbClr val="F1C232"/>
                </a:solidFill>
              </a:rPr>
              <a:t>	</a:t>
            </a:r>
            <a:r>
              <a:rPr lang="en">
                <a:solidFill>
                  <a:srgbClr val="E06666"/>
                </a:solidFill>
              </a:rPr>
              <a:t>v</a:t>
            </a:r>
            <a:r>
              <a:rPr lang="en" baseline="-25000">
                <a:solidFill>
                  <a:srgbClr val="E06666"/>
                </a:solidFill>
              </a:rPr>
              <a:t>0</a:t>
            </a:r>
            <a:r>
              <a:rPr lang="en">
                <a:solidFill>
                  <a:srgbClr val="F1C232"/>
                </a:solidFill>
              </a:rPr>
              <a:t> </a:t>
            </a:r>
            <a:r>
              <a:rPr lang="en">
                <a:solidFill>
                  <a:srgbClr val="8E7CC3"/>
                </a:solidFill>
              </a:rPr>
              <a:t>v</a:t>
            </a:r>
            <a:r>
              <a:rPr lang="en" baseline="-25000">
                <a:solidFill>
                  <a:srgbClr val="8E7CC3"/>
                </a:solidFill>
              </a:rPr>
              <a:t>5</a:t>
            </a:r>
            <a:r>
              <a:rPr lang="en">
                <a:solidFill>
                  <a:srgbClr val="8E7CC3"/>
                </a:solidFill>
              </a:rPr>
              <a:t> v</a:t>
            </a:r>
            <a:r>
              <a:rPr lang="en" baseline="-25000">
                <a:solidFill>
                  <a:srgbClr val="8E7CC3"/>
                </a:solidFill>
              </a:rPr>
              <a:t>6</a:t>
            </a:r>
          </a:p>
          <a:p>
            <a:pPr marL="457200" lvl="0" indent="0">
              <a:spcBef>
                <a:spcPts val="0"/>
              </a:spcBef>
              <a:buNone/>
            </a:pPr>
            <a:r>
              <a:rPr lang="en" baseline="-25000">
                <a:solidFill>
                  <a:srgbClr val="F1C232"/>
                </a:solidFill>
              </a:rPr>
              <a:t>	</a:t>
            </a:r>
            <a:r>
              <a:rPr lang="en">
                <a:solidFill>
                  <a:srgbClr val="E06666"/>
                </a:solidFill>
              </a:rPr>
              <a:t>v</a:t>
            </a:r>
            <a:r>
              <a:rPr lang="en" baseline="-25000">
                <a:solidFill>
                  <a:srgbClr val="E06666"/>
                </a:solidFill>
              </a:rPr>
              <a:t>0</a:t>
            </a:r>
            <a:r>
              <a:rPr lang="en">
                <a:solidFill>
                  <a:srgbClr val="F1C232"/>
                </a:solidFill>
              </a:rPr>
              <a:t> </a:t>
            </a:r>
            <a:r>
              <a:rPr lang="en">
                <a:solidFill>
                  <a:srgbClr val="8E7CC3"/>
                </a:solidFill>
              </a:rPr>
              <a:t>v</a:t>
            </a:r>
            <a:r>
              <a:rPr lang="en" baseline="-25000">
                <a:solidFill>
                  <a:srgbClr val="8E7CC3"/>
                </a:solidFill>
              </a:rPr>
              <a:t>7</a:t>
            </a:r>
            <a:r>
              <a:rPr lang="en">
                <a:solidFill>
                  <a:srgbClr val="8E7CC3"/>
                </a:solidFill>
              </a:rPr>
              <a:t> v</a:t>
            </a:r>
            <a:r>
              <a:rPr lang="en" baseline="-25000">
                <a:solidFill>
                  <a:srgbClr val="8E7CC3"/>
                </a:solidFill>
              </a:rPr>
              <a:t>8</a:t>
            </a:r>
            <a:r>
              <a:rPr lang="en">
                <a:solidFill>
                  <a:srgbClr val="F1C232"/>
                </a:solidFill>
              </a:rPr>
              <a:t>  }</a:t>
            </a:r>
          </a:p>
        </p:txBody>
      </p:sp>
      <p:sp>
        <p:nvSpPr>
          <p:cNvPr id="293" name="Shape 293"/>
          <p:cNvSpPr/>
          <p:nvPr/>
        </p:nvSpPr>
        <p:spPr>
          <a:xfrm>
            <a:off x="7628950" y="1802875"/>
            <a:ext cx="232800" cy="878700"/>
          </a:xfrm>
          <a:prstGeom prst="rightBrace">
            <a:avLst>
              <a:gd name="adj1" fmla="val 8333"/>
              <a:gd name="adj2"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 name="Shape 294"/>
          <p:cNvSpPr txBox="1"/>
          <p:nvPr/>
        </p:nvSpPr>
        <p:spPr>
          <a:xfrm>
            <a:off x="7966800" y="1631425"/>
            <a:ext cx="828000" cy="1221600"/>
          </a:xfrm>
          <a:prstGeom prst="rect">
            <a:avLst/>
          </a:prstGeom>
          <a:noFill/>
          <a:ln>
            <a:noFill/>
          </a:ln>
        </p:spPr>
        <p:txBody>
          <a:bodyPr lIns="91425" tIns="91425" rIns="91425" bIns="91425" anchor="ctr" anchorCtr="0">
            <a:noAutofit/>
          </a:bodyPr>
          <a:lstStyle/>
          <a:p>
            <a:pPr lvl="0" algn="ctr">
              <a:spcBef>
                <a:spcPts val="0"/>
              </a:spcBef>
              <a:buNone/>
            </a:pPr>
            <a:r>
              <a:rPr lang="en" sz="1200">
                <a:solidFill>
                  <a:srgbClr val="E06666"/>
                </a:solidFill>
              </a:rPr>
              <a:t>Bad!</a:t>
            </a:r>
          </a:p>
          <a:p>
            <a:pPr lvl="0" algn="ctr">
              <a:spcBef>
                <a:spcPts val="0"/>
              </a:spcBef>
              <a:buNone/>
            </a:pPr>
            <a:r>
              <a:rPr lang="en" sz="1200">
                <a:solidFill>
                  <a:srgbClr val="E06666"/>
                </a:solidFill>
              </a:rPr>
              <a:t>Vertices structs take a lot of room</a:t>
            </a:r>
          </a:p>
        </p:txBody>
      </p:sp>
      <p:sp>
        <p:nvSpPr>
          <p:cNvPr id="295" name="Shape 295"/>
          <p:cNvSpPr txBox="1"/>
          <p:nvPr/>
        </p:nvSpPr>
        <p:spPr>
          <a:xfrm>
            <a:off x="3464400" y="4886875"/>
            <a:ext cx="2215200" cy="180600"/>
          </a:xfrm>
          <a:prstGeom prst="rect">
            <a:avLst/>
          </a:prstGeom>
          <a:noFill/>
          <a:ln>
            <a:noFill/>
          </a:ln>
        </p:spPr>
        <p:txBody>
          <a:bodyPr lIns="91425" tIns="91425" rIns="91425" bIns="91425" anchor="ctr" anchorCtr="0">
            <a:noAutofit/>
          </a:bodyPr>
          <a:lstStyle/>
          <a:p>
            <a:pPr lvl="0" algn="ctr">
              <a:spcBef>
                <a:spcPts val="0"/>
              </a:spcBef>
              <a:buNone/>
            </a:pPr>
            <a:r>
              <a:rPr lang="en" sz="1100">
                <a:solidFill>
                  <a:srgbClr val="999999"/>
                </a:solidFill>
              </a:rPr>
              <a:t>Duplicate indices are 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Vertex Shader - Conversions</a:t>
            </a:r>
          </a:p>
        </p:txBody>
      </p:sp>
      <p:sp>
        <p:nvSpPr>
          <p:cNvPr id="301" name="Shape 301"/>
          <p:cNvSpPr txBox="1">
            <a:spLocks noGrp="1"/>
          </p:cNvSpPr>
          <p:nvPr>
            <p:ph type="body" idx="1"/>
          </p:nvPr>
        </p:nvSpPr>
        <p:spPr>
          <a:xfrm>
            <a:off x="311700" y="1152475"/>
            <a:ext cx="8520600" cy="1867200"/>
          </a:xfrm>
          <a:prstGeom prst="rect">
            <a:avLst/>
          </a:prstGeom>
        </p:spPr>
        <p:txBody>
          <a:bodyPr lIns="91425" tIns="91425" rIns="91425" bIns="91425" anchor="t" anchorCtr="0">
            <a:noAutofit/>
          </a:bodyPr>
          <a:lstStyle/>
          <a:p>
            <a:pPr lvl="0" algn="just" rtl="0">
              <a:spcBef>
                <a:spcPts val="0"/>
              </a:spcBef>
              <a:buNone/>
            </a:pPr>
            <a:r>
              <a:rPr lang="en" sz="1400">
                <a:solidFill>
                  <a:srgbClr val="999999"/>
                </a:solidFill>
              </a:rPr>
              <a:t>At this stage, every vertex we fed into the pipeline, can undergo by any transformation we might want to apply to them. This stage has access to the memory pool, so any resource or pre-loaded transformation matrix can be invoked to process vertices.</a:t>
            </a:r>
          </a:p>
          <a:p>
            <a:pPr lvl="0" algn="just" rtl="0">
              <a:spcBef>
                <a:spcPts val="0"/>
              </a:spcBef>
              <a:buNone/>
            </a:pPr>
            <a:r>
              <a:rPr lang="en" sz="1400">
                <a:solidFill>
                  <a:srgbClr val="999999"/>
                </a:solidFill>
              </a:rPr>
              <a:t>Here, he will take care of transforming all visible geometries into NDC (normalized device coordinates)</a:t>
            </a:r>
          </a:p>
          <a:p>
            <a:pPr marL="0" lvl="0" indent="0" algn="ctr" rtl="0">
              <a:spcBef>
                <a:spcPts val="0"/>
              </a:spcBef>
              <a:buNone/>
            </a:pPr>
            <a:r>
              <a:rPr lang="en" sz="1400">
                <a:solidFill>
                  <a:srgbClr val="F1C232"/>
                </a:solidFill>
              </a:rPr>
              <a:t>Local Space → World Space → View Space → Projection Space (Expressed in NDC)</a:t>
            </a:r>
          </a:p>
        </p:txBody>
      </p:sp>
      <p:sp>
        <p:nvSpPr>
          <p:cNvPr id="302" name="Shape 302"/>
          <p:cNvSpPr/>
          <p:nvPr/>
        </p:nvSpPr>
        <p:spPr>
          <a:xfrm>
            <a:off x="1118850" y="3387200"/>
            <a:ext cx="1899600" cy="833400"/>
          </a:xfrm>
          <a:prstGeom prst="rect">
            <a:avLst/>
          </a:prstGeom>
          <a:noFill/>
          <a:ln w="9525" cap="flat" cmpd="sng">
            <a:solidFill>
              <a:srgbClr val="E06666"/>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03" name="Shape 303"/>
          <p:cNvCxnSpPr/>
          <p:nvPr/>
        </p:nvCxnSpPr>
        <p:spPr>
          <a:xfrm rot="10800000" flipH="1">
            <a:off x="428025" y="3379800"/>
            <a:ext cx="683400" cy="1366500"/>
          </a:xfrm>
          <a:prstGeom prst="straightConnector1">
            <a:avLst/>
          </a:prstGeom>
          <a:noFill/>
          <a:ln w="9525" cap="flat" cmpd="sng">
            <a:solidFill>
              <a:srgbClr val="E69138"/>
            </a:solidFill>
            <a:prstDash val="solid"/>
            <a:round/>
            <a:headEnd type="none" w="lg" len="lg"/>
            <a:tailEnd type="none" w="lg" len="lg"/>
          </a:ln>
        </p:spPr>
      </p:cxnSp>
      <p:cxnSp>
        <p:nvCxnSpPr>
          <p:cNvPr id="304" name="Shape 304"/>
          <p:cNvCxnSpPr/>
          <p:nvPr/>
        </p:nvCxnSpPr>
        <p:spPr>
          <a:xfrm rot="10800000" flipH="1">
            <a:off x="443050" y="3387300"/>
            <a:ext cx="2575500" cy="1359000"/>
          </a:xfrm>
          <a:prstGeom prst="straightConnector1">
            <a:avLst/>
          </a:prstGeom>
          <a:noFill/>
          <a:ln w="9525" cap="flat" cmpd="sng">
            <a:solidFill>
              <a:srgbClr val="E69138"/>
            </a:solidFill>
            <a:prstDash val="solid"/>
            <a:round/>
            <a:headEnd type="none" w="lg" len="lg"/>
            <a:tailEnd type="none" w="lg" len="lg"/>
          </a:ln>
        </p:spPr>
      </p:cxnSp>
      <p:cxnSp>
        <p:nvCxnSpPr>
          <p:cNvPr id="305" name="Shape 305"/>
          <p:cNvCxnSpPr/>
          <p:nvPr/>
        </p:nvCxnSpPr>
        <p:spPr>
          <a:xfrm rot="10800000" flipH="1">
            <a:off x="443050" y="4220700"/>
            <a:ext cx="2575500" cy="518100"/>
          </a:xfrm>
          <a:prstGeom prst="straightConnector1">
            <a:avLst/>
          </a:prstGeom>
          <a:noFill/>
          <a:ln w="9525" cap="flat" cmpd="sng">
            <a:solidFill>
              <a:srgbClr val="E69138"/>
            </a:solidFill>
            <a:prstDash val="solid"/>
            <a:round/>
            <a:headEnd type="none" w="lg" len="lg"/>
            <a:tailEnd type="none" w="lg" len="lg"/>
          </a:ln>
        </p:spPr>
      </p:cxnSp>
      <p:cxnSp>
        <p:nvCxnSpPr>
          <p:cNvPr id="306" name="Shape 306"/>
          <p:cNvCxnSpPr/>
          <p:nvPr/>
        </p:nvCxnSpPr>
        <p:spPr>
          <a:xfrm rot="10800000" flipH="1">
            <a:off x="450550" y="4220700"/>
            <a:ext cx="675900" cy="510600"/>
          </a:xfrm>
          <a:prstGeom prst="straightConnector1">
            <a:avLst/>
          </a:prstGeom>
          <a:noFill/>
          <a:ln w="9525" cap="flat" cmpd="sng">
            <a:solidFill>
              <a:srgbClr val="F1C232"/>
            </a:solidFill>
            <a:prstDash val="dot"/>
            <a:round/>
            <a:headEnd type="none" w="lg" len="lg"/>
            <a:tailEnd type="none" w="lg" len="lg"/>
          </a:ln>
        </p:spPr>
      </p:cxnSp>
      <p:sp>
        <p:nvSpPr>
          <p:cNvPr id="307" name="Shape 307"/>
          <p:cNvSpPr/>
          <p:nvPr/>
        </p:nvSpPr>
        <p:spPr>
          <a:xfrm>
            <a:off x="723100" y="4151000"/>
            <a:ext cx="831300" cy="364800"/>
          </a:xfrm>
          <a:prstGeom prst="rect">
            <a:avLst/>
          </a:prstGeom>
          <a:noFill/>
          <a:ln w="9525" cap="flat" cmpd="sng">
            <a:solidFill>
              <a:srgbClr val="93C47D"/>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txBox="1"/>
          <p:nvPr/>
        </p:nvSpPr>
        <p:spPr>
          <a:xfrm>
            <a:off x="3401500" y="3364700"/>
            <a:ext cx="5430900" cy="1151100"/>
          </a:xfrm>
          <a:prstGeom prst="rect">
            <a:avLst/>
          </a:prstGeom>
          <a:noFill/>
          <a:ln>
            <a:noFill/>
          </a:ln>
        </p:spPr>
        <p:txBody>
          <a:bodyPr lIns="91425" tIns="91425" rIns="91425" bIns="91425" anchor="t" anchorCtr="0">
            <a:noAutofit/>
          </a:bodyPr>
          <a:lstStyle/>
          <a:p>
            <a:pPr lvl="0" algn="just">
              <a:spcBef>
                <a:spcPts val="0"/>
              </a:spcBef>
              <a:buNone/>
            </a:pPr>
            <a:r>
              <a:rPr lang="en">
                <a:solidFill>
                  <a:srgbClr val="999999"/>
                </a:solidFill>
              </a:rPr>
              <a:t>While learning Transformations, we saw how models are made in local spaces, then placed in a common world space and then seen from a view space. We will discuss now depth of view using projection, which utilizes a frustum.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Tessellation Stage</a:t>
            </a:r>
          </a:p>
        </p:txBody>
      </p:sp>
      <p:sp>
        <p:nvSpPr>
          <p:cNvPr id="314" name="Shape 314"/>
          <p:cNvSpPr txBox="1">
            <a:spLocks noGrp="1"/>
          </p:cNvSpPr>
          <p:nvPr>
            <p:ph type="body" idx="1"/>
          </p:nvPr>
        </p:nvSpPr>
        <p:spPr>
          <a:xfrm>
            <a:off x="311700" y="1152475"/>
            <a:ext cx="8520600" cy="2588400"/>
          </a:xfrm>
          <a:prstGeom prst="rect">
            <a:avLst/>
          </a:prstGeom>
        </p:spPr>
        <p:txBody>
          <a:bodyPr lIns="91425" tIns="91425" rIns="91425" bIns="91425" anchor="t" anchorCtr="0">
            <a:noAutofit/>
          </a:bodyPr>
          <a:lstStyle/>
          <a:p>
            <a:pPr marL="0" lvl="0" indent="0" algn="just" rtl="0">
              <a:spcBef>
                <a:spcPts val="0"/>
              </a:spcBef>
              <a:spcAft>
                <a:spcPts val="0"/>
              </a:spcAft>
              <a:buNone/>
            </a:pPr>
            <a:r>
              <a:rPr lang="en" sz="1400">
                <a:solidFill>
                  <a:srgbClr val="999999"/>
                </a:solidFill>
              </a:rPr>
              <a:t>This is an optional, but very powerful and fruitful stage. Tessellation let us triangulate triangles in the GPU. Here we will further split the original triangles we provided into more triangles, by dividing and subdividing them. This allows for:</a:t>
            </a:r>
          </a:p>
          <a:p>
            <a:pPr lvl="0" algn="just" rtl="0">
              <a:spcBef>
                <a:spcPts val="0"/>
              </a:spcBef>
              <a:spcAft>
                <a:spcPts val="0"/>
              </a:spcAft>
              <a:buNone/>
            </a:pPr>
            <a:endParaRPr sz="1400">
              <a:solidFill>
                <a:srgbClr val="999999"/>
              </a:solidFill>
            </a:endParaRPr>
          </a:p>
          <a:p>
            <a:pPr marL="457200" lvl="0" indent="-317500" algn="just" rtl="0">
              <a:spcBef>
                <a:spcPts val="0"/>
              </a:spcBef>
              <a:spcAft>
                <a:spcPts val="0"/>
              </a:spcAft>
              <a:buClr>
                <a:srgbClr val="999999"/>
              </a:buClr>
              <a:buSzPct val="100000"/>
              <a:buChar char="-"/>
            </a:pPr>
            <a:r>
              <a:rPr lang="en" sz="1400">
                <a:solidFill>
                  <a:srgbClr val="F1C232"/>
                </a:solidFill>
              </a:rPr>
              <a:t>Level of Detail: </a:t>
            </a:r>
            <a:r>
              <a:rPr lang="en" sz="1400">
                <a:solidFill>
                  <a:srgbClr val="999999"/>
                </a:solidFill>
              </a:rPr>
              <a:t>Tessellate triangles near the near-plane and don’t for the the ones closest to the far-plane.</a:t>
            </a:r>
          </a:p>
          <a:p>
            <a:pPr marL="457200" lvl="0" indent="-317500" algn="just" rtl="0">
              <a:spcBef>
                <a:spcPts val="0"/>
              </a:spcBef>
              <a:spcAft>
                <a:spcPts val="0"/>
              </a:spcAft>
              <a:buClr>
                <a:srgbClr val="999999"/>
              </a:buClr>
              <a:buSzPct val="100000"/>
              <a:buChar char="-"/>
            </a:pPr>
            <a:r>
              <a:rPr lang="en" sz="1400">
                <a:solidFill>
                  <a:srgbClr val="999999"/>
                </a:solidFill>
              </a:rPr>
              <a:t>Adding extra triangles while in the pipeline, allows for </a:t>
            </a:r>
            <a:r>
              <a:rPr lang="en" sz="1400">
                <a:solidFill>
                  <a:srgbClr val="F1C232"/>
                </a:solidFill>
              </a:rPr>
              <a:t>more room in memory</a:t>
            </a:r>
            <a:r>
              <a:rPr lang="en" sz="1400">
                <a:solidFill>
                  <a:srgbClr val="999999"/>
                </a:solidFill>
              </a:rPr>
              <a:t>, since we only have the original vertices.</a:t>
            </a:r>
          </a:p>
          <a:p>
            <a:pPr marL="457200" lvl="0" indent="-317500" algn="just" rtl="0">
              <a:spcBef>
                <a:spcPts val="0"/>
              </a:spcBef>
              <a:spcAft>
                <a:spcPts val="0"/>
              </a:spcAft>
              <a:buClr>
                <a:srgbClr val="999999"/>
              </a:buClr>
              <a:buSzPct val="100000"/>
              <a:buChar char="-"/>
            </a:pPr>
            <a:r>
              <a:rPr lang="en" sz="1400">
                <a:solidFill>
                  <a:srgbClr val="F1C232"/>
                </a:solidFill>
              </a:rPr>
              <a:t>Physics and animation processing</a:t>
            </a:r>
            <a:r>
              <a:rPr lang="en" sz="1400">
                <a:solidFill>
                  <a:srgbClr val="999999"/>
                </a:solidFill>
              </a:rPr>
              <a:t> can be done on low-poly meshes, the original vertex set, for then enriching with more triangles.</a:t>
            </a:r>
          </a:p>
        </p:txBody>
      </p:sp>
      <p:sp>
        <p:nvSpPr>
          <p:cNvPr id="315" name="Shape 315"/>
          <p:cNvSpPr/>
          <p:nvPr/>
        </p:nvSpPr>
        <p:spPr>
          <a:xfrm>
            <a:off x="5106525"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rot="10800000">
            <a:off x="5490175"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5871825"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490175" y="37410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301700"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0800000">
            <a:off x="7685350"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067000" y="44028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 name="Shape 322"/>
          <p:cNvSpPr/>
          <p:nvPr/>
        </p:nvSpPr>
        <p:spPr>
          <a:xfrm>
            <a:off x="7685350" y="3741075"/>
            <a:ext cx="765300" cy="6618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 name="Shape 323"/>
          <p:cNvSpPr/>
          <p:nvPr/>
        </p:nvSpPr>
        <p:spPr>
          <a:xfrm>
            <a:off x="7685362" y="4071867"/>
            <a:ext cx="382500" cy="3312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rot="10800000">
            <a:off x="7877516" y="4071670"/>
            <a:ext cx="382500" cy="3312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068131" y="4071867"/>
            <a:ext cx="382500" cy="3312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a:off x="7877247" y="3740865"/>
            <a:ext cx="382500" cy="3312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 name="Shape 327"/>
          <p:cNvSpPr/>
          <p:nvPr/>
        </p:nvSpPr>
        <p:spPr>
          <a:xfrm>
            <a:off x="7301775"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 name="Shape 328"/>
          <p:cNvSpPr/>
          <p:nvPr/>
        </p:nvSpPr>
        <p:spPr>
          <a:xfrm rot="10800000">
            <a:off x="7493750"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 name="Shape 329"/>
          <p:cNvSpPr/>
          <p:nvPr/>
        </p:nvSpPr>
        <p:spPr>
          <a:xfrm>
            <a:off x="7684425"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p:nvPr/>
        </p:nvSpPr>
        <p:spPr>
          <a:xfrm>
            <a:off x="7493600" y="44028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 name="Shape 331"/>
          <p:cNvSpPr/>
          <p:nvPr/>
        </p:nvSpPr>
        <p:spPr>
          <a:xfrm rot="10800000">
            <a:off x="8068850" y="44028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p:nvPr/>
        </p:nvSpPr>
        <p:spPr>
          <a:xfrm>
            <a:off x="7876875" y="44028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rot="10800000">
            <a:off x="7686200" y="44028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p:nvPr/>
        </p:nvSpPr>
        <p:spPr>
          <a:xfrm rot="10800000">
            <a:off x="7877025"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8067075"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rot="10800000">
            <a:off x="8259050"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p:nvPr/>
        </p:nvSpPr>
        <p:spPr>
          <a:xfrm>
            <a:off x="8449725" y="47337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p:nvPr/>
        </p:nvSpPr>
        <p:spPr>
          <a:xfrm>
            <a:off x="8258900" y="4402875"/>
            <a:ext cx="382500" cy="330900"/>
          </a:xfrm>
          <a:prstGeom prst="triangle">
            <a:avLst>
              <a:gd name="adj" fmla="val 50000"/>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39" name="Shape 339"/>
          <p:cNvCxnSpPr/>
          <p:nvPr/>
        </p:nvCxnSpPr>
        <p:spPr>
          <a:xfrm>
            <a:off x="6671312" y="4402875"/>
            <a:ext cx="598200" cy="0"/>
          </a:xfrm>
          <a:prstGeom prst="straightConnector1">
            <a:avLst/>
          </a:prstGeom>
          <a:noFill/>
          <a:ln w="9525" cap="flat" cmpd="sng">
            <a:solidFill>
              <a:srgbClr val="F1C232"/>
            </a:solidFill>
            <a:prstDash val="solid"/>
            <a:round/>
            <a:headEnd type="none" w="lg" len="lg"/>
            <a:tailEnd type="stealth" w="lg" len="lg"/>
          </a:ln>
        </p:spPr>
      </p:cxnSp>
      <p:sp>
        <p:nvSpPr>
          <p:cNvPr id="340" name="Shape 340"/>
          <p:cNvSpPr txBox="1"/>
          <p:nvPr/>
        </p:nvSpPr>
        <p:spPr>
          <a:xfrm>
            <a:off x="311700" y="3937275"/>
            <a:ext cx="4640400" cy="1127400"/>
          </a:xfrm>
          <a:prstGeom prst="rect">
            <a:avLst/>
          </a:prstGeom>
          <a:noFill/>
          <a:ln>
            <a:noFill/>
          </a:ln>
        </p:spPr>
        <p:txBody>
          <a:bodyPr lIns="91425" tIns="91425" rIns="91425" bIns="91425" anchor="ctr" anchorCtr="0">
            <a:noAutofit/>
          </a:bodyPr>
          <a:lstStyle/>
          <a:p>
            <a:pPr lvl="0">
              <a:spcBef>
                <a:spcPts val="0"/>
              </a:spcBef>
              <a:buNone/>
            </a:pPr>
            <a:r>
              <a:rPr lang="en">
                <a:solidFill>
                  <a:srgbClr val="999999"/>
                </a:solidFill>
              </a:rPr>
              <a:t>Hardware must be tessellation capable, and only Direct3D 11+ supports GPU tessellation. Before that feature level, this was done by the CPU.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Geometry Stage</a:t>
            </a:r>
          </a:p>
        </p:txBody>
      </p:sp>
      <p:sp>
        <p:nvSpPr>
          <p:cNvPr id="346" name="Shape 346"/>
          <p:cNvSpPr txBox="1">
            <a:spLocks noGrp="1"/>
          </p:cNvSpPr>
          <p:nvPr>
            <p:ph type="body" idx="1"/>
          </p:nvPr>
        </p:nvSpPr>
        <p:spPr>
          <a:xfrm>
            <a:off x="311700" y="1152475"/>
            <a:ext cx="8520600" cy="1695300"/>
          </a:xfrm>
          <a:prstGeom prst="rect">
            <a:avLst/>
          </a:prstGeom>
        </p:spPr>
        <p:txBody>
          <a:bodyPr lIns="91425" tIns="91425" rIns="91425" bIns="91425" anchor="t" anchorCtr="0">
            <a:noAutofit/>
          </a:bodyPr>
          <a:lstStyle/>
          <a:p>
            <a:pPr lvl="0" algn="just" rtl="0">
              <a:spcBef>
                <a:spcPts val="0"/>
              </a:spcBef>
              <a:spcAft>
                <a:spcPts val="0"/>
              </a:spcAft>
              <a:buNone/>
            </a:pPr>
            <a:r>
              <a:rPr lang="en" sz="1400">
                <a:solidFill>
                  <a:srgbClr val="999999"/>
                </a:solidFill>
              </a:rPr>
              <a:t>Also optional, this stage will receive primitive geometries as input and, as opposed to the vertex shader stage, this one can </a:t>
            </a:r>
            <a:r>
              <a:rPr lang="en" sz="1400">
                <a:solidFill>
                  <a:srgbClr val="F1C232"/>
                </a:solidFill>
              </a:rPr>
              <a:t>create more or destroy some geometries</a:t>
            </a:r>
            <a:r>
              <a:rPr lang="en" sz="1400">
                <a:solidFill>
                  <a:srgbClr val="999999"/>
                </a:solidFill>
              </a:rPr>
              <a:t> to remove them from the pipeline based on specified conditions.</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a:solidFill>
                  <a:srgbClr val="999999"/>
                </a:solidFill>
              </a:rPr>
              <a:t>For example, this stage can get a line (primitive A) as input, and turn it into a quad: </a:t>
            </a:r>
          </a:p>
        </p:txBody>
      </p:sp>
      <p:grpSp>
        <p:nvGrpSpPr>
          <p:cNvPr id="347" name="Shape 347"/>
          <p:cNvGrpSpPr/>
          <p:nvPr/>
        </p:nvGrpSpPr>
        <p:grpSpPr>
          <a:xfrm>
            <a:off x="750551" y="3200325"/>
            <a:ext cx="764523" cy="774249"/>
            <a:chOff x="750551" y="2895525"/>
            <a:chExt cx="764523" cy="774249"/>
          </a:xfrm>
        </p:grpSpPr>
        <p:cxnSp>
          <p:nvCxnSpPr>
            <p:cNvPr id="348" name="Shape 348"/>
            <p:cNvCxnSpPr/>
            <p:nvPr/>
          </p:nvCxnSpPr>
          <p:spPr>
            <a:xfrm rot="10800000" flipH="1">
              <a:off x="821425" y="2967275"/>
              <a:ext cx="630000" cy="630000"/>
            </a:xfrm>
            <a:prstGeom prst="straightConnector1">
              <a:avLst/>
            </a:prstGeom>
            <a:noFill/>
            <a:ln w="9525" cap="flat" cmpd="sng">
              <a:solidFill>
                <a:srgbClr val="B6D7A8"/>
              </a:solidFill>
              <a:prstDash val="solid"/>
              <a:round/>
              <a:headEnd type="none" w="lg" len="lg"/>
              <a:tailEnd type="none" w="lg" len="lg"/>
            </a:ln>
          </p:spPr>
        </p:cxnSp>
        <p:sp>
          <p:nvSpPr>
            <p:cNvPr id="349" name="Shape 349"/>
            <p:cNvSpPr/>
            <p:nvPr/>
          </p:nvSpPr>
          <p:spPr>
            <a:xfrm>
              <a:off x="1371675" y="2895525"/>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750551" y="3526375"/>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grpSp>
      <p:grpSp>
        <p:nvGrpSpPr>
          <p:cNvPr id="351" name="Shape 351"/>
          <p:cNvGrpSpPr/>
          <p:nvPr/>
        </p:nvGrpSpPr>
        <p:grpSpPr>
          <a:xfrm>
            <a:off x="2107080" y="3079979"/>
            <a:ext cx="1366149" cy="1343977"/>
            <a:chOff x="2107080" y="2775179"/>
            <a:chExt cx="1366149" cy="1343977"/>
          </a:xfrm>
        </p:grpSpPr>
        <p:sp>
          <p:nvSpPr>
            <p:cNvPr id="352" name="Shape 352"/>
            <p:cNvSpPr/>
            <p:nvPr/>
          </p:nvSpPr>
          <p:spPr>
            <a:xfrm rot="-2694954">
              <a:off x="2353572" y="3022076"/>
              <a:ext cx="867196" cy="855953"/>
            </a:xfrm>
            <a:prstGeom prst="rect">
              <a:avLst/>
            </a:prstGeom>
            <a:noFill/>
            <a:ln w="9525" cap="flat" cmpd="sng">
              <a:solidFill>
                <a:srgbClr val="B6D7A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2720229" y="2775179"/>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2107080" y="3398054"/>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3329829" y="3352881"/>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2708705" y="3975756"/>
              <a:ext cx="143400" cy="143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grpSp>
      <p:sp>
        <p:nvSpPr>
          <p:cNvPr id="357" name="Shape 357"/>
          <p:cNvSpPr txBox="1"/>
          <p:nvPr/>
        </p:nvSpPr>
        <p:spPr>
          <a:xfrm>
            <a:off x="4314300" y="2847775"/>
            <a:ext cx="4518000" cy="17544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999999"/>
                </a:solidFill>
              </a:rPr>
              <a:t>This stage can stream data into memory for later stages to use.</a:t>
            </a:r>
          </a:p>
          <a:p>
            <a:pPr lvl="0" algn="ctr">
              <a:spcBef>
                <a:spcPts val="0"/>
              </a:spcBef>
              <a:buNone/>
            </a:pPr>
            <a:endParaRPr>
              <a:solidFill>
                <a:srgbClr val="999999"/>
              </a:solidFill>
            </a:endParaRPr>
          </a:p>
          <a:p>
            <a:pPr lvl="0" algn="ctr">
              <a:spcBef>
                <a:spcPts val="0"/>
              </a:spcBef>
              <a:buNone/>
            </a:pPr>
            <a:r>
              <a:rPr lang="en">
                <a:solidFill>
                  <a:srgbClr val="999999"/>
                </a:solidFill>
              </a:rPr>
              <a:t>New geometries must be transformed to homogeneous 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Clipping</a:t>
            </a:r>
          </a:p>
        </p:txBody>
      </p:sp>
      <p:sp>
        <p:nvSpPr>
          <p:cNvPr id="363" name="Shape 363"/>
          <p:cNvSpPr txBox="1">
            <a:spLocks noGrp="1"/>
          </p:cNvSpPr>
          <p:nvPr>
            <p:ph type="body" idx="1"/>
          </p:nvPr>
        </p:nvSpPr>
        <p:spPr>
          <a:xfrm>
            <a:off x="311700" y="1152475"/>
            <a:ext cx="8520600" cy="510600"/>
          </a:xfrm>
          <a:prstGeom prst="rect">
            <a:avLst/>
          </a:prstGeom>
        </p:spPr>
        <p:txBody>
          <a:bodyPr lIns="91425" tIns="91425" rIns="91425" bIns="91425" anchor="t" anchorCtr="0">
            <a:noAutofit/>
          </a:bodyPr>
          <a:lstStyle/>
          <a:p>
            <a:pPr lvl="0" algn="just" rtl="0">
              <a:spcBef>
                <a:spcPts val="0"/>
              </a:spcBef>
              <a:spcAft>
                <a:spcPts val="0"/>
              </a:spcAft>
              <a:buNone/>
            </a:pPr>
            <a:r>
              <a:rPr lang="en" sz="1400">
                <a:solidFill>
                  <a:srgbClr val="999999"/>
                </a:solidFill>
              </a:rPr>
              <a:t>It is really important we never render anything that is beyond the boundaries of the frustum.</a:t>
            </a:r>
          </a:p>
        </p:txBody>
      </p:sp>
      <p:sp>
        <p:nvSpPr>
          <p:cNvPr id="364" name="Shape 364"/>
          <p:cNvSpPr txBox="1"/>
          <p:nvPr/>
        </p:nvSpPr>
        <p:spPr>
          <a:xfrm>
            <a:off x="3142000" y="1691400"/>
            <a:ext cx="5690400" cy="1012800"/>
          </a:xfrm>
          <a:prstGeom prst="rect">
            <a:avLst/>
          </a:prstGeom>
          <a:noFill/>
          <a:ln>
            <a:noFill/>
          </a:ln>
        </p:spPr>
        <p:txBody>
          <a:bodyPr lIns="91425" tIns="91425" rIns="91425" bIns="91425" anchor="t" anchorCtr="0">
            <a:noAutofit/>
          </a:bodyPr>
          <a:lstStyle/>
          <a:p>
            <a:pPr lvl="0" algn="just">
              <a:spcBef>
                <a:spcPts val="0"/>
              </a:spcBef>
              <a:buNone/>
            </a:pPr>
            <a:r>
              <a:rPr lang="en">
                <a:solidFill>
                  <a:srgbClr val="999999"/>
                </a:solidFill>
              </a:rPr>
              <a:t>On the left, you can appreciate the 6 layers which will bound the rendering space:</a:t>
            </a:r>
          </a:p>
          <a:p>
            <a:pPr lvl="0">
              <a:spcBef>
                <a:spcPts val="0"/>
              </a:spcBef>
              <a:buNone/>
            </a:pPr>
            <a:endParaRPr>
              <a:solidFill>
                <a:srgbClr val="999999"/>
              </a:solidFill>
            </a:endParaRPr>
          </a:p>
          <a:p>
            <a:pPr lvl="0" algn="ctr">
              <a:spcBef>
                <a:spcPts val="0"/>
              </a:spcBef>
              <a:buNone/>
            </a:pPr>
            <a:r>
              <a:rPr lang="en">
                <a:solidFill>
                  <a:srgbClr val="F1C232"/>
                </a:solidFill>
              </a:rPr>
              <a:t>Up, Down, Left, Right, Near and Far View</a:t>
            </a:r>
          </a:p>
        </p:txBody>
      </p:sp>
      <p:sp>
        <p:nvSpPr>
          <p:cNvPr id="365" name="Shape 365"/>
          <p:cNvSpPr txBox="1">
            <a:spLocks noGrp="1"/>
          </p:cNvSpPr>
          <p:nvPr>
            <p:ph type="body" idx="1"/>
          </p:nvPr>
        </p:nvSpPr>
        <p:spPr>
          <a:xfrm>
            <a:off x="311700" y="3113775"/>
            <a:ext cx="8520600" cy="1767300"/>
          </a:xfrm>
          <a:prstGeom prst="rect">
            <a:avLst/>
          </a:prstGeom>
        </p:spPr>
        <p:txBody>
          <a:bodyPr lIns="91425" tIns="91425" rIns="91425" bIns="91425" anchor="ctr" anchorCtr="0">
            <a:noAutofit/>
          </a:bodyPr>
          <a:lstStyle/>
          <a:p>
            <a:pPr lvl="0" algn="just" rtl="0">
              <a:spcBef>
                <a:spcPts val="0"/>
              </a:spcBef>
              <a:spcAft>
                <a:spcPts val="0"/>
              </a:spcAft>
              <a:buNone/>
            </a:pPr>
            <a:r>
              <a:rPr lang="en" sz="1400">
                <a:solidFill>
                  <a:srgbClr val="999999"/>
                </a:solidFill>
              </a:rPr>
              <a:t>What about the geometries which are right on the boundaries of the frustum? We clip them and only render their visible parts.</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a:solidFill>
                  <a:srgbClr val="999999"/>
                </a:solidFill>
              </a:rPr>
              <a:t>The great news: The hardware takes care of clipping convex figures to each positive half plane and get rid of the parts on the negative sides.</a:t>
            </a:r>
          </a:p>
        </p:txBody>
      </p:sp>
      <p:sp>
        <p:nvSpPr>
          <p:cNvPr id="366" name="Shape 366"/>
          <p:cNvSpPr/>
          <p:nvPr/>
        </p:nvSpPr>
        <p:spPr>
          <a:xfrm>
            <a:off x="1110872" y="1776370"/>
            <a:ext cx="1899600" cy="833400"/>
          </a:xfrm>
          <a:prstGeom prst="rect">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67" name="Shape 367"/>
          <p:cNvCxnSpPr/>
          <p:nvPr/>
        </p:nvCxnSpPr>
        <p:spPr>
          <a:xfrm rot="10800000" flipH="1">
            <a:off x="420047" y="1768970"/>
            <a:ext cx="683399" cy="1366500"/>
          </a:xfrm>
          <a:prstGeom prst="straightConnector1">
            <a:avLst/>
          </a:prstGeom>
          <a:noFill/>
          <a:ln w="9525" cap="flat" cmpd="sng">
            <a:solidFill>
              <a:srgbClr val="434343"/>
            </a:solidFill>
            <a:prstDash val="solid"/>
            <a:round/>
            <a:headEnd type="none" w="lg" len="lg"/>
            <a:tailEnd type="none" w="lg" len="lg"/>
          </a:ln>
        </p:spPr>
      </p:cxnSp>
      <p:cxnSp>
        <p:nvCxnSpPr>
          <p:cNvPr id="368" name="Shape 368"/>
          <p:cNvCxnSpPr/>
          <p:nvPr/>
        </p:nvCxnSpPr>
        <p:spPr>
          <a:xfrm rot="10800000" flipH="1">
            <a:off x="435072" y="1776470"/>
            <a:ext cx="2575500" cy="1359000"/>
          </a:xfrm>
          <a:prstGeom prst="straightConnector1">
            <a:avLst/>
          </a:prstGeom>
          <a:noFill/>
          <a:ln w="9525" cap="flat" cmpd="sng">
            <a:solidFill>
              <a:srgbClr val="434343"/>
            </a:solidFill>
            <a:prstDash val="solid"/>
            <a:round/>
            <a:headEnd type="none" w="lg" len="lg"/>
            <a:tailEnd type="none" w="lg" len="lg"/>
          </a:ln>
        </p:spPr>
      </p:cxnSp>
      <p:cxnSp>
        <p:nvCxnSpPr>
          <p:cNvPr id="369" name="Shape 369"/>
          <p:cNvCxnSpPr/>
          <p:nvPr/>
        </p:nvCxnSpPr>
        <p:spPr>
          <a:xfrm rot="10800000" flipH="1">
            <a:off x="435072" y="2609870"/>
            <a:ext cx="2575500" cy="518100"/>
          </a:xfrm>
          <a:prstGeom prst="straightConnector1">
            <a:avLst/>
          </a:prstGeom>
          <a:noFill/>
          <a:ln w="9525" cap="flat" cmpd="sng">
            <a:solidFill>
              <a:srgbClr val="434343"/>
            </a:solidFill>
            <a:prstDash val="solid"/>
            <a:round/>
            <a:headEnd type="none" w="lg" len="lg"/>
            <a:tailEnd type="none" w="lg" len="lg"/>
          </a:ln>
        </p:spPr>
      </p:cxnSp>
      <p:cxnSp>
        <p:nvCxnSpPr>
          <p:cNvPr id="370" name="Shape 370"/>
          <p:cNvCxnSpPr/>
          <p:nvPr/>
        </p:nvCxnSpPr>
        <p:spPr>
          <a:xfrm rot="10800000" flipH="1">
            <a:off x="442572" y="2609870"/>
            <a:ext cx="675899" cy="510600"/>
          </a:xfrm>
          <a:prstGeom prst="straightConnector1">
            <a:avLst/>
          </a:prstGeom>
          <a:noFill/>
          <a:ln w="9525" cap="flat" cmpd="sng">
            <a:solidFill>
              <a:srgbClr val="434343"/>
            </a:solidFill>
            <a:prstDash val="dot"/>
            <a:round/>
            <a:headEnd type="none" w="lg" len="lg"/>
            <a:tailEnd type="none" w="lg" len="lg"/>
          </a:ln>
        </p:spPr>
      </p:cxnSp>
      <p:sp>
        <p:nvSpPr>
          <p:cNvPr id="371" name="Shape 371"/>
          <p:cNvSpPr/>
          <p:nvPr/>
        </p:nvSpPr>
        <p:spPr>
          <a:xfrm>
            <a:off x="715122" y="2540170"/>
            <a:ext cx="831300" cy="364800"/>
          </a:xfrm>
          <a:prstGeom prst="rect">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72" name="Shape 372"/>
          <p:cNvCxnSpPr/>
          <p:nvPr/>
        </p:nvCxnSpPr>
        <p:spPr>
          <a:xfrm rot="10800000" flipH="1">
            <a:off x="1531147" y="1776345"/>
            <a:ext cx="1479300" cy="768300"/>
          </a:xfrm>
          <a:prstGeom prst="straightConnector1">
            <a:avLst/>
          </a:prstGeom>
          <a:noFill/>
          <a:ln w="9525" cap="flat" cmpd="sng">
            <a:solidFill>
              <a:srgbClr val="F1C232"/>
            </a:solidFill>
            <a:prstDash val="solid"/>
            <a:round/>
            <a:headEnd type="none" w="lg" len="lg"/>
            <a:tailEnd type="none" w="lg" len="lg"/>
          </a:ln>
        </p:spPr>
      </p:cxnSp>
      <p:cxnSp>
        <p:nvCxnSpPr>
          <p:cNvPr id="373" name="Shape 373"/>
          <p:cNvCxnSpPr/>
          <p:nvPr/>
        </p:nvCxnSpPr>
        <p:spPr>
          <a:xfrm rot="10800000" flipH="1">
            <a:off x="717772" y="1772695"/>
            <a:ext cx="385799" cy="756000"/>
          </a:xfrm>
          <a:prstGeom prst="straightConnector1">
            <a:avLst/>
          </a:prstGeom>
          <a:noFill/>
          <a:ln w="9525" cap="flat" cmpd="sng">
            <a:solidFill>
              <a:srgbClr val="F1C232"/>
            </a:solidFill>
            <a:prstDash val="solid"/>
            <a:round/>
            <a:headEnd type="none" w="lg" len="lg"/>
            <a:tailEnd type="none" w="lg" len="lg"/>
          </a:ln>
        </p:spPr>
      </p:cxnSp>
      <p:cxnSp>
        <p:nvCxnSpPr>
          <p:cNvPr id="374" name="Shape 374"/>
          <p:cNvCxnSpPr/>
          <p:nvPr/>
        </p:nvCxnSpPr>
        <p:spPr>
          <a:xfrm rot="10800000" flipH="1">
            <a:off x="1563047" y="2609795"/>
            <a:ext cx="1447500" cy="293700"/>
          </a:xfrm>
          <a:prstGeom prst="straightConnector1">
            <a:avLst/>
          </a:prstGeom>
          <a:noFill/>
          <a:ln w="9525" cap="flat" cmpd="sng">
            <a:solidFill>
              <a:srgbClr val="F1C232"/>
            </a:solidFill>
            <a:prstDash val="solid"/>
            <a:round/>
            <a:headEnd type="none" w="lg" len="lg"/>
            <a:tailEnd type="none" w="lg" len="lg"/>
          </a:ln>
        </p:spPr>
      </p:cxnSp>
      <p:cxnSp>
        <p:nvCxnSpPr>
          <p:cNvPr id="375" name="Shape 375"/>
          <p:cNvCxnSpPr/>
          <p:nvPr/>
        </p:nvCxnSpPr>
        <p:spPr>
          <a:xfrm rot="10800000" flipH="1">
            <a:off x="720850" y="2613550"/>
            <a:ext cx="386700" cy="293100"/>
          </a:xfrm>
          <a:prstGeom prst="straightConnector1">
            <a:avLst/>
          </a:prstGeom>
          <a:noFill/>
          <a:ln w="9525" cap="flat" cmpd="sng">
            <a:solidFill>
              <a:srgbClr val="F1C232"/>
            </a:solidFill>
            <a:prstDash val="solid"/>
            <a:roun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Rasterization</a:t>
            </a:r>
          </a:p>
        </p:txBody>
      </p:sp>
      <p:sp>
        <p:nvSpPr>
          <p:cNvPr id="381" name="Shape 381"/>
          <p:cNvSpPr txBox="1">
            <a:spLocks noGrp="1"/>
          </p:cNvSpPr>
          <p:nvPr>
            <p:ph type="body" idx="1"/>
          </p:nvPr>
        </p:nvSpPr>
        <p:spPr>
          <a:xfrm>
            <a:off x="311700" y="1152475"/>
            <a:ext cx="8520600" cy="3450300"/>
          </a:xfrm>
          <a:prstGeom prst="rect">
            <a:avLst/>
          </a:prstGeom>
        </p:spPr>
        <p:txBody>
          <a:bodyPr lIns="91425" tIns="91425" rIns="91425" bIns="91425" anchor="t" anchorCtr="0">
            <a:noAutofit/>
          </a:bodyPr>
          <a:lstStyle/>
          <a:p>
            <a:pPr lvl="0" algn="just" rtl="0">
              <a:spcBef>
                <a:spcPts val="0"/>
              </a:spcBef>
              <a:spcAft>
                <a:spcPts val="0"/>
              </a:spcAft>
              <a:buNone/>
            </a:pPr>
            <a:r>
              <a:rPr lang="en" sz="1400" b="1">
                <a:solidFill>
                  <a:srgbClr val="E69138"/>
                </a:solidFill>
              </a:rPr>
              <a:t>VIewport Transform</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a:solidFill>
                  <a:srgbClr val="999999"/>
                </a:solidFill>
              </a:rPr>
              <a:t>Previously we computed the homogeneous clip space, now we will put the vertices in normalized device coordinates (</a:t>
            </a:r>
            <a:r>
              <a:rPr lang="en" sz="1400">
                <a:solidFill>
                  <a:srgbClr val="F1C232"/>
                </a:solidFill>
              </a:rPr>
              <a:t>NDC</a:t>
            </a:r>
            <a:r>
              <a:rPr lang="en" sz="1400">
                <a:solidFill>
                  <a:srgbClr val="999999"/>
                </a:solidFill>
              </a:rPr>
              <a:t>).</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b="1">
                <a:solidFill>
                  <a:srgbClr val="E69138"/>
                </a:solidFill>
              </a:rPr>
              <a:t>Backface Culling</a:t>
            </a:r>
          </a:p>
          <a:p>
            <a:pPr lvl="0" algn="just" rtl="0">
              <a:spcBef>
                <a:spcPts val="0"/>
              </a:spcBef>
              <a:spcAft>
                <a:spcPts val="0"/>
              </a:spcAft>
              <a:buNone/>
            </a:pPr>
            <a:endParaRPr sz="1400" b="1">
              <a:solidFill>
                <a:srgbClr val="999999"/>
              </a:solidFill>
            </a:endParaRPr>
          </a:p>
          <a:p>
            <a:pPr lvl="0" algn="just" rtl="0">
              <a:spcBef>
                <a:spcPts val="0"/>
              </a:spcBef>
              <a:spcAft>
                <a:spcPts val="0"/>
              </a:spcAft>
              <a:buNone/>
            </a:pPr>
            <a:r>
              <a:rPr lang="en" sz="1400">
                <a:solidFill>
                  <a:srgbClr val="999999"/>
                </a:solidFill>
              </a:rPr>
              <a:t>The normal of a geometry is its orientation vector, from the middle of it. Given the set of vertices, we need to specify if the triangle is facing or not the viewer. A front-facing triangle, will have its vertices arranged in clockwise fashion, while back-facing, counterclockwise. When drawing, only front-facing (viable) triangles will be draw, based on their normal’s direction. We calculate them:</a:t>
            </a:r>
          </a:p>
          <a:p>
            <a:pPr lvl="0" algn="just" rtl="0">
              <a:spcBef>
                <a:spcPts val="0"/>
              </a:spcBef>
              <a:spcAft>
                <a:spcPts val="0"/>
              </a:spcAft>
              <a:buNone/>
            </a:pPr>
            <a:endParaRPr sz="1400">
              <a:solidFill>
                <a:srgbClr val="999999"/>
              </a:solidFill>
            </a:endParaRPr>
          </a:p>
          <a:p>
            <a:pPr lvl="0" algn="just" rtl="0">
              <a:spcBef>
                <a:spcPts val="0"/>
              </a:spcBef>
              <a:spcAft>
                <a:spcPts val="0"/>
              </a:spcAft>
              <a:buNone/>
            </a:pPr>
            <a:r>
              <a:rPr lang="en" sz="1400">
                <a:solidFill>
                  <a:srgbClr val="999999"/>
                </a:solidFill>
              </a:rPr>
              <a:t>	</a:t>
            </a:r>
            <a:r>
              <a:rPr lang="en" sz="1400">
                <a:solidFill>
                  <a:srgbClr val="93C47D"/>
                </a:solidFill>
              </a:rPr>
              <a:t>e</a:t>
            </a:r>
            <a:r>
              <a:rPr lang="en" sz="1400" baseline="-25000">
                <a:solidFill>
                  <a:srgbClr val="93C47D"/>
                </a:solidFill>
              </a:rPr>
              <a:t>0</a:t>
            </a:r>
            <a:r>
              <a:rPr lang="en" sz="1400">
                <a:solidFill>
                  <a:srgbClr val="8E7CC3"/>
                </a:solidFill>
              </a:rPr>
              <a:t> = v</a:t>
            </a:r>
            <a:r>
              <a:rPr lang="en" sz="1400" baseline="-25000">
                <a:solidFill>
                  <a:srgbClr val="8E7CC3"/>
                </a:solidFill>
              </a:rPr>
              <a:t>1</a:t>
            </a:r>
            <a:r>
              <a:rPr lang="en" sz="1400">
                <a:solidFill>
                  <a:srgbClr val="8E7CC3"/>
                </a:solidFill>
              </a:rPr>
              <a:t> - v</a:t>
            </a:r>
            <a:r>
              <a:rPr lang="en" sz="1400" baseline="-25000">
                <a:solidFill>
                  <a:srgbClr val="8E7CC3"/>
                </a:solidFill>
              </a:rPr>
              <a:t>0</a:t>
            </a:r>
          </a:p>
          <a:p>
            <a:pPr lvl="0" algn="just" rtl="0">
              <a:spcBef>
                <a:spcPts val="0"/>
              </a:spcBef>
              <a:spcAft>
                <a:spcPts val="0"/>
              </a:spcAft>
              <a:buNone/>
            </a:pPr>
            <a:r>
              <a:rPr lang="en" sz="1400">
                <a:solidFill>
                  <a:srgbClr val="8E7CC3"/>
                </a:solidFill>
              </a:rPr>
              <a:t>	</a:t>
            </a:r>
            <a:r>
              <a:rPr lang="en" sz="1400">
                <a:solidFill>
                  <a:srgbClr val="93C47D"/>
                </a:solidFill>
              </a:rPr>
              <a:t>e</a:t>
            </a:r>
            <a:r>
              <a:rPr lang="en" sz="1400" baseline="-25000">
                <a:solidFill>
                  <a:srgbClr val="93C47D"/>
                </a:solidFill>
              </a:rPr>
              <a:t>1</a:t>
            </a:r>
            <a:r>
              <a:rPr lang="en" sz="1400">
                <a:solidFill>
                  <a:srgbClr val="8E7CC3"/>
                </a:solidFill>
              </a:rPr>
              <a:t> = v</a:t>
            </a:r>
            <a:r>
              <a:rPr lang="en" sz="1400" baseline="-25000">
                <a:solidFill>
                  <a:srgbClr val="8E7CC3"/>
                </a:solidFill>
              </a:rPr>
              <a:t>2</a:t>
            </a:r>
            <a:r>
              <a:rPr lang="en" sz="1400">
                <a:solidFill>
                  <a:srgbClr val="8E7CC3"/>
                </a:solidFill>
              </a:rPr>
              <a:t> - v</a:t>
            </a:r>
            <a:r>
              <a:rPr lang="en" sz="1400" baseline="-25000">
                <a:solidFill>
                  <a:srgbClr val="8E7CC3"/>
                </a:solidFill>
              </a:rPr>
              <a:t>0</a:t>
            </a:r>
          </a:p>
        </p:txBody>
      </p:sp>
      <p:sp>
        <p:nvSpPr>
          <p:cNvPr id="382" name="Shape 382"/>
          <p:cNvSpPr txBox="1"/>
          <p:nvPr/>
        </p:nvSpPr>
        <p:spPr>
          <a:xfrm>
            <a:off x="1947575" y="4301257"/>
            <a:ext cx="3963000" cy="3537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F1C232"/>
                </a:solidFill>
              </a:rPr>
              <a:t>normal = (e</a:t>
            </a:r>
            <a:r>
              <a:rPr lang="en" baseline="-25000">
                <a:solidFill>
                  <a:srgbClr val="F1C232"/>
                </a:solidFill>
              </a:rPr>
              <a:t>0</a:t>
            </a:r>
            <a:r>
              <a:rPr lang="en">
                <a:solidFill>
                  <a:srgbClr val="F1C232"/>
                </a:solidFill>
              </a:rPr>
              <a:t> x e</a:t>
            </a:r>
            <a:r>
              <a:rPr lang="en" baseline="-25000">
                <a:solidFill>
                  <a:srgbClr val="F1C232"/>
                </a:solidFill>
              </a:rPr>
              <a:t>1</a:t>
            </a:r>
            <a:r>
              <a:rPr lang="en">
                <a:solidFill>
                  <a:srgbClr val="F1C232"/>
                </a:solidFill>
              </a:rPr>
              <a:t>) / (e</a:t>
            </a:r>
            <a:r>
              <a:rPr lang="en" baseline="-25000">
                <a:solidFill>
                  <a:srgbClr val="F1C232"/>
                </a:solidFill>
              </a:rPr>
              <a:t>0</a:t>
            </a:r>
            <a:r>
              <a:rPr lang="en">
                <a:solidFill>
                  <a:srgbClr val="F1C232"/>
                </a:solidFill>
              </a:rPr>
              <a:t> x e</a:t>
            </a:r>
            <a:r>
              <a:rPr lang="en" baseline="-25000">
                <a:solidFill>
                  <a:srgbClr val="F1C232"/>
                </a:solidFill>
              </a:rPr>
              <a:t>1</a:t>
            </a:r>
            <a:r>
              <a:rPr lang="en">
                <a:solidFill>
                  <a:srgbClr val="F1C232"/>
                </a:solidFill>
              </a:rPr>
              <a:t>) </a:t>
            </a:r>
            <a:r>
              <a:rPr lang="en">
                <a:solidFill>
                  <a:srgbClr val="93C47D"/>
                </a:solidFill>
              </a:rPr>
              <a:t>- front-face direction</a:t>
            </a:r>
          </a:p>
        </p:txBody>
      </p:sp>
      <p:sp>
        <p:nvSpPr>
          <p:cNvPr id="383" name="Shape 383"/>
          <p:cNvSpPr/>
          <p:nvPr/>
        </p:nvSpPr>
        <p:spPr>
          <a:xfrm>
            <a:off x="2191068" y="4211025"/>
            <a:ext cx="150300" cy="526500"/>
          </a:xfrm>
          <a:prstGeom prst="rightBrace">
            <a:avLst>
              <a:gd name="adj1" fmla="val 8333"/>
              <a:gd name="adj2"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Final Stages Overview</a:t>
            </a:r>
          </a:p>
        </p:txBody>
      </p:sp>
      <p:sp>
        <p:nvSpPr>
          <p:cNvPr id="389" name="Shape 389"/>
          <p:cNvSpPr txBox="1">
            <a:spLocks noGrp="1"/>
          </p:cNvSpPr>
          <p:nvPr>
            <p:ph type="body" idx="1"/>
          </p:nvPr>
        </p:nvSpPr>
        <p:spPr>
          <a:xfrm>
            <a:off x="311700" y="1152475"/>
            <a:ext cx="8520600" cy="3450300"/>
          </a:xfrm>
          <a:prstGeom prst="rect">
            <a:avLst/>
          </a:prstGeom>
        </p:spPr>
        <p:txBody>
          <a:bodyPr lIns="91425" tIns="91425" rIns="91425" bIns="91425" anchor="t" anchorCtr="0">
            <a:noAutofit/>
          </a:bodyPr>
          <a:lstStyle/>
          <a:p>
            <a:pPr lvl="0" algn="just" rtl="0">
              <a:spcBef>
                <a:spcPts val="0"/>
              </a:spcBef>
              <a:spcAft>
                <a:spcPts val="0"/>
              </a:spcAft>
              <a:buNone/>
            </a:pPr>
            <a:r>
              <a:rPr lang="en" sz="1600" b="1">
                <a:solidFill>
                  <a:srgbClr val="E69138"/>
                </a:solidFill>
              </a:rPr>
              <a:t>Pixel Shader</a:t>
            </a:r>
          </a:p>
          <a:p>
            <a:pPr lvl="0" algn="just" rtl="0">
              <a:spcBef>
                <a:spcPts val="0"/>
              </a:spcBef>
              <a:spcAft>
                <a:spcPts val="0"/>
              </a:spcAft>
              <a:buNone/>
            </a:pPr>
            <a:endParaRPr sz="1600">
              <a:solidFill>
                <a:srgbClr val="999999"/>
              </a:solidFill>
            </a:endParaRPr>
          </a:p>
          <a:p>
            <a:pPr lvl="0" algn="just" rtl="0">
              <a:spcBef>
                <a:spcPts val="0"/>
              </a:spcBef>
              <a:spcAft>
                <a:spcPts val="0"/>
              </a:spcAft>
              <a:buNone/>
            </a:pPr>
            <a:r>
              <a:rPr lang="en" sz="1600">
                <a:solidFill>
                  <a:srgbClr val="999999"/>
                </a:solidFill>
              </a:rPr>
              <a:t>We will provide the GPU a program (shader) which is to be used to compute, based on interpolated vertices attributes values, a color for each pixel.</a:t>
            </a:r>
          </a:p>
          <a:p>
            <a:pPr lvl="0" algn="just" rtl="0">
              <a:spcBef>
                <a:spcPts val="0"/>
              </a:spcBef>
              <a:spcAft>
                <a:spcPts val="0"/>
              </a:spcAft>
              <a:buNone/>
            </a:pPr>
            <a:endParaRPr sz="1600" b="1">
              <a:solidFill>
                <a:srgbClr val="E69138"/>
              </a:solidFill>
            </a:endParaRPr>
          </a:p>
          <a:p>
            <a:pPr lvl="0" algn="just" rtl="0">
              <a:spcBef>
                <a:spcPts val="0"/>
              </a:spcBef>
              <a:spcAft>
                <a:spcPts val="0"/>
              </a:spcAft>
              <a:buNone/>
            </a:pPr>
            <a:r>
              <a:rPr lang="en" sz="1600" b="1">
                <a:solidFill>
                  <a:srgbClr val="E69138"/>
                </a:solidFill>
              </a:rPr>
              <a:t>Output Manager</a:t>
            </a:r>
          </a:p>
          <a:p>
            <a:pPr lvl="0" algn="just" rtl="0">
              <a:spcBef>
                <a:spcPts val="0"/>
              </a:spcBef>
              <a:spcAft>
                <a:spcPts val="0"/>
              </a:spcAft>
              <a:buNone/>
            </a:pPr>
            <a:endParaRPr sz="1600" b="1">
              <a:solidFill>
                <a:srgbClr val="999999"/>
              </a:solidFill>
            </a:endParaRPr>
          </a:p>
          <a:p>
            <a:pPr lvl="0" algn="just" rtl="0">
              <a:spcBef>
                <a:spcPts val="0"/>
              </a:spcBef>
              <a:spcAft>
                <a:spcPts val="0"/>
              </a:spcAft>
              <a:buNone/>
            </a:pPr>
            <a:r>
              <a:rPr lang="en" sz="1600">
                <a:solidFill>
                  <a:srgbClr val="999999"/>
                </a:solidFill>
              </a:rPr>
              <a:t>Finally the GPU will write the pixels onto the back buffer.  We will see how in this stage we can “blend” the existing backbuffer pixels with the new ones, as opposed to override them, to create interesting effects.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311700" y="1152475"/>
            <a:ext cx="8520600" cy="3796500"/>
          </a:xfrm>
          <a:prstGeom prst="rect">
            <a:avLst/>
          </a:prstGeom>
        </p:spPr>
        <p:txBody>
          <a:bodyPr lIns="91425" tIns="91425" rIns="91425" bIns="91425" anchor="t" anchorCtr="0">
            <a:noAutofit/>
          </a:bodyPr>
          <a:lstStyle/>
          <a:p>
            <a:pPr lvl="0">
              <a:spcBef>
                <a:spcPts val="0"/>
              </a:spcBef>
              <a:spcAft>
                <a:spcPts val="0"/>
              </a:spcAft>
              <a:buNone/>
            </a:pPr>
            <a:r>
              <a:rPr lang="en" sz="1400" dirty="0"/>
              <a:t>We saw how DIrect3D is initialized and all the basic components which need to be used for that purpose. Now we will proceed to set up the Pipeline. For this we will:</a:t>
            </a:r>
          </a:p>
          <a:p>
            <a:pPr marL="457200" lvl="0" indent="-317500" rtl="0">
              <a:spcBef>
                <a:spcPts val="0"/>
              </a:spcBef>
              <a:spcAft>
                <a:spcPts val="0"/>
              </a:spcAft>
              <a:buSzPct val="100000"/>
              <a:buAutoNum type="arabicParenR"/>
            </a:pPr>
            <a:r>
              <a:rPr lang="en" sz="1400" dirty="0"/>
              <a:t>Configure the rendering pipeline</a:t>
            </a:r>
          </a:p>
          <a:p>
            <a:pPr marL="914400" lvl="1" indent="-228600" rtl="0">
              <a:spcBef>
                <a:spcPts val="0"/>
              </a:spcBef>
              <a:spcAft>
                <a:spcPts val="0"/>
              </a:spcAft>
              <a:buAutoNum type="alphaLcParenR"/>
            </a:pPr>
            <a:r>
              <a:rPr lang="en" dirty="0"/>
              <a:t>Describe our vertex structs</a:t>
            </a:r>
          </a:p>
          <a:p>
            <a:pPr marL="914400" lvl="1" indent="-228600" rtl="0">
              <a:spcBef>
                <a:spcPts val="0"/>
              </a:spcBef>
              <a:spcAft>
                <a:spcPts val="0"/>
              </a:spcAft>
              <a:buAutoNum type="alphaLcParenR"/>
            </a:pPr>
            <a:r>
              <a:rPr lang="en" dirty="0"/>
              <a:t>Create and bind Root Signature</a:t>
            </a:r>
          </a:p>
          <a:p>
            <a:pPr marL="914400" lvl="1" indent="-228600" rtl="0">
              <a:spcBef>
                <a:spcPts val="0"/>
              </a:spcBef>
              <a:spcAft>
                <a:spcPts val="0"/>
              </a:spcAft>
              <a:buAutoNum type="alphaLcParenR"/>
            </a:pPr>
            <a:r>
              <a:rPr lang="en" dirty="0"/>
              <a:t>Create and bind camera’s WorldViewProj matrix Constant Buffer</a:t>
            </a:r>
          </a:p>
          <a:p>
            <a:pPr marL="914400" lvl="1" indent="-228600" rtl="0">
              <a:spcBef>
                <a:spcPts val="0"/>
              </a:spcBef>
              <a:spcAft>
                <a:spcPts val="0"/>
              </a:spcAft>
              <a:buAutoNum type="alphaLcParenR"/>
            </a:pPr>
            <a:r>
              <a:rPr lang="en" dirty="0"/>
              <a:t>Create the Pipeline state’s description struct</a:t>
            </a:r>
          </a:p>
          <a:p>
            <a:pPr marL="457200" lvl="0" indent="-317500" rtl="0">
              <a:spcBef>
                <a:spcPts val="0"/>
              </a:spcBef>
              <a:spcAft>
                <a:spcPts val="0"/>
              </a:spcAft>
              <a:buSzPct val="100000"/>
              <a:buAutoNum type="arabicParenR"/>
            </a:pPr>
            <a:r>
              <a:rPr lang="en" sz="1400" dirty="0"/>
              <a:t>Compile, load and add vertex and pixel shaders </a:t>
            </a:r>
            <a:r>
              <a:rPr lang="en" sz="1400" dirty="0">
                <a:solidFill>
                  <a:srgbClr val="666666"/>
                </a:solidFill>
              </a:rPr>
              <a:t>(Geometry shaders are optional)</a:t>
            </a:r>
          </a:p>
          <a:p>
            <a:pPr marL="914400" lvl="1" indent="-228600" rtl="0">
              <a:spcBef>
                <a:spcPts val="0"/>
              </a:spcBef>
              <a:spcAft>
                <a:spcPts val="0"/>
              </a:spcAft>
              <a:buAutoNum type="alphaLcParenR"/>
            </a:pPr>
            <a:r>
              <a:rPr lang="en" dirty="0"/>
              <a:t>Vertex Shader: will process EACH vertex position, color and attributes</a:t>
            </a:r>
          </a:p>
          <a:p>
            <a:pPr marL="914400" lvl="1" indent="-228600" rtl="0">
              <a:spcBef>
                <a:spcPts val="0"/>
              </a:spcBef>
              <a:spcAft>
                <a:spcPts val="0"/>
              </a:spcAft>
              <a:buAutoNum type="alphaLcParenR"/>
            </a:pPr>
            <a:r>
              <a:rPr lang="en" dirty="0"/>
              <a:t>Pixel Shader:  takes the input from the previous shaders (Vertex/Geometry) and results in a color per pixel.</a:t>
            </a:r>
          </a:p>
          <a:p>
            <a:pPr marL="457200" lvl="0" indent="-317500" rtl="0">
              <a:spcBef>
                <a:spcPts val="0"/>
              </a:spcBef>
              <a:spcAft>
                <a:spcPts val="0"/>
              </a:spcAft>
              <a:buSzPct val="100000"/>
              <a:buAutoNum type="arabicParenR"/>
            </a:pPr>
            <a:r>
              <a:rPr lang="en" sz="1400" dirty="0"/>
              <a:t>Now we can create geometries and bind buffers and indices</a:t>
            </a:r>
          </a:p>
          <a:p>
            <a:pPr marL="457200" lvl="0" indent="-317500">
              <a:spcBef>
                <a:spcPts val="0"/>
              </a:spcBef>
              <a:spcAft>
                <a:spcPts val="0"/>
              </a:spcAft>
              <a:buSzPct val="100000"/>
              <a:buAutoNum type="arabicParenR"/>
            </a:pPr>
            <a:r>
              <a:rPr lang="en" sz="1400" dirty="0"/>
              <a:t>call Draw!</a:t>
            </a:r>
          </a:p>
        </p:txBody>
      </p:sp>
      <p:sp>
        <p:nvSpPr>
          <p:cNvPr id="395" name="Shape 3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Basic Setup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311700" y="1175000"/>
            <a:ext cx="8520600" cy="3751500"/>
          </a:xfrm>
          <a:prstGeom prst="rect">
            <a:avLst/>
          </a:prstGeom>
        </p:spPr>
        <p:txBody>
          <a:bodyPr lIns="91425" tIns="91425" rIns="91425" bIns="91425" anchor="t" anchorCtr="0">
            <a:noAutofit/>
          </a:bodyPr>
          <a:lstStyle/>
          <a:p>
            <a:pPr lvl="0">
              <a:spcBef>
                <a:spcPts val="0"/>
              </a:spcBef>
              <a:spcAft>
                <a:spcPts val="0"/>
              </a:spcAft>
              <a:buNone/>
            </a:pPr>
            <a:r>
              <a:rPr lang="en" sz="1400"/>
              <a:t>We need to </a:t>
            </a:r>
            <a:r>
              <a:rPr lang="en" sz="1400">
                <a:solidFill>
                  <a:srgbClr val="F1C232"/>
                </a:solidFill>
              </a:rPr>
              <a:t>describe </a:t>
            </a:r>
            <a:r>
              <a:rPr lang="en" sz="1400"/>
              <a:t>our vertices. Direct3D allows to create our own struct to specify vertices attributes. Besides position, this can also include information such as </a:t>
            </a:r>
            <a:r>
              <a:rPr lang="en" sz="1400">
                <a:solidFill>
                  <a:srgbClr val="E69138"/>
                </a:solidFill>
              </a:rPr>
              <a:t>normal, texture positions and color</a:t>
            </a:r>
            <a:r>
              <a:rPr lang="en" sz="1400"/>
              <a:t>. We still need to let it know how our structures are shaped. We do this using a </a:t>
            </a:r>
          </a:p>
          <a:p>
            <a:pPr lvl="0" rtl="0">
              <a:spcBef>
                <a:spcPts val="0"/>
              </a:spcBef>
              <a:spcAft>
                <a:spcPts val="0"/>
              </a:spcAft>
              <a:buNone/>
            </a:pPr>
            <a:endParaRPr sz="1400"/>
          </a:p>
          <a:p>
            <a:pPr lvl="0">
              <a:spcBef>
                <a:spcPts val="0"/>
              </a:spcBef>
              <a:spcAft>
                <a:spcPts val="0"/>
              </a:spcAft>
              <a:buNone/>
            </a:pPr>
            <a:r>
              <a:rPr lang="en" sz="1400"/>
              <a:t>D3D12_INPUT_LAYOUT_DESC struct</a:t>
            </a:r>
          </a:p>
          <a:p>
            <a:pPr marL="457200" lvl="0" indent="-317500" rtl="0">
              <a:spcBef>
                <a:spcPts val="0"/>
              </a:spcBef>
              <a:spcAft>
                <a:spcPts val="0"/>
              </a:spcAft>
              <a:buSzPct val="100000"/>
              <a:buChar char="-"/>
            </a:pPr>
            <a:r>
              <a:rPr lang="en" sz="1400"/>
              <a:t>array of D3D12_INPUT_ELEMENT_DESC</a:t>
            </a:r>
          </a:p>
          <a:p>
            <a:pPr marL="914400" lvl="1" indent="-317500" rtl="0">
              <a:spcBef>
                <a:spcPts val="0"/>
              </a:spcBef>
              <a:spcAft>
                <a:spcPts val="0"/>
              </a:spcAft>
              <a:buSzPct val="100000"/>
              <a:buChar char="-"/>
            </a:pPr>
            <a:r>
              <a:rPr lang="en"/>
              <a:t>A valid name (as any variable name) - POSITION, COLOR, NORMAL, TEX1 .. etc..</a:t>
            </a:r>
          </a:p>
          <a:p>
            <a:pPr marL="914400" lvl="1" indent="-228600" rtl="0">
              <a:spcBef>
                <a:spcPts val="0"/>
              </a:spcBef>
              <a:spcAft>
                <a:spcPts val="0"/>
              </a:spcAft>
              <a:buChar char="-"/>
            </a:pPr>
            <a:r>
              <a:rPr lang="en"/>
              <a:t>Parameters to specify type, struct offset and other attributes</a:t>
            </a:r>
          </a:p>
          <a:p>
            <a:pPr marL="457200" lvl="0" indent="-317500" rtl="0">
              <a:spcBef>
                <a:spcPts val="0"/>
              </a:spcBef>
              <a:spcAft>
                <a:spcPts val="0"/>
              </a:spcAft>
              <a:buSzPct val="100000"/>
              <a:buChar char="-"/>
            </a:pPr>
            <a:r>
              <a:rPr lang="en" sz="1400"/>
              <a:t>number of elements (within the struct) we are describing</a:t>
            </a:r>
          </a:p>
          <a:p>
            <a:pPr lvl="0" rtl="0">
              <a:spcBef>
                <a:spcPts val="0"/>
              </a:spcBef>
              <a:spcAft>
                <a:spcPts val="0"/>
              </a:spcAft>
              <a:buNone/>
            </a:pPr>
            <a:endParaRPr sz="1400"/>
          </a:p>
          <a:p>
            <a:pPr lvl="0" rtl="0">
              <a:spcBef>
                <a:spcPts val="0"/>
              </a:spcBef>
              <a:spcAft>
                <a:spcPts val="0"/>
              </a:spcAft>
              <a:buNone/>
            </a:pPr>
            <a:r>
              <a:rPr lang="en" sz="1400"/>
              <a:t>We will mainly start by creating two Vertex structs:</a:t>
            </a:r>
          </a:p>
          <a:p>
            <a:pPr lvl="0" rtl="0">
              <a:spcBef>
                <a:spcPts val="0"/>
              </a:spcBef>
              <a:spcAft>
                <a:spcPts val="0"/>
              </a:spcAft>
              <a:buNone/>
            </a:pPr>
            <a:endParaRPr sz="1400"/>
          </a:p>
          <a:p>
            <a:pPr lvl="0" rtl="0">
              <a:spcBef>
                <a:spcPts val="0"/>
              </a:spcBef>
              <a:spcAft>
                <a:spcPts val="0"/>
              </a:spcAft>
              <a:buNone/>
            </a:pPr>
            <a:r>
              <a:rPr lang="en" sz="1400">
                <a:solidFill>
                  <a:srgbClr val="F1C232"/>
                </a:solidFill>
              </a:rPr>
              <a:t>	VertexA 	- position and color</a:t>
            </a:r>
          </a:p>
          <a:p>
            <a:pPr lvl="0" rtl="0">
              <a:spcBef>
                <a:spcPts val="0"/>
              </a:spcBef>
              <a:spcAft>
                <a:spcPts val="0"/>
              </a:spcAft>
              <a:buNone/>
            </a:pPr>
            <a:r>
              <a:rPr lang="en" sz="1400">
                <a:solidFill>
                  <a:srgbClr val="F1C232"/>
                </a:solidFill>
              </a:rPr>
              <a:t>	VertexB 	- position, normal, texture coordinates 1 and texture coordinates 2 </a:t>
            </a:r>
          </a:p>
          <a:p>
            <a:pPr lvl="0">
              <a:spcBef>
                <a:spcPts val="0"/>
              </a:spcBef>
              <a:spcAft>
                <a:spcPts val="0"/>
              </a:spcAft>
              <a:buNone/>
            </a:pPr>
            <a:endParaRPr sz="1400"/>
          </a:p>
        </p:txBody>
      </p:sp>
      <p:sp>
        <p:nvSpPr>
          <p:cNvPr id="401" name="Shape 4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sz="1800">
                <a:solidFill>
                  <a:srgbClr val="999999"/>
                </a:solidFill>
              </a:rPr>
              <a:t>- Configuring the Pipeline - Input Layouts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311700" y="1175000"/>
            <a:ext cx="8520600" cy="3751500"/>
          </a:xfrm>
          <a:prstGeom prst="rect">
            <a:avLst/>
          </a:prstGeom>
        </p:spPr>
        <p:txBody>
          <a:bodyPr lIns="91425" tIns="91425" rIns="91425" bIns="91425" anchor="t" anchorCtr="0">
            <a:noAutofit/>
          </a:bodyPr>
          <a:lstStyle/>
          <a:p>
            <a:pPr lvl="0" algn="just" rtl="0">
              <a:spcBef>
                <a:spcPts val="0"/>
              </a:spcBef>
              <a:spcAft>
                <a:spcPts val="0"/>
              </a:spcAft>
              <a:buNone/>
            </a:pPr>
            <a:r>
              <a:rPr lang="en" sz="1400"/>
              <a:t>Once we have created and described our vertices, we will create the buffers we will use to push vertices into the pipeline. We will use a ID3D12Resource (1-dimensional and plain) to describe a buffer.</a:t>
            </a:r>
          </a:p>
          <a:p>
            <a:pPr lvl="0" algn="just" rtl="0">
              <a:spcBef>
                <a:spcPts val="0"/>
              </a:spcBef>
              <a:spcAft>
                <a:spcPts val="0"/>
              </a:spcAft>
              <a:buNone/>
            </a:pPr>
            <a:endParaRPr sz="1400"/>
          </a:p>
          <a:p>
            <a:pPr lvl="0" algn="just" rtl="0">
              <a:spcBef>
                <a:spcPts val="0"/>
              </a:spcBef>
              <a:spcAft>
                <a:spcPts val="0"/>
              </a:spcAft>
              <a:buNone/>
            </a:pPr>
            <a:r>
              <a:rPr lang="en" sz="1400"/>
              <a:t>We will use the wrapper class </a:t>
            </a:r>
            <a:r>
              <a:rPr lang="en" sz="1400">
                <a:solidFill>
                  <a:srgbClr val="F1C232"/>
                </a:solidFill>
              </a:rPr>
              <a:t>CD3D12_RESOURCE_DESC</a:t>
            </a:r>
            <a:r>
              <a:rPr lang="en" sz="1400"/>
              <a:t> to create the buffers. This one just provides convenient ::Tex&lt;1D,2D,3D&gt;  methods for plain buffers.</a:t>
            </a:r>
          </a:p>
          <a:p>
            <a:pPr lvl="0" algn="just" rtl="0">
              <a:spcBef>
                <a:spcPts val="0"/>
              </a:spcBef>
              <a:spcAft>
                <a:spcPts val="0"/>
              </a:spcAft>
              <a:buNone/>
            </a:pPr>
            <a:endParaRPr sz="1400"/>
          </a:p>
          <a:p>
            <a:pPr lvl="0" algn="just" rtl="0">
              <a:spcBef>
                <a:spcPts val="0"/>
              </a:spcBef>
              <a:spcAft>
                <a:spcPts val="0"/>
              </a:spcAft>
              <a:buNone/>
            </a:pPr>
            <a:r>
              <a:rPr lang="en" sz="1400"/>
              <a:t>For </a:t>
            </a:r>
            <a:r>
              <a:rPr lang="en" sz="1400">
                <a:solidFill>
                  <a:srgbClr val="F1C232"/>
                </a:solidFill>
              </a:rPr>
              <a:t>static vertices </a:t>
            </a:r>
            <a:r>
              <a:rPr lang="en" sz="1400"/>
              <a:t>(objects which do not change per-frame) we will use the </a:t>
            </a:r>
            <a:r>
              <a:rPr lang="en" sz="1400">
                <a:solidFill>
                  <a:srgbClr val="F1C232"/>
                </a:solidFill>
              </a:rPr>
              <a:t>default heap</a:t>
            </a:r>
            <a:r>
              <a:rPr lang="en" sz="1400"/>
              <a:t> - fastest, still we have a problem. For initializing the vertex buffer, the CPU will have to write to it, and because the CPU has no access to the default heap, we will need a “before-initialization” buffer to pass it to the default heap.</a:t>
            </a:r>
          </a:p>
        </p:txBody>
      </p:sp>
      <p:sp>
        <p:nvSpPr>
          <p:cNvPr id="407" name="Shape 4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a:t>
            </a:r>
            <a:r>
              <a:rPr lang="en" sz="1800">
                <a:solidFill>
                  <a:srgbClr val="E69138"/>
                </a:solidFill>
              </a:rPr>
              <a:t> </a:t>
            </a:r>
            <a:r>
              <a:rPr lang="en" sz="1800">
                <a:solidFill>
                  <a:srgbClr val="999999"/>
                </a:solidFill>
              </a:rPr>
              <a:t>- Configuring the Pipeline - Vertex Buffers</a:t>
            </a:r>
          </a:p>
        </p:txBody>
      </p:sp>
      <p:sp>
        <p:nvSpPr>
          <p:cNvPr id="408" name="Shape 408"/>
          <p:cNvSpPr/>
          <p:nvPr/>
        </p:nvSpPr>
        <p:spPr>
          <a:xfrm>
            <a:off x="7304262" y="3837800"/>
            <a:ext cx="525600" cy="1088700"/>
          </a:xfrm>
          <a:prstGeom prst="rect">
            <a:avLst/>
          </a:prstGeom>
          <a:solidFill>
            <a:srgbClr val="F1C232"/>
          </a:solidFill>
          <a:ln>
            <a:noFill/>
          </a:ln>
        </p:spPr>
        <p:txBody>
          <a:bodyPr lIns="91425" tIns="91425" rIns="91425" bIns="91425" anchor="ctr" anchorCtr="0">
            <a:noAutofit/>
          </a:bodyPr>
          <a:lstStyle/>
          <a:p>
            <a:pPr lvl="0" algn="ctr">
              <a:spcBef>
                <a:spcPts val="0"/>
              </a:spcBef>
              <a:buNone/>
            </a:pPr>
            <a:r>
              <a:rPr lang="en" sz="600"/>
              <a:t>UPLOAD</a:t>
            </a:r>
          </a:p>
          <a:p>
            <a:pPr lvl="0" algn="ctr">
              <a:spcBef>
                <a:spcPts val="0"/>
              </a:spcBef>
              <a:buNone/>
            </a:pPr>
            <a:r>
              <a:rPr lang="en" sz="600"/>
              <a:t>HEAP</a:t>
            </a:r>
          </a:p>
        </p:txBody>
      </p:sp>
      <p:sp>
        <p:nvSpPr>
          <p:cNvPr id="409" name="Shape 409"/>
          <p:cNvSpPr/>
          <p:nvPr/>
        </p:nvSpPr>
        <p:spPr>
          <a:xfrm>
            <a:off x="6301850" y="4119350"/>
            <a:ext cx="525600" cy="525600"/>
          </a:xfrm>
          <a:prstGeom prst="rect">
            <a:avLst/>
          </a:prstGeom>
          <a:solidFill>
            <a:srgbClr val="E06666"/>
          </a:solidFill>
          <a:ln>
            <a:noFill/>
          </a:ln>
        </p:spPr>
        <p:txBody>
          <a:bodyPr lIns="91425" tIns="91425" rIns="91425" bIns="91425" anchor="ctr" anchorCtr="0">
            <a:noAutofit/>
          </a:bodyPr>
          <a:lstStyle/>
          <a:p>
            <a:pPr lvl="0" algn="ctr">
              <a:spcBef>
                <a:spcPts val="0"/>
              </a:spcBef>
              <a:buNone/>
            </a:pPr>
            <a:r>
              <a:rPr lang="en" sz="600"/>
              <a:t>CPU</a:t>
            </a:r>
          </a:p>
        </p:txBody>
      </p:sp>
      <p:sp>
        <p:nvSpPr>
          <p:cNvPr id="410" name="Shape 410"/>
          <p:cNvSpPr/>
          <p:nvPr/>
        </p:nvSpPr>
        <p:spPr>
          <a:xfrm>
            <a:off x="8306700" y="3837800"/>
            <a:ext cx="525600" cy="1088700"/>
          </a:xfrm>
          <a:prstGeom prst="rect">
            <a:avLst/>
          </a:prstGeom>
          <a:solidFill>
            <a:srgbClr val="6AA84F"/>
          </a:solidFill>
          <a:ln>
            <a:noFill/>
          </a:ln>
        </p:spPr>
        <p:txBody>
          <a:bodyPr lIns="91425" tIns="91425" rIns="91425" bIns="91425" anchor="ctr" anchorCtr="0">
            <a:noAutofit/>
          </a:bodyPr>
          <a:lstStyle/>
          <a:p>
            <a:pPr lvl="0" algn="ctr">
              <a:spcBef>
                <a:spcPts val="0"/>
              </a:spcBef>
              <a:buNone/>
            </a:pPr>
            <a:r>
              <a:rPr lang="en" sz="600"/>
              <a:t>DEFAULT</a:t>
            </a:r>
          </a:p>
          <a:p>
            <a:pPr lvl="0" algn="ctr">
              <a:spcBef>
                <a:spcPts val="0"/>
              </a:spcBef>
              <a:buNone/>
            </a:pPr>
            <a:r>
              <a:rPr lang="en" sz="600"/>
              <a:t>HEAP</a:t>
            </a:r>
          </a:p>
        </p:txBody>
      </p:sp>
      <p:cxnSp>
        <p:nvCxnSpPr>
          <p:cNvPr id="411" name="Shape 411"/>
          <p:cNvCxnSpPr>
            <a:stCxn id="409" idx="3"/>
            <a:endCxn id="408" idx="1"/>
          </p:cNvCxnSpPr>
          <p:nvPr/>
        </p:nvCxnSpPr>
        <p:spPr>
          <a:xfrm>
            <a:off x="6827450" y="4382150"/>
            <a:ext cx="476700" cy="0"/>
          </a:xfrm>
          <a:prstGeom prst="straightConnector1">
            <a:avLst/>
          </a:prstGeom>
          <a:noFill/>
          <a:ln w="9525" cap="flat" cmpd="sng">
            <a:solidFill>
              <a:srgbClr val="F1C232"/>
            </a:solidFill>
            <a:prstDash val="dot"/>
            <a:round/>
            <a:headEnd type="none" w="lg" len="lg"/>
            <a:tailEnd type="stealth" w="lg" len="lg"/>
          </a:ln>
        </p:spPr>
      </p:cxnSp>
      <p:cxnSp>
        <p:nvCxnSpPr>
          <p:cNvPr id="412" name="Shape 412"/>
          <p:cNvCxnSpPr>
            <a:stCxn id="408" idx="3"/>
            <a:endCxn id="410" idx="1"/>
          </p:cNvCxnSpPr>
          <p:nvPr/>
        </p:nvCxnSpPr>
        <p:spPr>
          <a:xfrm>
            <a:off x="7829862" y="4382150"/>
            <a:ext cx="476700" cy="0"/>
          </a:xfrm>
          <a:prstGeom prst="straightConnector1">
            <a:avLst/>
          </a:prstGeom>
          <a:noFill/>
          <a:ln w="9525" cap="flat" cmpd="sng">
            <a:solidFill>
              <a:srgbClr val="F1C232"/>
            </a:solidFill>
            <a:prstDash val="dot"/>
            <a:round/>
            <a:headEnd type="none" w="lg" len="lg"/>
            <a:tailEnd type="stealth" w="lg" len="lg"/>
          </a:ln>
        </p:spPr>
      </p:cxnSp>
      <p:sp>
        <p:nvSpPr>
          <p:cNvPr id="413" name="Shape 413"/>
          <p:cNvSpPr txBox="1"/>
          <p:nvPr/>
        </p:nvSpPr>
        <p:spPr>
          <a:xfrm>
            <a:off x="311700" y="3890300"/>
            <a:ext cx="5747700" cy="1118700"/>
          </a:xfrm>
          <a:prstGeom prst="rect">
            <a:avLst/>
          </a:prstGeom>
          <a:noFill/>
          <a:ln>
            <a:noFill/>
          </a:ln>
        </p:spPr>
        <p:txBody>
          <a:bodyPr lIns="91425" tIns="91425" rIns="91425" bIns="91425" anchor="t" anchorCtr="0">
            <a:noAutofit/>
          </a:bodyPr>
          <a:lstStyle/>
          <a:p>
            <a:pPr lvl="0">
              <a:spcBef>
                <a:spcPts val="0"/>
              </a:spcBef>
              <a:buNone/>
            </a:pPr>
            <a:r>
              <a:rPr lang="en" sz="1000">
                <a:solidFill>
                  <a:srgbClr val="999999"/>
                </a:solidFill>
              </a:rPr>
              <a:t>Resources will go into memory, which is the GPU’s HEAP. There are 4 types of HEAPS:</a:t>
            </a:r>
          </a:p>
          <a:p>
            <a:pPr lvl="0">
              <a:spcBef>
                <a:spcPts val="0"/>
              </a:spcBef>
              <a:buNone/>
            </a:pPr>
            <a:endParaRPr sz="1000">
              <a:solidFill>
                <a:srgbClr val="F1C232"/>
              </a:solidFill>
            </a:endParaRPr>
          </a:p>
          <a:p>
            <a:pPr lvl="0">
              <a:spcBef>
                <a:spcPts val="0"/>
              </a:spcBef>
              <a:buNone/>
            </a:pPr>
            <a:r>
              <a:rPr lang="en" sz="1000">
                <a:solidFill>
                  <a:srgbClr val="F1C232"/>
                </a:solidFill>
              </a:rPr>
              <a:t>Default </a:t>
            </a:r>
            <a:r>
              <a:rPr lang="en" sz="1000">
                <a:solidFill>
                  <a:srgbClr val="93C47D"/>
                </a:solidFill>
              </a:rPr>
              <a:t>(no CPU read/write)</a:t>
            </a:r>
            <a:r>
              <a:rPr lang="en" sz="1000">
                <a:solidFill>
                  <a:srgbClr val="F1C232"/>
                </a:solidFill>
              </a:rPr>
              <a:t>, Upload </a:t>
            </a:r>
            <a:r>
              <a:rPr lang="en" sz="1000">
                <a:solidFill>
                  <a:srgbClr val="93C47D"/>
                </a:solidFill>
              </a:rPr>
              <a:t>(CPU write)</a:t>
            </a:r>
            <a:r>
              <a:rPr lang="en" sz="1000">
                <a:solidFill>
                  <a:srgbClr val="F1C232"/>
                </a:solidFill>
              </a:rPr>
              <a:t>, ReadBack </a:t>
            </a:r>
            <a:r>
              <a:rPr lang="en" sz="1000">
                <a:solidFill>
                  <a:srgbClr val="93C47D"/>
                </a:solidFill>
              </a:rPr>
              <a:t>(CPU read/write)</a:t>
            </a:r>
            <a:r>
              <a:rPr lang="en" sz="1000">
                <a:solidFill>
                  <a:srgbClr val="F1C232"/>
                </a:solidFill>
              </a:rPr>
              <a:t> and Custom</a:t>
            </a:r>
          </a:p>
          <a:p>
            <a:pPr lvl="0">
              <a:spcBef>
                <a:spcPts val="0"/>
              </a:spcBef>
              <a:buNone/>
            </a:pPr>
            <a:endParaRPr sz="1000">
              <a:solidFill>
                <a:srgbClr val="999999"/>
              </a:solidFill>
            </a:endParaRPr>
          </a:p>
          <a:p>
            <a:pPr lvl="0">
              <a:spcBef>
                <a:spcPts val="0"/>
              </a:spcBef>
              <a:buNone/>
            </a:pPr>
            <a:r>
              <a:rPr lang="en" sz="1000">
                <a:solidFill>
                  <a:srgbClr val="999999"/>
                </a:solidFill>
              </a:rPr>
              <a:t>Each of this defined how the GPU and CPU can read/write to buffers.</a:t>
            </a:r>
          </a:p>
          <a:p>
            <a:pPr lvl="0">
              <a:spcBef>
                <a:spcPts val="0"/>
              </a:spcBef>
              <a:buNone/>
            </a:pPr>
            <a:endParaRPr sz="1000">
              <a:solidFill>
                <a:srgbClr val="999999"/>
              </a:solidFill>
            </a:endParaRPr>
          </a:p>
          <a:p>
            <a:pPr lvl="0" algn="ctr">
              <a:spcBef>
                <a:spcPts val="0"/>
              </a:spcBef>
              <a:buNone/>
            </a:pPr>
            <a:r>
              <a:rPr lang="en" sz="1000" u="sng">
                <a:solidFill>
                  <a:schemeClr val="hlink"/>
                </a:solidFill>
                <a:hlinkClick r:id="rId3"/>
              </a:rPr>
              <a:t>Reference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E69138"/>
                </a:solidFill>
              </a:rPr>
              <a:t>Subtopics</a:t>
            </a:r>
          </a:p>
        </p:txBody>
      </p:sp>
      <p:sp>
        <p:nvSpPr>
          <p:cNvPr id="61" name="Shape 61"/>
          <p:cNvSpPr txBox="1">
            <a:spLocks noGrp="1"/>
          </p:cNvSpPr>
          <p:nvPr>
            <p:ph type="body" idx="1"/>
          </p:nvPr>
        </p:nvSpPr>
        <p:spPr>
          <a:xfrm>
            <a:off x="850500" y="1004400"/>
            <a:ext cx="3990900" cy="4139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1C232"/>
                </a:solidFill>
              </a:rPr>
              <a:t>Images</a:t>
            </a:r>
          </a:p>
          <a:p>
            <a:pPr lvl="0" rtl="0">
              <a:spcBef>
                <a:spcPts val="0"/>
              </a:spcBef>
              <a:spcAft>
                <a:spcPts val="0"/>
              </a:spcAft>
              <a:buNone/>
            </a:pPr>
            <a:r>
              <a:rPr lang="en" sz="1400"/>
              <a:t>	Properties</a:t>
            </a:r>
          </a:p>
          <a:p>
            <a:pPr lvl="0" rtl="0">
              <a:spcBef>
                <a:spcPts val="0"/>
              </a:spcBef>
              <a:spcAft>
                <a:spcPts val="0"/>
              </a:spcAft>
              <a:buNone/>
            </a:pPr>
            <a:r>
              <a:rPr lang="en" sz="1400"/>
              <a:t>	Colors</a:t>
            </a:r>
          </a:p>
          <a:p>
            <a:pPr lvl="0" rtl="0">
              <a:spcBef>
                <a:spcPts val="0"/>
              </a:spcBef>
              <a:spcAft>
                <a:spcPts val="0"/>
              </a:spcAft>
              <a:buNone/>
            </a:pPr>
            <a:r>
              <a:rPr lang="en" sz="1400"/>
              <a:t>	Topologies</a:t>
            </a:r>
          </a:p>
          <a:p>
            <a:pPr lvl="0" rtl="0">
              <a:spcBef>
                <a:spcPts val="0"/>
              </a:spcBef>
              <a:spcAft>
                <a:spcPts val="0"/>
              </a:spcAft>
              <a:buNone/>
            </a:pPr>
            <a:endParaRPr sz="1400"/>
          </a:p>
          <a:p>
            <a:pPr lvl="0" rtl="0">
              <a:spcBef>
                <a:spcPts val="0"/>
              </a:spcBef>
              <a:spcAft>
                <a:spcPts val="0"/>
              </a:spcAft>
              <a:buNone/>
            </a:pPr>
            <a:r>
              <a:rPr lang="en" sz="1400">
                <a:solidFill>
                  <a:srgbClr val="F1C232"/>
                </a:solidFill>
              </a:rPr>
              <a:t>Rendering Pipeline</a:t>
            </a:r>
          </a:p>
          <a:p>
            <a:pPr lvl="0" rtl="0">
              <a:spcBef>
                <a:spcPts val="0"/>
              </a:spcBef>
              <a:spcAft>
                <a:spcPts val="0"/>
              </a:spcAft>
              <a:buNone/>
            </a:pPr>
            <a:r>
              <a:rPr lang="en" sz="1400"/>
              <a:t>	Overview</a:t>
            </a:r>
          </a:p>
          <a:p>
            <a:pPr lvl="0" indent="457200" rtl="0">
              <a:spcBef>
                <a:spcPts val="0"/>
              </a:spcBef>
              <a:spcAft>
                <a:spcPts val="0"/>
              </a:spcAft>
              <a:buNone/>
            </a:pPr>
            <a:r>
              <a:rPr lang="en" sz="1400"/>
              <a:t>Main Stages</a:t>
            </a:r>
          </a:p>
          <a:p>
            <a:pPr lvl="0" rtl="0">
              <a:spcBef>
                <a:spcPts val="0"/>
              </a:spcBef>
              <a:spcAft>
                <a:spcPts val="0"/>
              </a:spcAft>
              <a:buNone/>
            </a:pPr>
            <a:r>
              <a:rPr lang="en" sz="1400"/>
              <a:t>	Overview of Stages</a:t>
            </a:r>
          </a:p>
          <a:p>
            <a:pPr lvl="0" rtl="0">
              <a:spcBef>
                <a:spcPts val="0"/>
              </a:spcBef>
              <a:spcAft>
                <a:spcPts val="0"/>
              </a:spcAft>
              <a:buNone/>
            </a:pPr>
            <a:r>
              <a:rPr lang="en" sz="1400"/>
              <a:t>		Input Assembler</a:t>
            </a:r>
          </a:p>
          <a:p>
            <a:pPr lvl="0" rtl="0">
              <a:spcBef>
                <a:spcPts val="0"/>
              </a:spcBef>
              <a:spcAft>
                <a:spcPts val="0"/>
              </a:spcAft>
              <a:buNone/>
            </a:pPr>
            <a:r>
              <a:rPr lang="en" sz="1400"/>
              <a:t>		Vertex Shader</a:t>
            </a:r>
          </a:p>
          <a:p>
            <a:pPr lvl="0" rtl="0">
              <a:spcBef>
                <a:spcPts val="0"/>
              </a:spcBef>
              <a:spcAft>
                <a:spcPts val="0"/>
              </a:spcAft>
              <a:buNone/>
            </a:pPr>
            <a:r>
              <a:rPr lang="en" sz="1400"/>
              <a:t>		Tessellation</a:t>
            </a:r>
          </a:p>
          <a:p>
            <a:pPr lvl="0" rtl="0">
              <a:spcBef>
                <a:spcPts val="0"/>
              </a:spcBef>
              <a:spcAft>
                <a:spcPts val="0"/>
              </a:spcAft>
              <a:buNone/>
            </a:pPr>
            <a:r>
              <a:rPr lang="en" sz="1400"/>
              <a:t>		Clipping</a:t>
            </a:r>
          </a:p>
          <a:p>
            <a:pPr lvl="0" rtl="0">
              <a:spcBef>
                <a:spcPts val="0"/>
              </a:spcBef>
              <a:spcAft>
                <a:spcPts val="0"/>
              </a:spcAft>
              <a:buNone/>
            </a:pPr>
            <a:r>
              <a:rPr lang="en" sz="1400"/>
              <a:t>		Rasterization</a:t>
            </a:r>
          </a:p>
          <a:p>
            <a:pPr lvl="0" rtl="0">
              <a:spcBef>
                <a:spcPts val="0"/>
              </a:spcBef>
              <a:spcAft>
                <a:spcPts val="0"/>
              </a:spcAft>
              <a:buNone/>
            </a:pPr>
            <a:r>
              <a:rPr lang="en" sz="1400"/>
              <a:t>		Pixel Shader</a:t>
            </a:r>
          </a:p>
          <a:p>
            <a:pPr lvl="0" rtl="0">
              <a:spcBef>
                <a:spcPts val="0"/>
              </a:spcBef>
              <a:spcAft>
                <a:spcPts val="0"/>
              </a:spcAft>
              <a:buNone/>
            </a:pPr>
            <a:r>
              <a:rPr lang="en" sz="1400"/>
              <a:t>		Output Manager</a:t>
            </a:r>
          </a:p>
          <a:p>
            <a:pPr lvl="0">
              <a:spcBef>
                <a:spcPts val="0"/>
              </a:spcBef>
              <a:spcAft>
                <a:spcPts val="0"/>
              </a:spcAft>
              <a:buNone/>
            </a:pPr>
            <a:r>
              <a:rPr lang="en" sz="1400"/>
              <a:t>		</a:t>
            </a:r>
          </a:p>
          <a:p>
            <a:pPr lvl="0">
              <a:spcBef>
                <a:spcPts val="0"/>
              </a:spcBef>
              <a:spcAft>
                <a:spcPts val="0"/>
              </a:spcAft>
              <a:buNone/>
            </a:pPr>
            <a:endParaRPr sz="1400"/>
          </a:p>
        </p:txBody>
      </p:sp>
      <p:sp>
        <p:nvSpPr>
          <p:cNvPr id="62" name="Shape 62"/>
          <p:cNvSpPr txBox="1"/>
          <p:nvPr/>
        </p:nvSpPr>
        <p:spPr>
          <a:xfrm>
            <a:off x="4302600" y="1004400"/>
            <a:ext cx="4529700" cy="31347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lt2"/>
              </a:solidFill>
            </a:endParaRPr>
          </a:p>
        </p:txBody>
      </p:sp>
      <p:sp>
        <p:nvSpPr>
          <p:cNvPr id="63" name="Shape 63"/>
          <p:cNvSpPr txBox="1">
            <a:spLocks noGrp="1"/>
          </p:cNvSpPr>
          <p:nvPr>
            <p:ph type="body" idx="1"/>
          </p:nvPr>
        </p:nvSpPr>
        <p:spPr>
          <a:xfrm>
            <a:off x="4841400" y="1004400"/>
            <a:ext cx="3990900" cy="4139100"/>
          </a:xfrm>
          <a:prstGeom prst="rect">
            <a:avLst/>
          </a:prstGeom>
        </p:spPr>
        <p:txBody>
          <a:bodyPr lIns="91425" tIns="91425" rIns="91425" bIns="91425" anchor="t" anchorCtr="0">
            <a:noAutofit/>
          </a:bodyPr>
          <a:lstStyle/>
          <a:p>
            <a:pPr lvl="0" rtl="0">
              <a:spcBef>
                <a:spcPts val="0"/>
              </a:spcBef>
              <a:spcAft>
                <a:spcPts val="0"/>
              </a:spcAft>
              <a:buNone/>
            </a:pPr>
            <a:r>
              <a:rPr lang="en" sz="1400">
                <a:solidFill>
                  <a:srgbClr val="F1C232"/>
                </a:solidFill>
              </a:rPr>
              <a:t>Setting the Pipeline Up</a:t>
            </a:r>
          </a:p>
          <a:p>
            <a:pPr lvl="0" rtl="0">
              <a:spcBef>
                <a:spcPts val="0"/>
              </a:spcBef>
              <a:spcAft>
                <a:spcPts val="0"/>
              </a:spcAft>
              <a:buNone/>
            </a:pPr>
            <a:r>
              <a:rPr lang="en" sz="1400"/>
              <a:t>	Requirements</a:t>
            </a:r>
          </a:p>
          <a:p>
            <a:pPr lvl="0" rtl="0">
              <a:spcBef>
                <a:spcPts val="0"/>
              </a:spcBef>
              <a:spcAft>
                <a:spcPts val="0"/>
              </a:spcAft>
              <a:buNone/>
            </a:pPr>
            <a:r>
              <a:rPr lang="en" sz="1400"/>
              <a:t>	Input Layout</a:t>
            </a:r>
          </a:p>
          <a:p>
            <a:pPr lvl="0" rtl="0">
              <a:spcBef>
                <a:spcPts val="0"/>
              </a:spcBef>
              <a:spcAft>
                <a:spcPts val="0"/>
              </a:spcAft>
              <a:buNone/>
            </a:pPr>
            <a:r>
              <a:rPr lang="en" sz="1400"/>
              <a:t>	Vertex Shader</a:t>
            </a:r>
          </a:p>
          <a:p>
            <a:pPr lvl="0" rtl="0">
              <a:spcBef>
                <a:spcPts val="0"/>
              </a:spcBef>
              <a:spcAft>
                <a:spcPts val="0"/>
              </a:spcAft>
              <a:buNone/>
            </a:pPr>
            <a:r>
              <a:rPr lang="en" sz="1400"/>
              <a:t>	Pixel Shader</a:t>
            </a:r>
          </a:p>
          <a:p>
            <a:pPr lvl="0" rtl="0">
              <a:spcBef>
                <a:spcPts val="0"/>
              </a:spcBef>
              <a:spcAft>
                <a:spcPts val="0"/>
              </a:spcAft>
              <a:buNone/>
            </a:pPr>
            <a:r>
              <a:rPr lang="en" sz="1400"/>
              <a:t>	Root Signature</a:t>
            </a:r>
          </a:p>
          <a:p>
            <a:pPr lvl="0" indent="457200" rtl="0">
              <a:spcBef>
                <a:spcPts val="0"/>
              </a:spcBef>
              <a:spcAft>
                <a:spcPts val="0"/>
              </a:spcAft>
              <a:buNone/>
            </a:pPr>
            <a:r>
              <a:rPr lang="en" sz="1400"/>
              <a:t>Constant Buffers</a:t>
            </a:r>
          </a:p>
          <a:p>
            <a:pPr lvl="0" indent="457200" rtl="0">
              <a:spcBef>
                <a:spcPts val="0"/>
              </a:spcBef>
              <a:spcAft>
                <a:spcPts val="0"/>
              </a:spcAft>
              <a:buNone/>
            </a:pPr>
            <a:endParaRPr sz="1400"/>
          </a:p>
          <a:p>
            <a:pPr lvl="0" rtl="0">
              <a:spcBef>
                <a:spcPts val="0"/>
              </a:spcBef>
              <a:spcAft>
                <a:spcPts val="0"/>
              </a:spcAft>
              <a:buNone/>
            </a:pPr>
            <a:r>
              <a:rPr lang="en" sz="1400">
                <a:solidFill>
                  <a:srgbClr val="F1C232"/>
                </a:solidFill>
              </a:rPr>
              <a:t>Drawing</a:t>
            </a:r>
          </a:p>
          <a:p>
            <a:pPr lvl="0" rtl="0">
              <a:spcBef>
                <a:spcPts val="0"/>
              </a:spcBef>
              <a:spcAft>
                <a:spcPts val="0"/>
              </a:spcAft>
              <a:buNone/>
            </a:pPr>
            <a:r>
              <a:rPr lang="en" sz="1400">
                <a:solidFill>
                  <a:srgbClr val="F1C232"/>
                </a:solidFill>
              </a:rPr>
              <a:t>	</a:t>
            </a:r>
            <a:r>
              <a:rPr lang="en" sz="1400"/>
              <a:t>Steps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311700" y="1175000"/>
            <a:ext cx="8520600" cy="3324300"/>
          </a:xfrm>
          <a:prstGeom prst="rect">
            <a:avLst/>
          </a:prstGeom>
        </p:spPr>
        <p:txBody>
          <a:bodyPr lIns="91425" tIns="91425" rIns="91425" bIns="91425" anchor="t" anchorCtr="0">
            <a:noAutofit/>
          </a:bodyPr>
          <a:lstStyle/>
          <a:p>
            <a:pPr lvl="0" algn="just" rtl="0">
              <a:spcBef>
                <a:spcPts val="0"/>
              </a:spcBef>
              <a:spcAft>
                <a:spcPts val="0"/>
              </a:spcAft>
              <a:buNone/>
            </a:pPr>
            <a:r>
              <a:rPr lang="en" sz="1400" dirty="0"/>
              <a:t>The shader access our Vertex struct members by using the </a:t>
            </a:r>
            <a:r>
              <a:rPr lang="en" sz="1400" dirty="0">
                <a:solidFill>
                  <a:srgbClr val="E69138"/>
                </a:solidFill>
              </a:rPr>
              <a:t>SEMANTIC name defined in the Input Layout Element</a:t>
            </a:r>
            <a:r>
              <a:rPr lang="en" sz="1400" dirty="0"/>
              <a:t> </a:t>
            </a:r>
            <a:r>
              <a:rPr lang="en" sz="1400" dirty="0">
                <a:solidFill>
                  <a:srgbClr val="E69138"/>
                </a:solidFill>
              </a:rPr>
              <a:t>Description</a:t>
            </a:r>
            <a:r>
              <a:rPr lang="en" sz="1400" dirty="0"/>
              <a:t>. Also, we could defined shader-internal structs to describe our vertices (input) and the result (output vertex).</a:t>
            </a:r>
          </a:p>
          <a:p>
            <a:pPr lvl="0" algn="just" rtl="0">
              <a:spcBef>
                <a:spcPts val="0"/>
              </a:spcBef>
              <a:spcAft>
                <a:spcPts val="0"/>
              </a:spcAft>
              <a:buNone/>
            </a:pPr>
            <a:endParaRPr sz="1400" dirty="0"/>
          </a:p>
          <a:p>
            <a:pPr lvl="0" algn="just" rtl="0">
              <a:spcBef>
                <a:spcPts val="0"/>
              </a:spcBef>
              <a:spcAft>
                <a:spcPts val="0"/>
              </a:spcAft>
              <a:buNone/>
            </a:pPr>
            <a:r>
              <a:rPr lang="en" sz="1400" dirty="0"/>
              <a:t>Shaders syntax include float4x4, float4 etc… to describe matrices and vectors. Built-in functions such as mul(), and many other </a:t>
            </a:r>
            <a:r>
              <a:rPr lang="en" sz="1400" u="sng" dirty="0">
                <a:solidFill>
                  <a:schemeClr val="hlink"/>
                </a:solidFill>
                <a:hlinkClick r:id="rId3"/>
              </a:rPr>
              <a:t>resources - HLSL reference.</a:t>
            </a:r>
            <a:r>
              <a:rPr lang="en" sz="1400" dirty="0"/>
              <a:t>.</a:t>
            </a:r>
          </a:p>
          <a:p>
            <a:pPr lvl="0" algn="just" rtl="0">
              <a:spcBef>
                <a:spcPts val="0"/>
              </a:spcBef>
              <a:spcAft>
                <a:spcPts val="0"/>
              </a:spcAft>
              <a:buNone/>
            </a:pPr>
            <a:endParaRPr sz="1400" dirty="0"/>
          </a:p>
          <a:p>
            <a:pPr lvl="0" algn="just" rtl="0">
              <a:spcBef>
                <a:spcPts val="0"/>
              </a:spcBef>
              <a:spcAft>
                <a:spcPts val="0"/>
              </a:spcAft>
              <a:buNone/>
            </a:pPr>
            <a:r>
              <a:rPr lang="en" sz="1400" dirty="0"/>
              <a:t>Shaders can have preloaded matrices and values stored in the GPU’s memory (buffers). For example, the View Transform matrix. </a:t>
            </a:r>
          </a:p>
          <a:p>
            <a:pPr lvl="0" algn="just" rtl="0">
              <a:spcBef>
                <a:spcPts val="0"/>
              </a:spcBef>
              <a:spcAft>
                <a:spcPts val="0"/>
              </a:spcAft>
              <a:buNone/>
            </a:pPr>
            <a:endParaRPr sz="1400" dirty="0"/>
          </a:p>
          <a:p>
            <a:pPr lvl="0" algn="ctr" rtl="0">
              <a:spcBef>
                <a:spcPts val="0"/>
              </a:spcBef>
              <a:spcAft>
                <a:spcPts val="0"/>
              </a:spcAft>
              <a:buNone/>
            </a:pPr>
            <a:r>
              <a:rPr lang="en" sz="1200" dirty="0">
                <a:solidFill>
                  <a:srgbClr val="F1C232"/>
                </a:solidFill>
              </a:rPr>
              <a:t>The main function of the Vertex Shader is to, for each vertex, do some processing to prepare it for the Geometry or Pixel.</a:t>
            </a:r>
          </a:p>
          <a:p>
            <a:pPr lvl="0" algn="ctr" rtl="0">
              <a:spcBef>
                <a:spcPts val="0"/>
              </a:spcBef>
              <a:spcAft>
                <a:spcPts val="0"/>
              </a:spcAft>
              <a:buNone/>
            </a:pPr>
            <a:r>
              <a:rPr lang="en" sz="1200" dirty="0">
                <a:solidFill>
                  <a:srgbClr val="F1C232"/>
                </a:solidFill>
              </a:rPr>
              <a:t>Shader stages. For starters, if no Geometry Shader is defined, we MUST return the position in homogeneous clip space.</a:t>
            </a:r>
          </a:p>
          <a:p>
            <a:pPr lvl="0" algn="ctr" rtl="0">
              <a:spcBef>
                <a:spcPts val="0"/>
              </a:spcBef>
              <a:spcAft>
                <a:spcPts val="0"/>
              </a:spcAft>
              <a:buNone/>
            </a:pPr>
            <a:endParaRPr sz="1400" dirty="0">
              <a:solidFill>
                <a:srgbClr val="F1C232"/>
              </a:solidFill>
            </a:endParaRPr>
          </a:p>
          <a:p>
            <a:pPr lvl="0" algn="ctr" rtl="0">
              <a:spcBef>
                <a:spcPts val="0"/>
              </a:spcBef>
              <a:spcAft>
                <a:spcPts val="0"/>
              </a:spcAft>
              <a:buNone/>
            </a:pPr>
            <a:r>
              <a:rPr lang="en" sz="1400" dirty="0">
                <a:solidFill>
                  <a:srgbClr val="E06666"/>
                </a:solidFill>
              </a:rPr>
              <a:t>We do NOT do the perspective divide to put it on NDC - this is done by the hardware.</a:t>
            </a:r>
          </a:p>
          <a:p>
            <a:pPr lvl="0" algn="just" rtl="0">
              <a:spcBef>
                <a:spcPts val="0"/>
              </a:spcBef>
              <a:spcAft>
                <a:spcPts val="0"/>
              </a:spcAft>
              <a:buNone/>
            </a:pPr>
            <a:endParaRPr sz="1400" dirty="0"/>
          </a:p>
          <a:p>
            <a:pPr lvl="0" algn="just" rtl="0">
              <a:spcBef>
                <a:spcPts val="0"/>
              </a:spcBef>
              <a:spcAft>
                <a:spcPts val="0"/>
              </a:spcAft>
              <a:buNone/>
            </a:pPr>
            <a:endParaRPr sz="1400" dirty="0"/>
          </a:p>
        </p:txBody>
      </p:sp>
      <p:sp>
        <p:nvSpPr>
          <p:cNvPr id="419" name="Shape 4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E69138"/>
                </a:solidFill>
              </a:rPr>
              <a:t>Pipeline Configuration </a:t>
            </a:r>
            <a:r>
              <a:rPr lang="en" dirty="0">
                <a:solidFill>
                  <a:srgbClr val="999999"/>
                </a:solidFill>
              </a:rPr>
              <a:t>– Vertex/Pixel Shader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E69138"/>
                </a:solidFill>
              </a:rPr>
              <a:t>Pipeline Configuration </a:t>
            </a:r>
            <a:r>
              <a:rPr lang="en" dirty="0">
                <a:solidFill>
                  <a:srgbClr val="999999"/>
                </a:solidFill>
              </a:rPr>
              <a:t>– Memory</a:t>
            </a:r>
          </a:p>
        </p:txBody>
      </p:sp>
      <p:sp>
        <p:nvSpPr>
          <p:cNvPr id="5" name="Shape 418"/>
          <p:cNvSpPr txBox="1">
            <a:spLocks noGrp="1"/>
          </p:cNvSpPr>
          <p:nvPr>
            <p:ph type="body" idx="1"/>
          </p:nvPr>
        </p:nvSpPr>
        <p:spPr>
          <a:xfrm>
            <a:off x="311700" y="1175000"/>
            <a:ext cx="8520600" cy="3324300"/>
          </a:xfrm>
          <a:prstGeom prst="rect">
            <a:avLst/>
          </a:prstGeom>
        </p:spPr>
        <p:txBody>
          <a:bodyPr lIns="91425" tIns="91425" rIns="91425" bIns="91425" anchor="t" anchorCtr="0">
            <a:noAutofit/>
          </a:bodyPr>
          <a:lstStyle/>
          <a:p>
            <a:pPr lvl="0" algn="just" rtl="0">
              <a:spcBef>
                <a:spcPts val="0"/>
              </a:spcBef>
              <a:spcAft>
                <a:spcPts val="0"/>
              </a:spcAft>
              <a:buNone/>
            </a:pPr>
            <a:r>
              <a:rPr lang="en-US" sz="1400" dirty="0"/>
              <a:t>During rendering, the pipeline stages, as we mentioned, will have access to the GPU’s VRAM to access resources such as matrices, textures and other resources.</a:t>
            </a:r>
          </a:p>
          <a:p>
            <a:pPr lvl="0" algn="just" rtl="0">
              <a:spcBef>
                <a:spcPts val="0"/>
              </a:spcBef>
              <a:spcAft>
                <a:spcPts val="0"/>
              </a:spcAft>
              <a:buNone/>
            </a:pPr>
            <a:endParaRPr lang="en-US" sz="1400" dirty="0"/>
          </a:p>
          <a:p>
            <a:pPr lvl="0" algn="just" rtl="0">
              <a:spcBef>
                <a:spcPts val="0"/>
              </a:spcBef>
              <a:spcAft>
                <a:spcPts val="0"/>
              </a:spcAft>
              <a:buNone/>
            </a:pPr>
            <a:r>
              <a:rPr lang="en-US" sz="1400" dirty="0"/>
              <a:t>The regions of memory that will be used, are buffers which will defined by something called a </a:t>
            </a:r>
            <a:r>
              <a:rPr lang="en-US" sz="1400" dirty="0">
                <a:solidFill>
                  <a:schemeClr val="accent4">
                    <a:lumMod val="75000"/>
                  </a:schemeClr>
                </a:solidFill>
              </a:rPr>
              <a:t>Root Signature</a:t>
            </a:r>
            <a:r>
              <a:rPr lang="en-US" sz="1400" dirty="0"/>
              <a:t>.</a:t>
            </a:r>
          </a:p>
          <a:p>
            <a:pPr lvl="0" algn="just" rtl="0">
              <a:spcBef>
                <a:spcPts val="0"/>
              </a:spcBef>
              <a:spcAft>
                <a:spcPts val="0"/>
              </a:spcAft>
              <a:buNone/>
            </a:pPr>
            <a:endParaRPr lang="en-US" sz="1400" dirty="0"/>
          </a:p>
          <a:p>
            <a:pPr lvl="0" algn="just" rtl="0">
              <a:spcBef>
                <a:spcPts val="0"/>
              </a:spcBef>
              <a:spcAft>
                <a:spcPts val="0"/>
              </a:spcAft>
              <a:buNone/>
            </a:pPr>
            <a:r>
              <a:rPr lang="en-US" sz="1400" dirty="0"/>
              <a:t>This Root Signature, is just that! The signature of some sort of method, on which we pass parameters of a given type!</a:t>
            </a:r>
          </a:p>
          <a:p>
            <a:pPr lvl="0" algn="just" rtl="0">
              <a:spcBef>
                <a:spcPts val="0"/>
              </a:spcBef>
              <a:spcAft>
                <a:spcPts val="0"/>
              </a:spcAft>
              <a:buNone/>
            </a:pPr>
            <a:endParaRPr lang="en-US" sz="1400" dirty="0"/>
          </a:p>
          <a:p>
            <a:pPr lvl="0" algn="just" rtl="0">
              <a:spcBef>
                <a:spcPts val="0"/>
              </a:spcBef>
              <a:spcAft>
                <a:spcPts val="0"/>
              </a:spcAft>
              <a:buNone/>
            </a:pPr>
            <a:r>
              <a:rPr lang="en-US" sz="1400" dirty="0"/>
              <a:t>We will start by defining what </a:t>
            </a:r>
            <a:r>
              <a:rPr lang="en-US" sz="1400" dirty="0">
                <a:solidFill>
                  <a:schemeClr val="accent4">
                    <a:lumMod val="75000"/>
                  </a:schemeClr>
                </a:solidFill>
              </a:rPr>
              <a:t>constant buffers</a:t>
            </a:r>
            <a:r>
              <a:rPr lang="en-US" sz="1400" dirty="0"/>
              <a:t> are for then explaining which role they play in the root signature of the pipeline.</a:t>
            </a:r>
          </a:p>
          <a:p>
            <a:pPr lvl="0" algn="just" rtl="0">
              <a:spcBef>
                <a:spcPts val="0"/>
              </a:spcBef>
              <a:spcAft>
                <a:spcPts val="0"/>
              </a:spcAft>
              <a:buNone/>
            </a:pPr>
            <a:endParaRPr lang="en-US" sz="1400" dirty="0"/>
          </a:p>
          <a:p>
            <a:pPr lvl="0" algn="just" rtl="0">
              <a:spcBef>
                <a:spcPts val="0"/>
              </a:spcBef>
              <a:spcAft>
                <a:spcPts val="0"/>
              </a:spcAft>
              <a:buNone/>
            </a:pPr>
            <a:r>
              <a:rPr lang="en-US" sz="1400" dirty="0"/>
              <a:t>Once the signature has been set, we can change, on each draw call, the values of the parameters we will bind for that call. </a:t>
            </a:r>
            <a:r>
              <a:rPr lang="en-US" sz="1400" dirty="0">
                <a:solidFill>
                  <a:srgbClr val="F9E80F"/>
                </a:solidFill>
              </a:rPr>
              <a:t>Bare with me</a:t>
            </a:r>
            <a:r>
              <a:rPr lang="en-US" sz="1400" dirty="0"/>
              <a:t>.</a:t>
            </a:r>
          </a:p>
        </p:txBody>
      </p:sp>
    </p:spTree>
    <p:extLst>
      <p:ext uri="{BB962C8B-B14F-4D97-AF65-F5344CB8AC3E}">
        <p14:creationId xmlns:p14="http://schemas.microsoft.com/office/powerpoint/2010/main" val="143659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Constant Buffers</a:t>
            </a:r>
          </a:p>
        </p:txBody>
      </p:sp>
      <p:sp>
        <p:nvSpPr>
          <p:cNvPr id="425" name="Shape 425"/>
          <p:cNvSpPr txBox="1">
            <a:spLocks noGrp="1"/>
          </p:cNvSpPr>
          <p:nvPr>
            <p:ph type="body" idx="1"/>
          </p:nvPr>
        </p:nvSpPr>
        <p:spPr>
          <a:xfrm>
            <a:off x="311700" y="1152475"/>
            <a:ext cx="8520600" cy="3631500"/>
          </a:xfrm>
          <a:prstGeom prst="rect">
            <a:avLst/>
          </a:prstGeom>
        </p:spPr>
        <p:txBody>
          <a:bodyPr lIns="91425" tIns="91425" rIns="91425" bIns="91425" anchor="t" anchorCtr="0">
            <a:noAutofit/>
          </a:bodyPr>
          <a:lstStyle/>
          <a:p>
            <a:pPr lvl="0" rtl="0">
              <a:spcBef>
                <a:spcPts val="0"/>
              </a:spcBef>
              <a:spcAft>
                <a:spcPts val="0"/>
              </a:spcAft>
              <a:buNone/>
            </a:pPr>
            <a:r>
              <a:rPr lang="en" sz="1200" dirty="0"/>
              <a:t>Shaders have access to buffers which might need to get updated every frame. This, clearly will need to be in the </a:t>
            </a:r>
            <a:r>
              <a:rPr lang="en" sz="1200" dirty="0">
                <a:solidFill>
                  <a:srgbClr val="F1C232"/>
                </a:solidFill>
              </a:rPr>
              <a:t>UPLOAD heap</a:t>
            </a:r>
            <a:r>
              <a:rPr lang="en" sz="1200" dirty="0"/>
              <a:t>, since the CPU will periodically write to them.</a:t>
            </a:r>
          </a:p>
          <a:p>
            <a:pPr lvl="0" rtl="0">
              <a:spcBef>
                <a:spcPts val="0"/>
              </a:spcBef>
              <a:spcAft>
                <a:spcPts val="0"/>
              </a:spcAft>
              <a:buNone/>
            </a:pPr>
            <a:endParaRPr sz="1200" dirty="0"/>
          </a:p>
          <a:p>
            <a:pPr lvl="0" rtl="0">
              <a:spcBef>
                <a:spcPts val="0"/>
              </a:spcBef>
              <a:spcAft>
                <a:spcPts val="0"/>
              </a:spcAft>
              <a:buNone/>
            </a:pPr>
            <a:r>
              <a:rPr lang="en" sz="1200" dirty="0"/>
              <a:t>We will place the WorldViewProject matrix in a constant buffer for the shaders to use, and within each Shader, we will register it:</a:t>
            </a:r>
          </a:p>
          <a:p>
            <a:pPr lvl="0" rtl="0">
              <a:spcBef>
                <a:spcPts val="0"/>
              </a:spcBef>
              <a:spcAft>
                <a:spcPts val="0"/>
              </a:spcAft>
              <a:buNone/>
            </a:pPr>
            <a:endParaRPr sz="1200" dirty="0"/>
          </a:p>
          <a:p>
            <a:pPr lvl="0" rtl="0">
              <a:spcBef>
                <a:spcPts val="0"/>
              </a:spcBef>
              <a:spcAft>
                <a:spcPts val="0"/>
              </a:spcAft>
              <a:buNone/>
            </a:pPr>
            <a:r>
              <a:rPr lang="en" sz="1200" b="1" dirty="0">
                <a:solidFill>
                  <a:srgbClr val="93C47D"/>
                </a:solidFill>
                <a:latin typeface="Courier New"/>
                <a:ea typeface="Courier New"/>
                <a:cs typeface="Courier New"/>
                <a:sym typeface="Courier New"/>
              </a:rPr>
              <a:t>cbuffer </a:t>
            </a:r>
            <a:r>
              <a:rPr lang="en" sz="1200" dirty="0">
                <a:latin typeface="Courier New"/>
                <a:ea typeface="Courier New"/>
                <a:cs typeface="Courier New"/>
                <a:sym typeface="Courier New"/>
              </a:rPr>
              <a:t>cbPerObject : register(b0) {</a:t>
            </a:r>
          </a:p>
          <a:p>
            <a:pPr lvl="0" rtl="0">
              <a:spcBef>
                <a:spcPts val="0"/>
              </a:spcBef>
              <a:spcAft>
                <a:spcPts val="0"/>
              </a:spcAft>
              <a:buNone/>
            </a:pPr>
            <a:r>
              <a:rPr lang="en" sz="1200" dirty="0">
                <a:latin typeface="Courier New"/>
                <a:ea typeface="Courier New"/>
                <a:cs typeface="Courier New"/>
                <a:sym typeface="Courier New"/>
              </a:rPr>
              <a:t>	float4x4 gWorldViewProj;	// this cbuffer will carry the updated matrix</a:t>
            </a:r>
          </a:p>
          <a:p>
            <a:pPr lvl="0" rtl="0">
              <a:spcBef>
                <a:spcPts val="0"/>
              </a:spcBef>
              <a:spcAft>
                <a:spcPts val="0"/>
              </a:spcAft>
              <a:buNone/>
            </a:pPr>
            <a:r>
              <a:rPr lang="en" sz="1200" dirty="0">
                <a:latin typeface="Courier New"/>
                <a:ea typeface="Courier New"/>
                <a:cs typeface="Courier New"/>
                <a:sym typeface="Courier New"/>
              </a:rPr>
              <a:t>}</a:t>
            </a:r>
          </a:p>
          <a:p>
            <a:pPr lvl="0" rtl="0">
              <a:spcBef>
                <a:spcPts val="0"/>
              </a:spcBef>
              <a:spcAft>
                <a:spcPts val="0"/>
              </a:spcAft>
              <a:buNone/>
            </a:pPr>
            <a:endParaRPr sz="1200" dirty="0">
              <a:latin typeface="Courier New"/>
              <a:ea typeface="Courier New"/>
              <a:cs typeface="Courier New"/>
              <a:sym typeface="Courier New"/>
            </a:endParaRPr>
          </a:p>
          <a:p>
            <a:pPr lvl="0" rtl="0">
              <a:spcBef>
                <a:spcPts val="0"/>
              </a:spcBef>
              <a:spcAft>
                <a:spcPts val="0"/>
              </a:spcAft>
              <a:buNone/>
            </a:pPr>
            <a:r>
              <a:rPr lang="en" sz="1200" dirty="0"/>
              <a:t>Note that this buffer </a:t>
            </a:r>
            <a:r>
              <a:rPr lang="en" sz="1200" dirty="0">
                <a:solidFill>
                  <a:srgbClr val="F1C232"/>
                </a:solidFill>
              </a:rPr>
              <a:t>must be a multiple of</a:t>
            </a:r>
            <a:r>
              <a:rPr lang="en" sz="1200" dirty="0"/>
              <a:t> the minimum hardware allocation size, which is </a:t>
            </a:r>
            <a:r>
              <a:rPr lang="en" sz="1200" dirty="0">
                <a:solidFill>
                  <a:srgbClr val="F1C232"/>
                </a:solidFill>
              </a:rPr>
              <a:t>256 bytes</a:t>
            </a:r>
            <a:r>
              <a:rPr lang="en" sz="1200" dirty="0"/>
              <a:t>. We do this when creating the buffer in the UPLOAD heap.</a:t>
            </a:r>
          </a:p>
          <a:p>
            <a:pPr lvl="0" rtl="0">
              <a:spcBef>
                <a:spcPts val="0"/>
              </a:spcBef>
              <a:spcAft>
                <a:spcPts val="0"/>
              </a:spcAft>
              <a:buNone/>
            </a:pPr>
            <a:endParaRPr sz="1200" dirty="0"/>
          </a:p>
          <a:p>
            <a:pPr lvl="0" algn="ctr" rtl="0">
              <a:spcBef>
                <a:spcPts val="0"/>
              </a:spcBef>
              <a:spcAft>
                <a:spcPts val="0"/>
              </a:spcAft>
              <a:buNone/>
            </a:pPr>
            <a:r>
              <a:rPr lang="en" sz="1200" dirty="0">
                <a:latin typeface="Courier New"/>
                <a:ea typeface="Courier New"/>
                <a:cs typeface="Courier New"/>
                <a:sym typeface="Courier New"/>
              </a:rPr>
              <a:t>bytes = ceil((sizeof(object) * numberOfObjects) / 256) * 256</a:t>
            </a:r>
          </a:p>
          <a:p>
            <a:pPr lvl="0" algn="ctr" rtl="0">
              <a:spcBef>
                <a:spcPts val="0"/>
              </a:spcBef>
              <a:spcAft>
                <a:spcPts val="0"/>
              </a:spcAft>
              <a:buNone/>
            </a:pPr>
            <a:endParaRPr sz="1200" dirty="0">
              <a:latin typeface="Courier New"/>
              <a:ea typeface="Courier New"/>
              <a:cs typeface="Courier New"/>
              <a:sym typeface="Courier New"/>
            </a:endParaRPr>
          </a:p>
          <a:p>
            <a:pPr lvl="0" algn="ctr" rtl="0">
              <a:spcBef>
                <a:spcPts val="0"/>
              </a:spcBef>
              <a:spcAft>
                <a:spcPts val="0"/>
              </a:spcAft>
              <a:buNone/>
            </a:pPr>
            <a:endParaRPr sz="1200" dirty="0">
              <a:latin typeface="Courier New"/>
              <a:ea typeface="Courier New"/>
              <a:cs typeface="Courier New"/>
              <a:sym typeface="Courier New"/>
            </a:endParaRPr>
          </a:p>
          <a:p>
            <a:pPr lvl="0" algn="ctr" rtl="0">
              <a:spcBef>
                <a:spcPts val="0"/>
              </a:spcBef>
              <a:spcAft>
                <a:spcPts val="0"/>
              </a:spcAft>
              <a:buNone/>
            </a:pPr>
            <a:r>
              <a:rPr lang="en" sz="1000" dirty="0">
                <a:solidFill>
                  <a:srgbClr val="666666"/>
                </a:solidFill>
                <a:latin typeface="Courier New"/>
                <a:ea typeface="Courier New"/>
                <a:cs typeface="Courier New"/>
                <a:sym typeface="Courier New"/>
              </a:rPr>
              <a:t>bitwise way (alternative): (bytes + 255) &amp; ~255; // negate the first two bits to round it up</a:t>
            </a:r>
          </a:p>
          <a:p>
            <a:pPr lvl="0" rtl="0">
              <a:spcBef>
                <a:spcPts val="0"/>
              </a:spcBef>
              <a:spcAft>
                <a:spcPts val="0"/>
              </a:spcAft>
              <a:buNone/>
            </a:pPr>
            <a:endParaRPr sz="1200" dirty="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311700" y="1152475"/>
            <a:ext cx="8520600" cy="3631500"/>
          </a:xfrm>
          <a:prstGeom prst="rect">
            <a:avLst/>
          </a:prstGeom>
        </p:spPr>
        <p:txBody>
          <a:bodyPr lIns="91425" tIns="91425" rIns="91425" bIns="91425" anchor="t" anchorCtr="0">
            <a:noAutofit/>
          </a:bodyPr>
          <a:lstStyle/>
          <a:p>
            <a:pPr lvl="0" algn="just" rtl="0">
              <a:spcBef>
                <a:spcPts val="0"/>
              </a:spcBef>
              <a:spcAft>
                <a:spcPts val="0"/>
              </a:spcAft>
              <a:buNone/>
            </a:pPr>
            <a:r>
              <a:rPr lang="en"/>
              <a:t>Finally, constant buffers need to be bound to the pipeline via descriptors, which are stores, just as the Depth/Stencil and Backbuffers (Render Target Views) ones, within heaps.</a:t>
            </a:r>
          </a:p>
          <a:p>
            <a:pPr lvl="0" algn="just" rtl="0">
              <a:spcBef>
                <a:spcPts val="0"/>
              </a:spcBef>
              <a:spcAft>
                <a:spcPts val="0"/>
              </a:spcAft>
              <a:buNone/>
            </a:pPr>
            <a:endParaRPr/>
          </a:p>
          <a:p>
            <a:pPr lvl="0" algn="just" rtl="0">
              <a:spcBef>
                <a:spcPts val="0"/>
              </a:spcBef>
              <a:spcAft>
                <a:spcPts val="0"/>
              </a:spcAft>
              <a:buNone/>
            </a:pPr>
            <a:r>
              <a:rPr lang="en">
                <a:solidFill>
                  <a:srgbClr val="E06666"/>
                </a:solidFill>
              </a:rPr>
              <a:t>IMPORTANT</a:t>
            </a:r>
          </a:p>
          <a:p>
            <a:pPr lvl="0" algn="just" rtl="0">
              <a:spcBef>
                <a:spcPts val="0"/>
              </a:spcBef>
              <a:spcAft>
                <a:spcPts val="0"/>
              </a:spcAft>
              <a:buNone/>
            </a:pPr>
            <a:endParaRPr/>
          </a:p>
          <a:p>
            <a:pPr lvl="0" algn="just" rtl="0">
              <a:spcBef>
                <a:spcPts val="0"/>
              </a:spcBef>
              <a:spcAft>
                <a:spcPts val="0"/>
              </a:spcAft>
              <a:buNone/>
            </a:pPr>
            <a:r>
              <a:rPr lang="en"/>
              <a:t>When stuffing the D3D12_DESCRIPTOR_HEAP_DESC , the flag must allow shaders to be able to see this buffers, so we must use:</a:t>
            </a:r>
          </a:p>
          <a:p>
            <a:pPr lvl="0" algn="just" rtl="0">
              <a:spcBef>
                <a:spcPts val="0"/>
              </a:spcBef>
              <a:spcAft>
                <a:spcPts val="0"/>
              </a:spcAft>
              <a:buNone/>
            </a:pPr>
            <a:endParaRPr/>
          </a:p>
          <a:p>
            <a:pPr lvl="0" algn="ctr">
              <a:spcBef>
                <a:spcPts val="0"/>
              </a:spcBef>
              <a:spcAft>
                <a:spcPts val="0"/>
              </a:spcAft>
              <a:buNone/>
            </a:pPr>
            <a:r>
              <a:rPr lang="en">
                <a:solidFill>
                  <a:srgbClr val="F1C232"/>
                </a:solidFill>
              </a:rPr>
              <a:t>D3D12_DESCRIPTOR_HEAP_FLAG_SHADER_VISIBLE</a:t>
            </a:r>
          </a:p>
        </p:txBody>
      </p:sp>
      <p:sp>
        <p:nvSpPr>
          <p:cNvPr id="431" name="Shape 4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Constant Buffers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311700" y="1152475"/>
            <a:ext cx="8520600" cy="1874400"/>
          </a:xfrm>
          <a:prstGeom prst="rect">
            <a:avLst/>
          </a:prstGeom>
        </p:spPr>
        <p:txBody>
          <a:bodyPr lIns="91425" tIns="91425" rIns="91425" bIns="91425" anchor="t" anchorCtr="0">
            <a:noAutofit/>
          </a:bodyPr>
          <a:lstStyle/>
          <a:p>
            <a:pPr lvl="0">
              <a:spcBef>
                <a:spcPts val="0"/>
              </a:spcBef>
              <a:buNone/>
            </a:pPr>
            <a:r>
              <a:rPr lang="en" sz="1200"/>
              <a:t>Shaders will be able to access resources from, among other types, constant buffers.</a:t>
            </a:r>
          </a:p>
          <a:p>
            <a:pPr lvl="0">
              <a:spcBef>
                <a:spcPts val="0"/>
              </a:spcBef>
              <a:spcAft>
                <a:spcPts val="0"/>
              </a:spcAft>
              <a:buNone/>
            </a:pPr>
            <a:r>
              <a:rPr lang="en" sz="1200">
                <a:solidFill>
                  <a:srgbClr val="999999"/>
                </a:solidFill>
                <a:latin typeface="Courier New"/>
                <a:ea typeface="Courier New"/>
                <a:cs typeface="Courier New"/>
                <a:sym typeface="Courier New"/>
              </a:rPr>
              <a:t>cbuffer </a:t>
            </a:r>
            <a:r>
              <a:rPr lang="en" sz="1200">
                <a:latin typeface="Courier New"/>
                <a:ea typeface="Courier New"/>
                <a:cs typeface="Courier New"/>
                <a:sym typeface="Courier New"/>
              </a:rPr>
              <a:t>cbPerObject : </a:t>
            </a:r>
            <a:r>
              <a:rPr lang="en" sz="1200" b="1">
                <a:solidFill>
                  <a:srgbClr val="93C47D"/>
                </a:solidFill>
                <a:latin typeface="Courier New"/>
                <a:ea typeface="Courier New"/>
                <a:cs typeface="Courier New"/>
                <a:sym typeface="Courier New"/>
              </a:rPr>
              <a:t>register(b0)</a:t>
            </a:r>
            <a:r>
              <a:rPr lang="en" sz="1200">
                <a:latin typeface="Courier New"/>
                <a:ea typeface="Courier New"/>
                <a:cs typeface="Courier New"/>
                <a:sym typeface="Courier New"/>
              </a:rPr>
              <a:t> {</a:t>
            </a:r>
          </a:p>
          <a:p>
            <a:pPr lvl="0">
              <a:spcBef>
                <a:spcPts val="0"/>
              </a:spcBef>
              <a:spcAft>
                <a:spcPts val="0"/>
              </a:spcAft>
              <a:buNone/>
            </a:pPr>
            <a:r>
              <a:rPr lang="en" sz="1200">
                <a:latin typeface="Courier New"/>
                <a:ea typeface="Courier New"/>
                <a:cs typeface="Courier New"/>
                <a:sym typeface="Courier New"/>
              </a:rPr>
              <a:t>	float4x4 gWorldViewProj;</a:t>
            </a:r>
          </a:p>
          <a:p>
            <a:pPr lvl="0" rtl="0">
              <a:spcBef>
                <a:spcPts val="0"/>
              </a:spcBef>
              <a:spcAft>
                <a:spcPts val="0"/>
              </a:spcAft>
              <a:buNone/>
            </a:pPr>
            <a:r>
              <a:rPr lang="en" sz="1200">
                <a:latin typeface="Courier New"/>
                <a:ea typeface="Courier New"/>
                <a:cs typeface="Courier New"/>
                <a:sym typeface="Courier New"/>
              </a:rPr>
              <a:t>}</a:t>
            </a:r>
          </a:p>
          <a:p>
            <a:pPr lvl="0" rtl="0">
              <a:spcBef>
                <a:spcPts val="0"/>
              </a:spcBef>
              <a:spcAft>
                <a:spcPts val="0"/>
              </a:spcAft>
              <a:buNone/>
            </a:pPr>
            <a:endParaRPr sz="1200">
              <a:latin typeface="Courier New"/>
              <a:ea typeface="Courier New"/>
              <a:cs typeface="Courier New"/>
              <a:sym typeface="Courier New"/>
            </a:endParaRPr>
          </a:p>
          <a:p>
            <a:pPr lvl="0" algn="just" rtl="0">
              <a:spcBef>
                <a:spcPts val="0"/>
              </a:spcBef>
              <a:buNone/>
            </a:pPr>
            <a:r>
              <a:rPr lang="en" sz="1200"/>
              <a:t>Within the shader programs,  we will use the resources we put in memory, the shader can then access them via registered slots. This is know as </a:t>
            </a:r>
            <a:r>
              <a:rPr lang="en" sz="1200">
                <a:solidFill>
                  <a:srgbClr val="F1C232"/>
                </a:solidFill>
              </a:rPr>
              <a:t>Root Signature</a:t>
            </a:r>
            <a:r>
              <a:rPr lang="en" sz="1200"/>
              <a:t> .</a:t>
            </a:r>
          </a:p>
          <a:p>
            <a:pPr lvl="0">
              <a:spcBef>
                <a:spcPts val="0"/>
              </a:spcBef>
              <a:spcAft>
                <a:spcPts val="0"/>
              </a:spcAft>
              <a:buNone/>
            </a:pPr>
            <a:endParaRPr sz="1200">
              <a:latin typeface="Courier New"/>
              <a:ea typeface="Courier New"/>
              <a:cs typeface="Courier New"/>
              <a:sym typeface="Courier New"/>
            </a:endParaRPr>
          </a:p>
        </p:txBody>
      </p:sp>
      <p:sp>
        <p:nvSpPr>
          <p:cNvPr id="437" name="Shape 43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a:t>
            </a:r>
            <a:r>
              <a:rPr lang="en" sz="1800">
                <a:solidFill>
                  <a:srgbClr val="E69138"/>
                </a:solidFill>
              </a:rPr>
              <a:t> </a:t>
            </a:r>
            <a:r>
              <a:rPr lang="en" sz="1800">
                <a:solidFill>
                  <a:srgbClr val="999999"/>
                </a:solidFill>
              </a:rPr>
              <a:t>- Registering Pipeline Resources</a:t>
            </a:r>
          </a:p>
        </p:txBody>
      </p:sp>
      <p:sp>
        <p:nvSpPr>
          <p:cNvPr id="438" name="Shape 438"/>
          <p:cNvSpPr txBox="1"/>
          <p:nvPr/>
        </p:nvSpPr>
        <p:spPr>
          <a:xfrm>
            <a:off x="443025" y="3744575"/>
            <a:ext cx="1569300" cy="3828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E06666"/>
                </a:solidFill>
              </a:rPr>
              <a:t>Root Signature</a:t>
            </a:r>
          </a:p>
        </p:txBody>
      </p:sp>
      <p:sp>
        <p:nvSpPr>
          <p:cNvPr id="439" name="Shape 439"/>
          <p:cNvSpPr txBox="1"/>
          <p:nvPr/>
        </p:nvSpPr>
        <p:spPr>
          <a:xfrm>
            <a:off x="2329950" y="3231775"/>
            <a:ext cx="17022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3C47D"/>
                </a:solidFill>
              </a:rPr>
              <a:t>Root Parameters</a:t>
            </a:r>
            <a:r>
              <a:rPr lang="en" baseline="-25000">
                <a:solidFill>
                  <a:srgbClr val="93C47D"/>
                </a:solidFill>
              </a:rPr>
              <a:t>1</a:t>
            </a:r>
          </a:p>
        </p:txBody>
      </p:sp>
      <p:sp>
        <p:nvSpPr>
          <p:cNvPr id="440" name="Shape 440"/>
          <p:cNvSpPr txBox="1"/>
          <p:nvPr/>
        </p:nvSpPr>
        <p:spPr>
          <a:xfrm>
            <a:off x="2329950" y="3744575"/>
            <a:ext cx="17022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3C47D"/>
                </a:solidFill>
              </a:rPr>
              <a:t>Root Parameters</a:t>
            </a:r>
            <a:r>
              <a:rPr lang="en" baseline="-25000">
                <a:solidFill>
                  <a:srgbClr val="93C47D"/>
                </a:solidFill>
              </a:rPr>
              <a:t>2</a:t>
            </a:r>
          </a:p>
        </p:txBody>
      </p:sp>
      <p:sp>
        <p:nvSpPr>
          <p:cNvPr id="441" name="Shape 441"/>
          <p:cNvSpPr txBox="1"/>
          <p:nvPr/>
        </p:nvSpPr>
        <p:spPr>
          <a:xfrm>
            <a:off x="2329950" y="4490175"/>
            <a:ext cx="17022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3C47D"/>
                </a:solidFill>
              </a:rPr>
              <a:t>Root Parameters</a:t>
            </a:r>
            <a:r>
              <a:rPr lang="en" baseline="-25000">
                <a:solidFill>
                  <a:srgbClr val="93C47D"/>
                </a:solidFill>
              </a:rPr>
              <a:t>k</a:t>
            </a:r>
          </a:p>
        </p:txBody>
      </p:sp>
      <p:cxnSp>
        <p:nvCxnSpPr>
          <p:cNvPr id="442" name="Shape 442"/>
          <p:cNvCxnSpPr>
            <a:stCxn id="439" idx="1"/>
            <a:endCxn id="438" idx="3"/>
          </p:cNvCxnSpPr>
          <p:nvPr/>
        </p:nvCxnSpPr>
        <p:spPr>
          <a:xfrm flipH="1">
            <a:off x="2012250" y="3423175"/>
            <a:ext cx="317700" cy="512700"/>
          </a:xfrm>
          <a:prstGeom prst="bentConnector3">
            <a:avLst>
              <a:gd name="adj1" fmla="val 49988"/>
            </a:avLst>
          </a:prstGeom>
          <a:noFill/>
          <a:ln w="9525" cap="flat" cmpd="sng">
            <a:solidFill>
              <a:srgbClr val="F1C232"/>
            </a:solidFill>
            <a:prstDash val="solid"/>
            <a:round/>
            <a:headEnd type="none" w="lg" len="lg"/>
            <a:tailEnd type="none" w="lg" len="lg"/>
          </a:ln>
        </p:spPr>
      </p:cxnSp>
      <p:cxnSp>
        <p:nvCxnSpPr>
          <p:cNvPr id="443" name="Shape 443"/>
          <p:cNvCxnSpPr>
            <a:stCxn id="440" idx="1"/>
            <a:endCxn id="438" idx="3"/>
          </p:cNvCxnSpPr>
          <p:nvPr/>
        </p:nvCxnSpPr>
        <p:spPr>
          <a:xfrm flipH="1">
            <a:off x="2012250" y="3935975"/>
            <a:ext cx="317700" cy="600"/>
          </a:xfrm>
          <a:prstGeom prst="bentConnector3">
            <a:avLst>
              <a:gd name="adj1" fmla="val 49988"/>
            </a:avLst>
          </a:prstGeom>
          <a:noFill/>
          <a:ln w="9525" cap="flat" cmpd="sng">
            <a:solidFill>
              <a:srgbClr val="F1C232"/>
            </a:solidFill>
            <a:prstDash val="solid"/>
            <a:round/>
            <a:headEnd type="none" w="lg" len="lg"/>
            <a:tailEnd type="none" w="lg" len="lg"/>
          </a:ln>
        </p:spPr>
      </p:cxnSp>
      <p:cxnSp>
        <p:nvCxnSpPr>
          <p:cNvPr id="444" name="Shape 444"/>
          <p:cNvCxnSpPr>
            <a:stCxn id="441" idx="1"/>
            <a:endCxn id="438" idx="3"/>
          </p:cNvCxnSpPr>
          <p:nvPr/>
        </p:nvCxnSpPr>
        <p:spPr>
          <a:xfrm rot="10800000">
            <a:off x="2012250" y="3936075"/>
            <a:ext cx="317700" cy="745500"/>
          </a:xfrm>
          <a:prstGeom prst="bentConnector3">
            <a:avLst>
              <a:gd name="adj1" fmla="val 49988"/>
            </a:avLst>
          </a:prstGeom>
          <a:noFill/>
          <a:ln w="9525" cap="flat" cmpd="sng">
            <a:solidFill>
              <a:srgbClr val="F1C232"/>
            </a:solidFill>
            <a:prstDash val="solid"/>
            <a:round/>
            <a:headEnd type="none" w="lg" len="lg"/>
            <a:tailEnd type="none" w="lg" len="lg"/>
          </a:ln>
        </p:spPr>
      </p:cxnSp>
      <p:sp>
        <p:nvSpPr>
          <p:cNvPr id="445" name="Shape 445"/>
          <p:cNvSpPr txBox="1"/>
          <p:nvPr/>
        </p:nvSpPr>
        <p:spPr>
          <a:xfrm>
            <a:off x="2329950" y="4117425"/>
            <a:ext cx="17022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3C47D"/>
                </a:solidFill>
              </a:rPr>
              <a:t>...</a:t>
            </a:r>
          </a:p>
        </p:txBody>
      </p:sp>
      <p:sp>
        <p:nvSpPr>
          <p:cNvPr id="446" name="Shape 446"/>
          <p:cNvSpPr txBox="1"/>
          <p:nvPr/>
        </p:nvSpPr>
        <p:spPr>
          <a:xfrm>
            <a:off x="4819775" y="3231775"/>
            <a:ext cx="15693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Descriptors Table</a:t>
            </a:r>
          </a:p>
        </p:txBody>
      </p:sp>
      <p:sp>
        <p:nvSpPr>
          <p:cNvPr id="447" name="Shape 447"/>
          <p:cNvSpPr txBox="1"/>
          <p:nvPr/>
        </p:nvSpPr>
        <p:spPr>
          <a:xfrm>
            <a:off x="7037075" y="2959310"/>
            <a:ext cx="854700" cy="382799"/>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b0</a:t>
            </a:r>
          </a:p>
        </p:txBody>
      </p:sp>
      <p:sp>
        <p:nvSpPr>
          <p:cNvPr id="448" name="Shape 448"/>
          <p:cNvSpPr txBox="1"/>
          <p:nvPr/>
        </p:nvSpPr>
        <p:spPr>
          <a:xfrm>
            <a:off x="7037075" y="3488125"/>
            <a:ext cx="8547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b2</a:t>
            </a:r>
          </a:p>
        </p:txBody>
      </p:sp>
      <p:sp>
        <p:nvSpPr>
          <p:cNvPr id="449" name="Shape 449"/>
          <p:cNvSpPr txBox="1"/>
          <p:nvPr/>
        </p:nvSpPr>
        <p:spPr>
          <a:xfrm>
            <a:off x="7037075" y="3231775"/>
            <a:ext cx="8547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b1</a:t>
            </a:r>
          </a:p>
        </p:txBody>
      </p:sp>
      <p:cxnSp>
        <p:nvCxnSpPr>
          <p:cNvPr id="450" name="Shape 450"/>
          <p:cNvCxnSpPr>
            <a:stCxn id="447" idx="1"/>
            <a:endCxn id="446" idx="3"/>
          </p:cNvCxnSpPr>
          <p:nvPr/>
        </p:nvCxnSpPr>
        <p:spPr>
          <a:xfrm flipH="1">
            <a:off x="6389075" y="3150710"/>
            <a:ext cx="648000" cy="272399"/>
          </a:xfrm>
          <a:prstGeom prst="bentConnector3">
            <a:avLst>
              <a:gd name="adj1" fmla="val 50000"/>
            </a:avLst>
          </a:prstGeom>
          <a:noFill/>
          <a:ln w="9525" cap="flat" cmpd="sng">
            <a:solidFill>
              <a:srgbClr val="F1C232"/>
            </a:solidFill>
            <a:prstDash val="solid"/>
            <a:round/>
            <a:headEnd type="stealth" w="lg" len="lg"/>
            <a:tailEnd type="none" w="lg" len="lg"/>
          </a:ln>
        </p:spPr>
      </p:cxnSp>
      <p:cxnSp>
        <p:nvCxnSpPr>
          <p:cNvPr id="451" name="Shape 451"/>
          <p:cNvCxnSpPr>
            <a:stCxn id="449" idx="1"/>
            <a:endCxn id="446" idx="3"/>
          </p:cNvCxnSpPr>
          <p:nvPr/>
        </p:nvCxnSpPr>
        <p:spPr>
          <a:xfrm flipH="1">
            <a:off x="6389075" y="3423175"/>
            <a:ext cx="648000" cy="600"/>
          </a:xfrm>
          <a:prstGeom prst="bentConnector3">
            <a:avLst>
              <a:gd name="adj1" fmla="val 50000"/>
            </a:avLst>
          </a:prstGeom>
          <a:noFill/>
          <a:ln w="9525" cap="flat" cmpd="sng">
            <a:solidFill>
              <a:srgbClr val="F1C232"/>
            </a:solidFill>
            <a:prstDash val="solid"/>
            <a:round/>
            <a:headEnd type="stealth" w="lg" len="lg"/>
            <a:tailEnd type="none" w="lg" len="lg"/>
          </a:ln>
        </p:spPr>
      </p:cxnSp>
      <p:cxnSp>
        <p:nvCxnSpPr>
          <p:cNvPr id="452" name="Shape 452"/>
          <p:cNvCxnSpPr>
            <a:stCxn id="448" idx="1"/>
            <a:endCxn id="446" idx="3"/>
          </p:cNvCxnSpPr>
          <p:nvPr/>
        </p:nvCxnSpPr>
        <p:spPr>
          <a:xfrm rot="10800000">
            <a:off x="6389075" y="3423325"/>
            <a:ext cx="648000" cy="256200"/>
          </a:xfrm>
          <a:prstGeom prst="bentConnector3">
            <a:avLst>
              <a:gd name="adj1" fmla="val 50000"/>
            </a:avLst>
          </a:prstGeom>
          <a:noFill/>
          <a:ln w="9525" cap="flat" cmpd="sng">
            <a:solidFill>
              <a:srgbClr val="F1C232"/>
            </a:solidFill>
            <a:prstDash val="solid"/>
            <a:round/>
            <a:headEnd type="stealth" w="lg" len="lg"/>
            <a:tailEnd type="none" w="lg" len="lg"/>
          </a:ln>
        </p:spPr>
      </p:cxnSp>
      <p:cxnSp>
        <p:nvCxnSpPr>
          <p:cNvPr id="453" name="Shape 453"/>
          <p:cNvCxnSpPr>
            <a:stCxn id="438" idx="3"/>
            <a:endCxn id="445" idx="1"/>
          </p:cNvCxnSpPr>
          <p:nvPr/>
        </p:nvCxnSpPr>
        <p:spPr>
          <a:xfrm>
            <a:off x="2012325" y="3935975"/>
            <a:ext cx="317700" cy="372900"/>
          </a:xfrm>
          <a:prstGeom prst="bentConnector3">
            <a:avLst>
              <a:gd name="adj1" fmla="val 49988"/>
            </a:avLst>
          </a:prstGeom>
          <a:noFill/>
          <a:ln w="9525" cap="flat" cmpd="sng">
            <a:solidFill>
              <a:srgbClr val="F1C232"/>
            </a:solidFill>
            <a:prstDash val="solid"/>
            <a:round/>
            <a:headEnd type="none" w="lg" len="lg"/>
            <a:tailEnd type="none" w="lg" len="lg"/>
          </a:ln>
        </p:spPr>
      </p:cxnSp>
      <p:sp>
        <p:nvSpPr>
          <p:cNvPr id="454" name="Shape 454"/>
          <p:cNvSpPr txBox="1"/>
          <p:nvPr/>
        </p:nvSpPr>
        <p:spPr>
          <a:xfrm>
            <a:off x="7037075" y="3744575"/>
            <a:ext cx="8547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F1C232"/>
                </a:solidFill>
              </a:rPr>
              <a:t>...</a:t>
            </a:r>
          </a:p>
        </p:txBody>
      </p:sp>
      <p:cxnSp>
        <p:nvCxnSpPr>
          <p:cNvPr id="455" name="Shape 455"/>
          <p:cNvCxnSpPr>
            <a:stCxn id="454" idx="1"/>
            <a:endCxn id="446" idx="3"/>
          </p:cNvCxnSpPr>
          <p:nvPr/>
        </p:nvCxnSpPr>
        <p:spPr>
          <a:xfrm rot="10800000">
            <a:off x="6389075" y="3423275"/>
            <a:ext cx="648000" cy="512700"/>
          </a:xfrm>
          <a:prstGeom prst="bentConnector3">
            <a:avLst>
              <a:gd name="adj1" fmla="val 50000"/>
            </a:avLst>
          </a:prstGeom>
          <a:noFill/>
          <a:ln w="9525" cap="flat" cmpd="sng">
            <a:solidFill>
              <a:srgbClr val="F1C232"/>
            </a:solidFill>
            <a:prstDash val="solid"/>
            <a:round/>
            <a:headEnd type="stealth" w="lg" len="lg"/>
            <a:tailEnd type="none" w="lg" len="lg"/>
          </a:ln>
        </p:spPr>
      </p:cxnSp>
      <p:sp>
        <p:nvSpPr>
          <p:cNvPr id="456" name="Shape 456"/>
          <p:cNvSpPr txBox="1"/>
          <p:nvPr/>
        </p:nvSpPr>
        <p:spPr>
          <a:xfrm>
            <a:off x="4819775" y="3646975"/>
            <a:ext cx="15693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99999"/>
                </a:solidFill>
              </a:rPr>
              <a:t>Root Constant</a:t>
            </a:r>
          </a:p>
        </p:txBody>
      </p:sp>
      <p:sp>
        <p:nvSpPr>
          <p:cNvPr id="457" name="Shape 457"/>
          <p:cNvSpPr txBox="1"/>
          <p:nvPr/>
        </p:nvSpPr>
        <p:spPr>
          <a:xfrm>
            <a:off x="4819775" y="4062175"/>
            <a:ext cx="1569300" cy="382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999999"/>
                </a:solidFill>
              </a:rPr>
              <a:t>Root Descriptor</a:t>
            </a:r>
          </a:p>
        </p:txBody>
      </p:sp>
      <p:cxnSp>
        <p:nvCxnSpPr>
          <p:cNvPr id="458" name="Shape 458"/>
          <p:cNvCxnSpPr>
            <a:stCxn id="439" idx="3"/>
            <a:endCxn id="456" idx="1"/>
          </p:cNvCxnSpPr>
          <p:nvPr/>
        </p:nvCxnSpPr>
        <p:spPr>
          <a:xfrm>
            <a:off x="4032150" y="3423175"/>
            <a:ext cx="787500" cy="415200"/>
          </a:xfrm>
          <a:prstGeom prst="bentConnector3">
            <a:avLst>
              <a:gd name="adj1" fmla="val 50008"/>
            </a:avLst>
          </a:prstGeom>
          <a:noFill/>
          <a:ln w="9525" cap="flat" cmpd="sng">
            <a:solidFill>
              <a:srgbClr val="999999"/>
            </a:solidFill>
            <a:prstDash val="solid"/>
            <a:round/>
            <a:headEnd type="none" w="lg" len="lg"/>
            <a:tailEnd type="stealth" w="lg" len="lg"/>
          </a:ln>
        </p:spPr>
      </p:cxnSp>
      <p:cxnSp>
        <p:nvCxnSpPr>
          <p:cNvPr id="459" name="Shape 459"/>
          <p:cNvCxnSpPr>
            <a:stCxn id="439" idx="3"/>
            <a:endCxn id="457" idx="1"/>
          </p:cNvCxnSpPr>
          <p:nvPr/>
        </p:nvCxnSpPr>
        <p:spPr>
          <a:xfrm>
            <a:off x="4032150" y="3423175"/>
            <a:ext cx="787500" cy="830400"/>
          </a:xfrm>
          <a:prstGeom prst="bentConnector3">
            <a:avLst>
              <a:gd name="adj1" fmla="val 50008"/>
            </a:avLst>
          </a:prstGeom>
          <a:noFill/>
          <a:ln w="9525" cap="flat" cmpd="sng">
            <a:solidFill>
              <a:srgbClr val="999999"/>
            </a:solidFill>
            <a:prstDash val="solid"/>
            <a:round/>
            <a:headEnd type="none" w="lg" len="lg"/>
            <a:tailEnd type="stealth" w="lg" len="lg"/>
          </a:ln>
        </p:spPr>
      </p:cxnSp>
      <p:cxnSp>
        <p:nvCxnSpPr>
          <p:cNvPr id="460" name="Shape 460"/>
          <p:cNvCxnSpPr>
            <a:stCxn id="439" idx="3"/>
            <a:endCxn id="446" idx="1"/>
          </p:cNvCxnSpPr>
          <p:nvPr/>
        </p:nvCxnSpPr>
        <p:spPr>
          <a:xfrm>
            <a:off x="4032150" y="3423175"/>
            <a:ext cx="787500" cy="600"/>
          </a:xfrm>
          <a:prstGeom prst="bentConnector3">
            <a:avLst>
              <a:gd name="adj1" fmla="val 50008"/>
            </a:avLst>
          </a:prstGeom>
          <a:noFill/>
          <a:ln w="9525" cap="flat" cmpd="sng">
            <a:solidFill>
              <a:srgbClr val="F1C232"/>
            </a:solidFill>
            <a:prstDash val="solid"/>
            <a:round/>
            <a:headEnd type="none" w="lg" len="lg"/>
            <a:tailEnd type="stealth" w="lg" len="lg"/>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75850" y="3807700"/>
            <a:ext cx="3311400" cy="533100"/>
          </a:xfrm>
          <a:prstGeom prst="rect">
            <a:avLst/>
          </a:prstGeom>
          <a:solidFill>
            <a:srgbClr val="E06666"/>
          </a:solidFill>
          <a:ln w="9525" cap="flat" cmpd="sng">
            <a:solidFill>
              <a:srgbClr val="E06666"/>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800">
                <a:solidFill>
                  <a:srgbClr val="85200C"/>
                </a:solidFill>
              </a:rPr>
              <a:t>Root Signature</a:t>
            </a:r>
          </a:p>
        </p:txBody>
      </p:sp>
      <p:sp>
        <p:nvSpPr>
          <p:cNvPr id="466" name="Shape 466"/>
          <p:cNvSpPr/>
          <p:nvPr/>
        </p:nvSpPr>
        <p:spPr>
          <a:xfrm>
            <a:off x="1693325" y="3903850"/>
            <a:ext cx="2117400" cy="340800"/>
          </a:xfrm>
          <a:prstGeom prst="rect">
            <a:avLst/>
          </a:prstGeom>
          <a:solidFill>
            <a:srgbClr val="6AA84F"/>
          </a:solidFill>
          <a:ln>
            <a:noFill/>
          </a:ln>
        </p:spPr>
        <p:txBody>
          <a:bodyPr lIns="91425" tIns="91425" rIns="91425" bIns="91425" anchor="ctr" anchorCtr="0">
            <a:noAutofit/>
          </a:bodyPr>
          <a:lstStyle/>
          <a:p>
            <a:pPr lvl="0" rtl="0">
              <a:spcBef>
                <a:spcPts val="0"/>
              </a:spcBef>
              <a:buNone/>
            </a:pPr>
            <a:r>
              <a:rPr lang="en" sz="800">
                <a:solidFill>
                  <a:srgbClr val="38761D"/>
                </a:solidFill>
              </a:rPr>
              <a:t>Root Parameter</a:t>
            </a:r>
          </a:p>
        </p:txBody>
      </p:sp>
      <p:sp>
        <p:nvSpPr>
          <p:cNvPr id="467" name="Shape 467"/>
          <p:cNvSpPr txBox="1">
            <a:spLocks noGrp="1"/>
          </p:cNvSpPr>
          <p:nvPr>
            <p:ph type="body" idx="1"/>
          </p:nvPr>
        </p:nvSpPr>
        <p:spPr>
          <a:xfrm>
            <a:off x="311700" y="1152475"/>
            <a:ext cx="8520600" cy="2257200"/>
          </a:xfrm>
          <a:prstGeom prst="rect">
            <a:avLst/>
          </a:prstGeom>
        </p:spPr>
        <p:txBody>
          <a:bodyPr lIns="91425" tIns="91425" rIns="91425" bIns="91425" anchor="t" anchorCtr="0">
            <a:noAutofit/>
          </a:bodyPr>
          <a:lstStyle/>
          <a:p>
            <a:pPr lvl="0" algn="just" rtl="0">
              <a:spcBef>
                <a:spcPts val="0"/>
              </a:spcBef>
              <a:buNone/>
            </a:pPr>
            <a:r>
              <a:rPr lang="en" sz="1400"/>
              <a:t>To create a Root Signature, we will:</a:t>
            </a:r>
          </a:p>
          <a:p>
            <a:pPr marL="457200" lvl="0" indent="-317500" algn="just" rtl="0">
              <a:spcBef>
                <a:spcPts val="0"/>
              </a:spcBef>
              <a:buSzPct val="100000"/>
              <a:buAutoNum type="arabicParenR"/>
            </a:pPr>
            <a:r>
              <a:rPr lang="en" sz="1400"/>
              <a:t>Create the Root Parameters array</a:t>
            </a:r>
          </a:p>
          <a:p>
            <a:pPr marL="457200" lvl="0" indent="-317500" algn="just" rtl="0">
              <a:spcBef>
                <a:spcPts val="0"/>
              </a:spcBef>
              <a:buSzPct val="100000"/>
              <a:buAutoNum type="arabicParenR"/>
            </a:pPr>
            <a:r>
              <a:rPr lang="en" sz="1400"/>
              <a:t>Create the Descriptor Range (Table/s) - could be an array, or simply 1</a:t>
            </a:r>
          </a:p>
          <a:p>
            <a:pPr marL="457200" lvl="0" indent="-317500" algn="just" rtl="0">
              <a:spcBef>
                <a:spcPts val="0"/>
              </a:spcBef>
              <a:buSzPct val="100000"/>
              <a:buAutoNum type="arabicParenR"/>
            </a:pPr>
            <a:r>
              <a:rPr lang="en" sz="1400"/>
              <a:t>Bind the Root Parameter and the Descriptor Range</a:t>
            </a:r>
          </a:p>
          <a:p>
            <a:pPr marL="457200" lvl="0" indent="-317500" algn="just" rtl="0">
              <a:spcBef>
                <a:spcPts val="0"/>
              </a:spcBef>
              <a:buSzPct val="100000"/>
              <a:buAutoNum type="arabicParenR"/>
            </a:pPr>
            <a:r>
              <a:rPr lang="en" sz="1400"/>
              <a:t>Create a Root Signature descriptor and bind the parameters to it</a:t>
            </a:r>
          </a:p>
          <a:p>
            <a:pPr marL="457200" lvl="0" indent="-317500" algn="just" rtl="0">
              <a:spcBef>
                <a:spcPts val="0"/>
              </a:spcBef>
              <a:buSzPct val="100000"/>
              <a:buAutoNum type="arabicParenR"/>
            </a:pPr>
            <a:r>
              <a:rPr lang="en" sz="1400"/>
              <a:t>Create the Root Signature</a:t>
            </a:r>
          </a:p>
          <a:p>
            <a:pPr lvl="0" rtl="0">
              <a:spcBef>
                <a:spcPts val="0"/>
              </a:spcBef>
              <a:spcAft>
                <a:spcPts val="0"/>
              </a:spcAft>
              <a:buNone/>
            </a:pPr>
            <a:endParaRPr sz="1400">
              <a:latin typeface="Courier New"/>
              <a:ea typeface="Courier New"/>
              <a:cs typeface="Courier New"/>
              <a:sym typeface="Courier New"/>
            </a:endParaRPr>
          </a:p>
        </p:txBody>
      </p:sp>
      <p:sp>
        <p:nvSpPr>
          <p:cNvPr id="468" name="Shape 4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a:t>
            </a:r>
            <a:r>
              <a:rPr lang="en" sz="1800">
                <a:solidFill>
                  <a:srgbClr val="E69138"/>
                </a:solidFill>
              </a:rPr>
              <a:t> </a:t>
            </a:r>
            <a:r>
              <a:rPr lang="en" sz="1800">
                <a:solidFill>
                  <a:srgbClr val="999999"/>
                </a:solidFill>
              </a:rPr>
              <a:t>- Registering Pipeline Resources</a:t>
            </a:r>
          </a:p>
        </p:txBody>
      </p:sp>
      <p:sp>
        <p:nvSpPr>
          <p:cNvPr id="469" name="Shape 469"/>
          <p:cNvSpPr/>
          <p:nvPr/>
        </p:nvSpPr>
        <p:spPr>
          <a:xfrm>
            <a:off x="2553025" y="3964600"/>
            <a:ext cx="1205100" cy="219300"/>
          </a:xfrm>
          <a:prstGeom prst="rect">
            <a:avLst/>
          </a:prstGeom>
          <a:solidFill>
            <a:srgbClr val="F1C232"/>
          </a:solidFill>
          <a:ln>
            <a:noFill/>
          </a:ln>
        </p:spPr>
        <p:txBody>
          <a:bodyPr lIns="91425" tIns="91425" rIns="91425" bIns="91425" anchor="ctr" anchorCtr="0">
            <a:noAutofit/>
          </a:bodyPr>
          <a:lstStyle/>
          <a:p>
            <a:pPr lvl="0" algn="ctr">
              <a:spcBef>
                <a:spcPts val="0"/>
              </a:spcBef>
              <a:buNone/>
            </a:pPr>
            <a:r>
              <a:rPr lang="en" sz="800">
                <a:solidFill>
                  <a:srgbClr val="B45F06"/>
                </a:solidFill>
              </a:rPr>
              <a:t>Descriptors Table</a:t>
            </a:r>
          </a:p>
        </p:txBody>
      </p:sp>
      <p:sp>
        <p:nvSpPr>
          <p:cNvPr id="470" name="Shape 470"/>
          <p:cNvSpPr/>
          <p:nvPr/>
        </p:nvSpPr>
        <p:spPr>
          <a:xfrm>
            <a:off x="675875" y="4558700"/>
            <a:ext cx="3311400" cy="340800"/>
          </a:xfrm>
          <a:prstGeom prst="rect">
            <a:avLst/>
          </a:prstGeom>
          <a:noFill/>
          <a:ln w="9525" cap="flat" cmpd="sng">
            <a:solidFill>
              <a:srgbClr val="E69138"/>
            </a:solidFill>
            <a:prstDash val="solid"/>
            <a:round/>
            <a:headEnd type="none" w="med" len="med"/>
            <a:tailEnd type="none" w="med" len="med"/>
          </a:ln>
        </p:spPr>
        <p:txBody>
          <a:bodyPr lIns="91425" tIns="91425" rIns="91425" bIns="91425" anchor="ctr" anchorCtr="0">
            <a:noAutofit/>
          </a:bodyPr>
          <a:lstStyle/>
          <a:p>
            <a:pPr lvl="0" algn="r">
              <a:spcBef>
                <a:spcPts val="0"/>
              </a:spcBef>
              <a:buNone/>
            </a:pPr>
            <a:r>
              <a:rPr lang="en">
                <a:solidFill>
                  <a:srgbClr val="999999"/>
                </a:solidFill>
              </a:rPr>
              <a:t>Constant Buffer Heap</a:t>
            </a:r>
          </a:p>
        </p:txBody>
      </p:sp>
      <p:sp>
        <p:nvSpPr>
          <p:cNvPr id="471" name="Shape 471"/>
          <p:cNvSpPr/>
          <p:nvPr/>
        </p:nvSpPr>
        <p:spPr>
          <a:xfrm>
            <a:off x="675825" y="4558700"/>
            <a:ext cx="597000" cy="340800"/>
          </a:xfrm>
          <a:prstGeom prst="rect">
            <a:avLst/>
          </a:prstGeom>
          <a:solidFill>
            <a:srgbClr val="F1C232"/>
          </a:solidFill>
          <a:ln w="9525" cap="flat" cmpd="sng">
            <a:solidFill>
              <a:srgbClr val="E6913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B45F06"/>
                </a:solidFill>
              </a:rPr>
              <a:t>CBV</a:t>
            </a:r>
          </a:p>
        </p:txBody>
      </p:sp>
      <p:sp>
        <p:nvSpPr>
          <p:cNvPr id="472" name="Shape 472"/>
          <p:cNvSpPr/>
          <p:nvPr/>
        </p:nvSpPr>
        <p:spPr>
          <a:xfrm>
            <a:off x="4918250" y="4145600"/>
            <a:ext cx="3033600" cy="413100"/>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38761D"/>
                </a:solidFill>
              </a:rPr>
              <a:t>Commands Queue</a:t>
            </a:r>
          </a:p>
        </p:txBody>
      </p:sp>
      <p:cxnSp>
        <p:nvCxnSpPr>
          <p:cNvPr id="473" name="Shape 473"/>
          <p:cNvCxnSpPr>
            <a:stCxn id="465" idx="3"/>
            <a:endCxn id="472" idx="1"/>
          </p:cNvCxnSpPr>
          <p:nvPr/>
        </p:nvCxnSpPr>
        <p:spPr>
          <a:xfrm>
            <a:off x="3987250" y="4074250"/>
            <a:ext cx="930900" cy="277800"/>
          </a:xfrm>
          <a:prstGeom prst="bentConnector3">
            <a:avLst>
              <a:gd name="adj1" fmla="val 50005"/>
            </a:avLst>
          </a:prstGeom>
          <a:noFill/>
          <a:ln w="9525" cap="flat" cmpd="sng">
            <a:solidFill>
              <a:srgbClr val="F1C232"/>
            </a:solidFill>
            <a:prstDash val="dash"/>
            <a:round/>
            <a:headEnd type="none" w="lg" len="lg"/>
            <a:tailEnd type="stealth" w="lg" len="lg"/>
          </a:ln>
        </p:spPr>
      </p:cxnSp>
      <p:cxnSp>
        <p:nvCxnSpPr>
          <p:cNvPr id="474" name="Shape 474"/>
          <p:cNvCxnSpPr>
            <a:stCxn id="470" idx="3"/>
            <a:endCxn id="472" idx="1"/>
          </p:cNvCxnSpPr>
          <p:nvPr/>
        </p:nvCxnSpPr>
        <p:spPr>
          <a:xfrm rot="10800000" flipH="1">
            <a:off x="3987275" y="4352000"/>
            <a:ext cx="930900" cy="377100"/>
          </a:xfrm>
          <a:prstGeom prst="bentConnector3">
            <a:avLst>
              <a:gd name="adj1" fmla="val 50004"/>
            </a:avLst>
          </a:prstGeom>
          <a:noFill/>
          <a:ln w="9525" cap="flat" cmpd="sng">
            <a:solidFill>
              <a:srgbClr val="F1C232"/>
            </a:solidFill>
            <a:prstDash val="dash"/>
            <a:round/>
            <a:headEnd type="none" w="lg" len="lg"/>
            <a:tailEnd type="stealth" w="lg" len="lg"/>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spcAft>
                <a:spcPts val="0"/>
              </a:spcAft>
              <a:buNone/>
            </a:pPr>
            <a:r>
              <a:rPr lang="en" sz="1200"/>
              <a:t>Shaders are programs written in </a:t>
            </a:r>
            <a:r>
              <a:rPr lang="en" sz="1200">
                <a:solidFill>
                  <a:srgbClr val="F1C232"/>
                </a:solidFill>
              </a:rPr>
              <a:t>.hsls extension</a:t>
            </a:r>
            <a:r>
              <a:rPr lang="en" sz="1200"/>
              <a:t> files. HLSL stands for </a:t>
            </a:r>
            <a:r>
              <a:rPr lang="en" sz="1200">
                <a:solidFill>
                  <a:srgbClr val="E06666"/>
                </a:solidFill>
              </a:rPr>
              <a:t>High Level Shader Language</a:t>
            </a:r>
            <a:r>
              <a:rPr lang="en" sz="1200"/>
              <a:t>.</a:t>
            </a:r>
          </a:p>
          <a:p>
            <a:pPr lvl="0" algn="just" rtl="0">
              <a:spcBef>
                <a:spcPts val="0"/>
              </a:spcBef>
              <a:spcAft>
                <a:spcPts val="0"/>
              </a:spcAft>
              <a:buNone/>
            </a:pPr>
            <a:endParaRPr sz="1200"/>
          </a:p>
          <a:p>
            <a:pPr lvl="0" algn="just" rtl="0">
              <a:spcBef>
                <a:spcPts val="0"/>
              </a:spcBef>
              <a:spcAft>
                <a:spcPts val="0"/>
              </a:spcAft>
              <a:buNone/>
            </a:pPr>
            <a:r>
              <a:rPr lang="en" sz="1200"/>
              <a:t>These are </a:t>
            </a:r>
            <a:r>
              <a:rPr lang="en" sz="1200">
                <a:solidFill>
                  <a:srgbClr val="F1C232"/>
                </a:solidFill>
              </a:rPr>
              <a:t>compiled into portable (HW independant) bytecode</a:t>
            </a:r>
            <a:r>
              <a:rPr lang="en" sz="1200"/>
              <a:t> by either our application - during runtime, using D3D - or offline using FXC. The most common method is to be compiled in Visual Studio when building our App (before runtime) This allows us to deal with compile programs and improve runtime.</a:t>
            </a:r>
          </a:p>
          <a:p>
            <a:pPr lvl="0" algn="just" rtl="0">
              <a:spcBef>
                <a:spcPts val="0"/>
              </a:spcBef>
              <a:spcAft>
                <a:spcPts val="0"/>
              </a:spcAft>
              <a:buNone/>
            </a:pPr>
            <a:endParaRPr sz="1200"/>
          </a:p>
          <a:p>
            <a:pPr lvl="0" algn="just" rtl="0">
              <a:spcBef>
                <a:spcPts val="0"/>
              </a:spcBef>
              <a:spcAft>
                <a:spcPts val="0"/>
              </a:spcAft>
              <a:buNone/>
            </a:pPr>
            <a:r>
              <a:rPr lang="en" sz="1200"/>
              <a:t>A single Shader file can contain many ‘sub-programs’ represented as functions, this is not possible if we are not using FXC via command line. Visual Studio only takes a single program per shade (HSL) file.</a:t>
            </a:r>
          </a:p>
          <a:p>
            <a:pPr lvl="0" algn="just" rtl="0">
              <a:spcBef>
                <a:spcPts val="0"/>
              </a:spcBef>
              <a:spcAft>
                <a:spcPts val="0"/>
              </a:spcAft>
              <a:buNone/>
            </a:pPr>
            <a:endParaRPr sz="1200"/>
          </a:p>
          <a:p>
            <a:pPr lvl="0" algn="just" rtl="0">
              <a:spcBef>
                <a:spcPts val="0"/>
              </a:spcBef>
              <a:spcAft>
                <a:spcPts val="0"/>
              </a:spcAft>
              <a:buNone/>
            </a:pPr>
            <a:r>
              <a:rPr lang="en" sz="1200"/>
              <a:t>The compiled code is turned into a </a:t>
            </a:r>
            <a:r>
              <a:rPr lang="en" sz="1200">
                <a:solidFill>
                  <a:srgbClr val="F1C232"/>
                </a:solidFill>
              </a:rPr>
              <a:t>.CSO file</a:t>
            </a:r>
            <a:r>
              <a:rPr lang="en" sz="1200"/>
              <a:t>, which is </a:t>
            </a:r>
            <a:r>
              <a:rPr lang="en" sz="1200">
                <a:solidFill>
                  <a:srgbClr val="F1C232"/>
                </a:solidFill>
              </a:rPr>
              <a:t>loaded</a:t>
            </a:r>
            <a:r>
              <a:rPr lang="en" sz="1200"/>
              <a:t> as bytes </a:t>
            </a:r>
            <a:r>
              <a:rPr lang="en" sz="1200">
                <a:solidFill>
                  <a:srgbClr val="F1C232"/>
                </a:solidFill>
              </a:rPr>
              <a:t>during runtime and passed into the pipeline</a:t>
            </a:r>
            <a:r>
              <a:rPr lang="en" sz="1200"/>
              <a:t> for this to use to process vertices, pixels or other functions.</a:t>
            </a:r>
          </a:p>
          <a:p>
            <a:pPr lvl="0" algn="just">
              <a:spcBef>
                <a:spcPts val="0"/>
              </a:spcBef>
              <a:spcAft>
                <a:spcPts val="0"/>
              </a:spcAft>
              <a:buNone/>
            </a:pPr>
            <a:endParaRPr sz="1200"/>
          </a:p>
          <a:p>
            <a:pPr lvl="0" algn="just" rtl="0">
              <a:spcBef>
                <a:spcPts val="0"/>
              </a:spcBef>
              <a:spcAft>
                <a:spcPts val="0"/>
              </a:spcAft>
              <a:buNone/>
            </a:pPr>
            <a:r>
              <a:rPr lang="en" sz="1200"/>
              <a:t>We need to specify the </a:t>
            </a:r>
            <a:r>
              <a:rPr lang="en" sz="1200">
                <a:solidFill>
                  <a:srgbClr val="93C47D"/>
                </a:solidFill>
              </a:rPr>
              <a:t>input function</a:t>
            </a:r>
            <a:r>
              <a:rPr lang="en" sz="1200"/>
              <a:t>. This will have parameters which serve as input OR output. Once a vertex is processed, it is ready for the next stage of the pipeline.</a:t>
            </a:r>
          </a:p>
          <a:p>
            <a:pPr lvl="0" algn="just" rtl="0">
              <a:spcBef>
                <a:spcPts val="0"/>
              </a:spcBef>
              <a:spcAft>
                <a:spcPts val="0"/>
              </a:spcAft>
              <a:buNone/>
            </a:pPr>
            <a:endParaRPr sz="1200"/>
          </a:p>
          <a:p>
            <a:pPr lvl="0" algn="just">
              <a:spcBef>
                <a:spcPts val="0"/>
              </a:spcBef>
              <a:spcAft>
                <a:spcPts val="0"/>
              </a:spcAft>
              <a:buNone/>
            </a:pPr>
            <a:r>
              <a:rPr lang="en" sz="1200"/>
              <a:t>During runtime, we can compile and load the bytecode using D3D12CompileFromFile - or simply loaded into a D3D12Blob (stream of bytes) from the previously offline-compiled file.</a:t>
            </a:r>
          </a:p>
        </p:txBody>
      </p:sp>
      <p:sp>
        <p:nvSpPr>
          <p:cNvPr id="480" name="Shape 4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Shaders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spcAft>
                <a:spcPts val="0"/>
              </a:spcAft>
              <a:buNone/>
            </a:pPr>
            <a:r>
              <a:rPr lang="en" sz="1000"/>
              <a:t>When pushing vertices into the Vertex Shader, this expects that the structure has AT LEAST everything that was described in the Input Layout.</a:t>
            </a:r>
          </a:p>
          <a:p>
            <a:pPr lvl="0" rtl="0">
              <a:spcBef>
                <a:spcPts val="0"/>
              </a:spcBef>
              <a:spcAft>
                <a:spcPts val="0"/>
              </a:spcAft>
              <a:buNone/>
            </a:pPr>
            <a:endParaRPr sz="1000"/>
          </a:p>
          <a:p>
            <a:pPr lvl="0" rtl="0">
              <a:spcBef>
                <a:spcPts val="0"/>
              </a:spcBef>
              <a:spcAft>
                <a:spcPts val="0"/>
              </a:spcAft>
              <a:buNone/>
            </a:pPr>
            <a:r>
              <a:rPr lang="en" sz="1000"/>
              <a:t>CPP file:</a:t>
            </a:r>
          </a:p>
          <a:p>
            <a:pPr lvl="0" rtl="0">
              <a:spcBef>
                <a:spcPts val="0"/>
              </a:spcBef>
              <a:spcAft>
                <a:spcPts val="0"/>
              </a:spcAft>
              <a:buNone/>
            </a:pPr>
            <a:endParaRPr sz="1000"/>
          </a:p>
          <a:p>
            <a:pPr lvl="0">
              <a:spcBef>
                <a:spcPts val="0"/>
              </a:spcBef>
              <a:spcAft>
                <a:spcPts val="0"/>
              </a:spcAft>
              <a:buNone/>
            </a:pPr>
            <a:r>
              <a:rPr lang="en" sz="1000">
                <a:latin typeface="Courier New"/>
                <a:ea typeface="Courier New"/>
                <a:cs typeface="Courier New"/>
                <a:sym typeface="Courier New"/>
              </a:rPr>
              <a:t>struct </a:t>
            </a:r>
            <a:r>
              <a:rPr lang="en" sz="1000">
                <a:solidFill>
                  <a:srgbClr val="E06666"/>
                </a:solidFill>
                <a:latin typeface="Courier New"/>
                <a:ea typeface="Courier New"/>
                <a:cs typeface="Courier New"/>
                <a:sym typeface="Courier New"/>
              </a:rPr>
              <a:t>Vertex </a:t>
            </a:r>
            <a:r>
              <a:rPr lang="en" sz="1000">
                <a:latin typeface="Courier New"/>
                <a:ea typeface="Courier New"/>
                <a:cs typeface="Courier New"/>
                <a:sym typeface="Courier New"/>
              </a:rPr>
              <a:t>{</a:t>
            </a:r>
          </a:p>
          <a:p>
            <a:pPr lvl="0" indent="457200" rtl="0">
              <a:spcBef>
                <a:spcPts val="0"/>
              </a:spcBef>
              <a:spcAft>
                <a:spcPts val="0"/>
              </a:spcAft>
              <a:buNone/>
            </a:pPr>
            <a:r>
              <a:rPr lang="en" sz="1000">
                <a:latin typeface="Courier New"/>
                <a:ea typeface="Courier New"/>
                <a:cs typeface="Courier New"/>
                <a:sym typeface="Courier New"/>
              </a:rPr>
              <a:t>XMFLOAT4 col;	</a:t>
            </a:r>
          </a:p>
          <a:p>
            <a:pPr lvl="0" indent="457200">
              <a:spcBef>
                <a:spcPts val="0"/>
              </a:spcBef>
              <a:spcAft>
                <a:spcPts val="0"/>
              </a:spcAft>
              <a:buNone/>
            </a:pPr>
            <a:r>
              <a:rPr lang="en" sz="1000">
                <a:latin typeface="Courier New"/>
                <a:ea typeface="Courier New"/>
                <a:cs typeface="Courier New"/>
                <a:sym typeface="Courier New"/>
              </a:rPr>
              <a:t>XMFLOAT3 pos;</a:t>
            </a:r>
          </a:p>
          <a:p>
            <a:pPr lvl="0">
              <a:spcBef>
                <a:spcPts val="0"/>
              </a:spcBef>
              <a:spcAft>
                <a:spcPts val="0"/>
              </a:spcAft>
              <a:buNone/>
            </a:pPr>
            <a:r>
              <a:rPr lang="en" sz="1000">
                <a:latin typeface="Courier New"/>
                <a:ea typeface="Courier New"/>
                <a:cs typeface="Courier New"/>
                <a:sym typeface="Courier New"/>
              </a:rPr>
              <a:t>}</a:t>
            </a:r>
          </a:p>
          <a:p>
            <a:pPr lvl="0" rtl="0">
              <a:spcBef>
                <a:spcPts val="0"/>
              </a:spcBef>
              <a:spcAft>
                <a:spcPts val="0"/>
              </a:spcAft>
              <a:buNone/>
            </a:pPr>
            <a:r>
              <a:rPr lang="en" sz="1000">
                <a:latin typeface="Courier New"/>
                <a:ea typeface="Courier New"/>
                <a:cs typeface="Courier New"/>
                <a:sym typeface="Courier New"/>
              </a:rPr>
              <a:t>D3D12_INPUT_ELEMENT_DESC:</a:t>
            </a:r>
          </a:p>
          <a:p>
            <a:pPr lvl="0" indent="457200">
              <a:spcBef>
                <a:spcPts val="0"/>
              </a:spcBef>
              <a:spcAft>
                <a:spcPts val="0"/>
              </a:spcAft>
              <a:buNone/>
            </a:pPr>
            <a:r>
              <a:rPr lang="en" sz="1000">
                <a:latin typeface="Courier New"/>
                <a:ea typeface="Courier New"/>
                <a:cs typeface="Courier New"/>
                <a:sym typeface="Courier New"/>
              </a:rPr>
              <a:t>{ "</a:t>
            </a:r>
            <a:r>
              <a:rPr lang="en" sz="1000">
                <a:solidFill>
                  <a:srgbClr val="93C47D"/>
                </a:solidFill>
                <a:latin typeface="Courier New"/>
                <a:ea typeface="Courier New"/>
                <a:cs typeface="Courier New"/>
                <a:sym typeface="Courier New"/>
              </a:rPr>
              <a:t>POSITION</a:t>
            </a:r>
            <a:r>
              <a:rPr lang="en" sz="1000">
                <a:latin typeface="Courier New"/>
                <a:ea typeface="Courier New"/>
                <a:cs typeface="Courier New"/>
                <a:sym typeface="Courier New"/>
              </a:rPr>
              <a:t>",0,DXGI_FORMAT_R32G32B32_FLOAT,0,0, D3D12_INPUT_CLASSIFICATION_PER_VERTEX_DATA,0}</a:t>
            </a:r>
          </a:p>
          <a:p>
            <a:pPr marL="457200" lvl="0" indent="457200" rtl="0">
              <a:spcBef>
                <a:spcPts val="0"/>
              </a:spcBef>
              <a:spcAft>
                <a:spcPts val="0"/>
              </a:spcAft>
              <a:buNone/>
            </a:pPr>
            <a:r>
              <a:rPr lang="en" sz="1000">
                <a:latin typeface="Courier New"/>
                <a:ea typeface="Courier New"/>
                <a:cs typeface="Courier New"/>
                <a:sym typeface="Courier New"/>
              </a:rPr>
              <a:t>{ "</a:t>
            </a:r>
            <a:r>
              <a:rPr lang="en" sz="1000">
                <a:solidFill>
                  <a:srgbClr val="93C47D"/>
                </a:solidFill>
                <a:latin typeface="Courier New"/>
                <a:ea typeface="Courier New"/>
                <a:cs typeface="Courier New"/>
                <a:sym typeface="Courier New"/>
              </a:rPr>
              <a:t>COLOR</a:t>
            </a:r>
            <a:r>
              <a:rPr lang="en" sz="1000">
                <a:latin typeface="Courier New"/>
                <a:ea typeface="Courier New"/>
                <a:cs typeface="Courier New"/>
                <a:sym typeface="Courier New"/>
              </a:rPr>
              <a:t>",0,DXGI_FORMAT_R32G32B32A32_FLOAT,0,12, D3D12_INPUT_CLASSIFICATION_PER_VERTEX_DATA ,0 }</a:t>
            </a:r>
          </a:p>
          <a:p>
            <a:pPr marL="457200" lvl="0" indent="457200" rtl="0">
              <a:spcBef>
                <a:spcPts val="0"/>
              </a:spcBef>
              <a:spcAft>
                <a:spcPts val="0"/>
              </a:spcAft>
              <a:buNone/>
            </a:pPr>
            <a:endParaRPr sz="1000">
              <a:latin typeface="Courier New"/>
              <a:ea typeface="Courier New"/>
              <a:cs typeface="Courier New"/>
              <a:sym typeface="Courier New"/>
            </a:endParaRPr>
          </a:p>
          <a:p>
            <a:pPr lvl="0" rtl="0">
              <a:spcBef>
                <a:spcPts val="0"/>
              </a:spcBef>
              <a:spcAft>
                <a:spcPts val="0"/>
              </a:spcAft>
              <a:buNone/>
            </a:pPr>
            <a:endParaRPr sz="1000"/>
          </a:p>
          <a:p>
            <a:pPr lvl="0" rtl="0">
              <a:spcBef>
                <a:spcPts val="0"/>
              </a:spcBef>
              <a:spcAft>
                <a:spcPts val="0"/>
              </a:spcAft>
              <a:buNone/>
            </a:pPr>
            <a:r>
              <a:rPr lang="en" sz="1000"/>
              <a:t>Vertex Shader file:</a:t>
            </a:r>
          </a:p>
          <a:p>
            <a:pPr lvl="0" rtl="0">
              <a:spcBef>
                <a:spcPts val="0"/>
              </a:spcBef>
              <a:spcAft>
                <a:spcPts val="0"/>
              </a:spcAft>
              <a:buNone/>
            </a:pPr>
            <a:endParaRPr sz="1000"/>
          </a:p>
          <a:p>
            <a:pPr lvl="0" rtl="0">
              <a:spcBef>
                <a:spcPts val="0"/>
              </a:spcBef>
              <a:spcAft>
                <a:spcPts val="0"/>
              </a:spcAft>
              <a:buNone/>
            </a:pPr>
            <a:r>
              <a:rPr lang="en" sz="1000">
                <a:latin typeface="Courier New"/>
                <a:ea typeface="Courier New"/>
                <a:cs typeface="Courier New"/>
                <a:sym typeface="Courier New"/>
              </a:rPr>
              <a:t>struct </a:t>
            </a:r>
            <a:r>
              <a:rPr lang="en" sz="1000">
                <a:solidFill>
                  <a:srgbClr val="E06666"/>
                </a:solidFill>
                <a:latin typeface="Courier New"/>
                <a:ea typeface="Courier New"/>
                <a:cs typeface="Courier New"/>
                <a:sym typeface="Courier New"/>
              </a:rPr>
              <a:t>VertexIn </a:t>
            </a:r>
            <a:r>
              <a:rPr lang="en" sz="1000">
                <a:latin typeface="Courier New"/>
                <a:ea typeface="Courier New"/>
                <a:cs typeface="Courier New"/>
                <a:sym typeface="Courier New"/>
              </a:rPr>
              <a:t>{</a:t>
            </a:r>
          </a:p>
          <a:p>
            <a:pPr lvl="0" indent="457200" rtl="0">
              <a:spcBef>
                <a:spcPts val="0"/>
              </a:spcBef>
              <a:spcAft>
                <a:spcPts val="0"/>
              </a:spcAft>
              <a:buNone/>
            </a:pPr>
            <a:r>
              <a:rPr lang="en" sz="1000">
                <a:latin typeface="Courier New"/>
                <a:ea typeface="Courier New"/>
                <a:cs typeface="Courier New"/>
                <a:sym typeface="Courier New"/>
              </a:rPr>
              <a:t>float3 iPos : </a:t>
            </a:r>
            <a:r>
              <a:rPr lang="en" sz="1000">
                <a:solidFill>
                  <a:srgbClr val="93C47D"/>
                </a:solidFill>
                <a:latin typeface="Courier New"/>
                <a:ea typeface="Courier New"/>
                <a:cs typeface="Courier New"/>
                <a:sym typeface="Courier New"/>
              </a:rPr>
              <a:t>POSITION</a:t>
            </a:r>
            <a:r>
              <a:rPr lang="en" sz="1000">
                <a:latin typeface="Courier New"/>
                <a:ea typeface="Courier New"/>
                <a:cs typeface="Courier New"/>
                <a:sym typeface="Courier New"/>
              </a:rPr>
              <a:t>;</a:t>
            </a:r>
          </a:p>
          <a:p>
            <a:pPr lvl="0" indent="457200" rtl="0">
              <a:spcBef>
                <a:spcPts val="0"/>
              </a:spcBef>
              <a:spcAft>
                <a:spcPts val="0"/>
              </a:spcAft>
              <a:buNone/>
            </a:pPr>
            <a:r>
              <a:rPr lang="en" sz="1000">
                <a:latin typeface="Courier New"/>
                <a:ea typeface="Courier New"/>
                <a:cs typeface="Courier New"/>
                <a:sym typeface="Courier New"/>
              </a:rPr>
              <a:t>float4 iCol : </a:t>
            </a:r>
            <a:r>
              <a:rPr lang="en" sz="1000">
                <a:solidFill>
                  <a:srgbClr val="93C47D"/>
                </a:solidFill>
                <a:latin typeface="Courier New"/>
                <a:ea typeface="Courier New"/>
                <a:cs typeface="Courier New"/>
                <a:sym typeface="Courier New"/>
              </a:rPr>
              <a:t>COLOR</a:t>
            </a:r>
            <a:r>
              <a:rPr lang="en" sz="1000">
                <a:latin typeface="Courier New"/>
                <a:ea typeface="Courier New"/>
                <a:cs typeface="Courier New"/>
                <a:sym typeface="Courier New"/>
              </a:rPr>
              <a:t>;	</a:t>
            </a:r>
          </a:p>
          <a:p>
            <a:pPr lvl="0" rtl="0">
              <a:spcBef>
                <a:spcPts val="0"/>
              </a:spcBef>
              <a:spcAft>
                <a:spcPts val="0"/>
              </a:spcAft>
              <a:buNone/>
            </a:pPr>
            <a:r>
              <a:rPr lang="en" sz="1000">
                <a:latin typeface="Courier New"/>
                <a:ea typeface="Courier New"/>
                <a:cs typeface="Courier New"/>
                <a:sym typeface="Courier New"/>
              </a:rPr>
              <a:t>}</a:t>
            </a:r>
          </a:p>
          <a:p>
            <a:pPr lvl="0" rtl="0">
              <a:spcBef>
                <a:spcPts val="0"/>
              </a:spcBef>
              <a:spcAft>
                <a:spcPts val="0"/>
              </a:spcAft>
              <a:buNone/>
            </a:pPr>
            <a:endParaRPr sz="1000"/>
          </a:p>
          <a:p>
            <a:pPr lvl="0">
              <a:spcBef>
                <a:spcPts val="0"/>
              </a:spcBef>
              <a:spcAft>
                <a:spcPts val="0"/>
              </a:spcAft>
              <a:buNone/>
            </a:pPr>
            <a:endParaRPr sz="1000"/>
          </a:p>
        </p:txBody>
      </p:sp>
      <p:sp>
        <p:nvSpPr>
          <p:cNvPr id="486" name="Shape 4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Vertex Shader</a:t>
            </a:r>
          </a:p>
        </p:txBody>
      </p:sp>
      <p:sp>
        <p:nvSpPr>
          <p:cNvPr id="487" name="Shape 487"/>
          <p:cNvSpPr/>
          <p:nvPr/>
        </p:nvSpPr>
        <p:spPr>
          <a:xfrm>
            <a:off x="2440375" y="2784564"/>
            <a:ext cx="5098500" cy="172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p:nvPr/>
        </p:nvSpPr>
        <p:spPr>
          <a:xfrm>
            <a:off x="7842519" y="2957364"/>
            <a:ext cx="528000" cy="172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9" name="Shape 489"/>
          <p:cNvSpPr/>
          <p:nvPr/>
        </p:nvSpPr>
        <p:spPr>
          <a:xfrm>
            <a:off x="1377475" y="2087460"/>
            <a:ext cx="528000" cy="172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0" name="Shape 490"/>
          <p:cNvSpPr/>
          <p:nvPr/>
        </p:nvSpPr>
        <p:spPr>
          <a:xfrm>
            <a:off x="1377475" y="2260260"/>
            <a:ext cx="528000" cy="172800"/>
          </a:xfrm>
          <a:prstGeom prst="rect">
            <a:avLst/>
          </a:prstGeom>
          <a:noFill/>
          <a:ln>
            <a:noFill/>
          </a:ln>
        </p:spPr>
        <p:txBody>
          <a:bodyPr lIns="91425" tIns="91425" rIns="91425" bIns="91425" anchor="ctr" anchorCtr="0">
            <a:noAutofit/>
          </a:bodyPr>
          <a:lstStyle/>
          <a:p>
            <a:pPr lvl="0">
              <a:spcBef>
                <a:spcPts val="0"/>
              </a:spcBef>
              <a:buNone/>
            </a:pPr>
            <a:endParaRPr/>
          </a:p>
        </p:txBody>
      </p:sp>
      <p:cxnSp>
        <p:nvCxnSpPr>
          <p:cNvPr id="491" name="Shape 491"/>
          <p:cNvCxnSpPr>
            <a:stCxn id="489" idx="3"/>
            <a:endCxn id="488" idx="0"/>
          </p:cNvCxnSpPr>
          <p:nvPr/>
        </p:nvCxnSpPr>
        <p:spPr>
          <a:xfrm>
            <a:off x="1905475" y="2173860"/>
            <a:ext cx="6201000" cy="783600"/>
          </a:xfrm>
          <a:prstGeom prst="bentConnector2">
            <a:avLst/>
          </a:prstGeom>
          <a:noFill/>
          <a:ln w="9525" cap="flat" cmpd="sng">
            <a:solidFill>
              <a:srgbClr val="F1C232"/>
            </a:solidFill>
            <a:prstDash val="solid"/>
            <a:round/>
            <a:headEnd type="none" w="lg" len="lg"/>
            <a:tailEnd type="stealth" w="lg" len="lg"/>
          </a:ln>
        </p:spPr>
      </p:cxnSp>
      <p:cxnSp>
        <p:nvCxnSpPr>
          <p:cNvPr id="492" name="Shape 492"/>
          <p:cNvCxnSpPr>
            <a:stCxn id="490" idx="3"/>
            <a:endCxn id="487" idx="0"/>
          </p:cNvCxnSpPr>
          <p:nvPr/>
        </p:nvCxnSpPr>
        <p:spPr>
          <a:xfrm>
            <a:off x="1905475" y="2346660"/>
            <a:ext cx="3084300" cy="438000"/>
          </a:xfrm>
          <a:prstGeom prst="bentConnector2">
            <a:avLst/>
          </a:prstGeom>
          <a:noFill/>
          <a:ln w="9525" cap="flat" cmpd="sng">
            <a:solidFill>
              <a:srgbClr val="F1C232"/>
            </a:solidFill>
            <a:prstDash val="solid"/>
            <a:round/>
            <a:headEnd type="none" w="lg" len="lg"/>
            <a:tailEnd type="stealth" w="lg" len="lg"/>
          </a:ln>
        </p:spPr>
      </p:cxnSp>
      <p:sp>
        <p:nvSpPr>
          <p:cNvPr id="493" name="Shape 493"/>
          <p:cNvSpPr txBox="1"/>
          <p:nvPr/>
        </p:nvSpPr>
        <p:spPr>
          <a:xfrm>
            <a:off x="3446550" y="3867775"/>
            <a:ext cx="5385900" cy="438000"/>
          </a:xfrm>
          <a:prstGeom prst="rect">
            <a:avLst/>
          </a:prstGeom>
          <a:noFill/>
          <a:ln>
            <a:noFill/>
          </a:ln>
        </p:spPr>
        <p:txBody>
          <a:bodyPr lIns="91425" tIns="91425" rIns="91425" bIns="91425" anchor="ctr" anchorCtr="0">
            <a:noAutofit/>
          </a:bodyPr>
          <a:lstStyle/>
          <a:p>
            <a:pPr lvl="0" algn="ctr">
              <a:spcBef>
                <a:spcPts val="0"/>
              </a:spcBef>
              <a:buNone/>
            </a:pPr>
            <a:r>
              <a:rPr lang="en" sz="1200">
                <a:solidFill>
                  <a:srgbClr val="F1C232"/>
                </a:solidFill>
              </a:rPr>
              <a:t>The vertex will leave in homogeneous clip space to the Pixel Shader</a:t>
            </a:r>
          </a:p>
        </p:txBody>
      </p:sp>
      <p:sp>
        <p:nvSpPr>
          <p:cNvPr id="494" name="Shape 494"/>
          <p:cNvSpPr txBox="1"/>
          <p:nvPr/>
        </p:nvSpPr>
        <p:spPr>
          <a:xfrm>
            <a:off x="311825" y="4701250"/>
            <a:ext cx="8520600" cy="292800"/>
          </a:xfrm>
          <a:prstGeom prst="rect">
            <a:avLst/>
          </a:prstGeom>
          <a:noFill/>
          <a:ln>
            <a:noFill/>
          </a:ln>
        </p:spPr>
        <p:txBody>
          <a:bodyPr lIns="91425" tIns="91425" rIns="91425" bIns="91425" anchor="ctr" anchorCtr="0">
            <a:noAutofit/>
          </a:bodyPr>
          <a:lstStyle/>
          <a:p>
            <a:pPr lvl="0" algn="ctr">
              <a:spcBef>
                <a:spcPts val="0"/>
              </a:spcBef>
              <a:buNone/>
            </a:pPr>
            <a:r>
              <a:rPr lang="en" sz="1200">
                <a:solidFill>
                  <a:srgbClr val="666666"/>
                </a:solidFill>
              </a:rPr>
              <a:t>The cbuffer sections refer to a constant buffer (coming up)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311700" y="1152475"/>
            <a:ext cx="8520600" cy="3706500"/>
          </a:xfrm>
          <a:prstGeom prst="rect">
            <a:avLst/>
          </a:prstGeom>
        </p:spPr>
        <p:txBody>
          <a:bodyPr lIns="91425" tIns="91425" rIns="91425" bIns="91425" anchor="t" anchorCtr="0">
            <a:noAutofit/>
          </a:bodyPr>
          <a:lstStyle/>
          <a:p>
            <a:pPr lvl="0" algn="just" rtl="0">
              <a:spcBef>
                <a:spcPts val="0"/>
              </a:spcBef>
              <a:spcAft>
                <a:spcPts val="0"/>
              </a:spcAft>
              <a:buNone/>
            </a:pPr>
            <a:r>
              <a:rPr lang="en" sz="1400"/>
              <a:t>Once here, the Pixel Shader will work just as the Vertex one, but instead of working with vertices, it will </a:t>
            </a:r>
            <a:r>
              <a:rPr lang="en" sz="1400">
                <a:solidFill>
                  <a:srgbClr val="F1C232"/>
                </a:solidFill>
              </a:rPr>
              <a:t>work with each pixel</a:t>
            </a:r>
            <a:r>
              <a:rPr lang="en" sz="1400"/>
              <a:t> of the projected image on the homogeneous space. Note that some pixels might have been rejected by the hardware (depth test) in early stages except that we specify not to.</a:t>
            </a:r>
          </a:p>
          <a:p>
            <a:pPr lvl="0" algn="just" rtl="0">
              <a:spcBef>
                <a:spcPts val="0"/>
              </a:spcBef>
              <a:spcAft>
                <a:spcPts val="0"/>
              </a:spcAft>
              <a:buNone/>
            </a:pPr>
            <a:endParaRPr sz="1400"/>
          </a:p>
          <a:p>
            <a:pPr lvl="0" algn="just" rtl="0">
              <a:spcBef>
                <a:spcPts val="0"/>
              </a:spcBef>
              <a:spcAft>
                <a:spcPts val="0"/>
              </a:spcAft>
              <a:buNone/>
            </a:pPr>
            <a:r>
              <a:rPr lang="en" sz="1400"/>
              <a:t>The input of the shader will be the output of the vertices from the Vertex/Geometry (if available) shaders.</a:t>
            </a:r>
          </a:p>
          <a:p>
            <a:pPr lvl="0" algn="just" rtl="0">
              <a:spcBef>
                <a:spcPts val="0"/>
              </a:spcBef>
              <a:spcAft>
                <a:spcPts val="0"/>
              </a:spcAft>
              <a:buNone/>
            </a:pPr>
            <a:endParaRPr sz="1400"/>
          </a:p>
          <a:p>
            <a:pPr lvl="0" algn="just" rtl="0">
              <a:spcBef>
                <a:spcPts val="0"/>
              </a:spcBef>
              <a:spcAft>
                <a:spcPts val="0"/>
              </a:spcAft>
              <a:buNone/>
            </a:pPr>
            <a:r>
              <a:rPr lang="en" sz="1400"/>
              <a:t>Each pixel, will leave with a </a:t>
            </a:r>
            <a:r>
              <a:rPr lang="en" sz="1400">
                <a:solidFill>
                  <a:srgbClr val="F1C232"/>
                </a:solidFill>
              </a:rPr>
              <a:t>processed color from this shader.</a:t>
            </a:r>
          </a:p>
          <a:p>
            <a:pPr lvl="0" algn="just" rtl="0">
              <a:spcBef>
                <a:spcPts val="0"/>
              </a:spcBef>
              <a:spcAft>
                <a:spcPts val="0"/>
              </a:spcAft>
              <a:buNone/>
            </a:pPr>
            <a:endParaRPr sz="1400">
              <a:solidFill>
                <a:srgbClr val="F1C232"/>
              </a:solidFill>
            </a:endParaRPr>
          </a:p>
          <a:p>
            <a:pPr lvl="0" algn="just" rtl="0">
              <a:spcBef>
                <a:spcPts val="0"/>
              </a:spcBef>
              <a:spcAft>
                <a:spcPts val="0"/>
              </a:spcAft>
              <a:buNone/>
            </a:pPr>
            <a:r>
              <a:rPr lang="en" sz="1400">
                <a:solidFill>
                  <a:srgbClr val="999999"/>
                </a:solidFill>
              </a:rPr>
              <a:t>Example:</a:t>
            </a:r>
          </a:p>
          <a:p>
            <a:pPr lvl="0" algn="just" rtl="0">
              <a:spcBef>
                <a:spcPts val="0"/>
              </a:spcBef>
              <a:spcAft>
                <a:spcPts val="0"/>
              </a:spcAft>
              <a:buNone/>
            </a:pPr>
            <a:endParaRPr sz="1400">
              <a:solidFill>
                <a:srgbClr val="F1C232"/>
              </a:solidFill>
            </a:endParaRPr>
          </a:p>
          <a:p>
            <a:pPr lvl="0" algn="just" rtl="0">
              <a:spcBef>
                <a:spcPts val="0"/>
              </a:spcBef>
              <a:spcAft>
                <a:spcPts val="0"/>
              </a:spcAft>
              <a:buNone/>
            </a:pPr>
            <a:r>
              <a:rPr lang="en" sz="1200">
                <a:solidFill>
                  <a:srgbClr val="999999"/>
                </a:solidFill>
                <a:latin typeface="Courier New"/>
                <a:ea typeface="Courier New"/>
                <a:cs typeface="Courier New"/>
                <a:sym typeface="Courier New"/>
              </a:rPr>
              <a:t>float4 main(VertexOut pIn) : SV_TARGET {</a:t>
            </a:r>
          </a:p>
          <a:p>
            <a:pPr lvl="0" algn="just" rtl="0">
              <a:spcBef>
                <a:spcPts val="0"/>
              </a:spcBef>
              <a:spcAft>
                <a:spcPts val="0"/>
              </a:spcAft>
              <a:buNone/>
            </a:pPr>
            <a:r>
              <a:rPr lang="en" sz="1200">
                <a:solidFill>
                  <a:srgbClr val="999999"/>
                </a:solidFill>
                <a:latin typeface="Courier New"/>
                <a:ea typeface="Courier New"/>
                <a:cs typeface="Courier New"/>
                <a:sym typeface="Courier New"/>
              </a:rPr>
              <a:t>	return pIn.oColor;</a:t>
            </a:r>
          </a:p>
          <a:p>
            <a:pPr lvl="0" algn="just" rtl="0">
              <a:spcBef>
                <a:spcPts val="0"/>
              </a:spcBef>
              <a:spcAft>
                <a:spcPts val="0"/>
              </a:spcAft>
              <a:buNone/>
            </a:pPr>
            <a:r>
              <a:rPr lang="en" sz="1200">
                <a:solidFill>
                  <a:srgbClr val="999999"/>
                </a:solidFill>
                <a:latin typeface="Courier New"/>
                <a:ea typeface="Courier New"/>
                <a:cs typeface="Courier New"/>
                <a:sym typeface="Courier New"/>
              </a:rPr>
              <a:t>};</a:t>
            </a:r>
          </a:p>
          <a:p>
            <a:pPr lvl="0" algn="just" rtl="0">
              <a:spcBef>
                <a:spcPts val="0"/>
              </a:spcBef>
              <a:spcAft>
                <a:spcPts val="0"/>
              </a:spcAft>
              <a:buNone/>
            </a:pPr>
            <a:endParaRPr sz="1200">
              <a:solidFill>
                <a:srgbClr val="999999"/>
              </a:solidFill>
              <a:latin typeface="Courier New"/>
              <a:ea typeface="Courier New"/>
              <a:cs typeface="Courier New"/>
              <a:sym typeface="Courier New"/>
            </a:endParaRPr>
          </a:p>
          <a:p>
            <a:pPr lvl="0" algn="just" rtl="0">
              <a:spcBef>
                <a:spcPts val="0"/>
              </a:spcBef>
              <a:spcAft>
                <a:spcPts val="0"/>
              </a:spcAft>
              <a:buNone/>
            </a:pPr>
            <a:r>
              <a:rPr lang="en" sz="1400">
                <a:solidFill>
                  <a:srgbClr val="999999"/>
                </a:solidFill>
              </a:rPr>
              <a:t>This example, simply returns the same color which had the vertex passed by the previous shader.</a:t>
            </a:r>
          </a:p>
        </p:txBody>
      </p:sp>
      <p:sp>
        <p:nvSpPr>
          <p:cNvPr id="500" name="Shape 5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Pixel Shader</a:t>
            </a:r>
          </a:p>
        </p:txBody>
      </p:sp>
      <p:sp>
        <p:nvSpPr>
          <p:cNvPr id="501" name="Shape 501"/>
          <p:cNvSpPr/>
          <p:nvPr/>
        </p:nvSpPr>
        <p:spPr>
          <a:xfrm>
            <a:off x="7842519" y="2957364"/>
            <a:ext cx="528000" cy="17280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Pipeline Configuration </a:t>
            </a:r>
            <a:r>
              <a:rPr lang="en">
                <a:solidFill>
                  <a:srgbClr val="999999"/>
                </a:solidFill>
              </a:rPr>
              <a:t>- Setting the Pipeline’s State</a:t>
            </a:r>
          </a:p>
        </p:txBody>
      </p:sp>
      <p:sp>
        <p:nvSpPr>
          <p:cNvPr id="507" name="Shape 507"/>
          <p:cNvSpPr txBox="1">
            <a:spLocks noGrp="1"/>
          </p:cNvSpPr>
          <p:nvPr>
            <p:ph type="body" idx="1"/>
          </p:nvPr>
        </p:nvSpPr>
        <p:spPr>
          <a:xfrm>
            <a:off x="311700" y="1122449"/>
            <a:ext cx="8520600" cy="3943459"/>
          </a:xfrm>
          <a:prstGeom prst="rect">
            <a:avLst/>
          </a:prstGeom>
        </p:spPr>
        <p:txBody>
          <a:bodyPr lIns="91425" tIns="91425" rIns="91425" bIns="91425" anchor="t" anchorCtr="0">
            <a:noAutofit/>
          </a:bodyPr>
          <a:lstStyle/>
          <a:p>
            <a:pPr lvl="0" rtl="0">
              <a:spcBef>
                <a:spcPts val="0"/>
              </a:spcBef>
              <a:spcAft>
                <a:spcPts val="0"/>
              </a:spcAft>
              <a:buNone/>
            </a:pPr>
            <a:r>
              <a:rPr lang="en" sz="1400" dirty="0"/>
              <a:t>We will proceed to describe the pipeline, this includes:</a:t>
            </a:r>
          </a:p>
          <a:p>
            <a:pPr lvl="0" rtl="0">
              <a:spcBef>
                <a:spcPts val="0"/>
              </a:spcBef>
              <a:spcAft>
                <a:spcPts val="0"/>
              </a:spcAft>
              <a:buNone/>
            </a:pPr>
            <a:endParaRPr sz="1400" dirty="0"/>
          </a:p>
          <a:p>
            <a:pPr lvl="0" rtl="0">
              <a:spcBef>
                <a:spcPts val="0"/>
              </a:spcBef>
              <a:spcAft>
                <a:spcPts val="0"/>
              </a:spcAft>
              <a:buNone/>
            </a:pPr>
            <a:endParaRPr sz="1400" dirty="0"/>
          </a:p>
          <a:p>
            <a:pPr marL="457200" lvl="0" indent="-304800" rtl="0">
              <a:spcBef>
                <a:spcPts val="0"/>
              </a:spcBef>
              <a:spcAft>
                <a:spcPts val="0"/>
              </a:spcAft>
              <a:buSzPct val="100000"/>
              <a:buAutoNum type="arabicPeriod"/>
            </a:pPr>
            <a:r>
              <a:rPr lang="en" sz="1200" dirty="0"/>
              <a:t>Root Signature					- Pointer to the </a:t>
            </a:r>
          </a:p>
          <a:p>
            <a:pPr marL="457200" lvl="0" indent="-304800" rtl="0">
              <a:spcBef>
                <a:spcPts val="0"/>
              </a:spcBef>
              <a:spcAft>
                <a:spcPts val="0"/>
              </a:spcAft>
              <a:buSzPct val="100000"/>
              <a:buAutoNum type="arabicPeriod"/>
            </a:pPr>
            <a:r>
              <a:rPr lang="en" sz="1200" dirty="0"/>
              <a:t>Shaders (vertex, pixel, geometry, domain and hull shaders)		- Compiled bytecode pointers</a:t>
            </a:r>
          </a:p>
          <a:p>
            <a:pPr marL="457200" lvl="0" indent="-304800" rtl="0">
              <a:spcBef>
                <a:spcPts val="0"/>
              </a:spcBef>
              <a:spcAft>
                <a:spcPts val="0"/>
              </a:spcAft>
              <a:buSzPct val="100000"/>
              <a:buAutoNum type="arabicPeriod"/>
            </a:pPr>
            <a:r>
              <a:rPr lang="en" sz="1200" dirty="0"/>
              <a:t>Stream Output					- Set to default (0)</a:t>
            </a:r>
          </a:p>
          <a:p>
            <a:pPr marL="457200" lvl="0" indent="-304800" rtl="0">
              <a:spcBef>
                <a:spcPts val="0"/>
              </a:spcBef>
              <a:spcAft>
                <a:spcPts val="0"/>
              </a:spcAft>
              <a:buSzPct val="100000"/>
              <a:buAutoNum type="arabicPeriod"/>
            </a:pPr>
            <a:r>
              <a:rPr lang="en" sz="1200" dirty="0"/>
              <a:t>Blend State					- Set to default</a:t>
            </a:r>
          </a:p>
          <a:p>
            <a:pPr marL="457200" lvl="0" indent="-304800" rtl="0">
              <a:spcBef>
                <a:spcPts val="0"/>
              </a:spcBef>
              <a:spcAft>
                <a:spcPts val="0"/>
              </a:spcAft>
              <a:buSzPct val="100000"/>
              <a:buAutoNum type="arabicPeriod"/>
            </a:pPr>
            <a:r>
              <a:rPr lang="en" sz="1200" dirty="0"/>
              <a:t>Rasterizer					- Backface culling and order policy</a:t>
            </a:r>
          </a:p>
          <a:p>
            <a:pPr marL="457200" lvl="0" indent="-304800" rtl="0">
              <a:spcBef>
                <a:spcPts val="0"/>
              </a:spcBef>
              <a:spcAft>
                <a:spcPts val="0"/>
              </a:spcAft>
              <a:buSzPct val="100000"/>
              <a:buAutoNum type="arabicPeriod"/>
            </a:pPr>
            <a:r>
              <a:rPr lang="en" sz="1200" dirty="0"/>
              <a:t>Depth/Stencil State					- Set to default</a:t>
            </a:r>
          </a:p>
          <a:p>
            <a:pPr marL="457200" lvl="0" indent="-304800" rtl="0">
              <a:spcBef>
                <a:spcPts val="0"/>
              </a:spcBef>
              <a:spcAft>
                <a:spcPts val="0"/>
              </a:spcAft>
              <a:buSzPct val="100000"/>
              <a:buAutoNum type="arabicPeriod"/>
            </a:pPr>
            <a:r>
              <a:rPr lang="en" sz="1200" dirty="0"/>
              <a:t>Input Layout					- Elements descriptions</a:t>
            </a:r>
          </a:p>
          <a:p>
            <a:pPr marL="457200" lvl="0" indent="-304800" rtl="0">
              <a:spcBef>
                <a:spcPts val="0"/>
              </a:spcBef>
              <a:spcAft>
                <a:spcPts val="0"/>
              </a:spcAft>
              <a:buSzPct val="100000"/>
              <a:buAutoNum type="arabicPeriod"/>
            </a:pPr>
            <a:r>
              <a:rPr lang="en" sz="1200" dirty="0"/>
              <a:t>Primitive Topology					- Type of primitive to use</a:t>
            </a:r>
          </a:p>
          <a:p>
            <a:pPr marL="457200" lvl="0" indent="-304800" rtl="0">
              <a:spcBef>
                <a:spcPts val="0"/>
              </a:spcBef>
              <a:spcAft>
                <a:spcPts val="0"/>
              </a:spcAft>
              <a:buSzPct val="100000"/>
              <a:buAutoNum type="arabicPeriod"/>
            </a:pPr>
            <a:r>
              <a:rPr lang="en" sz="1200" dirty="0"/>
              <a:t>Rtv and Dsv formats and counts				- Same as creation</a:t>
            </a:r>
          </a:p>
          <a:p>
            <a:pPr marL="457200" lvl="0" indent="-304800" rtl="0">
              <a:spcBef>
                <a:spcPts val="0"/>
              </a:spcBef>
              <a:spcAft>
                <a:spcPts val="0"/>
              </a:spcAft>
              <a:buSzPct val="100000"/>
              <a:buAutoNum type="arabicPeriod"/>
            </a:pPr>
            <a:r>
              <a:rPr lang="en" sz="1200" dirty="0"/>
              <a:t>Sample descriptions								- Same as device</a:t>
            </a:r>
          </a:p>
          <a:p>
            <a:pPr lvl="0" rtl="0">
              <a:spcBef>
                <a:spcPts val="0"/>
              </a:spcBef>
              <a:spcAft>
                <a:spcPts val="0"/>
              </a:spcAft>
              <a:buNone/>
            </a:pPr>
            <a:endParaRPr sz="1400" dirty="0"/>
          </a:p>
          <a:p>
            <a:pPr lvl="0" algn="ctr" rtl="0">
              <a:spcBef>
                <a:spcPts val="0"/>
              </a:spcBef>
              <a:spcAft>
                <a:spcPts val="0"/>
              </a:spcAft>
              <a:buNone/>
            </a:pPr>
            <a:r>
              <a:rPr lang="en" sz="1400" dirty="0"/>
              <a:t>Finally, we must now that each </a:t>
            </a:r>
            <a:r>
              <a:rPr lang="en" sz="1400" dirty="0">
                <a:solidFill>
                  <a:srgbClr val="F1C232"/>
                </a:solidFill>
              </a:rPr>
              <a:t>Draw </a:t>
            </a:r>
            <a:r>
              <a:rPr lang="en" sz="1400" dirty="0"/>
              <a:t>call, can have its own pipeline state attached. This is really important when dealing with different topologies, buffers and shaders. We will see more of this coming 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0" y="3648652"/>
            <a:ext cx="9144000" cy="1494845"/>
          </a:xfrm>
          <a:prstGeom prst="rect">
            <a:avLst/>
          </a:prstGeom>
          <a:noFill/>
          <a:ln>
            <a:noFill/>
          </a:ln>
        </p:spPr>
      </p:pic>
      <p:sp>
        <p:nvSpPr>
          <p:cNvPr id="69" name="Shape 6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a:spcBef>
                <a:spcPts val="0"/>
              </a:spcBef>
              <a:buNone/>
            </a:pPr>
            <a:r>
              <a:rPr lang="en"/>
              <a:t>Making a two dimensional image to look three dimensional is a matter of combining different visual effects and techniques. Intuitively, we can list a few:</a:t>
            </a:r>
          </a:p>
        </p:txBody>
      </p:sp>
      <p:pic>
        <p:nvPicPr>
          <p:cNvPr id="70" name="Shape 70"/>
          <p:cNvPicPr preferRelativeResize="0"/>
          <p:nvPr/>
        </p:nvPicPr>
        <p:blipFill rotWithShape="1">
          <a:blip r:embed="rId4">
            <a:alphaModFix/>
          </a:blip>
          <a:srcRect/>
          <a:stretch/>
        </p:blipFill>
        <p:spPr>
          <a:xfrm rot="1529031">
            <a:off x="6361277" y="4368199"/>
            <a:ext cx="727772" cy="377276"/>
          </a:xfrm>
          <a:prstGeom prst="rect">
            <a:avLst/>
          </a:prstGeom>
          <a:noFill/>
          <a:ln>
            <a:noFill/>
          </a:ln>
        </p:spPr>
      </p:pic>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E69138"/>
                </a:solidFill>
              </a:rPr>
              <a:t>Images </a:t>
            </a:r>
            <a:r>
              <a:rPr lang="en">
                <a:solidFill>
                  <a:srgbClr val="B7B7B7"/>
                </a:solidFill>
              </a:rPr>
              <a:t>- Illusion</a:t>
            </a:r>
          </a:p>
        </p:txBody>
      </p:sp>
      <p:pic>
        <p:nvPicPr>
          <p:cNvPr id="72" name="Shape 72"/>
          <p:cNvPicPr preferRelativeResize="0"/>
          <p:nvPr/>
        </p:nvPicPr>
        <p:blipFill>
          <a:blip r:embed="rId5">
            <a:alphaModFix/>
          </a:blip>
          <a:stretch>
            <a:fillRect/>
          </a:stretch>
        </p:blipFill>
        <p:spPr>
          <a:xfrm>
            <a:off x="1333500" y="2354512"/>
            <a:ext cx="1012300" cy="1012300"/>
          </a:xfrm>
          <a:prstGeom prst="rect">
            <a:avLst/>
          </a:prstGeom>
          <a:noFill/>
          <a:ln>
            <a:noFill/>
          </a:ln>
        </p:spPr>
      </p:pic>
      <p:sp>
        <p:nvSpPr>
          <p:cNvPr id="73" name="Shape 73"/>
          <p:cNvSpPr/>
          <p:nvPr/>
        </p:nvSpPr>
        <p:spPr>
          <a:xfrm>
            <a:off x="311700" y="2454025"/>
            <a:ext cx="813300" cy="813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74" name="Shape 74"/>
          <p:cNvPicPr preferRelativeResize="0"/>
          <p:nvPr/>
        </p:nvPicPr>
        <p:blipFill>
          <a:blip r:embed="rId6">
            <a:alphaModFix/>
          </a:blip>
          <a:stretch>
            <a:fillRect/>
          </a:stretch>
        </p:blipFill>
        <p:spPr>
          <a:xfrm rot="1594980">
            <a:off x="5876932" y="3485183"/>
            <a:ext cx="753131" cy="471066"/>
          </a:xfrm>
          <a:prstGeom prst="rect">
            <a:avLst/>
          </a:prstGeom>
          <a:noFill/>
          <a:ln>
            <a:noFill/>
          </a:ln>
        </p:spPr>
      </p:pic>
      <p:pic>
        <p:nvPicPr>
          <p:cNvPr id="75" name="Shape 75"/>
          <p:cNvPicPr preferRelativeResize="0"/>
          <p:nvPr/>
        </p:nvPicPr>
        <p:blipFill>
          <a:blip r:embed="rId5">
            <a:alphaModFix/>
          </a:blip>
          <a:stretch>
            <a:fillRect/>
          </a:stretch>
        </p:blipFill>
        <p:spPr>
          <a:xfrm>
            <a:off x="2345800" y="3547224"/>
            <a:ext cx="1494849" cy="1494849"/>
          </a:xfrm>
          <a:prstGeom prst="rect">
            <a:avLst/>
          </a:prstGeom>
          <a:noFill/>
          <a:ln>
            <a:noFill/>
          </a:ln>
        </p:spPr>
      </p:pic>
      <p:pic>
        <p:nvPicPr>
          <p:cNvPr id="76" name="Shape 76"/>
          <p:cNvPicPr preferRelativeResize="0"/>
          <p:nvPr/>
        </p:nvPicPr>
        <p:blipFill>
          <a:blip r:embed="rId5">
            <a:alphaModFix/>
          </a:blip>
          <a:stretch>
            <a:fillRect/>
          </a:stretch>
        </p:blipFill>
        <p:spPr>
          <a:xfrm>
            <a:off x="2420900" y="4621449"/>
            <a:ext cx="490849" cy="490849"/>
          </a:xfrm>
          <a:prstGeom prst="rect">
            <a:avLst/>
          </a:prstGeom>
          <a:noFill/>
          <a:ln>
            <a:noFill/>
          </a:ln>
        </p:spPr>
      </p:pic>
      <p:sp>
        <p:nvSpPr>
          <p:cNvPr id="77" name="Shape 77"/>
          <p:cNvSpPr txBox="1"/>
          <p:nvPr/>
        </p:nvSpPr>
        <p:spPr>
          <a:xfrm>
            <a:off x="2345800" y="2602825"/>
            <a:ext cx="1153200" cy="5157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E69138"/>
                </a:solidFill>
              </a:rPr>
              <a:t>Lightning &amp;</a:t>
            </a:r>
          </a:p>
          <a:p>
            <a:pPr lvl="0" algn="ctr">
              <a:spcBef>
                <a:spcPts val="0"/>
              </a:spcBef>
              <a:buNone/>
            </a:pPr>
            <a:r>
              <a:rPr lang="en">
                <a:solidFill>
                  <a:srgbClr val="E69138"/>
                </a:solidFill>
              </a:rPr>
              <a:t>Reflections</a:t>
            </a:r>
          </a:p>
        </p:txBody>
      </p:sp>
      <p:sp>
        <p:nvSpPr>
          <p:cNvPr id="78" name="Shape 78"/>
          <p:cNvSpPr txBox="1"/>
          <p:nvPr/>
        </p:nvSpPr>
        <p:spPr>
          <a:xfrm>
            <a:off x="3925950" y="3366825"/>
            <a:ext cx="1292100" cy="2817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rgbClr val="E69138"/>
                </a:solidFill>
              </a:rPr>
              <a:t>Perspective</a:t>
            </a:r>
          </a:p>
        </p:txBody>
      </p:sp>
      <p:sp>
        <p:nvSpPr>
          <p:cNvPr id="79" name="Shape 79"/>
          <p:cNvSpPr txBox="1"/>
          <p:nvPr/>
        </p:nvSpPr>
        <p:spPr>
          <a:xfrm>
            <a:off x="6851900" y="3473075"/>
            <a:ext cx="1292100" cy="515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E69138"/>
                </a:solidFill>
              </a:rPr>
              <a:t>Shadows for height and light direction</a:t>
            </a:r>
          </a:p>
        </p:txBody>
      </p:sp>
      <p:sp>
        <p:nvSpPr>
          <p:cNvPr id="80" name="Shape 80"/>
          <p:cNvSpPr txBox="1"/>
          <p:nvPr/>
        </p:nvSpPr>
        <p:spPr>
          <a:xfrm>
            <a:off x="1053700" y="4036800"/>
            <a:ext cx="1292100" cy="515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E69138"/>
                </a:solidFill>
              </a:rPr>
              <a:t>Size, opacity &amp; overlapping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Images </a:t>
            </a:r>
            <a:r>
              <a:rPr lang="en">
                <a:solidFill>
                  <a:srgbClr val="B7B7B7"/>
                </a:solidFill>
              </a:rPr>
              <a:t>- </a:t>
            </a:r>
            <a:r>
              <a:rPr lang="en">
                <a:solidFill>
                  <a:srgbClr val="999999"/>
                </a:solidFill>
              </a:rPr>
              <a:t>Colors</a:t>
            </a:r>
          </a:p>
        </p:txBody>
      </p:sp>
      <p:sp>
        <p:nvSpPr>
          <p:cNvPr id="86" name="Shape 86"/>
          <p:cNvSpPr txBox="1">
            <a:spLocks noGrp="1"/>
          </p:cNvSpPr>
          <p:nvPr>
            <p:ph type="body" idx="1"/>
          </p:nvPr>
        </p:nvSpPr>
        <p:spPr>
          <a:xfrm>
            <a:off x="311700" y="1152475"/>
            <a:ext cx="8520600" cy="3707100"/>
          </a:xfrm>
          <a:prstGeom prst="rect">
            <a:avLst/>
          </a:prstGeom>
        </p:spPr>
        <p:txBody>
          <a:bodyPr lIns="91425" tIns="91425" rIns="91425" bIns="91425" anchor="t" anchorCtr="0">
            <a:noAutofit/>
          </a:bodyPr>
          <a:lstStyle/>
          <a:p>
            <a:pPr lvl="0" rtl="0">
              <a:spcBef>
                <a:spcPts val="0"/>
              </a:spcBef>
              <a:spcAft>
                <a:spcPts val="0"/>
              </a:spcAft>
              <a:buNone/>
            </a:pPr>
            <a:r>
              <a:rPr lang="en" sz="1200">
                <a:solidFill>
                  <a:srgbClr val="999999"/>
                </a:solidFill>
              </a:rPr>
              <a:t>Pixels have colors. This are obtained by mixing Red, Green and Blue (RGA). Also, each pixel counts with an ALPHA value to determine its opacity. We can represent each pixel’s color as a 4D vector:</a:t>
            </a:r>
          </a:p>
          <a:p>
            <a:pPr lvl="0">
              <a:spcBef>
                <a:spcPts val="0"/>
              </a:spcBef>
              <a:spcAft>
                <a:spcPts val="0"/>
              </a:spcAft>
              <a:buNone/>
            </a:pPr>
            <a:endParaRPr sz="1200">
              <a:solidFill>
                <a:srgbClr val="999999"/>
              </a:solidFill>
            </a:endParaRPr>
          </a:p>
          <a:p>
            <a:pPr lvl="0" rtl="0">
              <a:spcBef>
                <a:spcPts val="0"/>
              </a:spcBef>
              <a:spcAft>
                <a:spcPts val="0"/>
              </a:spcAft>
              <a:buNone/>
            </a:pPr>
            <a:r>
              <a:rPr lang="en" sz="1200">
                <a:solidFill>
                  <a:srgbClr val="999999"/>
                </a:solidFill>
              </a:rPr>
              <a:t>RGBA (</a:t>
            </a:r>
            <a:r>
              <a:rPr lang="en" sz="1200">
                <a:solidFill>
                  <a:srgbClr val="E06666"/>
                </a:solidFill>
              </a:rPr>
              <a:t>R</a:t>
            </a:r>
            <a:r>
              <a:rPr lang="en" sz="1200">
                <a:solidFill>
                  <a:srgbClr val="999999"/>
                </a:solidFill>
              </a:rPr>
              <a:t>,</a:t>
            </a:r>
            <a:r>
              <a:rPr lang="en" sz="1200">
                <a:solidFill>
                  <a:srgbClr val="93C47D"/>
                </a:solidFill>
              </a:rPr>
              <a:t>G</a:t>
            </a:r>
            <a:r>
              <a:rPr lang="en" sz="1200">
                <a:solidFill>
                  <a:srgbClr val="999999"/>
                </a:solidFill>
              </a:rPr>
              <a:t>,</a:t>
            </a:r>
            <a:r>
              <a:rPr lang="en" sz="1200">
                <a:solidFill>
                  <a:srgbClr val="6FA8DC"/>
                </a:solidFill>
              </a:rPr>
              <a:t>B</a:t>
            </a:r>
            <a:r>
              <a:rPr lang="en" sz="1200">
                <a:solidFill>
                  <a:srgbClr val="999999"/>
                </a:solidFill>
              </a:rPr>
              <a:t>,A)</a:t>
            </a:r>
          </a:p>
          <a:p>
            <a:pPr lvl="0">
              <a:spcBef>
                <a:spcPts val="0"/>
              </a:spcBef>
              <a:spcAft>
                <a:spcPts val="0"/>
              </a:spcAft>
              <a:buNone/>
            </a:pPr>
            <a:endParaRPr sz="1200">
              <a:solidFill>
                <a:srgbClr val="999999"/>
              </a:solidFill>
            </a:endParaRPr>
          </a:p>
          <a:p>
            <a:pPr marL="0" lvl="0" indent="457200" rtl="0">
              <a:spcBef>
                <a:spcPts val="0"/>
              </a:spcBef>
              <a:spcAft>
                <a:spcPts val="0"/>
              </a:spcAft>
              <a:buNone/>
            </a:pPr>
            <a:r>
              <a:rPr lang="en" sz="1200">
                <a:solidFill>
                  <a:srgbClr val="E69138"/>
                </a:solidFill>
              </a:rPr>
              <a:t>128-bit:</a:t>
            </a:r>
            <a:r>
              <a:rPr lang="en" sz="1200">
                <a:solidFill>
                  <a:srgbClr val="999999"/>
                </a:solidFill>
              </a:rPr>
              <a:t>	each components ranges from 0 to 1, and counts with 4 32-bit floating point value.</a:t>
            </a:r>
          </a:p>
          <a:p>
            <a:pPr marL="0" lvl="0" indent="457200" rtl="0">
              <a:spcBef>
                <a:spcPts val="0"/>
              </a:spcBef>
              <a:spcAft>
                <a:spcPts val="0"/>
              </a:spcAft>
              <a:buNone/>
            </a:pPr>
            <a:endParaRPr sz="1200">
              <a:solidFill>
                <a:srgbClr val="999999"/>
              </a:solidFill>
            </a:endParaRPr>
          </a:p>
          <a:p>
            <a:pPr marL="0" lvl="0" indent="457200" rtl="0">
              <a:spcBef>
                <a:spcPts val="0"/>
              </a:spcBef>
              <a:spcAft>
                <a:spcPts val="0"/>
              </a:spcAft>
              <a:buNone/>
            </a:pPr>
            <a:r>
              <a:rPr lang="en" sz="1200">
                <a:solidFill>
                  <a:srgbClr val="E69138"/>
                </a:solidFill>
              </a:rPr>
              <a:t>32-bit:</a:t>
            </a:r>
            <a:r>
              <a:rPr lang="en" sz="1200">
                <a:solidFill>
                  <a:srgbClr val="999999"/>
                </a:solidFill>
              </a:rPr>
              <a:t>		components are 8-bit integers (0-255) = 255</a:t>
            </a:r>
            <a:r>
              <a:rPr lang="en" sz="1200" baseline="30000">
                <a:solidFill>
                  <a:srgbClr val="999999"/>
                </a:solidFill>
              </a:rPr>
              <a:t>3</a:t>
            </a:r>
            <a:r>
              <a:rPr lang="en" sz="1200">
                <a:solidFill>
                  <a:srgbClr val="999999"/>
                </a:solidFill>
              </a:rPr>
              <a:t> = ~16 million possible colors per pixel.</a:t>
            </a:r>
          </a:p>
          <a:p>
            <a:pPr marL="0" lvl="0" indent="457200" rtl="0">
              <a:spcBef>
                <a:spcPts val="0"/>
              </a:spcBef>
              <a:spcAft>
                <a:spcPts val="0"/>
              </a:spcAft>
              <a:buNone/>
            </a:pPr>
            <a:endParaRPr sz="1200">
              <a:solidFill>
                <a:srgbClr val="999999"/>
              </a:solidFill>
            </a:endParaRPr>
          </a:p>
          <a:p>
            <a:pPr marL="0" lvl="0" indent="457200" rtl="0">
              <a:spcBef>
                <a:spcPts val="0"/>
              </a:spcBef>
              <a:spcAft>
                <a:spcPts val="0"/>
              </a:spcAft>
              <a:buNone/>
            </a:pPr>
            <a:endParaRPr sz="1200">
              <a:solidFill>
                <a:srgbClr val="999999"/>
              </a:solidFill>
            </a:endParaRPr>
          </a:p>
          <a:p>
            <a:pPr marL="0" lvl="0" indent="0" algn="ctr" rtl="0">
              <a:spcBef>
                <a:spcPts val="0"/>
              </a:spcBef>
              <a:spcAft>
                <a:spcPts val="0"/>
              </a:spcAft>
              <a:buNone/>
            </a:pPr>
            <a:r>
              <a:rPr lang="en" sz="1200">
                <a:solidFill>
                  <a:srgbClr val="999999"/>
                </a:solidFill>
              </a:rPr>
              <a:t>We can convert back and forth by simply </a:t>
            </a:r>
            <a:r>
              <a:rPr lang="en" sz="1200">
                <a:solidFill>
                  <a:srgbClr val="F1C232"/>
                </a:solidFill>
              </a:rPr>
              <a:t>C</a:t>
            </a:r>
            <a:r>
              <a:rPr lang="en" sz="1200" baseline="-25000">
                <a:solidFill>
                  <a:srgbClr val="F1C232"/>
                </a:solidFill>
              </a:rPr>
              <a:t>128</a:t>
            </a:r>
            <a:r>
              <a:rPr lang="en" sz="1200">
                <a:solidFill>
                  <a:srgbClr val="F1C232"/>
                </a:solidFill>
              </a:rPr>
              <a:t>* 255 = C</a:t>
            </a:r>
            <a:r>
              <a:rPr lang="en" sz="1200" baseline="-25000">
                <a:solidFill>
                  <a:srgbClr val="F1C232"/>
                </a:solidFill>
              </a:rPr>
              <a:t>32</a:t>
            </a:r>
            <a:r>
              <a:rPr lang="en" sz="1200">
                <a:solidFill>
                  <a:srgbClr val="999999"/>
                </a:solidFill>
              </a:rPr>
              <a:t> and vice versa.</a:t>
            </a:r>
          </a:p>
          <a:p>
            <a:pPr marL="0" lvl="0" indent="0" algn="ctr" rtl="0">
              <a:spcBef>
                <a:spcPts val="0"/>
              </a:spcBef>
              <a:spcAft>
                <a:spcPts val="0"/>
              </a:spcAft>
              <a:buNone/>
            </a:pPr>
            <a:endParaRPr sz="1200">
              <a:solidFill>
                <a:srgbClr val="999999"/>
              </a:solidFill>
            </a:endParaRPr>
          </a:p>
          <a:p>
            <a:pPr marL="0" lvl="0" indent="0" algn="ctr" rtl="0">
              <a:spcBef>
                <a:spcPts val="0"/>
              </a:spcBef>
              <a:spcAft>
                <a:spcPts val="0"/>
              </a:spcAft>
              <a:buNone/>
            </a:pPr>
            <a:endParaRPr sz="1200">
              <a:solidFill>
                <a:srgbClr val="999999"/>
              </a:solidFill>
            </a:endParaRPr>
          </a:p>
          <a:p>
            <a:pPr marL="0" lvl="0" indent="0" algn="just" rtl="0">
              <a:spcBef>
                <a:spcPts val="0"/>
              </a:spcBef>
              <a:spcAft>
                <a:spcPts val="0"/>
              </a:spcAft>
              <a:buNone/>
            </a:pPr>
            <a:r>
              <a:rPr lang="en" sz="1200">
                <a:solidFill>
                  <a:srgbClr val="999999"/>
                </a:solidFill>
              </a:rPr>
              <a:t>Finally, to take advantage of </a:t>
            </a:r>
            <a:r>
              <a:rPr lang="en" sz="1200">
                <a:solidFill>
                  <a:srgbClr val="F1C232"/>
                </a:solidFill>
              </a:rPr>
              <a:t>SIMD </a:t>
            </a:r>
            <a:r>
              <a:rPr lang="en" sz="1200">
                <a:solidFill>
                  <a:srgbClr val="999999"/>
                </a:solidFill>
              </a:rPr>
              <a:t>(single instruction multiple data) 128-bit operations, we can use XMVECTOR to manipulate them. Also, DirectX provides in </a:t>
            </a:r>
            <a:r>
              <a:rPr lang="en" sz="1200">
                <a:solidFill>
                  <a:srgbClr val="E69138"/>
                </a:solidFill>
              </a:rPr>
              <a:t>DirectXPackedVectors </a:t>
            </a:r>
            <a:r>
              <a:rPr lang="en" sz="1200">
                <a:solidFill>
                  <a:srgbClr val="999999"/>
                </a:solidFill>
              </a:rPr>
              <a:t>DirectX::PackedVector:XMCOLOR</a:t>
            </a:r>
          </a:p>
          <a:p>
            <a:pPr marL="0" lvl="0" indent="0" algn="just" rtl="0">
              <a:spcBef>
                <a:spcPts val="0"/>
              </a:spcBef>
              <a:spcAft>
                <a:spcPts val="0"/>
              </a:spcAft>
              <a:buNone/>
            </a:pPr>
            <a:r>
              <a:rPr lang="en" sz="1200">
                <a:solidFill>
                  <a:srgbClr val="999999"/>
                </a:solidFill>
              </a:rPr>
              <a:t>Common operations we will do with colors are: </a:t>
            </a:r>
            <a:r>
              <a:rPr lang="en" sz="1200">
                <a:solidFill>
                  <a:srgbClr val="F1C232"/>
                </a:solidFill>
              </a:rPr>
              <a:t>addition, subtraction </a:t>
            </a:r>
            <a:r>
              <a:rPr lang="en" sz="1200">
                <a:solidFill>
                  <a:srgbClr val="999999"/>
                </a:solidFill>
              </a:rPr>
              <a:t>and </a:t>
            </a:r>
            <a:r>
              <a:rPr lang="en" sz="1200">
                <a:solidFill>
                  <a:srgbClr val="F1C232"/>
                </a:solidFill>
              </a:rPr>
              <a:t>modulation</a:t>
            </a:r>
            <a:r>
              <a:rPr lang="en" sz="1200">
                <a:solidFill>
                  <a:srgbClr val="999999"/>
                </a:solidFill>
              </a:rPr>
              <a:t> - all these are </a:t>
            </a:r>
            <a:r>
              <a:rPr lang="en" sz="1200" i="1">
                <a:solidFill>
                  <a:srgbClr val="999999"/>
                </a:solidFill>
              </a:rPr>
              <a:t>componentwise</a:t>
            </a:r>
            <a:r>
              <a:rPr lang="en" sz="1200">
                <a:solidFill>
                  <a:srgbClr val="999999"/>
                </a:solidFill>
              </a:rPr>
              <a:t> operations.</a:t>
            </a:r>
          </a:p>
        </p:txBody>
      </p:sp>
      <p:grpSp>
        <p:nvGrpSpPr>
          <p:cNvPr id="87" name="Shape 87"/>
          <p:cNvGrpSpPr/>
          <p:nvPr/>
        </p:nvGrpSpPr>
        <p:grpSpPr>
          <a:xfrm>
            <a:off x="2830200" y="1818625"/>
            <a:ext cx="3483600" cy="255300"/>
            <a:chOff x="2522975" y="1818625"/>
            <a:chExt cx="3483600" cy="255300"/>
          </a:xfrm>
        </p:grpSpPr>
        <p:sp>
          <p:nvSpPr>
            <p:cNvPr id="88" name="Shape 88"/>
            <p:cNvSpPr/>
            <p:nvPr/>
          </p:nvSpPr>
          <p:spPr>
            <a:xfrm>
              <a:off x="2522975" y="1818625"/>
              <a:ext cx="870900" cy="255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666666"/>
                  </a:solidFill>
                </a:rPr>
                <a:t>ALPHA</a:t>
              </a:r>
            </a:p>
          </p:txBody>
        </p:sp>
        <p:sp>
          <p:nvSpPr>
            <p:cNvPr id="89" name="Shape 89"/>
            <p:cNvSpPr/>
            <p:nvPr/>
          </p:nvSpPr>
          <p:spPr>
            <a:xfrm>
              <a:off x="3393875" y="1818625"/>
              <a:ext cx="870900" cy="255300"/>
            </a:xfrm>
            <a:prstGeom prst="rect">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990000"/>
                  </a:solidFill>
                </a:rPr>
                <a:t>R</a:t>
              </a:r>
            </a:p>
          </p:txBody>
        </p:sp>
        <p:sp>
          <p:nvSpPr>
            <p:cNvPr id="90" name="Shape 90"/>
            <p:cNvSpPr/>
            <p:nvPr/>
          </p:nvSpPr>
          <p:spPr>
            <a:xfrm>
              <a:off x="4264775" y="1818625"/>
              <a:ext cx="870900" cy="255300"/>
            </a:xfrm>
            <a:prstGeom prst="rect">
              <a:avLst/>
            </a:prstGeom>
            <a:solidFill>
              <a:srgbClr val="93C47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38761D"/>
                  </a:solidFill>
                </a:rPr>
                <a:t>G</a:t>
              </a:r>
            </a:p>
          </p:txBody>
        </p:sp>
        <p:sp>
          <p:nvSpPr>
            <p:cNvPr id="91" name="Shape 91"/>
            <p:cNvSpPr/>
            <p:nvPr/>
          </p:nvSpPr>
          <p:spPr>
            <a:xfrm>
              <a:off x="5135675" y="1818625"/>
              <a:ext cx="870900" cy="255300"/>
            </a:xfrm>
            <a:prstGeom prst="rect">
              <a:avLst/>
            </a:prstGeom>
            <a:solidFill>
              <a:srgbClr val="6FA8D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0B5394"/>
                  </a:solidFill>
                </a:rPr>
                <a:t>B</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Images </a:t>
            </a:r>
            <a:r>
              <a:rPr lang="en">
                <a:solidFill>
                  <a:srgbClr val="B7B7B7"/>
                </a:solidFill>
              </a:rPr>
              <a:t>- </a:t>
            </a:r>
            <a:r>
              <a:rPr lang="en">
                <a:solidFill>
                  <a:srgbClr val="999999"/>
                </a:solidFill>
              </a:rPr>
              <a:t>Colors</a:t>
            </a:r>
          </a:p>
        </p:txBody>
      </p:sp>
      <p:sp>
        <p:nvSpPr>
          <p:cNvPr id="97" name="Shape 9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0" lvl="0" indent="0" algn="just" rtl="0">
              <a:spcBef>
                <a:spcPts val="0"/>
              </a:spcBef>
              <a:spcAft>
                <a:spcPts val="0"/>
              </a:spcAft>
              <a:buNone/>
            </a:pPr>
            <a:r>
              <a:rPr lang="en">
                <a:solidFill>
                  <a:srgbClr val="999999"/>
                </a:solidFill>
              </a:rPr>
              <a:t>As mentioned, XMVECTOR uses 128-bit to represent 4 components. On the other hand, XMCOLOR uses 4 unsigned integers of 8 bits each.</a:t>
            </a:r>
          </a:p>
          <a:p>
            <a:pPr marL="0" lvl="0" indent="0" algn="just" rtl="0">
              <a:spcBef>
                <a:spcPts val="0"/>
              </a:spcBef>
              <a:spcAft>
                <a:spcPts val="0"/>
              </a:spcAft>
              <a:buNone/>
            </a:pPr>
            <a:endParaRPr>
              <a:solidFill>
                <a:srgbClr val="999999"/>
              </a:solidFill>
            </a:endParaRPr>
          </a:p>
          <a:p>
            <a:pPr marL="0" lvl="0" indent="0" algn="just" rtl="0">
              <a:spcBef>
                <a:spcPts val="0"/>
              </a:spcBef>
              <a:spcAft>
                <a:spcPts val="0"/>
              </a:spcAft>
              <a:buNone/>
            </a:pPr>
            <a:r>
              <a:rPr lang="en">
                <a:solidFill>
                  <a:srgbClr val="999999"/>
                </a:solidFill>
              </a:rPr>
              <a:t>Most rendering operations, for example in shaders, use 128-bit XMVECTORs, while at the end of the day, the final buffer pixels will be represented as XMCOLORs. It is clear some precision can be lost in the translations, for this, DirectXMath provides store/load methods for the translation:</a:t>
            </a:r>
          </a:p>
          <a:p>
            <a:pPr marL="0" lvl="0" indent="0" algn="just" rtl="0">
              <a:spcBef>
                <a:spcPts val="0"/>
              </a:spcBef>
              <a:spcAft>
                <a:spcPts val="0"/>
              </a:spcAft>
              <a:buNone/>
            </a:pPr>
            <a:endParaRPr>
              <a:solidFill>
                <a:srgbClr val="999999"/>
              </a:solidFill>
            </a:endParaRPr>
          </a:p>
          <a:p>
            <a:pPr marL="0" lvl="0" indent="0" algn="ctr" rtl="0">
              <a:spcBef>
                <a:spcPts val="0"/>
              </a:spcBef>
              <a:spcAft>
                <a:spcPts val="0"/>
              </a:spcAft>
              <a:buNone/>
            </a:pPr>
            <a:r>
              <a:rPr lang="en" sz="1600">
                <a:solidFill>
                  <a:srgbClr val="F1C232"/>
                </a:solidFill>
              </a:rPr>
              <a:t>XMVECTOR PackedVector::XMLoadColor(XMCOLOR*)</a:t>
            </a:r>
          </a:p>
          <a:p>
            <a:pPr marL="0" lvl="0" indent="0" algn="ctr" rtl="0">
              <a:spcBef>
                <a:spcPts val="0"/>
              </a:spcBef>
              <a:spcAft>
                <a:spcPts val="0"/>
              </a:spcAft>
              <a:buNone/>
            </a:pPr>
            <a:endParaRPr sz="1600">
              <a:solidFill>
                <a:srgbClr val="F1C232"/>
              </a:solidFill>
            </a:endParaRPr>
          </a:p>
          <a:p>
            <a:pPr marL="0" lvl="0" indent="0" algn="ctr" rtl="0">
              <a:spcBef>
                <a:spcPts val="0"/>
              </a:spcBef>
              <a:spcAft>
                <a:spcPts val="0"/>
              </a:spcAft>
              <a:buNone/>
            </a:pPr>
            <a:r>
              <a:rPr lang="en" sz="1600">
                <a:solidFill>
                  <a:srgbClr val="F1C232"/>
                </a:solidFill>
              </a:rPr>
              <a:t>PackedVector::XMStoreColor(XMCOLOR*,FXMVECTOR)</a:t>
            </a:r>
          </a:p>
          <a:p>
            <a:pPr marL="0" lvl="0" indent="0" algn="ctr" rtl="0">
              <a:spcBef>
                <a:spcPts val="0"/>
              </a:spcBef>
              <a:spcAft>
                <a:spcPts val="0"/>
              </a:spcAft>
              <a:buNone/>
            </a:pPr>
            <a:endParaRPr>
              <a:solidFill>
                <a:srgbClr val="F1C232"/>
              </a:solidFill>
            </a:endParaRPr>
          </a:p>
          <a:p>
            <a:pPr marL="0" lvl="0" indent="0" algn="l" rtl="0">
              <a:spcBef>
                <a:spcPts val="0"/>
              </a:spcBef>
              <a:spcAft>
                <a:spcPts val="0"/>
              </a:spcAft>
              <a:buNone/>
            </a:pPr>
            <a:endParaRPr>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311700" y="1152475"/>
            <a:ext cx="8520600" cy="3754500"/>
          </a:xfrm>
          <a:prstGeom prst="rect">
            <a:avLst/>
          </a:prstGeom>
        </p:spPr>
        <p:txBody>
          <a:bodyPr lIns="91425" tIns="91425" rIns="91425" bIns="91425" anchor="t" anchorCtr="0">
            <a:noAutofit/>
          </a:bodyPr>
          <a:lstStyle/>
          <a:p>
            <a:pPr lvl="0" rtl="0">
              <a:spcBef>
                <a:spcPts val="0"/>
              </a:spcBef>
              <a:spcAft>
                <a:spcPts val="0"/>
              </a:spcAft>
              <a:buNone/>
            </a:pPr>
            <a:r>
              <a:rPr lang="en" sz="1400"/>
              <a:t>The list of </a:t>
            </a:r>
            <a:r>
              <a:rPr lang="en" sz="1400" b="1"/>
              <a:t>V </a:t>
            </a:r>
            <a:r>
              <a:rPr lang="en" sz="1400"/>
              <a:t>&lt; v</a:t>
            </a:r>
            <a:r>
              <a:rPr lang="en" sz="1400" baseline="-25000"/>
              <a:t>1</a:t>
            </a:r>
            <a:r>
              <a:rPr lang="en"/>
              <a:t>, </a:t>
            </a:r>
            <a:r>
              <a:rPr lang="en" sz="1400"/>
              <a:t>v</a:t>
            </a:r>
            <a:r>
              <a:rPr lang="en" sz="1400" baseline="-25000"/>
              <a:t>2 </a:t>
            </a:r>
            <a:r>
              <a:rPr lang="en"/>
              <a:t>,</a:t>
            </a:r>
            <a:r>
              <a:rPr lang="en" sz="1400"/>
              <a:t> … ,v</a:t>
            </a:r>
            <a:r>
              <a:rPr lang="en" sz="1400" baseline="-25000"/>
              <a:t>k</a:t>
            </a:r>
            <a:r>
              <a:rPr lang="en" sz="1400"/>
              <a:t>&gt; vertices we provide to the IA can represent: </a:t>
            </a:r>
          </a:p>
          <a:p>
            <a:pPr lvl="0" rtl="0">
              <a:spcBef>
                <a:spcPts val="0"/>
              </a:spcBef>
              <a:buNone/>
            </a:pPr>
            <a:endParaRPr sz="1400"/>
          </a:p>
          <a:p>
            <a:pPr lvl="0" rtl="0">
              <a:spcBef>
                <a:spcPts val="0"/>
              </a:spcBef>
              <a:buNone/>
            </a:pPr>
            <a:r>
              <a:rPr lang="en" sz="1400">
                <a:solidFill>
                  <a:srgbClr val="8E7CC3"/>
                </a:solidFill>
              </a:rPr>
              <a:t>Points List		</a:t>
            </a:r>
            <a:r>
              <a:rPr lang="en" sz="1400">
                <a:solidFill>
                  <a:srgbClr val="999999"/>
                </a:solidFill>
              </a:rPr>
              <a:t>N points - no lines</a:t>
            </a:r>
          </a:p>
          <a:p>
            <a:pPr lvl="0" rtl="0">
              <a:spcBef>
                <a:spcPts val="0"/>
              </a:spcBef>
              <a:buNone/>
            </a:pPr>
            <a:r>
              <a:rPr lang="en" sz="1400">
                <a:solidFill>
                  <a:srgbClr val="F1C232"/>
                </a:solidFill>
              </a:rPr>
              <a:t>Line Strip		</a:t>
            </a:r>
            <a:r>
              <a:rPr lang="en" sz="1400">
                <a:solidFill>
                  <a:srgbClr val="999999"/>
                </a:solidFill>
              </a:rPr>
              <a:t>(N + 1) lines</a:t>
            </a:r>
          </a:p>
          <a:p>
            <a:pPr lvl="0" rtl="0">
              <a:spcBef>
                <a:spcPts val="0"/>
              </a:spcBef>
              <a:buNone/>
            </a:pPr>
            <a:r>
              <a:rPr lang="en" sz="1400">
                <a:solidFill>
                  <a:srgbClr val="6AA84F"/>
                </a:solidFill>
              </a:rPr>
              <a:t>Line List</a:t>
            </a:r>
            <a:r>
              <a:rPr lang="en" sz="1400"/>
              <a:t> 		(N / 2) lines</a:t>
            </a:r>
          </a:p>
          <a:p>
            <a:pPr lvl="0" rtl="0">
              <a:spcBef>
                <a:spcPts val="0"/>
              </a:spcBef>
              <a:buNone/>
            </a:pPr>
            <a:r>
              <a:rPr lang="en" sz="1400">
                <a:solidFill>
                  <a:srgbClr val="E06666"/>
                </a:solidFill>
              </a:rPr>
              <a:t>Triangle Strip</a:t>
            </a:r>
            <a:r>
              <a:rPr lang="en" sz="1400"/>
              <a:t>	(N - 2) triangles</a:t>
            </a:r>
          </a:p>
          <a:p>
            <a:pPr lvl="0">
              <a:spcBef>
                <a:spcPts val="0"/>
              </a:spcBef>
              <a:buNone/>
            </a:pPr>
            <a:r>
              <a:rPr lang="en" sz="1400">
                <a:solidFill>
                  <a:srgbClr val="6FA8DC"/>
                </a:solidFill>
              </a:rPr>
              <a:t>Triangle List</a:t>
            </a:r>
            <a:r>
              <a:rPr lang="en" sz="1400"/>
              <a:t>	(N / 3) triangles</a:t>
            </a:r>
          </a:p>
          <a:p>
            <a:pPr lvl="0">
              <a:spcBef>
                <a:spcPts val="0"/>
              </a:spcBef>
              <a:spcAft>
                <a:spcPts val="0"/>
              </a:spcAft>
              <a:buNone/>
            </a:pPr>
            <a:r>
              <a:rPr lang="en" sz="1400">
                <a:solidFill>
                  <a:srgbClr val="C27BA0"/>
                </a:solidFill>
              </a:rPr>
              <a:t>Triangle List</a:t>
            </a:r>
            <a:r>
              <a:rPr lang="en" sz="1400"/>
              <a:t>	(N / 6) triangles</a:t>
            </a:r>
          </a:p>
          <a:p>
            <a:pPr lvl="0" indent="457200" rtl="0">
              <a:spcBef>
                <a:spcPts val="0"/>
              </a:spcBef>
              <a:spcAft>
                <a:spcPts val="0"/>
              </a:spcAft>
              <a:buNone/>
            </a:pPr>
            <a:r>
              <a:rPr lang="en" sz="1000"/>
              <a:t>→ with Adjacent List (3 per triangle)</a:t>
            </a:r>
            <a:r>
              <a:rPr lang="en" sz="1400"/>
              <a:t>		</a:t>
            </a:r>
          </a:p>
        </p:txBody>
      </p:sp>
      <p:grpSp>
        <p:nvGrpSpPr>
          <p:cNvPr id="103" name="Shape 103"/>
          <p:cNvGrpSpPr/>
          <p:nvPr/>
        </p:nvGrpSpPr>
        <p:grpSpPr>
          <a:xfrm>
            <a:off x="5251811" y="4286454"/>
            <a:ext cx="813723" cy="698323"/>
            <a:chOff x="5732624" y="4332654"/>
            <a:chExt cx="813723" cy="698323"/>
          </a:xfrm>
        </p:grpSpPr>
        <p:sp>
          <p:nvSpPr>
            <p:cNvPr id="104" name="Shape 104"/>
            <p:cNvSpPr/>
            <p:nvPr/>
          </p:nvSpPr>
          <p:spPr>
            <a:xfrm>
              <a:off x="6026614" y="4332654"/>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494147" y="4782731"/>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189013" y="4528699"/>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732631" y="4528699"/>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6494147" y="4332654"/>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6189010" y="4978764"/>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10" name="Shape 110"/>
            <p:cNvCxnSpPr>
              <a:stCxn id="107" idx="7"/>
              <a:endCxn id="104" idx="3"/>
            </p:cNvCxnSpPr>
            <p:nvPr/>
          </p:nvCxnSpPr>
          <p:spPr>
            <a:xfrm rot="10800000" flipH="1">
              <a:off x="5777187" y="4377344"/>
              <a:ext cx="257100" cy="159000"/>
            </a:xfrm>
            <a:prstGeom prst="straightConnector1">
              <a:avLst/>
            </a:prstGeom>
            <a:noFill/>
            <a:ln w="9525" cap="flat" cmpd="sng">
              <a:solidFill>
                <a:srgbClr val="6AA84F"/>
              </a:solidFill>
              <a:prstDash val="solid"/>
              <a:round/>
              <a:headEnd type="none" w="lg" len="lg"/>
              <a:tailEnd type="none" w="lg" len="lg"/>
            </a:ln>
          </p:spPr>
        </p:cxnSp>
        <p:cxnSp>
          <p:nvCxnSpPr>
            <p:cNvPr id="111" name="Shape 111"/>
            <p:cNvCxnSpPr>
              <a:stCxn id="108" idx="3"/>
              <a:endCxn id="106" idx="7"/>
            </p:cNvCxnSpPr>
            <p:nvPr/>
          </p:nvCxnSpPr>
          <p:spPr>
            <a:xfrm flipH="1">
              <a:off x="6233592" y="4377210"/>
              <a:ext cx="268200" cy="159000"/>
            </a:xfrm>
            <a:prstGeom prst="straightConnector1">
              <a:avLst/>
            </a:prstGeom>
            <a:noFill/>
            <a:ln w="9525" cap="flat" cmpd="sng">
              <a:solidFill>
                <a:srgbClr val="6AA84F"/>
              </a:solidFill>
              <a:prstDash val="solid"/>
              <a:round/>
              <a:headEnd type="none" w="lg" len="lg"/>
              <a:tailEnd type="none" w="lg" len="lg"/>
            </a:ln>
          </p:spPr>
        </p:cxnSp>
        <p:cxnSp>
          <p:nvCxnSpPr>
            <p:cNvPr id="112" name="Shape 112"/>
            <p:cNvCxnSpPr>
              <a:stCxn id="105" idx="3"/>
              <a:endCxn id="109" idx="7"/>
            </p:cNvCxnSpPr>
            <p:nvPr/>
          </p:nvCxnSpPr>
          <p:spPr>
            <a:xfrm flipH="1">
              <a:off x="6233592" y="4827287"/>
              <a:ext cx="268200" cy="159000"/>
            </a:xfrm>
            <a:prstGeom prst="straightConnector1">
              <a:avLst/>
            </a:prstGeom>
            <a:noFill/>
            <a:ln w="9525" cap="flat" cmpd="sng">
              <a:solidFill>
                <a:srgbClr val="6AA84F"/>
              </a:solidFill>
              <a:prstDash val="solid"/>
              <a:round/>
              <a:headEnd type="none" w="lg" len="lg"/>
              <a:tailEnd type="none" w="lg" len="lg"/>
            </a:ln>
          </p:spPr>
        </p:cxnSp>
        <p:sp>
          <p:nvSpPr>
            <p:cNvPr id="113" name="Shape 113"/>
            <p:cNvSpPr/>
            <p:nvPr/>
          </p:nvSpPr>
          <p:spPr>
            <a:xfrm>
              <a:off x="6026621" y="4782733"/>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732624" y="4978778"/>
              <a:ext cx="52200" cy="522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15" name="Shape 115"/>
            <p:cNvCxnSpPr>
              <a:stCxn id="114" idx="7"/>
              <a:endCxn id="113" idx="3"/>
            </p:cNvCxnSpPr>
            <p:nvPr/>
          </p:nvCxnSpPr>
          <p:spPr>
            <a:xfrm rot="10800000" flipH="1">
              <a:off x="5777179" y="4827422"/>
              <a:ext cx="257100" cy="159000"/>
            </a:xfrm>
            <a:prstGeom prst="straightConnector1">
              <a:avLst/>
            </a:prstGeom>
            <a:noFill/>
            <a:ln w="9525" cap="flat" cmpd="sng">
              <a:solidFill>
                <a:srgbClr val="6AA84F"/>
              </a:solidFill>
              <a:prstDash val="solid"/>
              <a:round/>
              <a:headEnd type="none" w="lg" len="lg"/>
              <a:tailEnd type="none" w="lg" len="lg"/>
            </a:ln>
          </p:spPr>
        </p:cxnSp>
      </p:grpSp>
      <p:sp>
        <p:nvSpPr>
          <p:cNvPr id="116" name="Shape 116"/>
          <p:cNvSpPr/>
          <p:nvPr/>
        </p:nvSpPr>
        <p:spPr>
          <a:xfrm>
            <a:off x="3648272" y="4038271"/>
            <a:ext cx="86700" cy="867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510076" y="3397686"/>
            <a:ext cx="71399"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6886369" y="3714633"/>
            <a:ext cx="71400"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7252304" y="3397686"/>
            <a:ext cx="71400"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520527" y="3823388"/>
            <a:ext cx="71400"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7252315" y="3823388"/>
            <a:ext cx="71400"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22" name="Shape 122"/>
          <p:cNvCxnSpPr>
            <a:stCxn id="118" idx="1"/>
            <a:endCxn id="117" idx="5"/>
          </p:cNvCxnSpPr>
          <p:nvPr/>
        </p:nvCxnSpPr>
        <p:spPr>
          <a:xfrm rot="10800000">
            <a:off x="6571026" y="3458690"/>
            <a:ext cx="325800" cy="266400"/>
          </a:xfrm>
          <a:prstGeom prst="straightConnector1">
            <a:avLst/>
          </a:prstGeom>
          <a:noFill/>
          <a:ln w="9525" cap="flat" cmpd="sng">
            <a:solidFill>
              <a:srgbClr val="6FA8DC"/>
            </a:solidFill>
            <a:prstDash val="solid"/>
            <a:round/>
            <a:headEnd type="none" w="lg" len="lg"/>
            <a:tailEnd type="none" w="lg" len="lg"/>
          </a:ln>
        </p:spPr>
      </p:cxnSp>
      <p:cxnSp>
        <p:nvCxnSpPr>
          <p:cNvPr id="123" name="Shape 123"/>
          <p:cNvCxnSpPr>
            <a:stCxn id="117" idx="6"/>
            <a:endCxn id="119" idx="2"/>
          </p:cNvCxnSpPr>
          <p:nvPr/>
        </p:nvCxnSpPr>
        <p:spPr>
          <a:xfrm>
            <a:off x="6581476" y="3433386"/>
            <a:ext cx="670800" cy="0"/>
          </a:xfrm>
          <a:prstGeom prst="straightConnector1">
            <a:avLst/>
          </a:prstGeom>
          <a:noFill/>
          <a:ln w="9525" cap="flat" cmpd="sng">
            <a:solidFill>
              <a:srgbClr val="6FA8DC"/>
            </a:solidFill>
            <a:prstDash val="solid"/>
            <a:round/>
            <a:headEnd type="none" w="lg" len="lg"/>
            <a:tailEnd type="none" w="lg" len="lg"/>
          </a:ln>
        </p:spPr>
      </p:cxnSp>
      <p:cxnSp>
        <p:nvCxnSpPr>
          <p:cNvPr id="124" name="Shape 124"/>
          <p:cNvCxnSpPr>
            <a:stCxn id="119" idx="3"/>
            <a:endCxn id="118" idx="7"/>
          </p:cNvCxnSpPr>
          <p:nvPr/>
        </p:nvCxnSpPr>
        <p:spPr>
          <a:xfrm flipH="1">
            <a:off x="6947461" y="3458629"/>
            <a:ext cx="315300" cy="266400"/>
          </a:xfrm>
          <a:prstGeom prst="straightConnector1">
            <a:avLst/>
          </a:prstGeom>
          <a:noFill/>
          <a:ln w="9525" cap="flat" cmpd="sng">
            <a:solidFill>
              <a:srgbClr val="6FA8DC"/>
            </a:solidFill>
            <a:prstDash val="solid"/>
            <a:round/>
            <a:headEnd type="none" w="lg" len="lg"/>
            <a:tailEnd type="none" w="lg" len="lg"/>
          </a:ln>
        </p:spPr>
      </p:cxnSp>
      <p:sp>
        <p:nvSpPr>
          <p:cNvPr id="125" name="Shape 125"/>
          <p:cNvSpPr/>
          <p:nvPr/>
        </p:nvSpPr>
        <p:spPr>
          <a:xfrm>
            <a:off x="6886359" y="4128340"/>
            <a:ext cx="71400" cy="714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26" name="Shape 126"/>
          <p:cNvCxnSpPr>
            <a:stCxn id="120" idx="6"/>
            <a:endCxn id="121" idx="2"/>
          </p:cNvCxnSpPr>
          <p:nvPr/>
        </p:nvCxnSpPr>
        <p:spPr>
          <a:xfrm>
            <a:off x="6591927" y="3859088"/>
            <a:ext cx="660300" cy="0"/>
          </a:xfrm>
          <a:prstGeom prst="straightConnector1">
            <a:avLst/>
          </a:prstGeom>
          <a:noFill/>
          <a:ln w="9525" cap="flat" cmpd="sng">
            <a:solidFill>
              <a:srgbClr val="6FA8DC"/>
            </a:solidFill>
            <a:prstDash val="solid"/>
            <a:round/>
            <a:headEnd type="none" w="lg" len="lg"/>
            <a:tailEnd type="none" w="lg" len="lg"/>
          </a:ln>
        </p:spPr>
      </p:cxnSp>
      <p:cxnSp>
        <p:nvCxnSpPr>
          <p:cNvPr id="127" name="Shape 127"/>
          <p:cNvCxnSpPr>
            <a:stCxn id="120" idx="5"/>
            <a:endCxn id="125" idx="2"/>
          </p:cNvCxnSpPr>
          <p:nvPr/>
        </p:nvCxnSpPr>
        <p:spPr>
          <a:xfrm>
            <a:off x="6581471" y="3884332"/>
            <a:ext cx="304800" cy="279600"/>
          </a:xfrm>
          <a:prstGeom prst="straightConnector1">
            <a:avLst/>
          </a:prstGeom>
          <a:noFill/>
          <a:ln w="9525" cap="flat" cmpd="sng">
            <a:solidFill>
              <a:srgbClr val="6FA8DC"/>
            </a:solidFill>
            <a:prstDash val="solid"/>
            <a:round/>
            <a:headEnd type="none" w="lg" len="lg"/>
            <a:tailEnd type="none" w="lg" len="lg"/>
          </a:ln>
        </p:spPr>
      </p:cxnSp>
      <p:cxnSp>
        <p:nvCxnSpPr>
          <p:cNvPr id="128" name="Shape 128"/>
          <p:cNvCxnSpPr>
            <a:stCxn id="125" idx="6"/>
            <a:endCxn id="121" idx="3"/>
          </p:cNvCxnSpPr>
          <p:nvPr/>
        </p:nvCxnSpPr>
        <p:spPr>
          <a:xfrm rot="10800000" flipH="1">
            <a:off x="6957759" y="3884440"/>
            <a:ext cx="305100" cy="279600"/>
          </a:xfrm>
          <a:prstGeom prst="straightConnector1">
            <a:avLst/>
          </a:prstGeom>
          <a:noFill/>
          <a:ln w="9525" cap="flat" cmpd="sng">
            <a:solidFill>
              <a:srgbClr val="6FA8DC"/>
            </a:solidFill>
            <a:prstDash val="solid"/>
            <a:round/>
            <a:headEnd type="none" w="lg" len="lg"/>
            <a:tailEnd type="none" w="lg" len="lg"/>
          </a:ln>
        </p:spPr>
      </p:cxnSp>
      <p:grpSp>
        <p:nvGrpSpPr>
          <p:cNvPr id="129" name="Shape 129"/>
          <p:cNvGrpSpPr/>
          <p:nvPr/>
        </p:nvGrpSpPr>
        <p:grpSpPr>
          <a:xfrm>
            <a:off x="4695798" y="1992661"/>
            <a:ext cx="864188" cy="792327"/>
            <a:chOff x="4434198" y="2340873"/>
            <a:chExt cx="864188" cy="792327"/>
          </a:xfrm>
        </p:grpSpPr>
        <p:sp>
          <p:nvSpPr>
            <p:cNvPr id="130" name="Shape 130"/>
            <p:cNvSpPr/>
            <p:nvPr/>
          </p:nvSpPr>
          <p:spPr>
            <a:xfrm>
              <a:off x="4767835" y="2340873"/>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5239286" y="2892943"/>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434198" y="3074101"/>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4434201" y="2563352"/>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5239286" y="2340873"/>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4952108" y="3074101"/>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4767835" y="2892945"/>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grpSp>
      <p:grpSp>
        <p:nvGrpSpPr>
          <p:cNvPr id="137" name="Shape 137"/>
          <p:cNvGrpSpPr/>
          <p:nvPr/>
        </p:nvGrpSpPr>
        <p:grpSpPr>
          <a:xfrm>
            <a:off x="3691697" y="3375671"/>
            <a:ext cx="1004100" cy="749300"/>
            <a:chOff x="3691697" y="3537146"/>
            <a:chExt cx="1004100" cy="749300"/>
          </a:xfrm>
        </p:grpSpPr>
        <p:sp>
          <p:nvSpPr>
            <p:cNvPr id="138" name="Shape 138"/>
            <p:cNvSpPr/>
            <p:nvPr/>
          </p:nvSpPr>
          <p:spPr>
            <a:xfrm>
              <a:off x="3780347" y="3773196"/>
              <a:ext cx="86700" cy="867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609097" y="3537146"/>
              <a:ext cx="86700" cy="867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414860" y="3773196"/>
              <a:ext cx="86700" cy="867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582597" y="4199746"/>
              <a:ext cx="86700" cy="867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42" name="Shape 142"/>
            <p:cNvCxnSpPr>
              <a:stCxn id="116" idx="6"/>
              <a:endCxn id="141" idx="2"/>
            </p:cNvCxnSpPr>
            <p:nvPr/>
          </p:nvCxnSpPr>
          <p:spPr>
            <a:xfrm>
              <a:off x="3734972" y="4243096"/>
              <a:ext cx="847500" cy="0"/>
            </a:xfrm>
            <a:prstGeom prst="straightConnector1">
              <a:avLst/>
            </a:prstGeom>
            <a:noFill/>
            <a:ln w="9525" cap="flat" cmpd="sng">
              <a:solidFill>
                <a:srgbClr val="E06666"/>
              </a:solidFill>
              <a:prstDash val="solid"/>
              <a:round/>
              <a:headEnd type="none" w="lg" len="lg"/>
              <a:tailEnd type="none" w="lg" len="lg"/>
            </a:ln>
          </p:spPr>
        </p:cxnSp>
        <p:cxnSp>
          <p:nvCxnSpPr>
            <p:cNvPr id="143" name="Shape 143"/>
            <p:cNvCxnSpPr>
              <a:stCxn id="141" idx="0"/>
              <a:endCxn id="139" idx="4"/>
            </p:cNvCxnSpPr>
            <p:nvPr/>
          </p:nvCxnSpPr>
          <p:spPr>
            <a:xfrm rot="10800000" flipH="1">
              <a:off x="4625947" y="3623746"/>
              <a:ext cx="26400" cy="576000"/>
            </a:xfrm>
            <a:prstGeom prst="straightConnector1">
              <a:avLst/>
            </a:prstGeom>
            <a:noFill/>
            <a:ln w="9525" cap="flat" cmpd="sng">
              <a:solidFill>
                <a:srgbClr val="E06666"/>
              </a:solidFill>
              <a:prstDash val="solid"/>
              <a:round/>
              <a:headEnd type="none" w="lg" len="lg"/>
              <a:tailEnd type="none" w="lg" len="lg"/>
            </a:ln>
          </p:spPr>
        </p:cxnSp>
        <p:cxnSp>
          <p:nvCxnSpPr>
            <p:cNvPr id="144" name="Shape 144"/>
            <p:cNvCxnSpPr>
              <a:stCxn id="140" idx="2"/>
              <a:endCxn id="138" idx="6"/>
            </p:cNvCxnSpPr>
            <p:nvPr/>
          </p:nvCxnSpPr>
          <p:spPr>
            <a:xfrm rot="10800000">
              <a:off x="3867060" y="3816546"/>
              <a:ext cx="547800" cy="0"/>
            </a:xfrm>
            <a:prstGeom prst="straightConnector1">
              <a:avLst/>
            </a:prstGeom>
            <a:noFill/>
            <a:ln w="9525" cap="flat" cmpd="sng">
              <a:solidFill>
                <a:srgbClr val="E06666"/>
              </a:solidFill>
              <a:prstDash val="solid"/>
              <a:round/>
              <a:headEnd type="none" w="lg" len="lg"/>
              <a:tailEnd type="none" w="lg" len="lg"/>
            </a:ln>
          </p:spPr>
        </p:cxnSp>
        <p:cxnSp>
          <p:nvCxnSpPr>
            <p:cNvPr id="145" name="Shape 145"/>
            <p:cNvCxnSpPr>
              <a:stCxn id="140" idx="7"/>
              <a:endCxn id="139" idx="3"/>
            </p:cNvCxnSpPr>
            <p:nvPr/>
          </p:nvCxnSpPr>
          <p:spPr>
            <a:xfrm rot="10800000" flipH="1">
              <a:off x="4488863" y="3611293"/>
              <a:ext cx="132900" cy="174600"/>
            </a:xfrm>
            <a:prstGeom prst="straightConnector1">
              <a:avLst/>
            </a:prstGeom>
            <a:noFill/>
            <a:ln w="9525" cap="flat" cmpd="sng">
              <a:solidFill>
                <a:srgbClr val="E06666"/>
              </a:solidFill>
              <a:prstDash val="solid"/>
              <a:round/>
              <a:headEnd type="none" w="lg" len="lg"/>
              <a:tailEnd type="none" w="lg" len="lg"/>
            </a:ln>
          </p:spPr>
        </p:cxnSp>
        <p:cxnSp>
          <p:nvCxnSpPr>
            <p:cNvPr id="146" name="Shape 146"/>
            <p:cNvCxnSpPr>
              <a:stCxn id="140" idx="4"/>
              <a:endCxn id="141" idx="0"/>
            </p:cNvCxnSpPr>
            <p:nvPr/>
          </p:nvCxnSpPr>
          <p:spPr>
            <a:xfrm>
              <a:off x="4458210" y="3859896"/>
              <a:ext cx="167700" cy="339900"/>
            </a:xfrm>
            <a:prstGeom prst="straightConnector1">
              <a:avLst/>
            </a:prstGeom>
            <a:noFill/>
            <a:ln w="9525" cap="flat" cmpd="sng">
              <a:solidFill>
                <a:srgbClr val="E06666"/>
              </a:solidFill>
              <a:prstDash val="solid"/>
              <a:round/>
              <a:headEnd type="none" w="lg" len="lg"/>
              <a:tailEnd type="none" w="lg" len="lg"/>
            </a:ln>
          </p:spPr>
        </p:cxnSp>
        <p:cxnSp>
          <p:nvCxnSpPr>
            <p:cNvPr id="147" name="Shape 147"/>
            <p:cNvCxnSpPr>
              <a:stCxn id="138" idx="4"/>
              <a:endCxn id="116" idx="0"/>
            </p:cNvCxnSpPr>
            <p:nvPr/>
          </p:nvCxnSpPr>
          <p:spPr>
            <a:xfrm flipH="1">
              <a:off x="3691697" y="3859896"/>
              <a:ext cx="132000" cy="339900"/>
            </a:xfrm>
            <a:prstGeom prst="straightConnector1">
              <a:avLst/>
            </a:prstGeom>
            <a:noFill/>
            <a:ln w="9525" cap="flat" cmpd="sng">
              <a:solidFill>
                <a:srgbClr val="E06666"/>
              </a:solidFill>
              <a:prstDash val="solid"/>
              <a:round/>
              <a:headEnd type="none" w="lg" len="lg"/>
              <a:tailEnd type="none" w="lg" len="lg"/>
            </a:ln>
          </p:spPr>
        </p:cxnSp>
        <p:cxnSp>
          <p:nvCxnSpPr>
            <p:cNvPr id="148" name="Shape 148"/>
            <p:cNvCxnSpPr>
              <a:stCxn id="138" idx="5"/>
              <a:endCxn id="141" idx="1"/>
            </p:cNvCxnSpPr>
            <p:nvPr/>
          </p:nvCxnSpPr>
          <p:spPr>
            <a:xfrm>
              <a:off x="3854350" y="3847199"/>
              <a:ext cx="741000" cy="365100"/>
            </a:xfrm>
            <a:prstGeom prst="straightConnector1">
              <a:avLst/>
            </a:prstGeom>
            <a:noFill/>
            <a:ln w="9525" cap="flat" cmpd="sng">
              <a:solidFill>
                <a:srgbClr val="E06666"/>
              </a:solidFill>
              <a:prstDash val="solid"/>
              <a:round/>
              <a:headEnd type="none" w="lg" len="lg"/>
              <a:tailEnd type="none" w="lg" len="lg"/>
            </a:ln>
          </p:spPr>
        </p:cxnSp>
      </p:grpSp>
      <p:sp>
        <p:nvSpPr>
          <p:cNvPr id="149" name="Shape 149"/>
          <p:cNvSpPr txBox="1"/>
          <p:nvPr/>
        </p:nvSpPr>
        <p:spPr>
          <a:xfrm>
            <a:off x="7131600" y="0"/>
            <a:ext cx="2012400" cy="4206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rPr>
              <a:t>Fernando Geraci</a:t>
            </a:r>
          </a:p>
        </p:txBody>
      </p:sp>
      <p:sp>
        <p:nvSpPr>
          <p:cNvPr id="150" name="Shape 1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Images</a:t>
            </a:r>
            <a:r>
              <a:rPr lang="en">
                <a:solidFill>
                  <a:srgbClr val="999999"/>
                </a:solidFill>
              </a:rPr>
              <a:t> - Primitive Topologies</a:t>
            </a:r>
          </a:p>
        </p:txBody>
      </p:sp>
      <p:grpSp>
        <p:nvGrpSpPr>
          <p:cNvPr id="151" name="Shape 151"/>
          <p:cNvGrpSpPr/>
          <p:nvPr/>
        </p:nvGrpSpPr>
        <p:grpSpPr>
          <a:xfrm>
            <a:off x="6510076" y="1992646"/>
            <a:ext cx="923312" cy="792350"/>
            <a:chOff x="6510076" y="1992646"/>
            <a:chExt cx="923312" cy="792350"/>
          </a:xfrm>
        </p:grpSpPr>
        <p:sp>
          <p:nvSpPr>
            <p:cNvPr id="152" name="Shape 152"/>
            <p:cNvSpPr/>
            <p:nvPr/>
          </p:nvSpPr>
          <p:spPr>
            <a:xfrm>
              <a:off x="6843724" y="1992646"/>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7374289" y="2544733"/>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510076" y="2725897"/>
              <a:ext cx="59099"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7028006" y="2215131"/>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6510079" y="2215131"/>
              <a:ext cx="59099"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7374289" y="1992646"/>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7028002" y="2725897"/>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59" name="Shape 159"/>
            <p:cNvCxnSpPr>
              <a:stCxn id="156" idx="7"/>
              <a:endCxn id="152" idx="3"/>
            </p:cNvCxnSpPr>
            <p:nvPr/>
          </p:nvCxnSpPr>
          <p:spPr>
            <a:xfrm rot="10800000" flipH="1">
              <a:off x="6560524" y="2043186"/>
              <a:ext cx="291900" cy="180600"/>
            </a:xfrm>
            <a:prstGeom prst="straightConnector1">
              <a:avLst/>
            </a:prstGeom>
            <a:noFill/>
            <a:ln w="9525" cap="flat" cmpd="sng">
              <a:solidFill>
                <a:srgbClr val="F1C232"/>
              </a:solidFill>
              <a:prstDash val="solid"/>
              <a:round/>
              <a:headEnd type="none" w="lg" len="lg"/>
              <a:tailEnd type="none" w="lg" len="lg"/>
            </a:ln>
          </p:spPr>
        </p:cxnSp>
        <p:cxnSp>
          <p:nvCxnSpPr>
            <p:cNvPr id="160" name="Shape 160"/>
            <p:cNvCxnSpPr>
              <a:stCxn id="152" idx="6"/>
              <a:endCxn id="157" idx="2"/>
            </p:cNvCxnSpPr>
            <p:nvPr/>
          </p:nvCxnSpPr>
          <p:spPr>
            <a:xfrm>
              <a:off x="6902824" y="2022196"/>
              <a:ext cx="471600" cy="0"/>
            </a:xfrm>
            <a:prstGeom prst="straightConnector1">
              <a:avLst/>
            </a:prstGeom>
            <a:noFill/>
            <a:ln w="9525" cap="flat" cmpd="sng">
              <a:solidFill>
                <a:srgbClr val="F1C232"/>
              </a:solidFill>
              <a:prstDash val="solid"/>
              <a:round/>
              <a:headEnd type="none" w="lg" len="lg"/>
              <a:tailEnd type="none" w="lg" len="lg"/>
            </a:ln>
          </p:spPr>
        </p:cxnSp>
        <p:cxnSp>
          <p:nvCxnSpPr>
            <p:cNvPr id="161" name="Shape 161"/>
            <p:cNvCxnSpPr>
              <a:stCxn id="156" idx="4"/>
              <a:endCxn id="154" idx="0"/>
            </p:cNvCxnSpPr>
            <p:nvPr/>
          </p:nvCxnSpPr>
          <p:spPr>
            <a:xfrm>
              <a:off x="6539629" y="2274231"/>
              <a:ext cx="0" cy="451800"/>
            </a:xfrm>
            <a:prstGeom prst="straightConnector1">
              <a:avLst/>
            </a:prstGeom>
            <a:noFill/>
            <a:ln w="9525" cap="flat" cmpd="sng">
              <a:solidFill>
                <a:srgbClr val="F1C232"/>
              </a:solidFill>
              <a:prstDash val="solid"/>
              <a:round/>
              <a:headEnd type="none" w="lg" len="lg"/>
              <a:tailEnd type="none" w="lg" len="lg"/>
            </a:ln>
          </p:spPr>
        </p:cxnSp>
        <p:cxnSp>
          <p:nvCxnSpPr>
            <p:cNvPr id="162" name="Shape 162"/>
            <p:cNvCxnSpPr>
              <a:stCxn id="155" idx="4"/>
              <a:endCxn id="158" idx="0"/>
            </p:cNvCxnSpPr>
            <p:nvPr/>
          </p:nvCxnSpPr>
          <p:spPr>
            <a:xfrm>
              <a:off x="7057556" y="2274231"/>
              <a:ext cx="0" cy="451800"/>
            </a:xfrm>
            <a:prstGeom prst="straightConnector1">
              <a:avLst/>
            </a:prstGeom>
            <a:noFill/>
            <a:ln w="9525" cap="flat" cmpd="sng">
              <a:solidFill>
                <a:srgbClr val="F1C232"/>
              </a:solidFill>
              <a:prstDash val="solid"/>
              <a:round/>
              <a:headEnd type="none" w="lg" len="lg"/>
              <a:tailEnd type="none" w="lg" len="lg"/>
            </a:ln>
          </p:spPr>
        </p:cxnSp>
        <p:cxnSp>
          <p:nvCxnSpPr>
            <p:cNvPr id="163" name="Shape 163"/>
            <p:cNvCxnSpPr>
              <a:stCxn id="153" idx="3"/>
              <a:endCxn id="158" idx="6"/>
            </p:cNvCxnSpPr>
            <p:nvPr/>
          </p:nvCxnSpPr>
          <p:spPr>
            <a:xfrm flipH="1">
              <a:off x="7087144" y="2595178"/>
              <a:ext cx="295800" cy="160200"/>
            </a:xfrm>
            <a:prstGeom prst="straightConnector1">
              <a:avLst/>
            </a:prstGeom>
            <a:noFill/>
            <a:ln w="9525" cap="flat" cmpd="sng">
              <a:solidFill>
                <a:srgbClr val="F1C232"/>
              </a:solidFill>
              <a:prstDash val="solid"/>
              <a:round/>
              <a:headEnd type="none" w="lg" len="lg"/>
              <a:tailEnd type="none" w="lg" len="lg"/>
            </a:ln>
          </p:spPr>
        </p:cxnSp>
        <p:cxnSp>
          <p:nvCxnSpPr>
            <p:cNvPr id="164" name="Shape 164"/>
            <p:cNvCxnSpPr>
              <a:stCxn id="157" idx="4"/>
              <a:endCxn id="153" idx="0"/>
            </p:cNvCxnSpPr>
            <p:nvPr/>
          </p:nvCxnSpPr>
          <p:spPr>
            <a:xfrm>
              <a:off x="7403839" y="2051746"/>
              <a:ext cx="0" cy="492900"/>
            </a:xfrm>
            <a:prstGeom prst="straightConnector1">
              <a:avLst/>
            </a:prstGeom>
            <a:noFill/>
            <a:ln w="9525" cap="flat" cmpd="sng">
              <a:solidFill>
                <a:srgbClr val="F1C232"/>
              </a:solidFill>
              <a:prstDash val="solid"/>
              <a:round/>
              <a:headEnd type="none" w="lg" len="lg"/>
              <a:tailEnd type="none" w="lg" len="lg"/>
            </a:ln>
          </p:spPr>
        </p:cxnSp>
        <p:sp>
          <p:nvSpPr>
            <p:cNvPr id="165" name="Shape 165"/>
            <p:cNvSpPr/>
            <p:nvPr/>
          </p:nvSpPr>
          <p:spPr>
            <a:xfrm>
              <a:off x="6843717" y="2544741"/>
              <a:ext cx="59100" cy="59100"/>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66" name="Shape 166"/>
            <p:cNvCxnSpPr>
              <a:stCxn id="155" idx="3"/>
              <a:endCxn id="165" idx="7"/>
            </p:cNvCxnSpPr>
            <p:nvPr/>
          </p:nvCxnSpPr>
          <p:spPr>
            <a:xfrm flipH="1">
              <a:off x="6894161" y="2265576"/>
              <a:ext cx="142500" cy="287700"/>
            </a:xfrm>
            <a:prstGeom prst="straightConnector1">
              <a:avLst/>
            </a:prstGeom>
            <a:noFill/>
            <a:ln w="9525" cap="flat" cmpd="sng">
              <a:solidFill>
                <a:srgbClr val="F1C232"/>
              </a:solidFill>
              <a:prstDash val="solid"/>
              <a:round/>
              <a:headEnd type="none" w="lg" len="lg"/>
              <a:tailEnd type="none" w="lg" len="lg"/>
            </a:ln>
          </p:spPr>
        </p:cxnSp>
      </p:grpSp>
      <p:sp>
        <p:nvSpPr>
          <p:cNvPr id="167" name="Shape 167"/>
          <p:cNvSpPr/>
          <p:nvPr/>
        </p:nvSpPr>
        <p:spPr>
          <a:xfrm rot="-2125546">
            <a:off x="7689262" y="4680144"/>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rot="-2125546">
            <a:off x="8286315" y="4257012"/>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rot="-2125546">
            <a:off x="8164066" y="4717418"/>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70" name="Shape 170"/>
          <p:cNvCxnSpPr>
            <a:stCxn id="167" idx="6"/>
            <a:endCxn id="168" idx="2"/>
          </p:cNvCxnSpPr>
          <p:nvPr/>
        </p:nvCxnSpPr>
        <p:spPr>
          <a:xfrm rot="10800000" flipH="1">
            <a:off x="7754073" y="4313555"/>
            <a:ext cx="538800" cy="381600"/>
          </a:xfrm>
          <a:prstGeom prst="straightConnector1">
            <a:avLst/>
          </a:prstGeom>
          <a:noFill/>
          <a:ln w="9525" cap="flat" cmpd="sng">
            <a:solidFill>
              <a:srgbClr val="C27BA0"/>
            </a:solidFill>
            <a:prstDash val="solid"/>
            <a:round/>
            <a:headEnd type="none" w="lg" len="lg"/>
            <a:tailEnd type="none" w="lg" len="lg"/>
          </a:ln>
        </p:spPr>
      </p:cxnSp>
      <p:cxnSp>
        <p:nvCxnSpPr>
          <p:cNvPr id="171" name="Shape 171"/>
          <p:cNvCxnSpPr>
            <a:stCxn id="167" idx="5"/>
            <a:endCxn id="169" idx="2"/>
          </p:cNvCxnSpPr>
          <p:nvPr/>
        </p:nvCxnSpPr>
        <p:spPr>
          <a:xfrm>
            <a:off x="7760187" y="4721795"/>
            <a:ext cx="410400" cy="51900"/>
          </a:xfrm>
          <a:prstGeom prst="straightConnector1">
            <a:avLst/>
          </a:prstGeom>
          <a:noFill/>
          <a:ln w="9525" cap="flat" cmpd="sng">
            <a:solidFill>
              <a:srgbClr val="C27BA0"/>
            </a:solidFill>
            <a:prstDash val="solid"/>
            <a:round/>
            <a:headEnd type="none" w="lg" len="lg"/>
            <a:tailEnd type="none" w="lg" len="lg"/>
          </a:ln>
        </p:spPr>
      </p:cxnSp>
      <p:cxnSp>
        <p:nvCxnSpPr>
          <p:cNvPr id="172" name="Shape 172"/>
          <p:cNvCxnSpPr>
            <a:stCxn id="169" idx="6"/>
            <a:endCxn id="168" idx="3"/>
          </p:cNvCxnSpPr>
          <p:nvPr/>
        </p:nvCxnSpPr>
        <p:spPr>
          <a:xfrm rot="10800000" flipH="1">
            <a:off x="8228877" y="4328030"/>
            <a:ext cx="87300" cy="404400"/>
          </a:xfrm>
          <a:prstGeom prst="straightConnector1">
            <a:avLst/>
          </a:prstGeom>
          <a:noFill/>
          <a:ln w="9525" cap="flat" cmpd="sng">
            <a:solidFill>
              <a:srgbClr val="C27BA0"/>
            </a:solidFill>
            <a:prstDash val="solid"/>
            <a:round/>
            <a:headEnd type="none" w="lg" len="lg"/>
            <a:tailEnd type="none" w="lg" len="lg"/>
          </a:ln>
        </p:spPr>
      </p:cxnSp>
      <p:sp>
        <p:nvSpPr>
          <p:cNvPr id="173" name="Shape 173"/>
          <p:cNvSpPr/>
          <p:nvPr/>
        </p:nvSpPr>
        <p:spPr>
          <a:xfrm rot="-2125546">
            <a:off x="8514915" y="4561812"/>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rot="-2125546">
            <a:off x="7829115" y="4257012"/>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rot="-2125546">
            <a:off x="7905315" y="4942812"/>
            <a:ext cx="71422" cy="71422"/>
          </a:xfrm>
          <a:prstGeom prst="ellipse">
            <a:avLst/>
          </a:prstGeom>
          <a:solidFill>
            <a:srgbClr val="8E7CC3"/>
          </a:solidFill>
          <a:ln>
            <a:noFill/>
          </a:ln>
        </p:spPr>
        <p:txBody>
          <a:bodyPr lIns="91425" tIns="91425" rIns="91425" bIns="91425" anchor="ctr" anchorCtr="0">
            <a:noAutofit/>
          </a:bodyPr>
          <a:lstStyle/>
          <a:p>
            <a:pPr lvl="0">
              <a:spcBef>
                <a:spcPts val="0"/>
              </a:spcBef>
              <a:buNone/>
            </a:pPr>
            <a:endParaRPr/>
          </a:p>
        </p:txBody>
      </p:sp>
      <p:cxnSp>
        <p:nvCxnSpPr>
          <p:cNvPr id="176" name="Shape 176"/>
          <p:cNvCxnSpPr>
            <a:stCxn id="167" idx="4"/>
            <a:endCxn id="175" idx="0"/>
          </p:cNvCxnSpPr>
          <p:nvPr/>
        </p:nvCxnSpPr>
        <p:spPr>
          <a:xfrm>
            <a:off x="7745673" y="4744955"/>
            <a:ext cx="174600" cy="204600"/>
          </a:xfrm>
          <a:prstGeom prst="straightConnector1">
            <a:avLst/>
          </a:prstGeom>
          <a:noFill/>
          <a:ln w="9525" cap="flat" cmpd="sng">
            <a:solidFill>
              <a:srgbClr val="C27BA0"/>
            </a:solidFill>
            <a:prstDash val="dash"/>
            <a:round/>
            <a:headEnd type="none" w="lg" len="lg"/>
            <a:tailEnd type="none" w="lg" len="lg"/>
          </a:ln>
        </p:spPr>
      </p:cxnSp>
      <p:cxnSp>
        <p:nvCxnSpPr>
          <p:cNvPr id="177" name="Shape 177"/>
          <p:cNvCxnSpPr>
            <a:stCxn id="175" idx="6"/>
            <a:endCxn id="169" idx="2"/>
          </p:cNvCxnSpPr>
          <p:nvPr/>
        </p:nvCxnSpPr>
        <p:spPr>
          <a:xfrm rot="10800000" flipH="1">
            <a:off x="7970127" y="4773924"/>
            <a:ext cx="200700" cy="183900"/>
          </a:xfrm>
          <a:prstGeom prst="straightConnector1">
            <a:avLst/>
          </a:prstGeom>
          <a:noFill/>
          <a:ln w="9525" cap="flat" cmpd="sng">
            <a:solidFill>
              <a:srgbClr val="C27BA0"/>
            </a:solidFill>
            <a:prstDash val="dash"/>
            <a:round/>
            <a:headEnd type="none" w="lg" len="lg"/>
            <a:tailEnd type="none" w="lg" len="lg"/>
          </a:ln>
        </p:spPr>
      </p:cxnSp>
      <p:cxnSp>
        <p:nvCxnSpPr>
          <p:cNvPr id="178" name="Shape 178"/>
          <p:cNvCxnSpPr>
            <a:endCxn id="167" idx="0"/>
          </p:cNvCxnSpPr>
          <p:nvPr/>
        </p:nvCxnSpPr>
        <p:spPr>
          <a:xfrm flipH="1">
            <a:off x="7704273" y="4327955"/>
            <a:ext cx="154500" cy="358800"/>
          </a:xfrm>
          <a:prstGeom prst="straightConnector1">
            <a:avLst/>
          </a:prstGeom>
          <a:noFill/>
          <a:ln w="9525" cap="flat" cmpd="sng">
            <a:solidFill>
              <a:srgbClr val="C27BA0"/>
            </a:solidFill>
            <a:prstDash val="dash"/>
            <a:round/>
            <a:headEnd type="none" w="lg" len="lg"/>
            <a:tailEnd type="none" w="lg" len="lg"/>
          </a:ln>
        </p:spPr>
      </p:cxnSp>
      <p:cxnSp>
        <p:nvCxnSpPr>
          <p:cNvPr id="179" name="Shape 179"/>
          <p:cNvCxnSpPr>
            <a:stCxn id="174" idx="5"/>
            <a:endCxn id="168" idx="1"/>
          </p:cNvCxnSpPr>
          <p:nvPr/>
        </p:nvCxnSpPr>
        <p:spPr>
          <a:xfrm rot="10800000" flipH="1">
            <a:off x="7900041" y="4286663"/>
            <a:ext cx="386700" cy="12000"/>
          </a:xfrm>
          <a:prstGeom prst="straightConnector1">
            <a:avLst/>
          </a:prstGeom>
          <a:noFill/>
          <a:ln w="9525" cap="flat" cmpd="sng">
            <a:solidFill>
              <a:srgbClr val="C27BA0"/>
            </a:solidFill>
            <a:prstDash val="dash"/>
            <a:round/>
            <a:headEnd type="none" w="lg" len="lg"/>
            <a:tailEnd type="none" w="lg" len="lg"/>
          </a:ln>
        </p:spPr>
      </p:cxnSp>
      <p:cxnSp>
        <p:nvCxnSpPr>
          <p:cNvPr id="180" name="Shape 180"/>
          <p:cNvCxnSpPr>
            <a:stCxn id="168" idx="4"/>
            <a:endCxn id="173" idx="1"/>
          </p:cNvCxnSpPr>
          <p:nvPr/>
        </p:nvCxnSpPr>
        <p:spPr>
          <a:xfrm>
            <a:off x="8342727" y="4321824"/>
            <a:ext cx="172800" cy="269700"/>
          </a:xfrm>
          <a:prstGeom prst="straightConnector1">
            <a:avLst/>
          </a:prstGeom>
          <a:noFill/>
          <a:ln w="9525" cap="flat" cmpd="sng">
            <a:solidFill>
              <a:srgbClr val="C27BA0"/>
            </a:solidFill>
            <a:prstDash val="dash"/>
            <a:round/>
            <a:headEnd type="none" w="lg" len="lg"/>
            <a:tailEnd type="none" w="lg" len="lg"/>
          </a:ln>
        </p:spPr>
      </p:cxnSp>
      <p:cxnSp>
        <p:nvCxnSpPr>
          <p:cNvPr id="181" name="Shape 181"/>
          <p:cNvCxnSpPr>
            <a:stCxn id="173" idx="2"/>
            <a:endCxn id="169" idx="6"/>
          </p:cNvCxnSpPr>
          <p:nvPr/>
        </p:nvCxnSpPr>
        <p:spPr>
          <a:xfrm flipH="1">
            <a:off x="8229027" y="4618224"/>
            <a:ext cx="292500" cy="114300"/>
          </a:xfrm>
          <a:prstGeom prst="straightConnector1">
            <a:avLst/>
          </a:prstGeom>
          <a:noFill/>
          <a:ln w="9525" cap="flat" cmpd="sng">
            <a:solidFill>
              <a:srgbClr val="C27BA0"/>
            </a:solidFill>
            <a:prstDash val="dash"/>
            <a:round/>
            <a:headEnd type="none" w="lg" len="lg"/>
            <a:tailEnd type="none" w="lg" len="lg"/>
          </a:ln>
        </p:spPr>
      </p:cxnSp>
      <p:sp>
        <p:nvSpPr>
          <p:cNvPr id="182" name="Shape 182"/>
          <p:cNvSpPr txBox="1"/>
          <p:nvPr/>
        </p:nvSpPr>
        <p:spPr>
          <a:xfrm>
            <a:off x="263250" y="4876225"/>
            <a:ext cx="3895200" cy="2046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666666"/>
                </a:solidFill>
              </a:rPr>
              <a:t>Adjacent vertices are not actually rendered. They are used for special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cxnSp>
        <p:nvCxnSpPr>
          <p:cNvPr id="187" name="Shape 187"/>
          <p:cNvCxnSpPr>
            <a:stCxn id="188" idx="1"/>
          </p:cNvCxnSpPr>
          <p:nvPr/>
        </p:nvCxnSpPr>
        <p:spPr>
          <a:xfrm>
            <a:off x="2179475" y="4337363"/>
            <a:ext cx="0" cy="173700"/>
          </a:xfrm>
          <a:prstGeom prst="straightConnector1">
            <a:avLst/>
          </a:prstGeom>
          <a:noFill/>
          <a:ln w="19050" cap="flat" cmpd="sng">
            <a:solidFill>
              <a:srgbClr val="6AA84F"/>
            </a:solidFill>
            <a:prstDash val="solid"/>
            <a:round/>
            <a:headEnd type="none" w="lg" len="lg"/>
            <a:tailEnd type="stealth" w="lg" len="lg"/>
          </a:ln>
        </p:spPr>
      </p:cxnSp>
      <p:sp>
        <p:nvSpPr>
          <p:cNvPr id="189" name="Shape 189"/>
          <p:cNvSpPr txBox="1">
            <a:spLocks noGrp="1"/>
          </p:cNvSpPr>
          <p:nvPr>
            <p:ph type="body" idx="1"/>
          </p:nvPr>
        </p:nvSpPr>
        <p:spPr>
          <a:xfrm>
            <a:off x="311700" y="1152475"/>
            <a:ext cx="8520600" cy="477600"/>
          </a:xfrm>
          <a:prstGeom prst="rect">
            <a:avLst/>
          </a:prstGeom>
        </p:spPr>
        <p:txBody>
          <a:bodyPr lIns="91425" tIns="91425" rIns="91425" bIns="91425" anchor="t" anchorCtr="0">
            <a:noAutofit/>
          </a:bodyPr>
          <a:lstStyle/>
          <a:p>
            <a:pPr lvl="0">
              <a:spcBef>
                <a:spcPts val="0"/>
              </a:spcBef>
              <a:buNone/>
            </a:pPr>
            <a:r>
              <a:rPr lang="en"/>
              <a:t>This is how the GPU’s rendering mechanism is called.</a:t>
            </a:r>
          </a:p>
        </p:txBody>
      </p:sp>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Overview</a:t>
            </a:r>
          </a:p>
        </p:txBody>
      </p:sp>
      <p:sp>
        <p:nvSpPr>
          <p:cNvPr id="191" name="Shape 191"/>
          <p:cNvSpPr txBox="1"/>
          <p:nvPr/>
        </p:nvSpPr>
        <p:spPr>
          <a:xfrm>
            <a:off x="1302900" y="1661675"/>
            <a:ext cx="1753200" cy="5091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1C232"/>
                </a:solidFill>
              </a:rPr>
              <a:t>Geometric 3D Scene </a:t>
            </a:r>
          </a:p>
          <a:p>
            <a:pPr lvl="0" algn="ctr" rtl="0">
              <a:spcBef>
                <a:spcPts val="0"/>
              </a:spcBef>
              <a:buNone/>
            </a:pPr>
            <a:r>
              <a:rPr lang="en" sz="800">
                <a:solidFill>
                  <a:srgbClr val="F1C232"/>
                </a:solidFill>
              </a:rPr>
              <a:t>and </a:t>
            </a:r>
          </a:p>
          <a:p>
            <a:pPr lvl="0" algn="ctr">
              <a:spcBef>
                <a:spcPts val="0"/>
              </a:spcBef>
              <a:buNone/>
            </a:pPr>
            <a:r>
              <a:rPr lang="en" sz="800">
                <a:solidFill>
                  <a:srgbClr val="F1C232"/>
                </a:solidFill>
              </a:rPr>
              <a:t>Camera’s Descriptions</a:t>
            </a:r>
          </a:p>
        </p:txBody>
      </p:sp>
      <p:sp>
        <p:nvSpPr>
          <p:cNvPr id="192" name="Shape 192"/>
          <p:cNvSpPr/>
          <p:nvPr/>
        </p:nvSpPr>
        <p:spPr>
          <a:xfrm rot="-5400000">
            <a:off x="1905412" y="2358525"/>
            <a:ext cx="54812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rot="-5400000">
            <a:off x="1905425" y="2811275"/>
            <a:ext cx="54812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rot="-5400000">
            <a:off x="1905437" y="3264016"/>
            <a:ext cx="54812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rot="-5400000">
            <a:off x="1905412" y="3717888"/>
            <a:ext cx="54812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1834037" y="2294617"/>
            <a:ext cx="690900" cy="201300"/>
          </a:xfrm>
          <a:prstGeom prst="ellips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6" name="Shape 196"/>
          <p:cNvCxnSpPr/>
          <p:nvPr/>
        </p:nvCxnSpPr>
        <p:spPr>
          <a:xfrm>
            <a:off x="2179512" y="2118250"/>
            <a:ext cx="0" cy="270300"/>
          </a:xfrm>
          <a:prstGeom prst="straightConnector1">
            <a:avLst/>
          </a:prstGeom>
          <a:noFill/>
          <a:ln w="19050" cap="flat" cmpd="sng">
            <a:solidFill>
              <a:srgbClr val="6AA84F"/>
            </a:solidFill>
            <a:prstDash val="solid"/>
            <a:round/>
            <a:headEnd type="none" w="lg" len="lg"/>
            <a:tailEnd type="stealth" w="lg" len="lg"/>
          </a:ln>
        </p:spPr>
      </p:cxnSp>
      <p:sp>
        <p:nvSpPr>
          <p:cNvPr id="197" name="Shape 197"/>
          <p:cNvSpPr txBox="1"/>
          <p:nvPr/>
        </p:nvSpPr>
        <p:spPr>
          <a:xfrm>
            <a:off x="1302875" y="4434875"/>
            <a:ext cx="1753200" cy="509100"/>
          </a:xfrm>
          <a:prstGeom prst="rect">
            <a:avLst/>
          </a:prstGeom>
          <a:noFill/>
          <a:ln>
            <a:noFill/>
          </a:ln>
        </p:spPr>
        <p:txBody>
          <a:bodyPr lIns="91425" tIns="91425" rIns="91425" bIns="91425" anchor="ctr" anchorCtr="0">
            <a:noAutofit/>
          </a:bodyPr>
          <a:lstStyle/>
          <a:p>
            <a:pPr lvl="0" algn="ctr" rtl="0">
              <a:spcBef>
                <a:spcPts val="0"/>
              </a:spcBef>
              <a:buNone/>
            </a:pPr>
            <a:r>
              <a:rPr lang="en" sz="800" b="1">
                <a:solidFill>
                  <a:srgbClr val="6AA84F"/>
                </a:solidFill>
              </a:rPr>
              <a:t>2D</a:t>
            </a:r>
            <a:r>
              <a:rPr lang="en" sz="800">
                <a:solidFill>
                  <a:srgbClr val="F1C232"/>
                </a:solidFill>
              </a:rPr>
              <a:t> Image from the Camera’s Perspective</a:t>
            </a:r>
          </a:p>
        </p:txBody>
      </p:sp>
      <p:sp>
        <p:nvSpPr>
          <p:cNvPr id="198" name="Shape 198"/>
          <p:cNvSpPr/>
          <p:nvPr/>
        </p:nvSpPr>
        <p:spPr>
          <a:xfrm rot="5400000">
            <a:off x="2195400" y="3136600"/>
            <a:ext cx="1944900" cy="448800"/>
          </a:xfrm>
          <a:prstGeom prst="roundRect">
            <a:avLst>
              <a:gd name="adj" fmla="val 16667"/>
            </a:avLst>
          </a:prstGeom>
          <a:noFill/>
          <a:ln w="9525" cap="flat" cmpd="sng">
            <a:solidFill>
              <a:srgbClr val="6AA84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F1C232"/>
                </a:solidFill>
              </a:rPr>
              <a:t>GPU’s VRAM</a:t>
            </a:r>
          </a:p>
        </p:txBody>
      </p:sp>
      <p:cxnSp>
        <p:nvCxnSpPr>
          <p:cNvPr id="199" name="Shape 199"/>
          <p:cNvCxnSpPr/>
          <p:nvPr/>
        </p:nvCxnSpPr>
        <p:spPr>
          <a:xfrm>
            <a:off x="2569037" y="3361000"/>
            <a:ext cx="330300" cy="0"/>
          </a:xfrm>
          <a:prstGeom prst="straightConnector1">
            <a:avLst/>
          </a:prstGeom>
          <a:noFill/>
          <a:ln w="9525" cap="flat" cmpd="sng">
            <a:solidFill>
              <a:srgbClr val="F1C232"/>
            </a:solidFill>
            <a:prstDash val="solid"/>
            <a:round/>
            <a:headEnd type="stealth" w="lg" len="lg"/>
            <a:tailEnd type="stealth" w="lg" len="lg"/>
          </a:ln>
        </p:spPr>
      </p:cxnSp>
      <p:sp>
        <p:nvSpPr>
          <p:cNvPr id="200" name="Shape 200"/>
          <p:cNvSpPr/>
          <p:nvPr/>
        </p:nvSpPr>
        <p:spPr>
          <a:xfrm>
            <a:off x="1216450" y="2358525"/>
            <a:ext cx="199200" cy="1944900"/>
          </a:xfrm>
          <a:prstGeom prst="leftBrace">
            <a:avLst>
              <a:gd name="adj1" fmla="val 8333"/>
              <a:gd name="adj2" fmla="val 50000"/>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txBox="1"/>
          <p:nvPr/>
        </p:nvSpPr>
        <p:spPr>
          <a:xfrm>
            <a:off x="161525" y="3195825"/>
            <a:ext cx="1092300" cy="2703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F1C232"/>
                </a:solidFill>
              </a:rPr>
              <a:t>Rendering stages</a:t>
            </a:r>
          </a:p>
        </p:txBody>
      </p:sp>
      <p:sp>
        <p:nvSpPr>
          <p:cNvPr id="202" name="Shape 202"/>
          <p:cNvSpPr txBox="1"/>
          <p:nvPr/>
        </p:nvSpPr>
        <p:spPr>
          <a:xfrm>
            <a:off x="3754400" y="2035650"/>
            <a:ext cx="5077800" cy="2673000"/>
          </a:xfrm>
          <a:prstGeom prst="rect">
            <a:avLst/>
          </a:prstGeom>
          <a:noFill/>
          <a:ln>
            <a:noFill/>
          </a:ln>
        </p:spPr>
        <p:txBody>
          <a:bodyPr lIns="91425" tIns="91425" rIns="91425" bIns="91425" anchor="ctr" anchorCtr="0">
            <a:noAutofit/>
          </a:bodyPr>
          <a:lstStyle/>
          <a:p>
            <a:pPr lvl="0" algn="just">
              <a:spcBef>
                <a:spcPts val="0"/>
              </a:spcBef>
              <a:buNone/>
            </a:pPr>
            <a:r>
              <a:rPr lang="en">
                <a:solidFill>
                  <a:srgbClr val="999999"/>
                </a:solidFill>
              </a:rPr>
              <a:t>Each processing phase is called a “Stage”</a:t>
            </a:r>
          </a:p>
          <a:p>
            <a:pPr lvl="0" algn="just">
              <a:spcBef>
                <a:spcPts val="0"/>
              </a:spcBef>
              <a:buNone/>
            </a:pPr>
            <a:endParaRPr>
              <a:solidFill>
                <a:srgbClr val="999999"/>
              </a:solidFill>
            </a:endParaRPr>
          </a:p>
          <a:p>
            <a:pPr lvl="0" algn="just" rtl="0">
              <a:spcBef>
                <a:spcPts val="0"/>
              </a:spcBef>
              <a:buNone/>
            </a:pPr>
            <a:r>
              <a:rPr lang="en">
                <a:solidFill>
                  <a:srgbClr val="999999"/>
                </a:solidFill>
              </a:rPr>
              <a:t>A stage’s input could be in two ways:</a:t>
            </a:r>
          </a:p>
          <a:p>
            <a:pPr lvl="0" algn="just">
              <a:spcBef>
                <a:spcPts val="0"/>
              </a:spcBef>
              <a:buNone/>
            </a:pPr>
            <a:endParaRPr>
              <a:solidFill>
                <a:srgbClr val="999999"/>
              </a:solidFill>
            </a:endParaRPr>
          </a:p>
          <a:p>
            <a:pPr marL="457200" lvl="0" indent="-228600" algn="just" rtl="0">
              <a:spcBef>
                <a:spcPts val="0"/>
              </a:spcBef>
              <a:buClr>
                <a:srgbClr val="999999"/>
              </a:buClr>
              <a:buAutoNum type="arabicPeriod"/>
            </a:pPr>
            <a:r>
              <a:rPr lang="en">
                <a:solidFill>
                  <a:srgbClr val="999999"/>
                </a:solidFill>
              </a:rPr>
              <a:t>Read a resource from GPU memory pool</a:t>
            </a:r>
          </a:p>
          <a:p>
            <a:pPr marL="457200" lvl="0" indent="-228600" algn="just" rtl="0">
              <a:spcBef>
                <a:spcPts val="0"/>
              </a:spcBef>
              <a:buClr>
                <a:srgbClr val="999999"/>
              </a:buClr>
              <a:buAutoNum type="arabicPeriod"/>
            </a:pPr>
            <a:r>
              <a:rPr lang="en">
                <a:solidFill>
                  <a:srgbClr val="999999"/>
                </a:solidFill>
              </a:rPr>
              <a:t>Previous stage fed data</a:t>
            </a:r>
          </a:p>
          <a:p>
            <a:pPr lvl="0" algn="just" rtl="0">
              <a:spcBef>
                <a:spcPts val="0"/>
              </a:spcBef>
              <a:buNone/>
            </a:pPr>
            <a:endParaRPr>
              <a:solidFill>
                <a:srgbClr val="999999"/>
              </a:solidFill>
            </a:endParaRPr>
          </a:p>
          <a:p>
            <a:pPr lvl="0" algn="just" rtl="0">
              <a:spcBef>
                <a:spcPts val="0"/>
              </a:spcBef>
              <a:buNone/>
            </a:pPr>
            <a:r>
              <a:rPr lang="en">
                <a:solidFill>
                  <a:srgbClr val="999999"/>
                </a:solidFill>
              </a:rPr>
              <a:t>Some stages also write data back to the memory pool, for other stages to be able to use it further on.</a:t>
            </a:r>
          </a:p>
          <a:p>
            <a:pPr lvl="0" algn="just" rtl="0">
              <a:spcBef>
                <a:spcPts val="0"/>
              </a:spcBef>
              <a:buNone/>
            </a:pPr>
            <a:endParaRPr>
              <a:solidFill>
                <a:srgbClr val="999999"/>
              </a:solidFill>
            </a:endParaRPr>
          </a:p>
          <a:p>
            <a:pPr lvl="0" algn="just">
              <a:spcBef>
                <a:spcPts val="0"/>
              </a:spcBef>
              <a:buNone/>
            </a:pPr>
            <a:r>
              <a:rPr lang="en">
                <a:solidFill>
                  <a:srgbClr val="999999"/>
                </a:solidFill>
              </a:rPr>
              <a:t>We will proceed to formalize these stages.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311700" y="1152475"/>
            <a:ext cx="8520600" cy="537900"/>
          </a:xfrm>
          <a:prstGeom prst="rect">
            <a:avLst/>
          </a:prstGeom>
        </p:spPr>
        <p:txBody>
          <a:bodyPr lIns="91425" tIns="91425" rIns="91425" bIns="91425" anchor="t" anchorCtr="0">
            <a:noAutofit/>
          </a:bodyPr>
          <a:lstStyle/>
          <a:p>
            <a:pPr lvl="0">
              <a:spcBef>
                <a:spcPts val="0"/>
              </a:spcBef>
              <a:buNone/>
            </a:pPr>
            <a:r>
              <a:rPr lang="en"/>
              <a:t>The stages are the following:</a:t>
            </a:r>
          </a:p>
          <a:p>
            <a:pPr marL="457200" lvl="0" indent="-228600" rtl="0">
              <a:spcBef>
                <a:spcPts val="0"/>
              </a:spcBef>
              <a:buAutoNum type="arabicPeriod"/>
            </a:pPr>
            <a:r>
              <a:rPr lang="en"/>
              <a:t>Input assembler	(IA)</a:t>
            </a:r>
          </a:p>
          <a:p>
            <a:pPr marL="457200" lvl="0" indent="-228600" rtl="0">
              <a:spcBef>
                <a:spcPts val="0"/>
              </a:spcBef>
              <a:buAutoNum type="arabicPeriod"/>
            </a:pPr>
            <a:r>
              <a:rPr lang="en"/>
              <a:t>Vertex Shader	(VS)</a:t>
            </a:r>
          </a:p>
          <a:p>
            <a:pPr marL="457200" lvl="0" indent="-228600" rtl="0">
              <a:spcBef>
                <a:spcPts val="0"/>
              </a:spcBef>
              <a:buAutoNum type="arabicPeriod"/>
            </a:pPr>
            <a:r>
              <a:rPr lang="en"/>
              <a:t>Hull Shader		(HS)</a:t>
            </a:r>
          </a:p>
          <a:p>
            <a:pPr marL="457200" lvl="0" indent="-228600" rtl="0">
              <a:spcBef>
                <a:spcPts val="0"/>
              </a:spcBef>
              <a:buAutoNum type="arabicPeriod"/>
            </a:pPr>
            <a:r>
              <a:rPr lang="en"/>
              <a:t>Tessellation		(TS)	</a:t>
            </a:r>
          </a:p>
          <a:p>
            <a:pPr marL="457200" lvl="0" indent="-228600" rtl="0">
              <a:spcBef>
                <a:spcPts val="0"/>
              </a:spcBef>
              <a:buAutoNum type="arabicPeriod"/>
            </a:pPr>
            <a:r>
              <a:rPr lang="en"/>
              <a:t>Domain			(DS)</a:t>
            </a:r>
          </a:p>
          <a:p>
            <a:pPr marL="457200" lvl="0" indent="-228600" rtl="0">
              <a:spcBef>
                <a:spcPts val="0"/>
              </a:spcBef>
              <a:buAutoNum type="arabicPeriod"/>
            </a:pPr>
            <a:r>
              <a:rPr lang="en"/>
              <a:t>Geometry		(GS)</a:t>
            </a:r>
          </a:p>
          <a:p>
            <a:pPr marL="457200" lvl="0" indent="-228600" rtl="0">
              <a:spcBef>
                <a:spcPts val="0"/>
              </a:spcBef>
              <a:buAutoNum type="arabicPeriod"/>
            </a:pPr>
            <a:r>
              <a:rPr lang="en"/>
              <a:t>Stream Output	(SO)</a:t>
            </a:r>
          </a:p>
          <a:p>
            <a:pPr marL="457200" lvl="0" indent="-228600" rtl="0">
              <a:spcBef>
                <a:spcPts val="0"/>
              </a:spcBef>
              <a:buAutoNum type="arabicPeriod"/>
            </a:pPr>
            <a:r>
              <a:rPr lang="en"/>
              <a:t>Rasterizer		(RS)</a:t>
            </a:r>
          </a:p>
          <a:p>
            <a:pPr marL="457200" lvl="0" indent="-228600" rtl="0">
              <a:spcBef>
                <a:spcPts val="0"/>
              </a:spcBef>
              <a:buAutoNum type="arabicPeriod"/>
            </a:pPr>
            <a:r>
              <a:rPr lang="en"/>
              <a:t>Pixel Shader		(PS)</a:t>
            </a:r>
          </a:p>
          <a:p>
            <a:pPr marL="457200" lvl="0" indent="-228600">
              <a:spcBef>
                <a:spcPts val="0"/>
              </a:spcBef>
              <a:buAutoNum type="arabicPeriod"/>
            </a:pPr>
            <a:r>
              <a:rPr lang="en"/>
              <a:t>Output Manager	(OM)</a:t>
            </a:r>
          </a:p>
        </p:txBody>
      </p:sp>
      <p:sp>
        <p:nvSpPr>
          <p:cNvPr id="208" name="Shape 2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Stages</a:t>
            </a:r>
          </a:p>
        </p:txBody>
      </p:sp>
      <p:sp>
        <p:nvSpPr>
          <p:cNvPr id="209" name="Shape 209"/>
          <p:cNvSpPr/>
          <p:nvPr/>
        </p:nvSpPr>
        <p:spPr>
          <a:xfrm rot="-5400000">
            <a:off x="5761249" y="1538199"/>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0" name="Shape 210"/>
          <p:cNvSpPr/>
          <p:nvPr/>
        </p:nvSpPr>
        <p:spPr>
          <a:xfrm rot="-5400000">
            <a:off x="5761249" y="1842274"/>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1" name="Shape 211"/>
          <p:cNvSpPr/>
          <p:nvPr/>
        </p:nvSpPr>
        <p:spPr>
          <a:xfrm rot="-5400000">
            <a:off x="5761249" y="2146349"/>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2" name="Shape 212"/>
          <p:cNvSpPr/>
          <p:nvPr/>
        </p:nvSpPr>
        <p:spPr>
          <a:xfrm rot="-5400000">
            <a:off x="5761249" y="2450424"/>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3" name="Shape 213"/>
          <p:cNvSpPr/>
          <p:nvPr/>
        </p:nvSpPr>
        <p:spPr>
          <a:xfrm rot="-5400000">
            <a:off x="5761249" y="2754499"/>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4" name="Shape 214"/>
          <p:cNvSpPr/>
          <p:nvPr/>
        </p:nvSpPr>
        <p:spPr>
          <a:xfrm rot="-5400000">
            <a:off x="5761249" y="3058574"/>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5" name="Shape 215"/>
          <p:cNvSpPr/>
          <p:nvPr/>
        </p:nvSpPr>
        <p:spPr>
          <a:xfrm rot="-5400000">
            <a:off x="5761249" y="3362649"/>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6" name="Shape 216"/>
          <p:cNvSpPr/>
          <p:nvPr/>
        </p:nvSpPr>
        <p:spPr>
          <a:xfrm rot="-5400000">
            <a:off x="5761249" y="3666724"/>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7" name="Shape 217"/>
          <p:cNvSpPr/>
          <p:nvPr/>
        </p:nvSpPr>
        <p:spPr>
          <a:xfrm rot="-5400000">
            <a:off x="5761249" y="3970799"/>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8" name="Shape 218"/>
          <p:cNvSpPr/>
          <p:nvPr/>
        </p:nvSpPr>
        <p:spPr>
          <a:xfrm>
            <a:off x="7170900" y="1731626"/>
            <a:ext cx="690900" cy="3040799"/>
          </a:xfrm>
          <a:prstGeom prst="rect">
            <a:avLst/>
          </a:prstGeom>
          <a:no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9" name="Shape 219"/>
          <p:cNvCxnSpPr/>
          <p:nvPr/>
        </p:nvCxnSpPr>
        <p:spPr>
          <a:xfrm>
            <a:off x="6608600" y="1883624"/>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0" name="Shape 220"/>
          <p:cNvCxnSpPr/>
          <p:nvPr/>
        </p:nvCxnSpPr>
        <p:spPr>
          <a:xfrm>
            <a:off x="6608600" y="2187687"/>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1" name="Shape 221"/>
          <p:cNvCxnSpPr/>
          <p:nvPr/>
        </p:nvCxnSpPr>
        <p:spPr>
          <a:xfrm>
            <a:off x="6608600" y="2491762"/>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2" name="Shape 222"/>
          <p:cNvCxnSpPr/>
          <p:nvPr/>
        </p:nvCxnSpPr>
        <p:spPr>
          <a:xfrm>
            <a:off x="6608600" y="3099912"/>
            <a:ext cx="441000" cy="0"/>
          </a:xfrm>
          <a:prstGeom prst="straightConnector1">
            <a:avLst/>
          </a:prstGeom>
          <a:noFill/>
          <a:ln w="9525" cap="flat" cmpd="sng">
            <a:solidFill>
              <a:srgbClr val="6AA84F"/>
            </a:solidFill>
            <a:prstDash val="solid"/>
            <a:round/>
            <a:headEnd type="stealth" w="lg" len="lg"/>
            <a:tailEnd type="none" w="lg" len="lg"/>
          </a:ln>
        </p:spPr>
      </p:cxnSp>
      <p:sp>
        <p:nvSpPr>
          <p:cNvPr id="223" name="Shape 223"/>
          <p:cNvSpPr/>
          <p:nvPr/>
        </p:nvSpPr>
        <p:spPr>
          <a:xfrm rot="-5400000">
            <a:off x="5761249" y="4274874"/>
            <a:ext cx="304075" cy="690825"/>
          </a:xfrm>
          <a:prstGeom prst="flowChartOnlineStorag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224" name="Shape 224"/>
          <p:cNvCxnSpPr/>
          <p:nvPr/>
        </p:nvCxnSpPr>
        <p:spPr>
          <a:xfrm>
            <a:off x="6608600" y="3403999"/>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5" name="Shape 225"/>
          <p:cNvCxnSpPr/>
          <p:nvPr/>
        </p:nvCxnSpPr>
        <p:spPr>
          <a:xfrm>
            <a:off x="6608600" y="3708062"/>
            <a:ext cx="441000" cy="0"/>
          </a:xfrm>
          <a:prstGeom prst="straightConnector1">
            <a:avLst/>
          </a:prstGeom>
          <a:noFill/>
          <a:ln w="9525" cap="flat" cmpd="sng">
            <a:solidFill>
              <a:srgbClr val="F1C232"/>
            </a:solidFill>
            <a:prstDash val="solid"/>
            <a:round/>
            <a:headEnd type="none" w="lg" len="lg"/>
            <a:tailEnd type="stealth" w="lg" len="lg"/>
          </a:ln>
        </p:spPr>
      </p:cxnSp>
      <p:cxnSp>
        <p:nvCxnSpPr>
          <p:cNvPr id="226" name="Shape 226"/>
          <p:cNvCxnSpPr/>
          <p:nvPr/>
        </p:nvCxnSpPr>
        <p:spPr>
          <a:xfrm>
            <a:off x="6608600" y="4012137"/>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7" name="Shape 227"/>
          <p:cNvCxnSpPr/>
          <p:nvPr/>
        </p:nvCxnSpPr>
        <p:spPr>
          <a:xfrm>
            <a:off x="6608600" y="4316212"/>
            <a:ext cx="441000" cy="0"/>
          </a:xfrm>
          <a:prstGeom prst="straightConnector1">
            <a:avLst/>
          </a:prstGeom>
          <a:noFill/>
          <a:ln w="9525" cap="flat" cmpd="sng">
            <a:solidFill>
              <a:srgbClr val="6AA84F"/>
            </a:solidFill>
            <a:prstDash val="solid"/>
            <a:round/>
            <a:headEnd type="stealth" w="lg" len="lg"/>
            <a:tailEnd type="none" w="lg" len="lg"/>
          </a:ln>
        </p:spPr>
      </p:cxnSp>
      <p:cxnSp>
        <p:nvCxnSpPr>
          <p:cNvPr id="228" name="Shape 228"/>
          <p:cNvCxnSpPr/>
          <p:nvPr/>
        </p:nvCxnSpPr>
        <p:spPr>
          <a:xfrm>
            <a:off x="6608600" y="4620287"/>
            <a:ext cx="441000" cy="0"/>
          </a:xfrm>
          <a:prstGeom prst="straightConnector1">
            <a:avLst/>
          </a:prstGeom>
          <a:noFill/>
          <a:ln w="9525" cap="flat" cmpd="sng">
            <a:solidFill>
              <a:srgbClr val="6FA8DC"/>
            </a:solidFill>
            <a:prstDash val="solid"/>
            <a:round/>
            <a:headEnd type="stealth" w="lg" len="lg"/>
            <a:tailEnd type="stealth" w="lg" len="lg"/>
          </a:ln>
        </p:spPr>
      </p:cxnSp>
      <p:sp>
        <p:nvSpPr>
          <p:cNvPr id="229" name="Shape 229"/>
          <p:cNvSpPr/>
          <p:nvPr/>
        </p:nvSpPr>
        <p:spPr>
          <a:xfrm>
            <a:off x="5567850" y="1631775"/>
            <a:ext cx="690900" cy="99900"/>
          </a:xfrm>
          <a:prstGeom prst="ellipse">
            <a:avLst/>
          </a:prstGeom>
          <a:noFill/>
          <a:ln w="9525"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txBox="1"/>
          <p:nvPr/>
        </p:nvSpPr>
        <p:spPr>
          <a:xfrm>
            <a:off x="7125900" y="2935675"/>
            <a:ext cx="780900" cy="632700"/>
          </a:xfrm>
          <a:prstGeom prst="rect">
            <a:avLst/>
          </a:prstGeom>
          <a:noFill/>
          <a:ln>
            <a:noFill/>
          </a:ln>
        </p:spPr>
        <p:txBody>
          <a:bodyPr lIns="91425" tIns="91425" rIns="91425" bIns="91425" anchor="t" anchorCtr="0">
            <a:noAutofit/>
          </a:bodyPr>
          <a:lstStyle/>
          <a:p>
            <a:pPr lvl="0" algn="ctr">
              <a:spcBef>
                <a:spcPts val="0"/>
              </a:spcBef>
              <a:buNone/>
            </a:pPr>
            <a:r>
              <a:rPr lang="en" sz="1000">
                <a:solidFill>
                  <a:srgbClr val="93C47D"/>
                </a:solidFill>
              </a:rPr>
              <a:t>resources and buffers</a:t>
            </a:r>
          </a:p>
        </p:txBody>
      </p:sp>
      <p:cxnSp>
        <p:nvCxnSpPr>
          <p:cNvPr id="231" name="Shape 231"/>
          <p:cNvCxnSpPr>
            <a:stCxn id="209" idx="0"/>
            <a:endCxn id="210" idx="0"/>
          </p:cNvCxnSpPr>
          <p:nvPr/>
        </p:nvCxnSpPr>
        <p:spPr>
          <a:xfrm>
            <a:off x="5567875" y="1883612"/>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2" name="Shape 232"/>
          <p:cNvCxnSpPr>
            <a:stCxn id="210" idx="2"/>
            <a:endCxn id="211" idx="2"/>
          </p:cNvCxnSpPr>
          <p:nvPr/>
        </p:nvCxnSpPr>
        <p:spPr>
          <a:xfrm>
            <a:off x="6258700" y="2187687"/>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3" name="Shape 233"/>
          <p:cNvCxnSpPr>
            <a:stCxn id="211" idx="0"/>
            <a:endCxn id="212" idx="0"/>
          </p:cNvCxnSpPr>
          <p:nvPr/>
        </p:nvCxnSpPr>
        <p:spPr>
          <a:xfrm>
            <a:off x="5567875" y="2491762"/>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4" name="Shape 234"/>
          <p:cNvCxnSpPr>
            <a:stCxn id="212" idx="2"/>
            <a:endCxn id="213" idx="2"/>
          </p:cNvCxnSpPr>
          <p:nvPr/>
        </p:nvCxnSpPr>
        <p:spPr>
          <a:xfrm>
            <a:off x="6258700" y="2795837"/>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5" name="Shape 235"/>
          <p:cNvCxnSpPr>
            <a:stCxn id="213" idx="0"/>
            <a:endCxn id="214" idx="0"/>
          </p:cNvCxnSpPr>
          <p:nvPr/>
        </p:nvCxnSpPr>
        <p:spPr>
          <a:xfrm>
            <a:off x="5567875" y="3099912"/>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6" name="Shape 236"/>
          <p:cNvCxnSpPr>
            <a:stCxn id="213" idx="0"/>
            <a:endCxn id="215" idx="0"/>
          </p:cNvCxnSpPr>
          <p:nvPr/>
        </p:nvCxnSpPr>
        <p:spPr>
          <a:xfrm>
            <a:off x="5567875" y="3099912"/>
            <a:ext cx="600" cy="6081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7" name="Shape 237"/>
          <p:cNvCxnSpPr>
            <a:stCxn id="215" idx="2"/>
            <a:endCxn id="216" idx="2"/>
          </p:cNvCxnSpPr>
          <p:nvPr/>
        </p:nvCxnSpPr>
        <p:spPr>
          <a:xfrm>
            <a:off x="6258700" y="3708062"/>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8" name="Shape 238"/>
          <p:cNvCxnSpPr>
            <a:stCxn id="216" idx="0"/>
            <a:endCxn id="217" idx="0"/>
          </p:cNvCxnSpPr>
          <p:nvPr/>
        </p:nvCxnSpPr>
        <p:spPr>
          <a:xfrm>
            <a:off x="5567875" y="4012137"/>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cxnSp>
        <p:nvCxnSpPr>
          <p:cNvPr id="239" name="Shape 239"/>
          <p:cNvCxnSpPr>
            <a:stCxn id="217" idx="2"/>
            <a:endCxn id="223" idx="2"/>
          </p:cNvCxnSpPr>
          <p:nvPr/>
        </p:nvCxnSpPr>
        <p:spPr>
          <a:xfrm>
            <a:off x="6258700" y="4316212"/>
            <a:ext cx="600" cy="304200"/>
          </a:xfrm>
          <a:prstGeom prst="bentConnector3">
            <a:avLst>
              <a:gd name="adj1" fmla="val 39687500"/>
            </a:avLst>
          </a:prstGeom>
          <a:noFill/>
          <a:ln w="9525" cap="flat" cmpd="sng">
            <a:solidFill>
              <a:srgbClr val="F1C232"/>
            </a:solidFill>
            <a:prstDash val="solid"/>
            <a:round/>
            <a:headEnd type="none" w="lg" len="lg"/>
            <a:tailEnd type="stealth" w="lg" len="lg"/>
          </a:ln>
        </p:spPr>
      </p:cxnSp>
      <p:sp>
        <p:nvSpPr>
          <p:cNvPr id="240" name="Shape 240"/>
          <p:cNvSpPr txBox="1"/>
          <p:nvPr/>
        </p:nvSpPr>
        <p:spPr>
          <a:xfrm>
            <a:off x="5676737" y="1780350"/>
            <a:ext cx="473100" cy="2553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F1C232"/>
                </a:solidFill>
              </a:rPr>
              <a:t>IA</a:t>
            </a:r>
          </a:p>
        </p:txBody>
      </p:sp>
      <p:sp>
        <p:nvSpPr>
          <p:cNvPr id="241" name="Shape 241"/>
          <p:cNvSpPr txBox="1"/>
          <p:nvPr/>
        </p:nvSpPr>
        <p:spPr>
          <a:xfrm>
            <a:off x="5677037" y="2084412"/>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VS</a:t>
            </a:r>
          </a:p>
        </p:txBody>
      </p:sp>
      <p:sp>
        <p:nvSpPr>
          <p:cNvPr id="242" name="Shape 242"/>
          <p:cNvSpPr txBox="1"/>
          <p:nvPr/>
        </p:nvSpPr>
        <p:spPr>
          <a:xfrm>
            <a:off x="5677037" y="2388487"/>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HS</a:t>
            </a:r>
          </a:p>
        </p:txBody>
      </p:sp>
      <p:sp>
        <p:nvSpPr>
          <p:cNvPr id="243" name="Shape 243"/>
          <p:cNvSpPr txBox="1"/>
          <p:nvPr/>
        </p:nvSpPr>
        <p:spPr>
          <a:xfrm>
            <a:off x="5676887" y="2706893"/>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TS</a:t>
            </a:r>
          </a:p>
        </p:txBody>
      </p:sp>
      <p:sp>
        <p:nvSpPr>
          <p:cNvPr id="244" name="Shape 244"/>
          <p:cNvSpPr txBox="1"/>
          <p:nvPr/>
        </p:nvSpPr>
        <p:spPr>
          <a:xfrm>
            <a:off x="5677187" y="3010956"/>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DS</a:t>
            </a:r>
          </a:p>
        </p:txBody>
      </p:sp>
      <p:sp>
        <p:nvSpPr>
          <p:cNvPr id="245" name="Shape 245"/>
          <p:cNvSpPr txBox="1"/>
          <p:nvPr/>
        </p:nvSpPr>
        <p:spPr>
          <a:xfrm>
            <a:off x="5677187" y="3315031"/>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GS</a:t>
            </a:r>
          </a:p>
        </p:txBody>
      </p:sp>
      <p:sp>
        <p:nvSpPr>
          <p:cNvPr id="246" name="Shape 246"/>
          <p:cNvSpPr txBox="1"/>
          <p:nvPr/>
        </p:nvSpPr>
        <p:spPr>
          <a:xfrm>
            <a:off x="5676875" y="3610447"/>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SO</a:t>
            </a:r>
          </a:p>
        </p:txBody>
      </p:sp>
      <p:sp>
        <p:nvSpPr>
          <p:cNvPr id="247" name="Shape 247"/>
          <p:cNvSpPr txBox="1"/>
          <p:nvPr/>
        </p:nvSpPr>
        <p:spPr>
          <a:xfrm>
            <a:off x="5677175" y="3914510"/>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RS</a:t>
            </a:r>
          </a:p>
        </p:txBody>
      </p:sp>
      <p:sp>
        <p:nvSpPr>
          <p:cNvPr id="248" name="Shape 248"/>
          <p:cNvSpPr txBox="1"/>
          <p:nvPr/>
        </p:nvSpPr>
        <p:spPr>
          <a:xfrm>
            <a:off x="5677175" y="4218585"/>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PS</a:t>
            </a:r>
          </a:p>
        </p:txBody>
      </p:sp>
      <p:sp>
        <p:nvSpPr>
          <p:cNvPr id="249" name="Shape 249"/>
          <p:cNvSpPr txBox="1"/>
          <p:nvPr/>
        </p:nvSpPr>
        <p:spPr>
          <a:xfrm>
            <a:off x="5676737" y="4522660"/>
            <a:ext cx="473100" cy="2553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F1C232"/>
                </a:solidFill>
              </a:rPr>
              <a:t>OM</a:t>
            </a:r>
          </a:p>
        </p:txBody>
      </p:sp>
      <p:cxnSp>
        <p:nvCxnSpPr>
          <p:cNvPr id="250" name="Shape 250"/>
          <p:cNvCxnSpPr/>
          <p:nvPr/>
        </p:nvCxnSpPr>
        <p:spPr>
          <a:xfrm>
            <a:off x="5166600" y="1449950"/>
            <a:ext cx="1494300" cy="0"/>
          </a:xfrm>
          <a:prstGeom prst="straightConnector1">
            <a:avLst/>
          </a:prstGeom>
          <a:noFill/>
          <a:ln w="9525" cap="flat" cmpd="sng">
            <a:solidFill>
              <a:srgbClr val="F1C232"/>
            </a:solidFill>
            <a:prstDash val="solid"/>
            <a:round/>
            <a:headEnd type="none" w="lg" len="lg"/>
            <a:tailEnd type="none" w="lg" len="lg"/>
          </a:ln>
        </p:spPr>
      </p:cxnSp>
      <p:cxnSp>
        <p:nvCxnSpPr>
          <p:cNvPr id="251" name="Shape 251"/>
          <p:cNvCxnSpPr/>
          <p:nvPr/>
        </p:nvCxnSpPr>
        <p:spPr>
          <a:xfrm>
            <a:off x="5166600" y="1262150"/>
            <a:ext cx="0" cy="187800"/>
          </a:xfrm>
          <a:prstGeom prst="straightConnector1">
            <a:avLst/>
          </a:prstGeom>
          <a:noFill/>
          <a:ln w="9525" cap="flat" cmpd="sng">
            <a:solidFill>
              <a:srgbClr val="F1C232"/>
            </a:solidFill>
            <a:prstDash val="solid"/>
            <a:round/>
            <a:headEnd type="none" w="lg" len="lg"/>
            <a:tailEnd type="none" w="lg" len="lg"/>
          </a:ln>
        </p:spPr>
      </p:cxnSp>
      <p:cxnSp>
        <p:nvCxnSpPr>
          <p:cNvPr id="252" name="Shape 252"/>
          <p:cNvCxnSpPr/>
          <p:nvPr/>
        </p:nvCxnSpPr>
        <p:spPr>
          <a:xfrm>
            <a:off x="6660900" y="1262150"/>
            <a:ext cx="0" cy="187800"/>
          </a:xfrm>
          <a:prstGeom prst="straightConnector1">
            <a:avLst/>
          </a:prstGeom>
          <a:noFill/>
          <a:ln w="9525" cap="flat" cmpd="sng">
            <a:solidFill>
              <a:srgbClr val="F1C232"/>
            </a:solidFill>
            <a:prstDash val="solid"/>
            <a:round/>
            <a:headEnd type="none" w="lg" len="lg"/>
            <a:tailEnd type="none" w="lg" len="lg"/>
          </a:ln>
        </p:spPr>
      </p:cxnSp>
      <p:sp>
        <p:nvSpPr>
          <p:cNvPr id="253" name="Shape 253"/>
          <p:cNvSpPr txBox="1"/>
          <p:nvPr/>
        </p:nvSpPr>
        <p:spPr>
          <a:xfrm>
            <a:off x="5308725" y="1142100"/>
            <a:ext cx="1148700" cy="2553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93C47D"/>
                </a:solidFill>
              </a:rPr>
              <a:t>16 input slots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11700" y="1152475"/>
            <a:ext cx="8520600" cy="3842400"/>
          </a:xfrm>
          <a:prstGeom prst="rect">
            <a:avLst/>
          </a:prstGeom>
        </p:spPr>
        <p:txBody>
          <a:bodyPr lIns="91425" tIns="91425" rIns="91425" bIns="91425" anchor="t" anchorCtr="0">
            <a:noAutofit/>
          </a:bodyPr>
          <a:lstStyle/>
          <a:p>
            <a:pPr lvl="0" algn="just">
              <a:spcBef>
                <a:spcPts val="0"/>
              </a:spcBef>
              <a:buNone/>
            </a:pPr>
            <a:r>
              <a:rPr lang="en">
                <a:solidFill>
                  <a:srgbClr val="F1C232"/>
                </a:solidFill>
              </a:rPr>
              <a:t>Input</a:t>
            </a:r>
            <a:r>
              <a:rPr lang="en"/>
              <a:t>: 	A list (contiguous array) of </a:t>
            </a:r>
            <a:r>
              <a:rPr lang="en" b="1">
                <a:solidFill>
                  <a:srgbClr val="F1C232"/>
                </a:solidFill>
              </a:rPr>
              <a:t>v</a:t>
            </a:r>
            <a:r>
              <a:rPr lang="en"/>
              <a:t> vertices and indices </a:t>
            </a:r>
            <a:r>
              <a:rPr lang="en">
                <a:solidFill>
                  <a:srgbClr val="F1C232"/>
                </a:solidFill>
              </a:rPr>
              <a:t>(Vertex buffer)</a:t>
            </a:r>
            <a:r>
              <a:rPr lang="en"/>
              <a:t> </a:t>
            </a:r>
          </a:p>
          <a:p>
            <a:pPr lvl="0" algn="just">
              <a:spcBef>
                <a:spcPts val="0"/>
              </a:spcBef>
              <a:buNone/>
            </a:pPr>
            <a:r>
              <a:rPr lang="en">
                <a:solidFill>
                  <a:srgbClr val="6AA84F"/>
                </a:solidFill>
              </a:rPr>
              <a:t>Output</a:t>
            </a:r>
            <a:r>
              <a:rPr lang="en"/>
              <a:t>: 	Geometric primitive types: </a:t>
            </a:r>
            <a:r>
              <a:rPr lang="en">
                <a:solidFill>
                  <a:srgbClr val="F1C232"/>
                </a:solidFill>
              </a:rPr>
              <a:t>Lines and Triangles</a:t>
            </a:r>
            <a:r>
              <a:rPr lang="en"/>
              <a:t>.</a:t>
            </a:r>
          </a:p>
          <a:p>
            <a:pPr lvl="0" algn="just">
              <a:spcBef>
                <a:spcPts val="0"/>
              </a:spcBef>
              <a:buNone/>
            </a:pPr>
            <a:endParaRPr/>
          </a:p>
          <a:p>
            <a:pPr lvl="0" algn="just" rtl="0">
              <a:spcBef>
                <a:spcPts val="0"/>
              </a:spcBef>
              <a:buNone/>
            </a:pPr>
            <a:r>
              <a:rPr lang="en" sz="1400"/>
              <a:t>The vertices we provide, contain </a:t>
            </a:r>
            <a:r>
              <a:rPr lang="en" sz="1400">
                <a:solidFill>
                  <a:srgbClr val="666666"/>
                </a:solidFill>
              </a:rPr>
              <a:t>- among other things -</a:t>
            </a:r>
            <a:r>
              <a:rPr lang="en" sz="1400"/>
              <a:t> spacial information. Vertices can have more information for advance uses. Before sending these to the pipeline, </a:t>
            </a:r>
            <a:r>
              <a:rPr lang="en" sz="1400">
                <a:solidFill>
                  <a:srgbClr val="F1C232"/>
                </a:solidFill>
              </a:rPr>
              <a:t>we need to indicate their type and the type of data they carry</a:t>
            </a:r>
            <a:r>
              <a:rPr lang="en" sz="1400"/>
              <a:t> via Direct3D mechanics.</a:t>
            </a:r>
          </a:p>
          <a:p>
            <a:pPr lvl="0" algn="just" rtl="0">
              <a:spcBef>
                <a:spcPts val="0"/>
              </a:spcBef>
              <a:buNone/>
            </a:pPr>
            <a:r>
              <a:rPr lang="en" sz="1400"/>
              <a:t>We need to tell D3D which primitive topology should follow for the provided input on every Draw() call</a:t>
            </a:r>
          </a:p>
          <a:p>
            <a:pPr lvl="0" algn="ctr" rtl="0">
              <a:spcBef>
                <a:spcPts val="0"/>
              </a:spcBef>
              <a:buNone/>
            </a:pPr>
            <a:r>
              <a:rPr lang="en" sz="1400">
                <a:latin typeface="Courier New"/>
                <a:ea typeface="Courier New"/>
                <a:cs typeface="Courier New"/>
                <a:sym typeface="Courier New"/>
              </a:rPr>
              <a:t>CommandList → IASetPrimitiveTolopology( </a:t>
            </a:r>
            <a:r>
              <a:rPr lang="en" sz="1400">
                <a:solidFill>
                  <a:srgbClr val="F1C232"/>
                </a:solidFill>
                <a:latin typeface="Courier New"/>
                <a:ea typeface="Courier New"/>
                <a:cs typeface="Courier New"/>
                <a:sym typeface="Courier New"/>
              </a:rPr>
              <a:t>D3D_PRIMITIVE_TOPOLOGY_*</a:t>
            </a:r>
            <a:r>
              <a:rPr lang="en" sz="1400">
                <a:latin typeface="Courier New"/>
                <a:ea typeface="Courier New"/>
                <a:cs typeface="Courier New"/>
                <a:sym typeface="Courier New"/>
              </a:rPr>
              <a:t> )</a:t>
            </a:r>
          </a:p>
          <a:p>
            <a:pPr lvl="0" algn="ctr" rtl="0">
              <a:spcBef>
                <a:spcPts val="0"/>
              </a:spcBef>
              <a:buNone/>
            </a:pPr>
            <a:r>
              <a:rPr lang="en" sz="1400" u="sng">
                <a:solidFill>
                  <a:schemeClr val="hlink"/>
                </a:solidFill>
                <a:hlinkClick r:id="rId3"/>
              </a:rPr>
              <a:t>Direct3D reference</a:t>
            </a:r>
          </a:p>
        </p:txBody>
      </p:sp>
      <p:sp>
        <p:nvSpPr>
          <p:cNvPr id="259" name="Shape 2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E69138"/>
                </a:solidFill>
              </a:rPr>
              <a:t>Rendering Pipeline</a:t>
            </a:r>
            <a:r>
              <a:rPr lang="en">
                <a:solidFill>
                  <a:srgbClr val="999999"/>
                </a:solidFill>
              </a:rPr>
              <a:t> - Input Assembler - Vertex Buffer</a:t>
            </a:r>
          </a:p>
        </p:txBody>
      </p:sp>
      <p:sp>
        <p:nvSpPr>
          <p:cNvPr id="260" name="Shape 260"/>
          <p:cNvSpPr/>
          <p:nvPr/>
        </p:nvSpPr>
        <p:spPr>
          <a:xfrm rot="-3681405">
            <a:off x="6459871" y="1902423"/>
            <a:ext cx="543856" cy="517950"/>
          </a:xfrm>
          <a:prstGeom prst="triangle">
            <a:avLst>
              <a:gd name="adj" fmla="val 50000"/>
            </a:avLst>
          </a:prstGeom>
          <a:no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p:nvPr/>
        </p:nvSpPr>
        <p:spPr>
          <a:xfrm rot="-5640596">
            <a:off x="6998381" y="1858254"/>
            <a:ext cx="566286" cy="345256"/>
          </a:xfrm>
          <a:prstGeom prst="triangle">
            <a:avLst>
              <a:gd name="adj" fmla="val 50000"/>
            </a:avLst>
          </a:prstGeom>
          <a:noFill/>
          <a:ln w="9525" cap="flat" cmpd="sng">
            <a:solidFill>
              <a:srgbClr val="93C47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2634</Words>
  <Application>Microsoft Office PowerPoint</Application>
  <PresentationFormat>On-screen Show (16:9)</PresentationFormat>
  <Paragraphs>382</Paragraphs>
  <Slides>29</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Courier New</vt:lpstr>
      <vt:lpstr>simple-dark-2</vt:lpstr>
      <vt:lpstr>Computer Graphics</vt:lpstr>
      <vt:lpstr>Subtopics</vt:lpstr>
      <vt:lpstr>Images - Illusion</vt:lpstr>
      <vt:lpstr>Images - Colors</vt:lpstr>
      <vt:lpstr>Images - Colors</vt:lpstr>
      <vt:lpstr>Images - Primitive Topologies</vt:lpstr>
      <vt:lpstr>Rendering Pipeline - Overview</vt:lpstr>
      <vt:lpstr>Rendering Pipeline - Stages</vt:lpstr>
      <vt:lpstr>Rendering Pipeline - Input Assembler - Vertex Buffer</vt:lpstr>
      <vt:lpstr>Rendering Pipeline - Input Assembler - Indices</vt:lpstr>
      <vt:lpstr>Rendering Pipeline - Vertex Shader - Conversions</vt:lpstr>
      <vt:lpstr>Rendering Pipeline - Tessellation Stage</vt:lpstr>
      <vt:lpstr>Rendering Pipeline - Geometry Stage</vt:lpstr>
      <vt:lpstr>Rendering Pipeline - Clipping</vt:lpstr>
      <vt:lpstr>Rendering Pipeline - Rasterization</vt:lpstr>
      <vt:lpstr>Rendering Pipeline - Final Stages Overview</vt:lpstr>
      <vt:lpstr>Pipeline Configuration - Basic Setup</vt:lpstr>
      <vt:lpstr>Pipeline Configuration - Configuring the Pipeline - Input Layouts</vt:lpstr>
      <vt:lpstr>Pipeline Configuration - Configuring the Pipeline - Vertex Buffers</vt:lpstr>
      <vt:lpstr>Pipeline Configuration – Vertex/Pixel Shader</vt:lpstr>
      <vt:lpstr>Pipeline Configuration – Memory</vt:lpstr>
      <vt:lpstr>Pipeline Configuration - Constant Buffers</vt:lpstr>
      <vt:lpstr>Pipeline Configuration - Constant Buffers</vt:lpstr>
      <vt:lpstr>Pipeline Configuration - Registering Pipeline Resources</vt:lpstr>
      <vt:lpstr>Pipeline Configuration - Registering Pipeline Resources</vt:lpstr>
      <vt:lpstr>Pipeline Configuration - Shaders</vt:lpstr>
      <vt:lpstr>Pipeline Configuration - Vertex Shader</vt:lpstr>
      <vt:lpstr>Pipeline Configuration - Pixel Shader</vt:lpstr>
      <vt:lpstr>Pipeline Configuration - Setting the Pipeline’s 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cp:lastModifiedBy>Fernando Geraci</cp:lastModifiedBy>
  <cp:revision>8</cp:revision>
  <dcterms:modified xsi:type="dcterms:W3CDTF">2016-07-28T23:59:00Z</dcterms:modified>
</cp:coreProperties>
</file>