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1" r:id="rId4"/>
    <p:sldId id="258" r:id="rId5"/>
    <p:sldId id="259" r:id="rId6"/>
    <p:sldId id="260"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9AFC"/>
    <a:srgbClr val="FF7171"/>
    <a:srgbClr val="EA9292"/>
    <a:srgbClr val="E691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599" cy="2052599"/>
          </a:xfrm>
          <a:prstGeom prst="rect">
            <a:avLst/>
          </a:prstGeom>
        </p:spPr>
        <p:txBody>
          <a:bodyPr lIns="91425" tIns="91425" rIns="91425" bIns="91425" anchor="b" anchorCtr="0">
            <a:noAutofit/>
          </a:bodyPr>
          <a:lstStyle/>
          <a:p>
            <a:pPr lvl="0">
              <a:spcBef>
                <a:spcPts val="0"/>
              </a:spcBef>
              <a:buNone/>
            </a:pPr>
            <a:r>
              <a:rPr lang="en"/>
              <a:t>Computer Graphics</a:t>
            </a:r>
          </a:p>
        </p:txBody>
      </p:sp>
      <p:sp>
        <p:nvSpPr>
          <p:cNvPr id="55" name="Shape 55"/>
          <p:cNvSpPr txBox="1">
            <a:spLocks noGrp="1"/>
          </p:cNvSpPr>
          <p:nvPr>
            <p:ph type="subTitle" idx="1"/>
          </p:nvPr>
        </p:nvSpPr>
        <p:spPr>
          <a:xfrm>
            <a:off x="311700" y="2834125"/>
            <a:ext cx="8520599" cy="2228999"/>
          </a:xfrm>
          <a:prstGeom prst="rect">
            <a:avLst/>
          </a:prstGeom>
        </p:spPr>
        <p:txBody>
          <a:bodyPr lIns="91425" tIns="91425" rIns="91425" bIns="91425" anchor="t" anchorCtr="0">
            <a:noAutofit/>
          </a:bodyPr>
          <a:lstStyle/>
          <a:p>
            <a:pPr lvl="0" rtl="0">
              <a:spcBef>
                <a:spcPts val="0"/>
              </a:spcBef>
              <a:buNone/>
            </a:pPr>
            <a:r>
              <a:rPr lang="en" dirty="0"/>
              <a:t>Social Forces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solidFill>
                  <a:srgbClr val="E69138"/>
                </a:solidFill>
              </a:rPr>
              <a:t>Subtopics</a:t>
            </a:r>
          </a:p>
        </p:txBody>
      </p:sp>
      <p:sp>
        <p:nvSpPr>
          <p:cNvPr id="61" name="Shape 61"/>
          <p:cNvSpPr txBox="1">
            <a:spLocks noGrp="1"/>
          </p:cNvSpPr>
          <p:nvPr>
            <p:ph type="body" idx="1"/>
          </p:nvPr>
        </p:nvSpPr>
        <p:spPr>
          <a:xfrm>
            <a:off x="810452" y="1276984"/>
            <a:ext cx="7966403" cy="3421491"/>
          </a:xfrm>
          <a:prstGeom prst="rect">
            <a:avLst/>
          </a:prstGeom>
        </p:spPr>
        <p:txBody>
          <a:bodyPr lIns="91425" tIns="91425" rIns="91425" bIns="91425" anchor="t" anchorCtr="0">
            <a:noAutofit/>
          </a:bodyPr>
          <a:lstStyle/>
          <a:p>
            <a:pPr lvl="0" rtl="0">
              <a:spcBef>
                <a:spcPts val="0"/>
              </a:spcBef>
              <a:spcAft>
                <a:spcPts val="0"/>
              </a:spcAft>
              <a:buNone/>
            </a:pPr>
            <a:endParaRPr lang="en" sz="2000" dirty="0">
              <a:solidFill>
                <a:srgbClr val="F1C232"/>
              </a:solidFill>
            </a:endParaRPr>
          </a:p>
          <a:p>
            <a:pPr lvl="0" rtl="0">
              <a:spcBef>
                <a:spcPts val="0"/>
              </a:spcBef>
              <a:spcAft>
                <a:spcPts val="0"/>
              </a:spcAft>
              <a:buNone/>
            </a:pPr>
            <a:r>
              <a:rPr lang="en" sz="2000" dirty="0">
                <a:solidFill>
                  <a:srgbClr val="F1C232"/>
                </a:solidFill>
              </a:rPr>
              <a:t>Perception</a:t>
            </a:r>
          </a:p>
          <a:p>
            <a:pPr lvl="0" rtl="0">
              <a:spcBef>
                <a:spcPts val="0"/>
              </a:spcBef>
              <a:spcAft>
                <a:spcPts val="0"/>
              </a:spcAft>
              <a:buNone/>
            </a:pPr>
            <a:r>
              <a:rPr lang="en" sz="2000" dirty="0"/>
              <a:t>	</a:t>
            </a:r>
            <a:endParaRPr sz="2000" dirty="0"/>
          </a:p>
          <a:p>
            <a:pPr lvl="0" rtl="0">
              <a:spcBef>
                <a:spcPts val="0"/>
              </a:spcBef>
              <a:spcAft>
                <a:spcPts val="0"/>
              </a:spcAft>
              <a:buNone/>
            </a:pPr>
            <a:r>
              <a:rPr lang="en" sz="2000" dirty="0">
                <a:solidFill>
                  <a:srgbClr val="F1C232"/>
                </a:solidFill>
              </a:rPr>
              <a:t>	The Parts</a:t>
            </a:r>
          </a:p>
          <a:p>
            <a:pPr lvl="0" rtl="0">
              <a:spcBef>
                <a:spcPts val="0"/>
              </a:spcBef>
              <a:spcAft>
                <a:spcPts val="0"/>
              </a:spcAft>
              <a:buNone/>
            </a:pPr>
            <a:endParaRPr lang="en" sz="2000" dirty="0">
              <a:solidFill>
                <a:srgbClr val="F1C232"/>
              </a:solidFill>
            </a:endParaRPr>
          </a:p>
          <a:p>
            <a:pPr lvl="0" rtl="0">
              <a:spcBef>
                <a:spcPts val="0"/>
              </a:spcBef>
              <a:spcAft>
                <a:spcPts val="0"/>
              </a:spcAft>
              <a:buNone/>
            </a:pPr>
            <a:r>
              <a:rPr lang="en" sz="2000" dirty="0">
                <a:solidFill>
                  <a:srgbClr val="F1C232"/>
                </a:solidFill>
              </a:rPr>
              <a:t>		Implementation</a:t>
            </a:r>
          </a:p>
          <a:p>
            <a:pPr lvl="0" rtl="0">
              <a:spcBef>
                <a:spcPts val="0"/>
              </a:spcBef>
              <a:spcAft>
                <a:spcPts val="0"/>
              </a:spcAft>
              <a:buNone/>
            </a:pPr>
            <a:endParaRPr lang="en" sz="2000" dirty="0">
              <a:solidFill>
                <a:srgbClr val="F1C232"/>
              </a:solidFill>
            </a:endParaRPr>
          </a:p>
          <a:p>
            <a:pPr lvl="0" rtl="0">
              <a:spcBef>
                <a:spcPts val="0"/>
              </a:spcBef>
              <a:spcAft>
                <a:spcPts val="0"/>
              </a:spcAft>
              <a:buNone/>
            </a:pPr>
            <a:r>
              <a:rPr lang="en" sz="2000" dirty="0">
                <a:solidFill>
                  <a:srgbClr val="F1C232"/>
                </a:solidFill>
              </a:rPr>
              <a:t>			Results</a:t>
            </a:r>
            <a:r>
              <a:rPr lang="en" sz="2000" dirty="0"/>
              <a:t>	</a:t>
            </a:r>
          </a:p>
          <a:p>
            <a:pPr lvl="0">
              <a:spcBef>
                <a:spcPts val="0"/>
              </a:spcBef>
              <a:spcAft>
                <a:spcPts val="0"/>
              </a:spcAft>
              <a:buNone/>
            </a:pP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 dirty="0">
                <a:solidFill>
                  <a:srgbClr val="E69138"/>
                </a:solidFill>
              </a:rPr>
              <a:t>Social Forces </a:t>
            </a:r>
            <a:r>
              <a:rPr lang="en" dirty="0">
                <a:solidFill>
                  <a:srgbClr val="B7B7B7"/>
                </a:solidFill>
              </a:rPr>
              <a:t>– Definition</a:t>
            </a:r>
          </a:p>
        </p:txBody>
      </p:sp>
      <p:pic>
        <p:nvPicPr>
          <p:cNvPr id="12" name="Picture 11"/>
          <p:cNvPicPr>
            <a:picLocks noChangeAspect="1"/>
          </p:cNvPicPr>
          <p:nvPr/>
        </p:nvPicPr>
        <p:blipFill>
          <a:blip r:embed="rId2"/>
          <a:stretch>
            <a:fillRect/>
          </a:stretch>
        </p:blipFill>
        <p:spPr>
          <a:xfrm>
            <a:off x="2182093" y="1696271"/>
            <a:ext cx="5871178" cy="628166"/>
          </a:xfrm>
          <a:prstGeom prst="rect">
            <a:avLst/>
          </a:prstGeom>
        </p:spPr>
      </p:pic>
      <p:sp>
        <p:nvSpPr>
          <p:cNvPr id="14" name="TextBox 13"/>
          <p:cNvSpPr txBox="1"/>
          <p:nvPr/>
        </p:nvSpPr>
        <p:spPr>
          <a:xfrm>
            <a:off x="311701" y="3235285"/>
            <a:ext cx="8520599" cy="1908215"/>
          </a:xfrm>
          <a:prstGeom prst="rect">
            <a:avLst/>
          </a:prstGeom>
          <a:noFill/>
        </p:spPr>
        <p:txBody>
          <a:bodyPr wrap="square" rtlCol="0">
            <a:spAutoFit/>
          </a:bodyPr>
          <a:lstStyle/>
          <a:p>
            <a:pPr algn="just"/>
            <a:r>
              <a:rPr lang="en-US" sz="1200" dirty="0">
                <a:solidFill>
                  <a:schemeClr val="tx2"/>
                </a:solidFill>
              </a:rPr>
              <a:t>The main idea is to adjust the current steering based on the forces being applied on the agent.</a:t>
            </a:r>
          </a:p>
          <a:p>
            <a:pPr algn="just"/>
            <a:endParaRPr lang="en-US" sz="1200" dirty="0">
              <a:solidFill>
                <a:schemeClr val="tx2"/>
              </a:solidFill>
            </a:endParaRPr>
          </a:p>
          <a:p>
            <a:pPr algn="just"/>
            <a:r>
              <a:rPr lang="en-US" sz="1200" dirty="0">
                <a:solidFill>
                  <a:schemeClr val="tx2"/>
                </a:solidFill>
              </a:rPr>
              <a:t>The above equation results on a direction vector, given the following parameters:</a:t>
            </a:r>
          </a:p>
          <a:p>
            <a:pPr algn="just"/>
            <a:endParaRPr lang="en-US" sz="1200" dirty="0">
              <a:solidFill>
                <a:schemeClr val="tx2"/>
              </a:solidFill>
            </a:endParaRPr>
          </a:p>
          <a:p>
            <a:pPr algn="just"/>
            <a:r>
              <a:rPr lang="en-US" dirty="0" err="1">
                <a:solidFill>
                  <a:schemeClr val="tx2"/>
                </a:solidFill>
              </a:rPr>
              <a:t>t</a:t>
            </a:r>
            <a:r>
              <a:rPr lang="en-US" baseline="-25000" dirty="0" err="1">
                <a:solidFill>
                  <a:schemeClr val="tx2"/>
                </a:solidFill>
              </a:rPr>
              <a:t>i</a:t>
            </a:r>
            <a:r>
              <a:rPr lang="en-US" dirty="0">
                <a:solidFill>
                  <a:schemeClr val="tx2"/>
                </a:solidFill>
              </a:rPr>
              <a:t> 	= time step</a:t>
            </a:r>
          </a:p>
          <a:p>
            <a:pPr algn="just"/>
            <a:r>
              <a:rPr lang="en-US" dirty="0">
                <a:solidFill>
                  <a:schemeClr val="tx2"/>
                </a:solidFill>
              </a:rPr>
              <a:t>v</a:t>
            </a:r>
            <a:r>
              <a:rPr lang="en-US" baseline="30000" dirty="0">
                <a:solidFill>
                  <a:schemeClr val="tx2"/>
                </a:solidFill>
              </a:rPr>
              <a:t>0</a:t>
            </a:r>
            <a:r>
              <a:rPr lang="en-US" baseline="-25000" dirty="0">
                <a:solidFill>
                  <a:schemeClr val="tx2"/>
                </a:solidFill>
              </a:rPr>
              <a:t>i</a:t>
            </a:r>
            <a:r>
              <a:rPr lang="en-US" dirty="0">
                <a:solidFill>
                  <a:schemeClr val="tx2"/>
                </a:solidFill>
              </a:rPr>
              <a:t>(t) 	= desired speed</a:t>
            </a:r>
          </a:p>
          <a:p>
            <a:pPr algn="just"/>
            <a:r>
              <a:rPr lang="en-US" dirty="0">
                <a:solidFill>
                  <a:schemeClr val="tx2"/>
                </a:solidFill>
              </a:rPr>
              <a:t>e</a:t>
            </a:r>
            <a:r>
              <a:rPr lang="en-US" baseline="30000" dirty="0">
                <a:solidFill>
                  <a:schemeClr val="tx2"/>
                </a:solidFill>
              </a:rPr>
              <a:t>0</a:t>
            </a:r>
            <a:r>
              <a:rPr lang="en-US" baseline="-25000" dirty="0">
                <a:solidFill>
                  <a:schemeClr val="tx2"/>
                </a:solidFill>
              </a:rPr>
              <a:t>i</a:t>
            </a:r>
            <a:r>
              <a:rPr lang="en-US" dirty="0">
                <a:solidFill>
                  <a:schemeClr val="tx2"/>
                </a:solidFill>
              </a:rPr>
              <a:t> 	= desired direction</a:t>
            </a:r>
          </a:p>
          <a:p>
            <a:pPr algn="just"/>
            <a:r>
              <a:rPr lang="en-US" dirty="0">
                <a:solidFill>
                  <a:schemeClr val="tx2"/>
                </a:solidFill>
              </a:rPr>
              <a:t>v</a:t>
            </a:r>
            <a:r>
              <a:rPr lang="en-US" baseline="-25000" dirty="0">
                <a:solidFill>
                  <a:schemeClr val="tx2"/>
                </a:solidFill>
              </a:rPr>
              <a:t>i</a:t>
            </a:r>
            <a:r>
              <a:rPr lang="en-US" dirty="0">
                <a:solidFill>
                  <a:schemeClr val="tx2"/>
                </a:solidFill>
              </a:rPr>
              <a:t>(t) 	= current velocity</a:t>
            </a:r>
          </a:p>
          <a:p>
            <a:pPr algn="just"/>
            <a:r>
              <a:rPr lang="en-US" dirty="0">
                <a:solidFill>
                  <a:schemeClr val="tx2"/>
                </a:solidFill>
              </a:rPr>
              <a:t>m</a:t>
            </a:r>
            <a:r>
              <a:rPr lang="en-US" baseline="-25000" dirty="0">
                <a:solidFill>
                  <a:schemeClr val="tx2"/>
                </a:solidFill>
              </a:rPr>
              <a:t>i</a:t>
            </a:r>
            <a:r>
              <a:rPr lang="en-US" dirty="0">
                <a:solidFill>
                  <a:schemeClr val="tx2"/>
                </a:solidFill>
              </a:rPr>
              <a:t> 	= mass of agent i</a:t>
            </a:r>
            <a:endParaRPr lang="en-US" sz="1200" dirty="0">
              <a:solidFill>
                <a:schemeClr val="tx2"/>
              </a:solidFill>
            </a:endParaRPr>
          </a:p>
        </p:txBody>
      </p:sp>
      <p:sp>
        <p:nvSpPr>
          <p:cNvPr id="15" name="Right Brace 14"/>
          <p:cNvSpPr/>
          <p:nvPr/>
        </p:nvSpPr>
        <p:spPr>
          <a:xfrm rot="5400000">
            <a:off x="6229188" y="1919002"/>
            <a:ext cx="128687" cy="1300666"/>
          </a:xfrm>
          <a:prstGeom prst="rightBrac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5400000">
            <a:off x="7621947" y="2120664"/>
            <a:ext cx="128688" cy="864950"/>
          </a:xfrm>
          <a:prstGeom prst="rightBrac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495688" y="2814857"/>
            <a:ext cx="1595685" cy="246221"/>
          </a:xfrm>
          <a:prstGeom prst="rect">
            <a:avLst/>
          </a:prstGeom>
          <a:noFill/>
        </p:spPr>
        <p:txBody>
          <a:bodyPr wrap="square" rtlCol="0">
            <a:spAutoFit/>
          </a:bodyPr>
          <a:lstStyle/>
          <a:p>
            <a:pPr algn="ctr"/>
            <a:r>
              <a:rPr lang="en-US" sz="1000" dirty="0">
                <a:solidFill>
                  <a:srgbClr val="FFC000"/>
                </a:solidFill>
              </a:rPr>
              <a:t>entities repulsion force</a:t>
            </a:r>
          </a:p>
        </p:txBody>
      </p:sp>
      <p:sp>
        <p:nvSpPr>
          <p:cNvPr id="18" name="TextBox 17"/>
          <p:cNvSpPr txBox="1"/>
          <p:nvPr/>
        </p:nvSpPr>
        <p:spPr>
          <a:xfrm>
            <a:off x="7091373" y="2819004"/>
            <a:ext cx="1511999" cy="230832"/>
          </a:xfrm>
          <a:prstGeom prst="rect">
            <a:avLst/>
          </a:prstGeom>
          <a:noFill/>
        </p:spPr>
        <p:txBody>
          <a:bodyPr wrap="square" rtlCol="0">
            <a:spAutoFit/>
          </a:bodyPr>
          <a:lstStyle/>
          <a:p>
            <a:pPr algn="ctr"/>
            <a:r>
              <a:rPr lang="en-US" sz="900" dirty="0">
                <a:solidFill>
                  <a:srgbClr val="FFC000"/>
                </a:solidFill>
              </a:rPr>
              <a:t>entities proximity force</a:t>
            </a:r>
          </a:p>
        </p:txBody>
      </p:sp>
      <p:sp>
        <p:nvSpPr>
          <p:cNvPr id="19" name="Right Brace 18"/>
          <p:cNvSpPr/>
          <p:nvPr/>
        </p:nvSpPr>
        <p:spPr>
          <a:xfrm rot="5400000">
            <a:off x="4134594" y="1375881"/>
            <a:ext cx="128688" cy="2354516"/>
          </a:xfrm>
          <a:prstGeom prst="rightBrac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3182391" y="2811310"/>
            <a:ext cx="2019839" cy="246221"/>
          </a:xfrm>
          <a:prstGeom prst="rect">
            <a:avLst/>
          </a:prstGeom>
          <a:noFill/>
        </p:spPr>
        <p:txBody>
          <a:bodyPr wrap="square" rtlCol="0">
            <a:spAutoFit/>
          </a:bodyPr>
          <a:lstStyle/>
          <a:p>
            <a:pPr algn="ctr"/>
            <a:r>
              <a:rPr lang="en-US" sz="1000" dirty="0">
                <a:solidFill>
                  <a:srgbClr val="FFC000"/>
                </a:solidFill>
              </a:rPr>
              <a:t>normalized preferred force</a:t>
            </a:r>
          </a:p>
        </p:txBody>
      </p:sp>
      <p:sp>
        <p:nvSpPr>
          <p:cNvPr id="21" name="TextBox 20"/>
          <p:cNvSpPr txBox="1"/>
          <p:nvPr/>
        </p:nvSpPr>
        <p:spPr>
          <a:xfrm>
            <a:off x="311701" y="1095793"/>
            <a:ext cx="8520599" cy="461665"/>
          </a:xfrm>
          <a:prstGeom prst="rect">
            <a:avLst/>
          </a:prstGeom>
          <a:noFill/>
        </p:spPr>
        <p:txBody>
          <a:bodyPr wrap="square" rtlCol="0">
            <a:spAutoFit/>
          </a:bodyPr>
          <a:lstStyle/>
          <a:p>
            <a:pPr algn="just"/>
            <a:r>
              <a:rPr lang="en-US" sz="1200" dirty="0">
                <a:solidFill>
                  <a:schemeClr val="tx2"/>
                </a:solidFill>
              </a:rPr>
              <a:t>These are ones which combined, will affect the agent’s current direction vector. The following is the representation of the direction vector each agent will follow based on three basic forces applied on it.</a:t>
            </a:r>
          </a:p>
        </p:txBody>
      </p:sp>
      <p:sp>
        <p:nvSpPr>
          <p:cNvPr id="23" name="TextBox 22"/>
          <p:cNvSpPr txBox="1"/>
          <p:nvPr/>
        </p:nvSpPr>
        <p:spPr>
          <a:xfrm>
            <a:off x="3589217" y="4864907"/>
            <a:ext cx="5448530" cy="261610"/>
          </a:xfrm>
          <a:prstGeom prst="rect">
            <a:avLst/>
          </a:prstGeom>
          <a:noFill/>
        </p:spPr>
        <p:txBody>
          <a:bodyPr wrap="square" rtlCol="0">
            <a:spAutoFit/>
          </a:bodyPr>
          <a:lstStyle/>
          <a:p>
            <a:pPr algn="r"/>
            <a:r>
              <a:rPr lang="en-US" sz="1100" dirty="0">
                <a:solidFill>
                  <a:srgbClr val="92D050"/>
                </a:solidFill>
              </a:rPr>
              <a:t>We will proceed to check the actual implementation or said formula</a:t>
            </a:r>
          </a:p>
        </p:txBody>
      </p:sp>
      <p:cxnSp>
        <p:nvCxnSpPr>
          <p:cNvPr id="25" name="Straight Arrow Connector 24"/>
          <p:cNvCxnSpPr/>
          <p:nvPr/>
        </p:nvCxnSpPr>
        <p:spPr>
          <a:xfrm>
            <a:off x="649479" y="2522492"/>
            <a:ext cx="1101436" cy="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76321" y="2214045"/>
            <a:ext cx="173159" cy="306624"/>
          </a:xfrm>
          <a:prstGeom prst="straightConnector1">
            <a:avLst/>
          </a:prstGeom>
          <a:ln>
            <a:solidFill>
              <a:srgbClr val="EA929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49479" y="2161309"/>
            <a:ext cx="632066" cy="359362"/>
          </a:xfrm>
          <a:prstGeom prst="straightConnector1">
            <a:avLst/>
          </a:prstGeom>
          <a:ln>
            <a:prstDash val="dash"/>
            <a:tailEnd type="triangle"/>
          </a:ln>
        </p:spPr>
        <p:style>
          <a:lnRef idx="1">
            <a:schemeClr val="accent4"/>
          </a:lnRef>
          <a:fillRef idx="0">
            <a:schemeClr val="accent4"/>
          </a:fillRef>
          <a:effectRef idx="0">
            <a:schemeClr val="accent4"/>
          </a:effectRef>
          <a:fontRef idx="minor">
            <a:schemeClr val="tx1"/>
          </a:fontRef>
        </p:style>
      </p:cxnSp>
      <p:sp>
        <p:nvSpPr>
          <p:cNvPr id="34" name="Oval 33"/>
          <p:cNvSpPr/>
          <p:nvPr/>
        </p:nvSpPr>
        <p:spPr>
          <a:xfrm>
            <a:off x="562900" y="2436850"/>
            <a:ext cx="167640" cy="167640"/>
          </a:xfrm>
          <a:prstGeom prst="ellipse">
            <a:avLst/>
          </a:prstGeom>
          <a:solidFill>
            <a:srgbClr val="BB9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77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1030" name="Picture 6" descr="Image result for skeleto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413" y="3254984"/>
            <a:ext cx="389132" cy="516082"/>
          </a:xfrm>
          <a:prstGeom prst="rect">
            <a:avLst/>
          </a:prstGeom>
          <a:noFill/>
          <a:extLst>
            <a:ext uri="{909E8E84-426E-40DD-AFC4-6F175D3DCCD1}">
              <a14:hiddenFill xmlns:a14="http://schemas.microsoft.com/office/drawing/2010/main">
                <a:solidFill>
                  <a:srgbClr val="FFFFFF"/>
                </a:solidFill>
              </a14:hiddenFill>
            </a:ext>
          </a:extLst>
        </p:spPr>
      </p:pic>
      <p:sp>
        <p:nvSpPr>
          <p:cNvPr id="71"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solidFill>
                  <a:srgbClr val="E69138"/>
                </a:solidFill>
              </a:rPr>
              <a:t>The Agent </a:t>
            </a:r>
            <a:r>
              <a:rPr lang="en" dirty="0">
                <a:solidFill>
                  <a:srgbClr val="B7B7B7"/>
                </a:solidFill>
              </a:rPr>
              <a:t>– Perception</a:t>
            </a:r>
          </a:p>
        </p:txBody>
      </p:sp>
      <p:sp>
        <p:nvSpPr>
          <p:cNvPr id="3" name="TextBox 2"/>
          <p:cNvSpPr txBox="1"/>
          <p:nvPr/>
        </p:nvSpPr>
        <p:spPr>
          <a:xfrm>
            <a:off x="311700" y="1017725"/>
            <a:ext cx="8391786" cy="1169551"/>
          </a:xfrm>
          <a:prstGeom prst="rect">
            <a:avLst/>
          </a:prstGeom>
          <a:noFill/>
        </p:spPr>
        <p:txBody>
          <a:bodyPr wrap="square" rtlCol="0">
            <a:spAutoFit/>
          </a:bodyPr>
          <a:lstStyle/>
          <a:p>
            <a:endParaRPr lang="en-US" dirty="0">
              <a:solidFill>
                <a:schemeClr val="tx2"/>
              </a:solidFill>
            </a:endParaRPr>
          </a:p>
          <a:p>
            <a:r>
              <a:rPr lang="en-US" dirty="0">
                <a:solidFill>
                  <a:schemeClr val="tx2"/>
                </a:solidFill>
              </a:rPr>
              <a:t>Before exploring the implementation of social forces, it is necessary to understand the very foundations of what it makes it possible.</a:t>
            </a:r>
          </a:p>
          <a:p>
            <a:endParaRPr lang="en-US" dirty="0">
              <a:solidFill>
                <a:schemeClr val="tx2"/>
              </a:solidFill>
            </a:endParaRPr>
          </a:p>
          <a:p>
            <a:r>
              <a:rPr lang="en-US" dirty="0">
                <a:solidFill>
                  <a:schemeClr val="tx2"/>
                </a:solidFill>
              </a:rPr>
              <a:t>Let’s begin with agent perception of the observable world.</a:t>
            </a:r>
          </a:p>
        </p:txBody>
      </p:sp>
      <p:pic>
        <p:nvPicPr>
          <p:cNvPr id="1026" name="Picture 2" descr="Image result for 3d sphere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2187276"/>
            <a:ext cx="2526559" cy="252655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814091" y="3510763"/>
            <a:ext cx="760888" cy="520607"/>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20" name="Straight Connector 19"/>
          <p:cNvCxnSpPr>
            <a:cxnSpLocks/>
          </p:cNvCxnSpPr>
          <p:nvPr/>
        </p:nvCxnSpPr>
        <p:spPr>
          <a:xfrm>
            <a:off x="1574979" y="3510764"/>
            <a:ext cx="752271" cy="520606"/>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9" name="TextBox 8"/>
          <p:cNvSpPr txBox="1"/>
          <p:nvPr/>
        </p:nvSpPr>
        <p:spPr>
          <a:xfrm>
            <a:off x="3186545" y="2542309"/>
            <a:ext cx="5516941" cy="2462213"/>
          </a:xfrm>
          <a:prstGeom prst="rect">
            <a:avLst/>
          </a:prstGeom>
          <a:noFill/>
        </p:spPr>
        <p:txBody>
          <a:bodyPr wrap="square" rtlCol="0">
            <a:spAutoFit/>
          </a:bodyPr>
          <a:lstStyle/>
          <a:p>
            <a:pPr algn="just"/>
            <a:r>
              <a:rPr lang="en-US" dirty="0">
                <a:solidFill>
                  <a:schemeClr val="tx2"/>
                </a:solidFill>
              </a:rPr>
              <a:t>When it comes to model a character, it is convenient to break this into independent yet synergic modules.</a:t>
            </a:r>
          </a:p>
          <a:p>
            <a:pPr algn="just"/>
            <a:endParaRPr lang="en-US" dirty="0">
              <a:solidFill>
                <a:schemeClr val="tx2"/>
              </a:solidFill>
            </a:endParaRPr>
          </a:p>
          <a:p>
            <a:pPr algn="just"/>
            <a:r>
              <a:rPr lang="en-US" dirty="0">
                <a:solidFill>
                  <a:schemeClr val="tx2"/>
                </a:solidFill>
              </a:rPr>
              <a:t>A simple and intuitive approach would be:</a:t>
            </a:r>
          </a:p>
          <a:p>
            <a:pPr algn="just"/>
            <a:endParaRPr lang="en-US" dirty="0">
              <a:solidFill>
                <a:schemeClr val="tx2"/>
              </a:solidFill>
            </a:endParaRPr>
          </a:p>
          <a:p>
            <a:pPr algn="just"/>
            <a:r>
              <a:rPr lang="en-US" dirty="0">
                <a:solidFill>
                  <a:srgbClr val="E69138"/>
                </a:solidFill>
              </a:rPr>
              <a:t>Perception		</a:t>
            </a:r>
            <a:r>
              <a:rPr lang="en-US" dirty="0">
                <a:solidFill>
                  <a:schemeClr val="tx2">
                    <a:lumMod val="50000"/>
                  </a:schemeClr>
                </a:solidFill>
                <a:sym typeface="Wingdings" panose="05000000000000000000" pitchFamily="2" charset="2"/>
              </a:rPr>
              <a:t> How is the world around the agent</a:t>
            </a:r>
            <a:endParaRPr lang="en-US" dirty="0">
              <a:solidFill>
                <a:schemeClr val="tx2">
                  <a:lumMod val="50000"/>
                </a:schemeClr>
              </a:solidFill>
            </a:endParaRPr>
          </a:p>
          <a:p>
            <a:pPr algn="just"/>
            <a:r>
              <a:rPr lang="en-US" dirty="0">
                <a:solidFill>
                  <a:srgbClr val="E69138"/>
                </a:solidFill>
              </a:rPr>
              <a:t>AI / Deliberation	</a:t>
            </a:r>
            <a:r>
              <a:rPr lang="en-US" dirty="0">
                <a:solidFill>
                  <a:schemeClr val="tx2">
                    <a:lumMod val="50000"/>
                  </a:schemeClr>
                </a:solidFill>
                <a:sym typeface="Wingdings" panose="05000000000000000000" pitchFamily="2" charset="2"/>
              </a:rPr>
              <a:t> What the agent should do next</a:t>
            </a:r>
            <a:endParaRPr lang="en-US" dirty="0">
              <a:solidFill>
                <a:schemeClr val="tx2">
                  <a:lumMod val="50000"/>
                </a:schemeClr>
              </a:solidFill>
            </a:endParaRPr>
          </a:p>
          <a:p>
            <a:pPr algn="just"/>
            <a:r>
              <a:rPr lang="en-US" dirty="0">
                <a:solidFill>
                  <a:srgbClr val="E69138"/>
                </a:solidFill>
              </a:rPr>
              <a:t>Body Module 	</a:t>
            </a:r>
            <a:r>
              <a:rPr lang="en-US" dirty="0">
                <a:solidFill>
                  <a:schemeClr val="tx2">
                    <a:lumMod val="50000"/>
                  </a:schemeClr>
                </a:solidFill>
                <a:sym typeface="Wingdings" panose="05000000000000000000" pitchFamily="2" charset="2"/>
              </a:rPr>
              <a:t> How the agent acts</a:t>
            </a:r>
            <a:endParaRPr lang="en-US" dirty="0">
              <a:solidFill>
                <a:schemeClr val="tx2">
                  <a:lumMod val="50000"/>
                </a:schemeClr>
              </a:solidFill>
            </a:endParaRPr>
          </a:p>
          <a:p>
            <a:pPr algn="just"/>
            <a:endParaRPr lang="en-US" dirty="0">
              <a:solidFill>
                <a:schemeClr val="tx2"/>
              </a:solidFill>
            </a:endParaRPr>
          </a:p>
          <a:p>
            <a:pPr algn="just"/>
            <a:r>
              <a:rPr lang="en-US" dirty="0">
                <a:solidFill>
                  <a:schemeClr val="tx2"/>
                </a:solidFill>
              </a:rPr>
              <a:t>When it comes to forces, we will only focus on </a:t>
            </a:r>
            <a:r>
              <a:rPr lang="en-US" dirty="0">
                <a:solidFill>
                  <a:srgbClr val="92D050"/>
                </a:solidFill>
              </a:rPr>
              <a:t>what is perceived</a:t>
            </a:r>
            <a:r>
              <a:rPr lang="en-US" dirty="0">
                <a:solidFill>
                  <a:schemeClr val="tx2"/>
                </a:solidFill>
              </a:rPr>
              <a:t>, and </a:t>
            </a:r>
            <a:r>
              <a:rPr lang="en-US" dirty="0">
                <a:solidFill>
                  <a:srgbClr val="92D050"/>
                </a:solidFill>
              </a:rPr>
              <a:t>how this affects the forces applied to the </a:t>
            </a:r>
            <a:r>
              <a:rPr lang="en-US" dirty="0">
                <a:solidFill>
                  <a:schemeClr val="tx2"/>
                </a:solidFill>
              </a:rPr>
              <a:t>dynamic </a:t>
            </a:r>
            <a:r>
              <a:rPr lang="en-US" dirty="0">
                <a:solidFill>
                  <a:srgbClr val="92D050"/>
                </a:solidFill>
              </a:rPr>
              <a:t>body</a:t>
            </a:r>
            <a:r>
              <a:rPr lang="en-US" dirty="0">
                <a:solidFill>
                  <a:schemeClr val="tx2"/>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 dirty="0">
                <a:solidFill>
                  <a:srgbClr val="E69138"/>
                </a:solidFill>
              </a:rPr>
              <a:t>The Agent </a:t>
            </a:r>
            <a:r>
              <a:rPr lang="en" dirty="0">
                <a:solidFill>
                  <a:srgbClr val="B7B7B7"/>
                </a:solidFill>
              </a:rPr>
              <a:t>– Perception</a:t>
            </a:r>
          </a:p>
        </p:txBody>
      </p:sp>
      <p:sp>
        <p:nvSpPr>
          <p:cNvPr id="6" name="TextBox 5"/>
          <p:cNvSpPr txBox="1"/>
          <p:nvPr/>
        </p:nvSpPr>
        <p:spPr>
          <a:xfrm>
            <a:off x="311700" y="1017725"/>
            <a:ext cx="8391786" cy="2893100"/>
          </a:xfrm>
          <a:prstGeom prst="rect">
            <a:avLst/>
          </a:prstGeom>
          <a:noFill/>
        </p:spPr>
        <p:txBody>
          <a:bodyPr wrap="square" rtlCol="0">
            <a:spAutoFit/>
          </a:bodyPr>
          <a:lstStyle/>
          <a:p>
            <a:pPr algn="just"/>
            <a:r>
              <a:rPr lang="en-US" dirty="0">
                <a:solidFill>
                  <a:schemeClr val="tx2"/>
                </a:solidFill>
              </a:rPr>
              <a:t>Perception</a:t>
            </a:r>
          </a:p>
          <a:p>
            <a:pPr algn="just"/>
            <a:endParaRPr lang="en-US" dirty="0">
              <a:solidFill>
                <a:schemeClr val="tx2"/>
              </a:solidFill>
            </a:endParaRPr>
          </a:p>
          <a:p>
            <a:pPr algn="just"/>
            <a:r>
              <a:rPr lang="en-US" dirty="0">
                <a:solidFill>
                  <a:schemeClr val="tx2"/>
                </a:solidFill>
              </a:rPr>
              <a:t>Intuitively, it makes sense to think as perception as an spherical field, in which objects within it, might be able to be picked up by each agent. This implementation will give us the freedom of:</a:t>
            </a:r>
          </a:p>
          <a:p>
            <a:pPr algn="just"/>
            <a:endParaRPr lang="en-US" dirty="0">
              <a:solidFill>
                <a:schemeClr val="tx2"/>
              </a:solidFill>
            </a:endParaRPr>
          </a:p>
          <a:p>
            <a:pPr marL="342900" indent="-342900" algn="just">
              <a:buAutoNum type="arabicParenR"/>
            </a:pPr>
            <a:r>
              <a:rPr lang="en-US" dirty="0">
                <a:solidFill>
                  <a:schemeClr val="tx2"/>
                </a:solidFill>
              </a:rPr>
              <a:t>Limit the overall field of perception</a:t>
            </a:r>
          </a:p>
          <a:p>
            <a:pPr marL="342900" indent="-342900" algn="just">
              <a:buAutoNum type="arabicParenR"/>
            </a:pPr>
            <a:r>
              <a:rPr lang="en-US" dirty="0">
                <a:solidFill>
                  <a:schemeClr val="tx2"/>
                </a:solidFill>
              </a:rPr>
              <a:t>Limit the field of view (this is our main concern for simple social forces)</a:t>
            </a:r>
          </a:p>
          <a:p>
            <a:pPr marL="342900" indent="-342900" algn="just">
              <a:buAutoNum type="arabicParenR"/>
            </a:pPr>
            <a:r>
              <a:rPr lang="en-US" dirty="0">
                <a:solidFill>
                  <a:schemeClr val="tx2"/>
                </a:solidFill>
              </a:rPr>
              <a:t>Allows for categorizing type of perceived objects or entities and whether these are to be seen or heard.</a:t>
            </a:r>
          </a:p>
          <a:p>
            <a:pPr marL="342900" indent="-342900" algn="just">
              <a:buAutoNum type="arabicParenR"/>
            </a:pPr>
            <a:endParaRPr lang="en-US" dirty="0">
              <a:solidFill>
                <a:schemeClr val="tx2"/>
              </a:solidFill>
            </a:endParaRPr>
          </a:p>
          <a:p>
            <a:pPr algn="just"/>
            <a:r>
              <a:rPr lang="en-US" dirty="0">
                <a:solidFill>
                  <a:schemeClr val="tx2"/>
                </a:solidFill>
              </a:rPr>
              <a:t>Always bear in mind that for each frame, any computation to be processed regarding perception, will have a minimum cost in the order of </a:t>
            </a:r>
            <a:r>
              <a:rPr lang="en-US" dirty="0">
                <a:solidFill>
                  <a:srgbClr val="EA9292"/>
                </a:solidFill>
              </a:rPr>
              <a:t>O(n</a:t>
            </a:r>
            <a:r>
              <a:rPr lang="en-US" baseline="30000" dirty="0">
                <a:solidFill>
                  <a:srgbClr val="EA9292"/>
                </a:solidFill>
              </a:rPr>
              <a:t>2</a:t>
            </a:r>
            <a:r>
              <a:rPr lang="en-US" dirty="0">
                <a:solidFill>
                  <a:srgbClr val="EA9292"/>
                </a:solidFill>
              </a:rPr>
              <a:t>)</a:t>
            </a:r>
          </a:p>
          <a:p>
            <a:pPr marL="342900" indent="-342900" algn="just">
              <a:buAutoNum type="arabicParenR"/>
            </a:pPr>
            <a:endParaRPr lang="en-US" dirty="0">
              <a:solidFill>
                <a:schemeClr val="tx2"/>
              </a:solidFill>
            </a:endParaRPr>
          </a:p>
        </p:txBody>
      </p:sp>
      <p:pic>
        <p:nvPicPr>
          <p:cNvPr id="10" name="Picture 9"/>
          <p:cNvPicPr>
            <a:picLocks noChangeAspect="1"/>
          </p:cNvPicPr>
          <p:nvPr/>
        </p:nvPicPr>
        <p:blipFill>
          <a:blip r:embed="rId2"/>
          <a:stretch>
            <a:fillRect/>
          </a:stretch>
        </p:blipFill>
        <p:spPr>
          <a:xfrm>
            <a:off x="7300999" y="3640840"/>
            <a:ext cx="1676400" cy="1415890"/>
          </a:xfrm>
          <a:prstGeom prst="rect">
            <a:avLst/>
          </a:prstGeom>
          <a:ln>
            <a:solidFill>
              <a:schemeClr val="bg2">
                <a:lumMod val="25000"/>
                <a:lumOff val="75000"/>
                <a:alpha val="52000"/>
              </a:schemeClr>
            </a:solidFill>
          </a:ln>
          <a:effectLst>
            <a:softEdge rad="50800"/>
          </a:effectLst>
        </p:spPr>
      </p:pic>
      <p:sp>
        <p:nvSpPr>
          <p:cNvPr id="11" name="TextBox 10"/>
          <p:cNvSpPr txBox="1"/>
          <p:nvPr/>
        </p:nvSpPr>
        <p:spPr>
          <a:xfrm>
            <a:off x="4197927" y="4786745"/>
            <a:ext cx="3385376" cy="261610"/>
          </a:xfrm>
          <a:prstGeom prst="rect">
            <a:avLst/>
          </a:prstGeom>
          <a:noFill/>
        </p:spPr>
        <p:txBody>
          <a:bodyPr wrap="square" rtlCol="0">
            <a:spAutoFit/>
          </a:bodyPr>
          <a:lstStyle/>
          <a:p>
            <a:pPr algn="ctr"/>
            <a:r>
              <a:rPr lang="en-US" sz="1100" dirty="0">
                <a:solidFill>
                  <a:schemeClr val="tx2">
                    <a:lumMod val="75000"/>
                  </a:schemeClr>
                </a:solidFill>
              </a:rPr>
              <a:t>Erika has been spotted by Manny B. Jr. </a:t>
            </a:r>
            <a:r>
              <a:rPr lang="en-US" sz="1100" dirty="0">
                <a:solidFill>
                  <a:schemeClr val="tx2">
                    <a:lumMod val="75000"/>
                  </a:schemeClr>
                </a:solidFill>
                <a:sym typeface="Wingdings" panose="05000000000000000000" pitchFamily="2" charset="2"/>
              </a:rPr>
              <a:t></a:t>
            </a:r>
            <a:endParaRPr lang="en-US" sz="1100" dirty="0">
              <a:solidFill>
                <a:schemeClr val="tx2">
                  <a:lumMod val="75000"/>
                </a:schemeClr>
              </a:solidFill>
            </a:endParaRPr>
          </a:p>
        </p:txBody>
      </p:sp>
      <p:pic>
        <p:nvPicPr>
          <p:cNvPr id="2" name="Picture 1"/>
          <p:cNvPicPr>
            <a:picLocks noChangeAspect="1"/>
          </p:cNvPicPr>
          <p:nvPr/>
        </p:nvPicPr>
        <p:blipFill>
          <a:blip r:embed="rId3"/>
          <a:stretch>
            <a:fillRect/>
          </a:stretch>
        </p:blipFill>
        <p:spPr>
          <a:xfrm>
            <a:off x="311700" y="3736117"/>
            <a:ext cx="2519840" cy="1358405"/>
          </a:xfrm>
          <a:prstGeom prst="rect">
            <a:avLst/>
          </a:prstGeom>
          <a:effectLst>
            <a:softEdge rad="50800"/>
          </a:effectLst>
        </p:spPr>
      </p:pic>
      <p:sp>
        <p:nvSpPr>
          <p:cNvPr id="7" name="TextBox 6"/>
          <p:cNvSpPr txBox="1"/>
          <p:nvPr/>
        </p:nvSpPr>
        <p:spPr>
          <a:xfrm>
            <a:off x="2831540" y="3739491"/>
            <a:ext cx="4195867" cy="261610"/>
          </a:xfrm>
          <a:prstGeom prst="rect">
            <a:avLst/>
          </a:prstGeom>
          <a:noFill/>
        </p:spPr>
        <p:txBody>
          <a:bodyPr wrap="square" rtlCol="0">
            <a:spAutoFit/>
          </a:bodyPr>
          <a:lstStyle/>
          <a:p>
            <a:r>
              <a:rPr lang="en-US" sz="1100" dirty="0">
                <a:solidFill>
                  <a:schemeClr val="tx2">
                    <a:lumMod val="75000"/>
                  </a:schemeClr>
                </a:solidFill>
                <a:sym typeface="Wingdings" panose="05000000000000000000" pitchFamily="2" charset="2"/>
              </a:rPr>
              <a:t> </a:t>
            </a:r>
            <a:r>
              <a:rPr lang="en-US" sz="1100" dirty="0">
                <a:solidFill>
                  <a:schemeClr val="tx2">
                    <a:lumMod val="75000"/>
                  </a:schemeClr>
                </a:solidFill>
              </a:rPr>
              <a:t>Manny’s perception sphere.</a:t>
            </a:r>
          </a:p>
        </p:txBody>
      </p:sp>
    </p:spTree>
    <p:extLst>
      <p:ext uri="{BB962C8B-B14F-4D97-AF65-F5344CB8AC3E}">
        <p14:creationId xmlns:p14="http://schemas.microsoft.com/office/powerpoint/2010/main" val="149784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just"/>
            <a:r>
              <a:rPr lang="en-US" dirty="0"/>
              <a:t>Finally, </a:t>
            </a:r>
            <a:r>
              <a:rPr lang="en-US" dirty="0">
                <a:solidFill>
                  <a:srgbClr val="92D050"/>
                </a:solidFill>
              </a:rPr>
              <a:t>at any given</a:t>
            </a:r>
            <a:r>
              <a:rPr lang="en-US" dirty="0"/>
              <a:t> point in </a:t>
            </a:r>
            <a:r>
              <a:rPr lang="en-US" dirty="0">
                <a:solidFill>
                  <a:srgbClr val="FFC000"/>
                </a:solidFill>
              </a:rPr>
              <a:t>time</a:t>
            </a:r>
            <a:r>
              <a:rPr lang="en-US" dirty="0"/>
              <a:t>, all </a:t>
            </a:r>
            <a:r>
              <a:rPr lang="en-US" dirty="0">
                <a:solidFill>
                  <a:srgbClr val="92D050"/>
                </a:solidFill>
              </a:rPr>
              <a:t>agents</a:t>
            </a:r>
            <a:r>
              <a:rPr lang="en-US" dirty="0"/>
              <a:t> will </a:t>
            </a:r>
            <a:r>
              <a:rPr lang="en-US" dirty="0">
                <a:solidFill>
                  <a:srgbClr val="92D050"/>
                </a:solidFill>
              </a:rPr>
              <a:t>need to perceive each ot</a:t>
            </a:r>
            <a:r>
              <a:rPr lang="en-US" dirty="0"/>
              <a:t>her and any other force-emanating objects.</a:t>
            </a:r>
          </a:p>
        </p:txBody>
      </p:sp>
      <p:sp>
        <p:nvSpPr>
          <p:cNvPr id="4"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 dirty="0">
                <a:solidFill>
                  <a:srgbClr val="E69138"/>
                </a:solidFill>
              </a:rPr>
              <a:t>The Agent </a:t>
            </a:r>
            <a:r>
              <a:rPr lang="en" dirty="0">
                <a:solidFill>
                  <a:srgbClr val="B7B7B7"/>
                </a:solidFill>
              </a:rPr>
              <a:t>– Perception</a:t>
            </a:r>
          </a:p>
        </p:txBody>
      </p:sp>
      <p:pic>
        <p:nvPicPr>
          <p:cNvPr id="6" name="Picture 5"/>
          <p:cNvPicPr>
            <a:picLocks noChangeAspect="1"/>
          </p:cNvPicPr>
          <p:nvPr/>
        </p:nvPicPr>
        <p:blipFill>
          <a:blip r:embed="rId2"/>
          <a:stretch>
            <a:fillRect/>
          </a:stretch>
        </p:blipFill>
        <p:spPr>
          <a:xfrm>
            <a:off x="311700" y="2650812"/>
            <a:ext cx="3886200" cy="1918063"/>
          </a:xfrm>
          <a:prstGeom prst="rect">
            <a:avLst/>
          </a:prstGeom>
          <a:effectLst>
            <a:softEdge rad="50800"/>
          </a:effectLst>
        </p:spPr>
      </p:pic>
      <p:sp>
        <p:nvSpPr>
          <p:cNvPr id="7" name="TextBox 6"/>
          <p:cNvSpPr txBox="1"/>
          <p:nvPr/>
        </p:nvSpPr>
        <p:spPr>
          <a:xfrm>
            <a:off x="4301821" y="2706786"/>
            <a:ext cx="4530477" cy="1815882"/>
          </a:xfrm>
          <a:prstGeom prst="rect">
            <a:avLst/>
          </a:prstGeom>
          <a:noFill/>
        </p:spPr>
        <p:txBody>
          <a:bodyPr wrap="square" rtlCol="0">
            <a:spAutoFit/>
          </a:bodyPr>
          <a:lstStyle/>
          <a:p>
            <a:pPr algn="just"/>
            <a:r>
              <a:rPr lang="en-US" sz="1600" dirty="0">
                <a:solidFill>
                  <a:schemeClr val="tx2"/>
                </a:solidFill>
              </a:rPr>
              <a:t>For the sake of this presentation, we will simply use </a:t>
            </a:r>
            <a:r>
              <a:rPr lang="en-US" sz="1600" dirty="0">
                <a:solidFill>
                  <a:srgbClr val="92D050"/>
                </a:solidFill>
              </a:rPr>
              <a:t>vision wide perception </a:t>
            </a:r>
            <a:r>
              <a:rPr lang="en-US" sz="1600" dirty="0">
                <a:solidFill>
                  <a:schemeClr val="tx2"/>
                </a:solidFill>
              </a:rPr>
              <a:t>to apply force onto agents.</a:t>
            </a:r>
          </a:p>
          <a:p>
            <a:pPr algn="just"/>
            <a:endParaRPr lang="en-US" sz="1600" dirty="0">
              <a:solidFill>
                <a:schemeClr val="tx2"/>
              </a:solidFill>
            </a:endParaRPr>
          </a:p>
          <a:p>
            <a:pPr algn="just"/>
            <a:r>
              <a:rPr lang="en-US" sz="1600" dirty="0">
                <a:solidFill>
                  <a:schemeClr val="tx2"/>
                </a:solidFill>
              </a:rPr>
              <a:t>Now that perception is out of the way, we will first discuss the </a:t>
            </a:r>
            <a:r>
              <a:rPr lang="en-US" sz="1600" dirty="0">
                <a:solidFill>
                  <a:srgbClr val="FFC000"/>
                </a:solidFill>
              </a:rPr>
              <a:t>main</a:t>
            </a:r>
            <a:r>
              <a:rPr lang="en-US" sz="1600" dirty="0">
                <a:solidFill>
                  <a:schemeClr val="tx2"/>
                </a:solidFill>
              </a:rPr>
              <a:t> components of </a:t>
            </a:r>
            <a:r>
              <a:rPr lang="en-US" sz="1600" dirty="0">
                <a:solidFill>
                  <a:srgbClr val="FFC000"/>
                </a:solidFill>
              </a:rPr>
              <a:t>forces applied to said agents</a:t>
            </a:r>
            <a:r>
              <a:rPr lang="en-US" sz="1600" dirty="0">
                <a:solidFill>
                  <a:schemeClr val="tx2"/>
                </a:solidFill>
              </a:rPr>
              <a:t>.</a:t>
            </a:r>
          </a:p>
        </p:txBody>
      </p:sp>
    </p:spTree>
    <p:extLst>
      <p:ext uri="{BB962C8B-B14F-4D97-AF65-F5344CB8AC3E}">
        <p14:creationId xmlns:p14="http://schemas.microsoft.com/office/powerpoint/2010/main" val="291078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4"/>
            <a:ext cx="8520599" cy="3991025"/>
          </a:xfrm>
        </p:spPr>
        <p:txBody>
          <a:bodyPr/>
          <a:lstStyle/>
          <a:p>
            <a:pPr algn="just"/>
            <a:r>
              <a:rPr lang="en-US" sz="1600" dirty="0"/>
              <a:t>Each entity might potentially absorb and emanate forces. </a:t>
            </a:r>
            <a:r>
              <a:rPr lang="en-US" sz="1600" dirty="0">
                <a:solidFill>
                  <a:srgbClr val="92D050"/>
                </a:solidFill>
              </a:rPr>
              <a:t>Entities</a:t>
            </a:r>
            <a:r>
              <a:rPr lang="en-US" sz="1600" dirty="0"/>
              <a:t> could be any sort of </a:t>
            </a:r>
            <a:r>
              <a:rPr lang="en-US" sz="1600" dirty="0">
                <a:solidFill>
                  <a:srgbClr val="92D050"/>
                </a:solidFill>
              </a:rPr>
              <a:t>perceivable</a:t>
            </a:r>
            <a:r>
              <a:rPr lang="en-US" sz="1600" dirty="0"/>
              <a:t> (environment observable) </a:t>
            </a:r>
            <a:r>
              <a:rPr lang="en-US" sz="1600" dirty="0">
                <a:solidFill>
                  <a:srgbClr val="92D050"/>
                </a:solidFill>
              </a:rPr>
              <a:t>objects</a:t>
            </a:r>
            <a:r>
              <a:rPr lang="en-US" sz="1600" dirty="0"/>
              <a:t>. </a:t>
            </a:r>
          </a:p>
          <a:p>
            <a:pPr algn="just"/>
            <a:r>
              <a:rPr lang="en-US" sz="1600" dirty="0"/>
              <a:t>For example, a wall would produce a sliding/rejection force on an agent, yet the wall itself it is not considered an agent.</a:t>
            </a:r>
          </a:p>
          <a:p>
            <a:pPr algn="just"/>
            <a:r>
              <a:rPr lang="en-US" sz="1600" dirty="0"/>
              <a:t>Let’s start by defining each agent as a “Perceivable” entity. Said entity will need to provide the following pieces of information:</a:t>
            </a:r>
          </a:p>
          <a:p>
            <a:pPr marL="342900" indent="-342900" algn="just">
              <a:buAutoNum type="arabicParenR"/>
            </a:pPr>
            <a:r>
              <a:rPr lang="en-US" sz="1600" dirty="0"/>
              <a:t>Current </a:t>
            </a:r>
            <a:r>
              <a:rPr lang="en-US" sz="1600" dirty="0">
                <a:solidFill>
                  <a:srgbClr val="FFC000"/>
                </a:solidFill>
              </a:rPr>
              <a:t>Velocity</a:t>
            </a:r>
          </a:p>
          <a:p>
            <a:pPr marL="342900" indent="-342900" algn="just">
              <a:buAutoNum type="arabicParenR"/>
            </a:pPr>
            <a:r>
              <a:rPr lang="en-US" sz="1600" dirty="0"/>
              <a:t>Current </a:t>
            </a:r>
            <a:r>
              <a:rPr lang="en-US" sz="1600" dirty="0">
                <a:solidFill>
                  <a:srgbClr val="FFC000"/>
                </a:solidFill>
              </a:rPr>
              <a:t>Position</a:t>
            </a:r>
          </a:p>
          <a:p>
            <a:pPr marL="342900" indent="-342900" algn="just">
              <a:buAutoNum type="arabicParenR"/>
            </a:pPr>
            <a:r>
              <a:rPr lang="en-US" sz="1600" dirty="0"/>
              <a:t>Current </a:t>
            </a:r>
            <a:r>
              <a:rPr lang="en-US" sz="1600" dirty="0">
                <a:solidFill>
                  <a:srgbClr val="FFC000"/>
                </a:solidFill>
              </a:rPr>
              <a:t>Orientation</a:t>
            </a:r>
          </a:p>
        </p:txBody>
      </p:sp>
      <p:sp>
        <p:nvSpPr>
          <p:cNvPr id="4"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 dirty="0">
                <a:solidFill>
                  <a:srgbClr val="E69138"/>
                </a:solidFill>
              </a:rPr>
              <a:t>Forces </a:t>
            </a:r>
            <a:r>
              <a:rPr lang="en" dirty="0">
                <a:solidFill>
                  <a:srgbClr val="B7B7B7"/>
                </a:solidFill>
              </a:rPr>
              <a:t>– Force Fields</a:t>
            </a:r>
          </a:p>
        </p:txBody>
      </p:sp>
    </p:spTree>
    <p:extLst>
      <p:ext uri="{BB962C8B-B14F-4D97-AF65-F5344CB8AC3E}">
        <p14:creationId xmlns:p14="http://schemas.microsoft.com/office/powerpoint/2010/main" val="307977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4"/>
            <a:ext cx="8520599" cy="3991025"/>
          </a:xfrm>
        </p:spPr>
        <p:txBody>
          <a:bodyPr/>
          <a:lstStyle/>
          <a:p>
            <a:pPr algn="just"/>
            <a:r>
              <a:rPr lang="en-US" sz="1400" dirty="0"/>
              <a:t>This is one applied directly toward the attraction of the goal, the given velocity and the mass of the agent.</a:t>
            </a:r>
            <a:endParaRPr lang="en-US" sz="1400" dirty="0">
              <a:solidFill>
                <a:srgbClr val="FFC000"/>
              </a:solidFill>
            </a:endParaRPr>
          </a:p>
          <a:p>
            <a:pPr algn="just"/>
            <a:r>
              <a:rPr lang="en-US" sz="1400" dirty="0">
                <a:solidFill>
                  <a:schemeClr val="tx2"/>
                </a:solidFill>
              </a:rPr>
              <a:t>We will begin by calculating a normalized vector to the goal when updating the agent’s steering:</a:t>
            </a:r>
          </a:p>
          <a:p>
            <a:pPr>
              <a:spcAft>
                <a:spcPts val="0"/>
              </a:spcAft>
            </a:pPr>
            <a:r>
              <a:rPr lang="en-US" sz="1100" dirty="0">
                <a:latin typeface="Courier New" panose="02070309020205020404" pitchFamily="49" charset="0"/>
                <a:cs typeface="Courier New" panose="02070309020205020404" pitchFamily="49" charset="0"/>
              </a:rPr>
              <a:t>Vector3 </a:t>
            </a:r>
            <a:r>
              <a:rPr lang="en-US" sz="1100" dirty="0" err="1">
                <a:latin typeface="Courier New" panose="02070309020205020404" pitchFamily="49" charset="0"/>
                <a:cs typeface="Courier New" panose="02070309020205020404" pitchFamily="49" charset="0"/>
              </a:rPr>
              <a:t>targetDirection</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g_TargetLocation</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transform.position</a:t>
            </a:r>
            <a:r>
              <a:rPr lang="en-US" sz="1100" dirty="0">
                <a:latin typeface="Courier New" panose="02070309020205020404" pitchFamily="49" charset="0"/>
                <a:cs typeface="Courier New" panose="02070309020205020404" pitchFamily="49" charset="0"/>
              </a:rPr>
              <a:t>;</a:t>
            </a:r>
          </a:p>
          <a:p>
            <a:pPr>
              <a:spcAft>
                <a:spcPts val="0"/>
              </a:spcAft>
            </a:pPr>
            <a:r>
              <a:rPr lang="en-US" sz="1100" dirty="0">
                <a:latin typeface="Courier New" panose="02070309020205020404" pitchFamily="49" charset="0"/>
                <a:cs typeface="Courier New" panose="02070309020205020404" pitchFamily="49" charset="0"/>
              </a:rPr>
              <a:t>if(</a:t>
            </a:r>
            <a:r>
              <a:rPr lang="en-US" sz="1100" dirty="0" err="1">
                <a:solidFill>
                  <a:srgbClr val="92D050"/>
                </a:solidFill>
                <a:latin typeface="Courier New" panose="02070309020205020404" pitchFamily="49" charset="0"/>
                <a:cs typeface="Courier New" panose="02070309020205020404" pitchFamily="49" charset="0"/>
              </a:rPr>
              <a:t>EnableSocialForces</a:t>
            </a:r>
            <a:r>
              <a:rPr lang="en-US" sz="1100" dirty="0">
                <a:latin typeface="Courier New" panose="02070309020205020404" pitchFamily="49" charset="0"/>
                <a:cs typeface="Courier New" panose="02070309020205020404" pitchFamily="49" charset="0"/>
              </a:rPr>
              <a:t>) {</a:t>
            </a:r>
          </a:p>
          <a:p>
            <a:pPr>
              <a:spcAft>
                <a:spcPts val="0"/>
              </a:spcAft>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ComputeSocialForces</a:t>
            </a:r>
            <a:r>
              <a:rPr lang="en-US" sz="1100" dirty="0">
                <a:latin typeface="Courier New" panose="02070309020205020404" pitchFamily="49" charset="0"/>
                <a:cs typeface="Courier New" panose="02070309020205020404" pitchFamily="49" charset="0"/>
              </a:rPr>
              <a:t>(ref </a:t>
            </a:r>
            <a:r>
              <a:rPr lang="en-US" sz="1100" dirty="0" err="1">
                <a:latin typeface="Courier New" panose="02070309020205020404" pitchFamily="49" charset="0"/>
                <a:cs typeface="Courier New" panose="02070309020205020404" pitchFamily="49" charset="0"/>
              </a:rPr>
              <a:t>targetDirection</a:t>
            </a:r>
            <a:r>
              <a:rPr lang="en-US" sz="1100" dirty="0">
                <a:latin typeface="Courier New" panose="02070309020205020404" pitchFamily="49" charset="0"/>
                <a:cs typeface="Courier New" panose="02070309020205020404" pitchFamily="49" charset="0"/>
              </a:rPr>
              <a:t>);</a:t>
            </a:r>
          </a:p>
          <a:p>
            <a:pPr>
              <a:spcAft>
                <a:spcPts val="0"/>
              </a:spcAft>
            </a:pPr>
            <a:r>
              <a:rPr lang="en-US" sz="1100" dirty="0">
                <a:latin typeface="Courier New" panose="02070309020205020404" pitchFamily="49" charset="0"/>
                <a:cs typeface="Courier New" panose="02070309020205020404" pitchFamily="49" charset="0"/>
              </a:rPr>
              <a:t>}</a:t>
            </a:r>
            <a:endParaRPr lang="en-US" sz="1100" dirty="0">
              <a:solidFill>
                <a:schemeClr val="tx2"/>
              </a:solidFill>
              <a:latin typeface="Courier New" panose="02070309020205020404" pitchFamily="49" charset="0"/>
              <a:cs typeface="Courier New" panose="02070309020205020404" pitchFamily="49" charset="0"/>
            </a:endParaRPr>
          </a:p>
          <a:p>
            <a:pPr>
              <a:spcAft>
                <a:spcPts val="0"/>
              </a:spcAft>
            </a:pPr>
            <a:r>
              <a:rPr lang="en-US" sz="1100" dirty="0">
                <a:solidFill>
                  <a:schemeClr val="tx2"/>
                </a:solidFill>
                <a:latin typeface="Courier New" panose="02070309020205020404" pitchFamily="49" charset="0"/>
                <a:cs typeface="Courier New" panose="02070309020205020404" pitchFamily="49" charset="0"/>
              </a:rPr>
              <a:t>private void </a:t>
            </a:r>
            <a:r>
              <a:rPr lang="en-US" sz="1100" dirty="0" err="1">
                <a:solidFill>
                  <a:srgbClr val="BB9AFC"/>
                </a:solidFill>
                <a:latin typeface="Courier New" panose="02070309020205020404" pitchFamily="49" charset="0"/>
                <a:cs typeface="Courier New" panose="02070309020205020404" pitchFamily="49" charset="0"/>
              </a:rPr>
              <a:t>ComputeSocialForces</a:t>
            </a:r>
            <a:r>
              <a:rPr lang="en-US" sz="1100" dirty="0">
                <a:solidFill>
                  <a:schemeClr val="tx2"/>
                </a:solidFill>
                <a:latin typeface="Courier New" panose="02070309020205020404" pitchFamily="49" charset="0"/>
                <a:cs typeface="Courier New" panose="02070309020205020404" pitchFamily="49" charset="0"/>
              </a:rPr>
              <a:t>(ref Vector3 </a:t>
            </a:r>
            <a:r>
              <a:rPr lang="en-US" sz="1100" dirty="0" err="1">
                <a:solidFill>
                  <a:schemeClr val="tx2"/>
                </a:solidFill>
                <a:latin typeface="Courier New" panose="02070309020205020404" pitchFamily="49" charset="0"/>
                <a:cs typeface="Courier New" panose="02070309020205020404" pitchFamily="49" charset="0"/>
              </a:rPr>
              <a:t>targetDirection</a:t>
            </a:r>
            <a:r>
              <a:rPr lang="en-US" sz="1100" dirty="0">
                <a:solidFill>
                  <a:schemeClr val="tx2"/>
                </a:solidFill>
                <a:latin typeface="Courier New" panose="02070309020205020404" pitchFamily="49" charset="0"/>
                <a:cs typeface="Courier New" panose="02070309020205020404" pitchFamily="49" charset="0"/>
              </a:rPr>
              <a:t>) {</a:t>
            </a:r>
          </a:p>
          <a:p>
            <a:pPr>
              <a:spcAft>
                <a:spcPts val="0"/>
              </a:spcAft>
            </a:pPr>
            <a:r>
              <a:rPr lang="en-US" sz="1100" dirty="0">
                <a:solidFill>
                  <a:schemeClr val="tx2"/>
                </a:solidFill>
                <a:latin typeface="Courier New" panose="02070309020205020404" pitchFamily="49" charset="0"/>
                <a:cs typeface="Courier New" panose="02070309020205020404" pitchFamily="49" charset="0"/>
              </a:rPr>
              <a:t>	// calculate preferred force</a:t>
            </a:r>
          </a:p>
          <a:p>
            <a:pPr>
              <a:spcAft>
                <a:spcPts val="0"/>
              </a:spcAft>
            </a:pPr>
            <a:r>
              <a:rPr lang="en-US" sz="1100" dirty="0">
                <a:solidFill>
                  <a:schemeClr val="tx2"/>
                </a:solidFill>
                <a:latin typeface="Courier New" panose="02070309020205020404" pitchFamily="49" charset="0"/>
                <a:cs typeface="Courier New" panose="02070309020205020404" pitchFamily="49" charset="0"/>
              </a:rPr>
              <a:t>	float </a:t>
            </a:r>
            <a:r>
              <a:rPr lang="en-US" sz="1100" dirty="0" err="1">
                <a:solidFill>
                  <a:schemeClr val="tx2"/>
                </a:solidFill>
                <a:latin typeface="Courier New" panose="02070309020205020404" pitchFamily="49" charset="0"/>
                <a:cs typeface="Courier New" panose="02070309020205020404" pitchFamily="49" charset="0"/>
              </a:rPr>
              <a:t>dt</a:t>
            </a:r>
            <a:r>
              <a:rPr lang="en-US" sz="1100" dirty="0">
                <a:solidFill>
                  <a:schemeClr val="tx2"/>
                </a:solidFill>
                <a:latin typeface="Courier New" panose="02070309020205020404" pitchFamily="49" charset="0"/>
                <a:cs typeface="Courier New" panose="02070309020205020404" pitchFamily="49" charset="0"/>
              </a:rPr>
              <a:t> = </a:t>
            </a:r>
            <a:r>
              <a:rPr lang="en-US" sz="1100" dirty="0" err="1">
                <a:solidFill>
                  <a:schemeClr val="tx2"/>
                </a:solidFill>
                <a:latin typeface="Courier New" panose="02070309020205020404" pitchFamily="49" charset="0"/>
                <a:cs typeface="Courier New" panose="02070309020205020404" pitchFamily="49" charset="0"/>
              </a:rPr>
              <a:t>Time.deltaTime</a:t>
            </a:r>
            <a:r>
              <a:rPr lang="en-US" sz="1100" dirty="0">
                <a:solidFill>
                  <a:schemeClr val="tx2"/>
                </a:solidFill>
                <a:latin typeface="Courier New" panose="02070309020205020404" pitchFamily="49" charset="0"/>
                <a:cs typeface="Courier New" panose="02070309020205020404" pitchFamily="49" charset="0"/>
              </a:rPr>
              <a:t>;</a:t>
            </a:r>
          </a:p>
          <a:p>
            <a:pPr>
              <a:spcAft>
                <a:spcPts val="0"/>
              </a:spcAft>
            </a:pPr>
            <a:r>
              <a:rPr lang="en-US" sz="1100" dirty="0">
                <a:solidFill>
                  <a:schemeClr val="tx2"/>
                </a:solidFill>
                <a:latin typeface="Courier New" panose="02070309020205020404" pitchFamily="49" charset="0"/>
                <a:cs typeface="Courier New" panose="02070309020205020404" pitchFamily="49" charset="0"/>
              </a:rPr>
              <a:t>	</a:t>
            </a:r>
            <a:r>
              <a:rPr lang="en-US" sz="1100" dirty="0" err="1">
                <a:solidFill>
                  <a:schemeClr val="tx2"/>
                </a:solidFill>
                <a:latin typeface="Courier New" panose="02070309020205020404" pitchFamily="49" charset="0"/>
                <a:cs typeface="Courier New" panose="02070309020205020404" pitchFamily="49" charset="0"/>
              </a:rPr>
              <a:t>targetDirection</a:t>
            </a:r>
            <a:r>
              <a:rPr lang="en-US" sz="1100" dirty="0">
                <a:solidFill>
                  <a:schemeClr val="tx2"/>
                </a:solidFill>
                <a:latin typeface="Courier New" panose="02070309020205020404" pitchFamily="49" charset="0"/>
                <a:cs typeface="Courier New" panose="02070309020205020404" pitchFamily="49" charset="0"/>
              </a:rPr>
              <a:t> = Vector3.Normalize(</a:t>
            </a:r>
            <a:r>
              <a:rPr lang="en-US" sz="1100" dirty="0" err="1">
                <a:solidFill>
                  <a:schemeClr val="tx2"/>
                </a:solidFill>
                <a:latin typeface="Courier New" panose="02070309020205020404" pitchFamily="49" charset="0"/>
                <a:cs typeface="Courier New" panose="02070309020205020404" pitchFamily="49" charset="0"/>
              </a:rPr>
              <a:t>targetDirection</a:t>
            </a:r>
            <a:r>
              <a:rPr lang="en-US" sz="1100" dirty="0">
                <a:solidFill>
                  <a:schemeClr val="tx2"/>
                </a:solidFill>
                <a:latin typeface="Courier New" panose="02070309020205020404" pitchFamily="49" charset="0"/>
                <a:cs typeface="Courier New" panose="02070309020205020404" pitchFamily="49" charset="0"/>
              </a:rPr>
              <a:t>);</a:t>
            </a:r>
          </a:p>
          <a:p>
            <a:pPr>
              <a:spcAft>
                <a:spcPts val="0"/>
              </a:spcAft>
            </a:pPr>
            <a:r>
              <a:rPr lang="en-US" sz="1100" dirty="0">
                <a:solidFill>
                  <a:schemeClr val="tx2"/>
                </a:solidFill>
                <a:latin typeface="Courier New" panose="02070309020205020404" pitchFamily="49" charset="0"/>
                <a:cs typeface="Courier New" panose="02070309020205020404" pitchFamily="49" charset="0"/>
              </a:rPr>
              <a:t>	Vector3 </a:t>
            </a:r>
            <a:r>
              <a:rPr lang="en-US" sz="1100" dirty="0" err="1">
                <a:solidFill>
                  <a:schemeClr val="tx2"/>
                </a:solidFill>
                <a:latin typeface="Courier New" panose="02070309020205020404" pitchFamily="49" charset="0"/>
                <a:cs typeface="Courier New" panose="02070309020205020404" pitchFamily="49" charset="0"/>
              </a:rPr>
              <a:t>prefForce</a:t>
            </a:r>
            <a:r>
              <a:rPr lang="en-US" sz="1100" dirty="0">
                <a:solidFill>
                  <a:schemeClr val="tx2"/>
                </a:solidFill>
                <a:latin typeface="Courier New" panose="02070309020205020404" pitchFamily="49" charset="0"/>
                <a:cs typeface="Courier New" panose="02070309020205020404" pitchFamily="49" charset="0"/>
              </a:rPr>
              <a:t> = Mass * ((</a:t>
            </a:r>
            <a:r>
              <a:rPr lang="en-US" sz="1100" dirty="0" err="1">
                <a:solidFill>
                  <a:schemeClr val="tx2"/>
                </a:solidFill>
                <a:latin typeface="Courier New" panose="02070309020205020404" pitchFamily="49" charset="0"/>
                <a:cs typeface="Courier New" panose="02070309020205020404" pitchFamily="49" charset="0"/>
              </a:rPr>
              <a:t>targetDirection</a:t>
            </a:r>
            <a:r>
              <a:rPr lang="en-US" sz="1100" dirty="0">
                <a:solidFill>
                  <a:schemeClr val="tx2"/>
                </a:solidFill>
                <a:latin typeface="Courier New" panose="02070309020205020404" pitchFamily="49" charset="0"/>
                <a:cs typeface="Courier New" panose="02070309020205020404" pitchFamily="49" charset="0"/>
              </a:rPr>
              <a:t> * BASE_SPEED) – Velocity) * </a:t>
            </a:r>
            <a:r>
              <a:rPr lang="en-US" sz="1100" dirty="0" err="1">
                <a:solidFill>
                  <a:schemeClr val="tx2"/>
                </a:solidFill>
                <a:latin typeface="Courier New" panose="02070309020205020404" pitchFamily="49" charset="0"/>
                <a:cs typeface="Courier New" panose="02070309020205020404" pitchFamily="49" charset="0"/>
              </a:rPr>
              <a:t>dt</a:t>
            </a:r>
            <a:r>
              <a:rPr lang="en-US" sz="1100" dirty="0">
                <a:solidFill>
                  <a:schemeClr val="tx2"/>
                </a:solidFill>
                <a:latin typeface="Courier New" panose="02070309020205020404" pitchFamily="49" charset="0"/>
                <a:cs typeface="Courier New" panose="02070309020205020404" pitchFamily="49" charset="0"/>
              </a:rPr>
              <a:t>;</a:t>
            </a:r>
          </a:p>
          <a:p>
            <a:pPr>
              <a:spcAft>
                <a:spcPts val="0"/>
              </a:spcAft>
            </a:pPr>
            <a:r>
              <a:rPr lang="en-US" sz="1100" dirty="0">
                <a:solidFill>
                  <a:schemeClr val="tx2"/>
                </a:solidFill>
                <a:latin typeface="Courier New" panose="02070309020205020404" pitchFamily="49" charset="0"/>
                <a:cs typeface="Courier New" panose="02070309020205020404" pitchFamily="49" charset="0"/>
              </a:rPr>
              <a:t>}</a:t>
            </a:r>
          </a:p>
          <a:p>
            <a:pPr>
              <a:spcAft>
                <a:spcPts val="0"/>
              </a:spcAft>
            </a:pPr>
            <a:endParaRPr lang="en-US" sz="1100" dirty="0">
              <a:solidFill>
                <a:schemeClr val="tx2"/>
              </a:solidFill>
              <a:latin typeface="Courier New" panose="02070309020205020404" pitchFamily="49" charset="0"/>
              <a:cs typeface="Courier New" panose="02070309020205020404" pitchFamily="49" charset="0"/>
            </a:endParaRPr>
          </a:p>
          <a:p>
            <a:pPr>
              <a:spcAft>
                <a:spcPts val="0"/>
              </a:spcAft>
            </a:pPr>
            <a:endParaRPr lang="en-US" sz="1050" dirty="0">
              <a:solidFill>
                <a:schemeClr val="tx2"/>
              </a:solidFill>
            </a:endParaRPr>
          </a:p>
          <a:p>
            <a:pPr>
              <a:spcAft>
                <a:spcPts val="0"/>
              </a:spcAft>
            </a:pPr>
            <a:r>
              <a:rPr lang="en-US" sz="1050" dirty="0">
                <a:solidFill>
                  <a:schemeClr val="tx2"/>
                </a:solidFill>
              </a:rPr>
              <a:t>Recall that </a:t>
            </a:r>
            <a:endParaRPr lang="en-US" sz="1050" dirty="0">
              <a:solidFill>
                <a:schemeClr val="tx2"/>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1266824" y="4350105"/>
            <a:ext cx="2495549" cy="402869"/>
          </a:xfrm>
          <a:prstGeom prst="rect">
            <a:avLst/>
          </a:prstGeom>
        </p:spPr>
      </p:pic>
      <p:sp>
        <p:nvSpPr>
          <p:cNvPr id="8"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 dirty="0">
                <a:solidFill>
                  <a:srgbClr val="E69138"/>
                </a:solidFill>
              </a:rPr>
              <a:t>Forces </a:t>
            </a:r>
            <a:r>
              <a:rPr lang="en" dirty="0">
                <a:solidFill>
                  <a:srgbClr val="B7B7B7"/>
                </a:solidFill>
              </a:rPr>
              <a:t>– Preferred Force</a:t>
            </a:r>
          </a:p>
        </p:txBody>
      </p:sp>
    </p:spTree>
    <p:extLst>
      <p:ext uri="{BB962C8B-B14F-4D97-AF65-F5344CB8AC3E}">
        <p14:creationId xmlns:p14="http://schemas.microsoft.com/office/powerpoint/2010/main" val="239949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just"/>
            <a:r>
              <a:rPr lang="en-US" sz="1400" dirty="0"/>
              <a:t>Once we determine the force towards the goal, we will proceed to compute forces from surrounding entities.</a:t>
            </a:r>
          </a:p>
          <a:p>
            <a:pPr algn="just"/>
            <a:r>
              <a:rPr lang="en-US" sz="1400" dirty="0"/>
              <a:t>These is given by:</a:t>
            </a:r>
          </a:p>
          <a:p>
            <a:r>
              <a:rPr lang="en-US" dirty="0"/>
              <a:t>	</a:t>
            </a:r>
            <a:r>
              <a:rPr lang="en-US" dirty="0">
                <a:solidFill>
                  <a:srgbClr val="E69138"/>
                </a:solidFill>
              </a:rPr>
              <a:t>(</a:t>
            </a:r>
            <a:r>
              <a:rPr lang="en-US" dirty="0">
                <a:solidFill>
                  <a:srgbClr val="FF7171"/>
                </a:solidFill>
              </a:rPr>
              <a:t>Walls Repulsion </a:t>
            </a:r>
            <a:r>
              <a:rPr lang="en-US" dirty="0">
                <a:solidFill>
                  <a:srgbClr val="E69138"/>
                </a:solidFill>
              </a:rPr>
              <a:t>+ (</a:t>
            </a:r>
            <a:r>
              <a:rPr lang="en-US" dirty="0">
                <a:solidFill>
                  <a:srgbClr val="BB9AFC"/>
                </a:solidFill>
              </a:rPr>
              <a:t>Agents Repulsion </a:t>
            </a:r>
            <a:r>
              <a:rPr lang="en-US" dirty="0">
                <a:solidFill>
                  <a:srgbClr val="E69138"/>
                </a:solidFill>
              </a:rPr>
              <a:t>* Assigned Weight)</a:t>
            </a:r>
          </a:p>
        </p:txBody>
      </p:sp>
      <p:sp>
        <p:nvSpPr>
          <p:cNvPr id="4"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 dirty="0">
                <a:solidFill>
                  <a:srgbClr val="E69138"/>
                </a:solidFill>
              </a:rPr>
              <a:t>Forces </a:t>
            </a:r>
            <a:r>
              <a:rPr lang="en" dirty="0">
                <a:solidFill>
                  <a:srgbClr val="B7B7B7"/>
                </a:solidFill>
              </a:rPr>
              <a:t>– Repulsion Force - Agents</a:t>
            </a:r>
          </a:p>
        </p:txBody>
      </p:sp>
      <p:sp>
        <p:nvSpPr>
          <p:cNvPr id="5" name="Oval 4"/>
          <p:cNvSpPr/>
          <p:nvPr/>
        </p:nvSpPr>
        <p:spPr>
          <a:xfrm>
            <a:off x="760888" y="3851159"/>
            <a:ext cx="226931" cy="226931"/>
          </a:xfrm>
          <a:prstGeom prst="ellipse">
            <a:avLst/>
          </a:prstGeom>
          <a:solidFill>
            <a:srgbClr val="BB9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06964" y="4151509"/>
            <a:ext cx="226931" cy="226931"/>
          </a:xfrm>
          <a:prstGeom prst="ellipse">
            <a:avLst/>
          </a:prstGeom>
          <a:solidFill>
            <a:srgbClr val="BB9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16200000">
            <a:off x="1006619" y="2695251"/>
            <a:ext cx="226931" cy="1817904"/>
          </a:xfrm>
          <a:prstGeom prst="rect">
            <a:avLst/>
          </a:prstGeom>
          <a:solidFill>
            <a:srgbClr val="EA9292"/>
          </a:solidFill>
          <a:ln>
            <a:solidFill>
              <a:srgbClr val="FF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773680" y="4297229"/>
            <a:ext cx="380444" cy="11346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425767" y="4353962"/>
            <a:ext cx="190337" cy="159228"/>
          </a:xfrm>
          <a:prstGeom prst="straightConnector1">
            <a:avLst/>
          </a:prstGeom>
          <a:ln>
            <a:solidFill>
              <a:srgbClr val="BB9AFC"/>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p:cNvCxnSpPr>
          <p:nvPr/>
        </p:nvCxnSpPr>
        <p:spPr>
          <a:xfrm flipV="1">
            <a:off x="987819" y="3934588"/>
            <a:ext cx="332610" cy="3003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89368" y="4095827"/>
            <a:ext cx="33986" cy="178017"/>
          </a:xfrm>
          <a:prstGeom prst="straightConnector1">
            <a:avLst/>
          </a:prstGeom>
          <a:ln>
            <a:solidFill>
              <a:srgbClr val="FF717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49832" y="3802233"/>
            <a:ext cx="111056" cy="91177"/>
          </a:xfrm>
          <a:prstGeom prst="straightConnector1">
            <a:avLst/>
          </a:prstGeom>
          <a:ln>
            <a:solidFill>
              <a:srgbClr val="BB9AFC"/>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38325" y="2841427"/>
            <a:ext cx="6571001" cy="2246769"/>
          </a:xfrm>
          <a:prstGeom prst="rect">
            <a:avLst/>
          </a:prstGeom>
          <a:noFill/>
        </p:spPr>
        <p:txBody>
          <a:bodyPr wrap="square" rtlCol="0">
            <a:spAutoFit/>
          </a:bodyPr>
          <a:lstStyle/>
          <a:p>
            <a:r>
              <a:rPr lang="en-US" sz="1000" dirty="0">
                <a:solidFill>
                  <a:schemeClr val="tx2"/>
                </a:solidFill>
                <a:latin typeface="Courier New" panose="02070309020205020404" pitchFamily="49" charset="0"/>
                <a:cs typeface="Courier New" panose="02070309020205020404" pitchFamily="49" charset="0"/>
              </a:rPr>
              <a:t>Vector3 </a:t>
            </a:r>
            <a:r>
              <a:rPr lang="en-US" sz="1000" dirty="0" err="1">
                <a:solidFill>
                  <a:srgbClr val="BB9AFC"/>
                </a:solidFill>
                <a:latin typeface="Courier New" panose="02070309020205020404" pitchFamily="49" charset="0"/>
                <a:cs typeface="Courier New" panose="02070309020205020404" pitchFamily="49" charset="0"/>
              </a:rPr>
              <a:t>ComputeAgentRepulsionForce</a:t>
            </a:r>
            <a:r>
              <a:rPr lang="en-US" sz="1000" dirty="0">
                <a:solidFill>
                  <a:schemeClr val="tx2"/>
                </a:solidFill>
                <a:latin typeface="Courier New" panose="02070309020205020404" pitchFamily="49" charset="0"/>
                <a:cs typeface="Courier New" panose="02070309020205020404" pitchFamily="49" charset="0"/>
              </a:rPr>
              <a:t>() {</a:t>
            </a:r>
          </a:p>
          <a:p>
            <a:r>
              <a:rPr lang="en-US" sz="1000" dirty="0">
                <a:solidFill>
                  <a:schemeClr val="tx2"/>
                </a:solidFill>
                <a:latin typeface="Courier New" panose="02070309020205020404" pitchFamily="49" charset="0"/>
                <a:cs typeface="Courier New" panose="02070309020205020404" pitchFamily="49" charset="0"/>
              </a:rPr>
              <a:t>	float k &lt;-- constant force weight parameter</a:t>
            </a:r>
          </a:p>
          <a:p>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	Vector3 </a:t>
            </a:r>
            <a:r>
              <a:rPr lang="en-US" sz="1000" dirty="0" err="1">
                <a:solidFill>
                  <a:srgbClr val="92D050"/>
                </a:solidFill>
                <a:latin typeface="Courier New" panose="02070309020205020404" pitchFamily="49" charset="0"/>
                <a:cs typeface="Courier New" panose="02070309020205020404" pitchFamily="49" charset="0"/>
                <a:sym typeface="Wingdings" panose="05000000000000000000" pitchFamily="2" charset="2"/>
              </a:rPr>
              <a:t>totalForce</a:t>
            </a:r>
            <a:r>
              <a:rPr lang="en-US" sz="1000" dirty="0">
                <a:solidFill>
                  <a:srgbClr val="92D050"/>
                </a:solidFill>
                <a:latin typeface="Courier New" panose="02070309020205020404" pitchFamily="49" charset="0"/>
                <a:cs typeface="Courier New" panose="02070309020205020404" pitchFamily="49" charset="0"/>
                <a:sym typeface="Wingdings" panose="05000000000000000000" pitchFamily="2" charset="2"/>
              </a:rPr>
              <a:t> </a:t>
            </a:r>
            <a:r>
              <a:rPr lang="en-US" sz="1000" dirty="0">
                <a:solidFill>
                  <a:schemeClr val="tx2"/>
                </a:solidFill>
                <a:latin typeface="Courier New" panose="02070309020205020404" pitchFamily="49" charset="0"/>
                <a:cs typeface="Courier New" panose="02070309020205020404" pitchFamily="49" charset="0"/>
              </a:rPr>
              <a:t>	</a:t>
            </a:r>
          </a:p>
          <a:p>
            <a:r>
              <a:rPr lang="en-US" sz="1000" dirty="0">
                <a:solidFill>
                  <a:schemeClr val="tx2"/>
                </a:solidFill>
                <a:latin typeface="Courier New" panose="02070309020205020404" pitchFamily="49" charset="0"/>
                <a:cs typeface="Courier New" panose="02070309020205020404" pitchFamily="49" charset="0"/>
              </a:rPr>
              <a:t>	for each perceived agent() {</a:t>
            </a:r>
          </a:p>
          <a:p>
            <a:r>
              <a:rPr lang="en-US" sz="1000" dirty="0">
                <a:solidFill>
                  <a:schemeClr val="tx2"/>
                </a:solidFill>
                <a:latin typeface="Courier New" panose="02070309020205020404" pitchFamily="49" charset="0"/>
                <a:cs typeface="Courier New" panose="02070309020205020404" pitchFamily="49" charset="0"/>
              </a:rPr>
              <a:t>		Vector3 distance </a:t>
            </a:r>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&lt;-- </a:t>
            </a:r>
            <a:r>
              <a:rPr lang="en-US" sz="1000" dirty="0" err="1">
                <a:solidFill>
                  <a:schemeClr val="tx2"/>
                </a:solidFill>
                <a:latin typeface="Courier New" panose="02070309020205020404" pitchFamily="49" charset="0"/>
                <a:cs typeface="Courier New" panose="02070309020205020404" pitchFamily="49" charset="0"/>
                <a:sym typeface="Wingdings" panose="05000000000000000000" pitchFamily="2" charset="2"/>
              </a:rPr>
              <a:t>Dist</a:t>
            </a:r>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a:t>
            </a:r>
            <a:r>
              <a:rPr lang="en-US" sz="1000" dirty="0" err="1">
                <a:solidFill>
                  <a:schemeClr val="tx2"/>
                </a:solidFill>
                <a:latin typeface="Courier New" panose="02070309020205020404" pitchFamily="49" charset="0"/>
                <a:cs typeface="Courier New" panose="02070309020205020404" pitchFamily="49" charset="0"/>
                <a:sym typeface="Wingdings" panose="05000000000000000000" pitchFamily="2" charset="2"/>
              </a:rPr>
              <a:t>my.position</a:t>
            </a:r>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 </a:t>
            </a:r>
            <a:r>
              <a:rPr lang="en-US" sz="1000" dirty="0" err="1">
                <a:solidFill>
                  <a:schemeClr val="tx2"/>
                </a:solidFill>
                <a:latin typeface="Courier New" panose="02070309020205020404" pitchFamily="49" charset="0"/>
                <a:cs typeface="Courier New" panose="02070309020205020404" pitchFamily="49" charset="0"/>
                <a:sym typeface="Wingdings" panose="05000000000000000000" pitchFamily="2" charset="2"/>
              </a:rPr>
              <a:t>agent.position</a:t>
            </a:r>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a:t>
            </a:r>
          </a:p>
          <a:p>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		float radii = </a:t>
            </a:r>
            <a:r>
              <a:rPr lang="en-US" sz="1000" dirty="0" err="1">
                <a:solidFill>
                  <a:schemeClr val="tx2"/>
                </a:solidFill>
                <a:latin typeface="Courier New" panose="02070309020205020404" pitchFamily="49" charset="0"/>
                <a:cs typeface="Courier New" panose="02070309020205020404" pitchFamily="49" charset="0"/>
                <a:sym typeface="Wingdings" panose="05000000000000000000" pitchFamily="2" charset="2"/>
              </a:rPr>
              <a:t>my.radius</a:t>
            </a:r>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 + </a:t>
            </a:r>
            <a:r>
              <a:rPr lang="en-US" sz="1000" dirty="0" err="1">
                <a:solidFill>
                  <a:schemeClr val="tx2"/>
                </a:solidFill>
                <a:latin typeface="Courier New" panose="02070309020205020404" pitchFamily="49" charset="0"/>
                <a:cs typeface="Courier New" panose="02070309020205020404" pitchFamily="49" charset="0"/>
                <a:sym typeface="Wingdings" panose="05000000000000000000" pitchFamily="2" charset="2"/>
              </a:rPr>
              <a:t>agent.radius</a:t>
            </a:r>
            <a:endPar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endParaRPr>
          </a:p>
          <a:p>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		if(distance &lt; radii) // collision! &lt;-- what to do?</a:t>
            </a:r>
          </a:p>
          <a:p>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		Vector3 normal = Norm(</a:t>
            </a:r>
            <a:r>
              <a:rPr lang="en-US" sz="1000" dirty="0" err="1">
                <a:solidFill>
                  <a:schemeClr val="tx2"/>
                </a:solidFill>
                <a:latin typeface="Courier New" panose="02070309020205020404" pitchFamily="49" charset="0"/>
                <a:cs typeface="Courier New" panose="02070309020205020404" pitchFamily="49" charset="0"/>
                <a:sym typeface="Wingdings" panose="05000000000000000000" pitchFamily="2" charset="2"/>
              </a:rPr>
              <a:t>my.position</a:t>
            </a:r>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 – </a:t>
            </a:r>
            <a:r>
              <a:rPr lang="en-US" sz="1000" dirty="0" err="1">
                <a:solidFill>
                  <a:schemeClr val="tx2"/>
                </a:solidFill>
                <a:latin typeface="Courier New" panose="02070309020205020404" pitchFamily="49" charset="0"/>
                <a:cs typeface="Courier New" panose="02070309020205020404" pitchFamily="49" charset="0"/>
                <a:sym typeface="Wingdings" panose="05000000000000000000" pitchFamily="2" charset="2"/>
              </a:rPr>
              <a:t>agent.position</a:t>
            </a:r>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		</a:t>
            </a:r>
            <a:r>
              <a:rPr lang="en-US" sz="1000" dirty="0" err="1">
                <a:solidFill>
                  <a:srgbClr val="92D050"/>
                </a:solidFill>
                <a:latin typeface="Courier New" panose="02070309020205020404" pitchFamily="49" charset="0"/>
                <a:cs typeface="Courier New" panose="02070309020205020404" pitchFamily="49" charset="0"/>
                <a:sym typeface="Wingdings" panose="05000000000000000000" pitchFamily="2" charset="2"/>
              </a:rPr>
              <a:t>totalForce</a:t>
            </a:r>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 += k * normal</a:t>
            </a:r>
          </a:p>
          <a:p>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		// default right or left?</a:t>
            </a:r>
          </a:p>
          <a:p>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		</a:t>
            </a:r>
            <a:r>
              <a:rPr lang="en-US" sz="1000" dirty="0" err="1">
                <a:solidFill>
                  <a:srgbClr val="92D050"/>
                </a:solidFill>
                <a:latin typeface="Courier New" panose="02070309020205020404" pitchFamily="49" charset="0"/>
                <a:cs typeface="Courier New" panose="02070309020205020404" pitchFamily="49" charset="0"/>
                <a:sym typeface="Wingdings" panose="05000000000000000000" pitchFamily="2" charset="2"/>
              </a:rPr>
              <a:t>totalForce</a:t>
            </a:r>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 += k * </a:t>
            </a:r>
            <a:r>
              <a:rPr lang="en-US" sz="1000" dirty="0" err="1">
                <a:solidFill>
                  <a:schemeClr val="tx2"/>
                </a:solidFill>
                <a:latin typeface="Courier New" panose="02070309020205020404" pitchFamily="49" charset="0"/>
                <a:cs typeface="Courier New" panose="02070309020205020404" pitchFamily="49" charset="0"/>
                <a:sym typeface="Wingdings" panose="05000000000000000000" pitchFamily="2" charset="2"/>
              </a:rPr>
              <a:t>rigthOrthogonalOnXZ</a:t>
            </a:r>
            <a:r>
              <a:rPr lang="en-US" sz="1000" dirty="0">
                <a:solidFill>
                  <a:schemeClr val="tx2"/>
                </a:solidFill>
                <a:latin typeface="Courier New" panose="02070309020205020404" pitchFamily="49" charset="0"/>
                <a:cs typeface="Courier New" panose="02070309020205020404" pitchFamily="49" charset="0"/>
                <a:sym typeface="Wingdings" panose="05000000000000000000" pitchFamily="2" charset="2"/>
              </a:rPr>
              <a:t>(normal)</a:t>
            </a:r>
            <a:endParaRPr lang="en-US" sz="1000" dirty="0">
              <a:solidFill>
                <a:schemeClr val="tx2"/>
              </a:solidFill>
              <a:latin typeface="Courier New" panose="02070309020205020404" pitchFamily="49" charset="0"/>
              <a:cs typeface="Courier New" panose="02070309020205020404" pitchFamily="49" charset="0"/>
            </a:endParaRPr>
          </a:p>
          <a:p>
            <a:r>
              <a:rPr lang="en-US" sz="1000" dirty="0">
                <a:solidFill>
                  <a:schemeClr val="tx2"/>
                </a:solidFill>
                <a:latin typeface="Courier New" panose="02070309020205020404" pitchFamily="49" charset="0"/>
                <a:cs typeface="Courier New" panose="02070309020205020404" pitchFamily="49" charset="0"/>
              </a:rPr>
              <a:t>	}</a:t>
            </a:r>
          </a:p>
          <a:p>
            <a:r>
              <a:rPr lang="en-US" sz="1000" dirty="0">
                <a:solidFill>
                  <a:schemeClr val="tx2"/>
                </a:solidFill>
                <a:latin typeface="Courier New" panose="02070309020205020404" pitchFamily="49" charset="0"/>
                <a:cs typeface="Courier New" panose="02070309020205020404" pitchFamily="49" charset="0"/>
              </a:rPr>
              <a:t>	return </a:t>
            </a:r>
            <a:r>
              <a:rPr lang="en-US" sz="1000" dirty="0" err="1">
                <a:solidFill>
                  <a:schemeClr val="tx2"/>
                </a:solidFill>
                <a:latin typeface="Courier New" panose="02070309020205020404" pitchFamily="49" charset="0"/>
                <a:cs typeface="Courier New" panose="02070309020205020404" pitchFamily="49" charset="0"/>
              </a:rPr>
              <a:t>totalForce</a:t>
            </a:r>
            <a:endParaRPr lang="en-US" sz="1000" dirty="0">
              <a:solidFill>
                <a:schemeClr val="tx2"/>
              </a:solidFill>
              <a:latin typeface="Courier New" panose="02070309020205020404" pitchFamily="49" charset="0"/>
              <a:cs typeface="Courier New" panose="02070309020205020404" pitchFamily="49" charset="0"/>
            </a:endParaRPr>
          </a:p>
          <a:p>
            <a:r>
              <a:rPr lang="en-US" sz="1000" dirty="0">
                <a:solidFill>
                  <a:schemeClr val="tx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3581292"/>
      </p:ext>
    </p:extLst>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G - Rendering.pptx" id="{A5435426-785A-4906-B13A-89DD0D25EA9A}" vid="{544EB4B4-6C52-41A9-9E5C-212245504C87}"/>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TotalTime>
  <Words>535</Words>
  <Application>Microsoft Office PowerPoint</Application>
  <PresentationFormat>On-screen Show (16:9)</PresentationFormat>
  <Paragraphs>97</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Courier New</vt:lpstr>
      <vt:lpstr>Wingdings</vt:lpstr>
      <vt:lpstr>simple-dark-2</vt:lpstr>
      <vt:lpstr>Computer Graphics</vt:lpstr>
      <vt:lpstr>Subtopics</vt:lpstr>
      <vt:lpstr>Social Forces – Definition</vt:lpstr>
      <vt:lpstr>The Agent – Perception</vt:lpstr>
      <vt:lpstr>The Agent – Perception</vt:lpstr>
      <vt:lpstr>The Agent – Perception</vt:lpstr>
      <vt:lpstr>Forces – Force Fields</vt:lpstr>
      <vt:lpstr>Forces – Preferred Force</vt:lpstr>
      <vt:lpstr>Forces – Repulsion Force - Agents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cp:lastModifiedBy>Fernando Geraci</cp:lastModifiedBy>
  <cp:revision>53</cp:revision>
  <dcterms:modified xsi:type="dcterms:W3CDTF">2016-10-09T00:40:44Z</dcterms:modified>
</cp:coreProperties>
</file>