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msdn.microsoft.com/en-us/library/windows/desktop/ee415574(v=vs.85).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Computer Graphics</a:t>
            </a:r>
          </a:p>
        </p:txBody>
      </p:sp>
      <p:sp>
        <p:nvSpPr>
          <p:cNvPr id="55" name="Shape 55"/>
          <p:cNvSpPr txBox="1"/>
          <p:nvPr>
            <p:ph idx="1" type="subTitle"/>
          </p:nvPr>
        </p:nvSpPr>
        <p:spPr>
          <a:xfrm>
            <a:off x="311700" y="2834125"/>
            <a:ext cx="8520599" cy="2228999"/>
          </a:xfrm>
          <a:prstGeom prst="rect">
            <a:avLst/>
          </a:prstGeom>
        </p:spPr>
        <p:txBody>
          <a:bodyPr anchorCtr="0" anchor="t" bIns="91425" lIns="91425" rIns="91425" tIns="91425">
            <a:noAutofit/>
          </a:bodyPr>
          <a:lstStyle/>
          <a:p>
            <a:pPr lvl="0" rtl="0">
              <a:spcBef>
                <a:spcPts val="0"/>
              </a:spcBef>
              <a:buNone/>
            </a:pPr>
            <a:r>
              <a:rPr lang="en"/>
              <a:t>Transformations</a:t>
            </a:r>
          </a:p>
        </p:txBody>
      </p:sp>
      <p:sp>
        <p:nvSpPr>
          <p:cNvPr id="56" name="Shape 56"/>
          <p:cNvSpPr txBox="1"/>
          <p:nvPr/>
        </p:nvSpPr>
        <p:spPr>
          <a:xfrm>
            <a:off x="7131600" y="472290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Rotation</a:t>
            </a:r>
          </a:p>
        </p:txBody>
      </p:sp>
      <p:sp>
        <p:nvSpPr>
          <p:cNvPr id="171" name="Shape 171"/>
          <p:cNvSpPr txBox="1"/>
          <p:nvPr>
            <p:ph idx="1" type="body"/>
          </p:nvPr>
        </p:nvSpPr>
        <p:spPr>
          <a:xfrm>
            <a:off x="311700" y="1152475"/>
            <a:ext cx="8520600" cy="1169700"/>
          </a:xfrm>
          <a:prstGeom prst="rect">
            <a:avLst/>
          </a:prstGeom>
        </p:spPr>
        <p:txBody>
          <a:bodyPr anchorCtr="0" anchor="ctr" bIns="91425" lIns="91425" rIns="91425" tIns="91425">
            <a:noAutofit/>
          </a:bodyPr>
          <a:lstStyle/>
          <a:p>
            <a:pPr lvl="0" rtl="0">
              <a:spcBef>
                <a:spcPts val="0"/>
              </a:spcBef>
              <a:buNone/>
            </a:pPr>
            <a:r>
              <a:rPr lang="en" sz="1600"/>
              <a:t>We will move a point or vector around an axis (fixed) </a:t>
            </a:r>
            <a:r>
              <a:rPr lang="en" sz="1600">
                <a:solidFill>
                  <a:srgbClr val="FFD966"/>
                </a:solidFill>
              </a:rPr>
              <a:t>clockwise</a:t>
            </a:r>
            <a:r>
              <a:rPr lang="en" sz="1600"/>
              <a:t>.</a:t>
            </a:r>
          </a:p>
          <a:p>
            <a:pPr lvl="0" rtl="0">
              <a:spcBef>
                <a:spcPts val="0"/>
              </a:spcBef>
              <a:buNone/>
            </a:pPr>
            <a:r>
              <a:rPr lang="en" sz="1600"/>
              <a:t>First of, let </a:t>
            </a:r>
            <a:r>
              <a:rPr lang="en" sz="1600">
                <a:solidFill>
                  <a:srgbClr val="E69138"/>
                </a:solidFill>
              </a:rPr>
              <a:t>r</a:t>
            </a:r>
            <a:r>
              <a:rPr baseline="-25000" lang="en" sz="1600">
                <a:solidFill>
                  <a:srgbClr val="93C47D"/>
                </a:solidFill>
              </a:rPr>
              <a:t>a</a:t>
            </a:r>
            <a:r>
              <a:rPr lang="en">
                <a:solidFill>
                  <a:srgbClr val="E69138"/>
                </a:solidFill>
              </a:rPr>
              <a:t>(</a:t>
            </a:r>
            <a:r>
              <a:rPr lang="en">
                <a:solidFill>
                  <a:srgbClr val="FFD966"/>
                </a:solidFill>
              </a:rPr>
              <a:t>v</a:t>
            </a:r>
            <a:r>
              <a:rPr lang="en">
                <a:solidFill>
                  <a:srgbClr val="E69138"/>
                </a:solidFill>
              </a:rPr>
              <a:t>,</a:t>
            </a:r>
            <a:r>
              <a:rPr lang="en">
                <a:solidFill>
                  <a:srgbClr val="8E7CC3"/>
                </a:solidFill>
              </a:rPr>
              <a:t>θ</a:t>
            </a:r>
            <a:r>
              <a:rPr lang="en">
                <a:solidFill>
                  <a:srgbClr val="E69138"/>
                </a:solidFill>
              </a:rPr>
              <a:t>)</a:t>
            </a:r>
            <a:r>
              <a:rPr lang="en"/>
              <a:t> be the rotation of a vector </a:t>
            </a:r>
            <a:r>
              <a:rPr lang="en">
                <a:solidFill>
                  <a:srgbClr val="FFD966"/>
                </a:solidFill>
              </a:rPr>
              <a:t>v</a:t>
            </a:r>
            <a:r>
              <a:rPr lang="en"/>
              <a:t>, around an axis </a:t>
            </a:r>
            <a:r>
              <a:rPr lang="en">
                <a:solidFill>
                  <a:srgbClr val="93C47D"/>
                </a:solidFill>
              </a:rPr>
              <a:t>a</a:t>
            </a:r>
            <a:r>
              <a:rPr lang="en"/>
              <a:t>, </a:t>
            </a:r>
            <a:r>
              <a:rPr lang="en">
                <a:solidFill>
                  <a:srgbClr val="8E7CC3"/>
                </a:solidFill>
              </a:rPr>
              <a:t>θ</a:t>
            </a:r>
            <a:r>
              <a:rPr lang="en"/>
              <a:t> degrees.</a:t>
            </a:r>
          </a:p>
        </p:txBody>
      </p:sp>
      <p:cxnSp>
        <p:nvCxnSpPr>
          <p:cNvPr id="172" name="Shape 172"/>
          <p:cNvCxnSpPr/>
          <p:nvPr/>
        </p:nvCxnSpPr>
        <p:spPr>
          <a:xfrm>
            <a:off x="995123" y="2314425"/>
            <a:ext cx="0" cy="1331400"/>
          </a:xfrm>
          <a:prstGeom prst="straightConnector1">
            <a:avLst/>
          </a:prstGeom>
          <a:noFill/>
          <a:ln cap="flat" cmpd="sng" w="9525">
            <a:solidFill>
              <a:srgbClr val="FF9900"/>
            </a:solidFill>
            <a:prstDash val="solid"/>
            <a:round/>
            <a:headEnd len="lg" w="lg" type="stealth"/>
            <a:tailEnd len="lg" w="lg" type="none"/>
          </a:ln>
        </p:spPr>
      </p:cxnSp>
      <p:cxnSp>
        <p:nvCxnSpPr>
          <p:cNvPr id="173" name="Shape 173"/>
          <p:cNvCxnSpPr>
            <a:stCxn id="174" idx="0"/>
          </p:cNvCxnSpPr>
          <p:nvPr/>
        </p:nvCxnSpPr>
        <p:spPr>
          <a:xfrm flipH="1">
            <a:off x="311662" y="2983026"/>
            <a:ext cx="1830600" cy="1056900"/>
          </a:xfrm>
          <a:prstGeom prst="straightConnector1">
            <a:avLst/>
          </a:prstGeom>
          <a:noFill/>
          <a:ln cap="flat" cmpd="sng" w="9525">
            <a:solidFill>
              <a:srgbClr val="6FA8DC"/>
            </a:solidFill>
            <a:prstDash val="solid"/>
            <a:round/>
            <a:headEnd len="lg" w="lg" type="stealth"/>
            <a:tailEnd len="lg" w="lg" type="none"/>
          </a:ln>
        </p:spPr>
      </p:cxnSp>
      <p:cxnSp>
        <p:nvCxnSpPr>
          <p:cNvPr id="175" name="Shape 175"/>
          <p:cNvCxnSpPr>
            <a:endCxn id="176" idx="6"/>
          </p:cNvCxnSpPr>
          <p:nvPr/>
        </p:nvCxnSpPr>
        <p:spPr>
          <a:xfrm>
            <a:off x="1013100" y="3663857"/>
            <a:ext cx="2148000" cy="0"/>
          </a:xfrm>
          <a:prstGeom prst="straightConnector1">
            <a:avLst/>
          </a:prstGeom>
          <a:noFill/>
          <a:ln cap="flat" cmpd="sng" w="9525">
            <a:solidFill>
              <a:srgbClr val="93C47D"/>
            </a:solidFill>
            <a:prstDash val="solid"/>
            <a:round/>
            <a:headEnd len="lg" w="lg" type="none"/>
            <a:tailEnd len="lg" w="lg" type="stealth"/>
          </a:ln>
        </p:spPr>
      </p:cxnSp>
      <p:cxnSp>
        <p:nvCxnSpPr>
          <p:cNvPr id="177" name="Shape 177"/>
          <p:cNvCxnSpPr/>
          <p:nvPr/>
        </p:nvCxnSpPr>
        <p:spPr>
          <a:xfrm flipH="1" rot="10800000">
            <a:off x="995123" y="3026334"/>
            <a:ext cx="1873800" cy="637500"/>
          </a:xfrm>
          <a:prstGeom prst="straightConnector1">
            <a:avLst/>
          </a:prstGeom>
          <a:noFill/>
          <a:ln cap="flat" cmpd="sng" w="9525">
            <a:solidFill>
              <a:srgbClr val="FFE599"/>
            </a:solidFill>
            <a:prstDash val="solid"/>
            <a:round/>
            <a:headEnd len="lg" w="lg" type="none"/>
            <a:tailEnd len="lg" w="lg" type="stealth"/>
          </a:ln>
        </p:spPr>
      </p:cxnSp>
      <p:cxnSp>
        <p:nvCxnSpPr>
          <p:cNvPr id="178" name="Shape 178"/>
          <p:cNvCxnSpPr/>
          <p:nvPr/>
        </p:nvCxnSpPr>
        <p:spPr>
          <a:xfrm>
            <a:off x="1038246" y="3674892"/>
            <a:ext cx="1439700" cy="215400"/>
          </a:xfrm>
          <a:prstGeom prst="straightConnector1">
            <a:avLst/>
          </a:prstGeom>
          <a:noFill/>
          <a:ln cap="flat" cmpd="sng" w="9525">
            <a:solidFill>
              <a:srgbClr val="FFD966"/>
            </a:solidFill>
            <a:prstDash val="solid"/>
            <a:round/>
            <a:headEnd len="lg" w="lg" type="none"/>
            <a:tailEnd len="lg" w="lg" type="stealth"/>
          </a:ln>
        </p:spPr>
      </p:cxnSp>
      <p:cxnSp>
        <p:nvCxnSpPr>
          <p:cNvPr id="179" name="Shape 179"/>
          <p:cNvCxnSpPr/>
          <p:nvPr/>
        </p:nvCxnSpPr>
        <p:spPr>
          <a:xfrm>
            <a:off x="995117" y="3663850"/>
            <a:ext cx="1136100" cy="0"/>
          </a:xfrm>
          <a:prstGeom prst="straightConnector1">
            <a:avLst/>
          </a:prstGeom>
          <a:noFill/>
          <a:ln cap="flat" cmpd="sng" w="9525">
            <a:solidFill>
              <a:srgbClr val="E06666"/>
            </a:solidFill>
            <a:prstDash val="solid"/>
            <a:round/>
            <a:headEnd len="lg" w="lg" type="none"/>
            <a:tailEnd len="lg" w="lg" type="stealth"/>
          </a:ln>
        </p:spPr>
      </p:cxnSp>
      <p:cxnSp>
        <p:nvCxnSpPr>
          <p:cNvPr id="180" name="Shape 180"/>
          <p:cNvCxnSpPr/>
          <p:nvPr/>
        </p:nvCxnSpPr>
        <p:spPr>
          <a:xfrm>
            <a:off x="2868820" y="3040111"/>
            <a:ext cx="0" cy="609900"/>
          </a:xfrm>
          <a:prstGeom prst="straightConnector1">
            <a:avLst/>
          </a:prstGeom>
          <a:noFill/>
          <a:ln cap="flat" cmpd="sng" w="19050">
            <a:solidFill>
              <a:srgbClr val="6FA8DC"/>
            </a:solidFill>
            <a:prstDash val="dash"/>
            <a:round/>
            <a:headEnd len="lg" w="lg" type="none"/>
            <a:tailEnd len="lg" w="lg" type="none"/>
          </a:ln>
        </p:spPr>
      </p:cxnSp>
      <p:sp>
        <p:nvSpPr>
          <p:cNvPr id="181" name="Shape 181"/>
          <p:cNvSpPr txBox="1"/>
          <p:nvPr/>
        </p:nvSpPr>
        <p:spPr>
          <a:xfrm>
            <a:off x="3595400" y="2314425"/>
            <a:ext cx="5237100" cy="2829300"/>
          </a:xfrm>
          <a:prstGeom prst="rect">
            <a:avLst/>
          </a:prstGeom>
          <a:noFill/>
          <a:ln>
            <a:noFill/>
          </a:ln>
        </p:spPr>
        <p:txBody>
          <a:bodyPr anchorCtr="0" anchor="t" bIns="91425" lIns="91425" rIns="91425" tIns="91425">
            <a:noAutofit/>
          </a:bodyPr>
          <a:lstStyle/>
          <a:p>
            <a:pPr lvl="0">
              <a:spcBef>
                <a:spcPts val="0"/>
              </a:spcBef>
              <a:buNone/>
            </a:pPr>
            <a:r>
              <a:rPr lang="en" sz="1600">
                <a:solidFill>
                  <a:srgbClr val="999999"/>
                </a:solidFill>
              </a:rPr>
              <a:t>Observe from the picture on the left:</a:t>
            </a:r>
          </a:p>
          <a:p>
            <a:pPr lvl="0">
              <a:spcBef>
                <a:spcPts val="0"/>
              </a:spcBef>
              <a:buNone/>
            </a:pPr>
            <a:r>
              <a:t/>
            </a:r>
            <a:endParaRPr sz="1600">
              <a:solidFill>
                <a:srgbClr val="999999"/>
              </a:solidFill>
            </a:endParaRPr>
          </a:p>
          <a:p>
            <a:pPr lvl="0">
              <a:spcBef>
                <a:spcPts val="0"/>
              </a:spcBef>
              <a:buNone/>
            </a:pPr>
            <a:r>
              <a:rPr lang="en" sz="1200">
                <a:solidFill>
                  <a:srgbClr val="FFD966"/>
                </a:solidFill>
              </a:rPr>
              <a:t>v</a:t>
            </a:r>
            <a:r>
              <a:rPr lang="en" sz="1200">
                <a:solidFill>
                  <a:srgbClr val="999999"/>
                </a:solidFill>
              </a:rPr>
              <a:t> is the vector we want to rotate around </a:t>
            </a:r>
            <a:r>
              <a:rPr lang="en" sz="1200">
                <a:solidFill>
                  <a:srgbClr val="93C47D"/>
                </a:solidFill>
              </a:rPr>
              <a:t>a</a:t>
            </a:r>
          </a:p>
          <a:p>
            <a:pPr lvl="0">
              <a:spcBef>
                <a:spcPts val="0"/>
              </a:spcBef>
              <a:buNone/>
            </a:pPr>
            <a:r>
              <a:rPr lang="en" sz="1200">
                <a:solidFill>
                  <a:srgbClr val="999999"/>
                </a:solidFill>
              </a:rPr>
              <a:t>But in reality, we will end rotating a vector perpendicular to a in </a:t>
            </a:r>
            <a:r>
              <a:rPr lang="en" sz="1200">
                <a:solidFill>
                  <a:srgbClr val="F1C232"/>
                </a:solidFill>
              </a:rPr>
              <a:t>2D</a:t>
            </a:r>
            <a:r>
              <a:rPr lang="en" sz="1200">
                <a:solidFill>
                  <a:srgbClr val="999999"/>
                </a:solidFill>
              </a:rPr>
              <a:t> !</a:t>
            </a:r>
          </a:p>
          <a:p>
            <a:pPr lvl="0">
              <a:spcBef>
                <a:spcPts val="0"/>
              </a:spcBef>
              <a:buNone/>
            </a:pPr>
            <a:r>
              <a:rPr lang="en" sz="1600">
                <a:solidFill>
                  <a:srgbClr val="999999"/>
                </a:solidFill>
              </a:rPr>
              <a:t>		</a:t>
            </a:r>
          </a:p>
          <a:p>
            <a:pPr indent="457200" lvl="0" marL="457200" rtl="0">
              <a:spcBef>
                <a:spcPts val="0"/>
              </a:spcBef>
              <a:buNone/>
            </a:pPr>
            <a:r>
              <a:rPr lang="en" sz="1600">
                <a:solidFill>
                  <a:srgbClr val="FFD966"/>
                </a:solidFill>
              </a:rPr>
              <a:t>1.	norm(a) = n such that ||n|| == 1</a:t>
            </a:r>
          </a:p>
          <a:p>
            <a:pPr indent="457200" lvl="0" marL="457200" rtl="0">
              <a:spcBef>
                <a:spcPts val="0"/>
              </a:spcBef>
              <a:buNone/>
            </a:pPr>
            <a:r>
              <a:rPr lang="en" sz="1600">
                <a:solidFill>
                  <a:srgbClr val="FFD966"/>
                </a:solidFill>
              </a:rPr>
              <a:t>2.	p = v - dot(v,n) n = v - proj</a:t>
            </a:r>
            <a:r>
              <a:rPr baseline="-25000" lang="en" sz="1600">
                <a:solidFill>
                  <a:srgbClr val="FFD966"/>
                </a:solidFill>
              </a:rPr>
              <a:t>n</a:t>
            </a:r>
            <a:r>
              <a:rPr lang="en" sz="1600">
                <a:solidFill>
                  <a:srgbClr val="FFD966"/>
                </a:solidFill>
              </a:rPr>
              <a:t>(v)</a:t>
            </a:r>
          </a:p>
          <a:p>
            <a:pPr indent="457200" lvl="0" marL="457200" rtl="0">
              <a:spcBef>
                <a:spcPts val="0"/>
              </a:spcBef>
              <a:buNone/>
            </a:pPr>
            <a:r>
              <a:rPr lang="en" sz="1600">
                <a:solidFill>
                  <a:srgbClr val="FFD966"/>
                </a:solidFill>
              </a:rPr>
              <a:t>3.	orth(p) = (p x n)</a:t>
            </a:r>
          </a:p>
          <a:p>
            <a:pPr indent="457200" lvl="0" marL="457200" rtl="0">
              <a:spcBef>
                <a:spcPts val="0"/>
              </a:spcBef>
              <a:buNone/>
            </a:pPr>
            <a:r>
              <a:rPr lang="en" sz="1600">
                <a:solidFill>
                  <a:srgbClr val="FFD966"/>
                </a:solidFill>
              </a:rPr>
              <a:t>4.	r</a:t>
            </a:r>
            <a:r>
              <a:rPr baseline="-25000" lang="en" sz="1600">
                <a:solidFill>
                  <a:srgbClr val="FFD966"/>
                </a:solidFill>
              </a:rPr>
              <a:t>n</a:t>
            </a:r>
            <a:r>
              <a:rPr lang="en" sz="1600">
                <a:solidFill>
                  <a:srgbClr val="FFD966"/>
                </a:solidFill>
              </a:rPr>
              <a:t>(p,θ)</a:t>
            </a:r>
          </a:p>
          <a:p>
            <a:pPr indent="0" lvl="0" marL="0" rtl="0">
              <a:spcBef>
                <a:spcPts val="0"/>
              </a:spcBef>
              <a:buNone/>
            </a:pPr>
            <a:r>
              <a:t/>
            </a:r>
            <a:endParaRPr sz="1600">
              <a:solidFill>
                <a:srgbClr val="FFD966"/>
              </a:solidFill>
            </a:endParaRPr>
          </a:p>
          <a:p>
            <a:pPr indent="0" lvl="0" marL="0" algn="ctr">
              <a:spcBef>
                <a:spcPts val="0"/>
              </a:spcBef>
              <a:buNone/>
            </a:pPr>
            <a:r>
              <a:rPr lang="en" sz="1600">
                <a:solidFill>
                  <a:srgbClr val="999999"/>
                </a:solidFill>
              </a:rPr>
              <a:t>Finally:</a:t>
            </a:r>
            <a:r>
              <a:rPr lang="en" sz="1600">
                <a:solidFill>
                  <a:srgbClr val="FFD966"/>
                </a:solidFill>
              </a:rPr>
              <a:t> </a:t>
            </a:r>
            <a:r>
              <a:rPr lang="en" sz="1600">
                <a:solidFill>
                  <a:srgbClr val="E69138"/>
                </a:solidFill>
              </a:rPr>
              <a:t>r</a:t>
            </a:r>
            <a:r>
              <a:rPr baseline="-25000" lang="en" sz="1600">
                <a:solidFill>
                  <a:srgbClr val="93C47D"/>
                </a:solidFill>
              </a:rPr>
              <a:t>a</a:t>
            </a:r>
            <a:r>
              <a:rPr lang="en" sz="1800">
                <a:solidFill>
                  <a:srgbClr val="E69138"/>
                </a:solidFill>
              </a:rPr>
              <a:t>(</a:t>
            </a:r>
            <a:r>
              <a:rPr lang="en" sz="1800">
                <a:solidFill>
                  <a:srgbClr val="FFD966"/>
                </a:solidFill>
              </a:rPr>
              <a:t>v</a:t>
            </a:r>
            <a:r>
              <a:rPr lang="en" sz="1800">
                <a:solidFill>
                  <a:srgbClr val="E69138"/>
                </a:solidFill>
              </a:rPr>
              <a:t>,</a:t>
            </a:r>
            <a:r>
              <a:rPr lang="en" sz="1800">
                <a:solidFill>
                  <a:srgbClr val="8E7CC3"/>
                </a:solidFill>
              </a:rPr>
              <a:t>θ</a:t>
            </a:r>
            <a:r>
              <a:rPr lang="en" sz="1800">
                <a:solidFill>
                  <a:srgbClr val="E69138"/>
                </a:solidFill>
              </a:rPr>
              <a:t>) = </a:t>
            </a:r>
            <a:r>
              <a:rPr lang="en" sz="1800">
                <a:solidFill>
                  <a:srgbClr val="FFD966"/>
                </a:solidFill>
              </a:rPr>
              <a:t>v</a:t>
            </a:r>
            <a:r>
              <a:rPr lang="en" sz="1800">
                <a:solidFill>
                  <a:srgbClr val="E69138"/>
                </a:solidFill>
              </a:rPr>
              <a:t> + r</a:t>
            </a:r>
            <a:r>
              <a:rPr baseline="-25000" lang="en" sz="1800">
                <a:solidFill>
                  <a:srgbClr val="E69138"/>
                </a:solidFill>
              </a:rPr>
              <a:t>n</a:t>
            </a:r>
            <a:r>
              <a:rPr lang="en" sz="1800">
                <a:solidFill>
                  <a:srgbClr val="E69138"/>
                </a:solidFill>
              </a:rPr>
              <a:t>(p,</a:t>
            </a:r>
            <a:r>
              <a:rPr lang="en" sz="1600">
                <a:solidFill>
                  <a:srgbClr val="E69138"/>
                </a:solidFill>
              </a:rPr>
              <a:t>θ)</a:t>
            </a:r>
          </a:p>
          <a:p>
            <a:pPr lvl="0">
              <a:spcBef>
                <a:spcPts val="0"/>
              </a:spcBef>
              <a:buNone/>
            </a:pPr>
            <a:r>
              <a:t/>
            </a:r>
            <a:endParaRPr sz="1000">
              <a:solidFill>
                <a:srgbClr val="999999"/>
              </a:solidFill>
            </a:endParaRPr>
          </a:p>
          <a:p>
            <a:pPr lvl="0">
              <a:spcBef>
                <a:spcPts val="0"/>
              </a:spcBef>
              <a:buNone/>
            </a:pPr>
            <a:r>
              <a:t/>
            </a:r>
            <a:endParaRPr sz="1000">
              <a:solidFill>
                <a:srgbClr val="999999"/>
              </a:solidFill>
            </a:endParaRPr>
          </a:p>
        </p:txBody>
      </p:sp>
      <p:sp>
        <p:nvSpPr>
          <p:cNvPr id="174" name="Shape 174"/>
          <p:cNvSpPr txBox="1"/>
          <p:nvPr/>
        </p:nvSpPr>
        <p:spPr>
          <a:xfrm>
            <a:off x="1927612" y="2983026"/>
            <a:ext cx="429300" cy="3330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FD966"/>
                </a:solidFill>
              </a:rPr>
              <a:t>v</a:t>
            </a:r>
          </a:p>
        </p:txBody>
      </p:sp>
      <p:sp>
        <p:nvSpPr>
          <p:cNvPr id="182" name="Shape 182"/>
          <p:cNvSpPr txBox="1"/>
          <p:nvPr/>
        </p:nvSpPr>
        <p:spPr>
          <a:xfrm>
            <a:off x="1803381" y="3380189"/>
            <a:ext cx="429300" cy="333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06666"/>
                </a:solidFill>
              </a:rPr>
              <a:t>n</a:t>
            </a:r>
          </a:p>
        </p:txBody>
      </p:sp>
      <p:sp>
        <p:nvSpPr>
          <p:cNvPr id="183" name="Shape 183"/>
          <p:cNvSpPr txBox="1"/>
          <p:nvPr/>
        </p:nvSpPr>
        <p:spPr>
          <a:xfrm>
            <a:off x="2761512" y="3178551"/>
            <a:ext cx="429300" cy="333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6FA8DC"/>
                </a:solidFill>
              </a:rPr>
              <a:t>p</a:t>
            </a:r>
          </a:p>
        </p:txBody>
      </p:sp>
      <p:sp>
        <p:nvSpPr>
          <p:cNvPr id="184" name="Shape 184"/>
          <p:cNvSpPr txBox="1"/>
          <p:nvPr/>
        </p:nvSpPr>
        <p:spPr>
          <a:xfrm>
            <a:off x="3040953" y="3489830"/>
            <a:ext cx="429299" cy="333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3C47D"/>
                </a:solidFill>
              </a:rPr>
              <a:t>a</a:t>
            </a:r>
          </a:p>
        </p:txBody>
      </p:sp>
      <p:sp>
        <p:nvSpPr>
          <p:cNvPr id="185" name="Shape 185"/>
          <p:cNvSpPr txBox="1"/>
          <p:nvPr/>
        </p:nvSpPr>
        <p:spPr>
          <a:xfrm>
            <a:off x="1332241" y="3480631"/>
            <a:ext cx="326700" cy="421800"/>
          </a:xfrm>
          <a:prstGeom prst="rect">
            <a:avLst/>
          </a:prstGeom>
          <a:noFill/>
          <a:ln>
            <a:noFill/>
          </a:ln>
        </p:spPr>
        <p:txBody>
          <a:bodyPr anchorCtr="0" anchor="ctr" bIns="91425" lIns="91425" rIns="91425" tIns="91425">
            <a:noAutofit/>
          </a:bodyPr>
          <a:lstStyle/>
          <a:p>
            <a:pPr lvl="0" rtl="0" algn="ctr">
              <a:lnSpc>
                <a:spcPct val="115000"/>
              </a:lnSpc>
              <a:spcBef>
                <a:spcPts val="0"/>
              </a:spcBef>
              <a:spcAft>
                <a:spcPts val="1600"/>
              </a:spcAft>
              <a:buNone/>
            </a:pPr>
            <a:r>
              <a:rPr lang="en" sz="1000">
                <a:solidFill>
                  <a:srgbClr val="8E7CC3"/>
                </a:solidFill>
              </a:rPr>
              <a:t>θ</a:t>
            </a:r>
          </a:p>
        </p:txBody>
      </p:sp>
      <p:cxnSp>
        <p:nvCxnSpPr>
          <p:cNvPr id="186" name="Shape 186"/>
          <p:cNvCxnSpPr/>
          <p:nvPr/>
        </p:nvCxnSpPr>
        <p:spPr>
          <a:xfrm flipH="1">
            <a:off x="2500446" y="3663792"/>
            <a:ext cx="372900" cy="226500"/>
          </a:xfrm>
          <a:prstGeom prst="straightConnector1">
            <a:avLst/>
          </a:prstGeom>
          <a:noFill/>
          <a:ln cap="flat" cmpd="sng" w="19050">
            <a:solidFill>
              <a:srgbClr val="6FA8DC"/>
            </a:solidFill>
            <a:prstDash val="dash"/>
            <a:round/>
            <a:headEnd len="lg" w="lg" type="none"/>
            <a:tailEnd len="lg" w="lg" type="none"/>
          </a:ln>
        </p:spPr>
      </p:cxnSp>
      <p:sp>
        <p:nvSpPr>
          <p:cNvPr id="187" name="Shape 187"/>
          <p:cNvSpPr/>
          <p:nvPr/>
        </p:nvSpPr>
        <p:spPr>
          <a:xfrm rot="-7544466">
            <a:off x="2717589" y="3411345"/>
            <a:ext cx="392896" cy="446009"/>
          </a:xfrm>
          <a:prstGeom prst="arc">
            <a:avLst>
              <a:gd fmla="val 16595879" name="adj1"/>
              <a:gd fmla="val 1098533" name="adj2"/>
            </a:avLst>
          </a:prstGeom>
          <a:noFill/>
          <a:ln cap="flat" cmpd="sng" w="9525">
            <a:solidFill>
              <a:schemeClr val="accent4"/>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rot="2875995">
            <a:off x="1034194" y="3453974"/>
            <a:ext cx="385524" cy="419730"/>
          </a:xfrm>
          <a:prstGeom prst="arc">
            <a:avLst>
              <a:gd fmla="val 15644831" name="adj1"/>
              <a:gd fmla="val 1098533" name="adj2"/>
            </a:avLst>
          </a:prstGeom>
          <a:noFill/>
          <a:ln cap="flat" cmpd="sng" w="9525">
            <a:solidFill>
              <a:schemeClr val="accent4"/>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txBox="1"/>
          <p:nvPr/>
        </p:nvSpPr>
        <p:spPr>
          <a:xfrm>
            <a:off x="2531608" y="3420912"/>
            <a:ext cx="326700" cy="301500"/>
          </a:xfrm>
          <a:prstGeom prst="rect">
            <a:avLst/>
          </a:prstGeom>
          <a:noFill/>
          <a:ln>
            <a:noFill/>
          </a:ln>
        </p:spPr>
        <p:txBody>
          <a:bodyPr anchorCtr="0" anchor="ctr" bIns="91425" lIns="91425" rIns="91425" tIns="91425">
            <a:noAutofit/>
          </a:bodyPr>
          <a:lstStyle/>
          <a:p>
            <a:pPr lvl="0" rtl="0" algn="ctr">
              <a:lnSpc>
                <a:spcPct val="115000"/>
              </a:lnSpc>
              <a:spcBef>
                <a:spcPts val="0"/>
              </a:spcBef>
              <a:spcAft>
                <a:spcPts val="1600"/>
              </a:spcAft>
              <a:buNone/>
            </a:pPr>
            <a:r>
              <a:rPr lang="en" sz="1000">
                <a:solidFill>
                  <a:schemeClr val="accent4"/>
                </a:solidFill>
              </a:rPr>
              <a:t>θ’</a:t>
            </a:r>
          </a:p>
        </p:txBody>
      </p:sp>
      <p:sp>
        <p:nvSpPr>
          <p:cNvPr id="190" name="Shape 190"/>
          <p:cNvSpPr/>
          <p:nvPr/>
        </p:nvSpPr>
        <p:spPr>
          <a:xfrm>
            <a:off x="2392425" y="4084975"/>
            <a:ext cx="952800" cy="952800"/>
          </a:xfrm>
          <a:prstGeom prst="ellipse">
            <a:avLst/>
          </a:prstGeom>
          <a:noFill/>
          <a:ln cap="flat" cmpd="sng" w="9525">
            <a:solidFill>
              <a:srgbClr val="93C47D"/>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1" name="Shape 191"/>
          <p:cNvCxnSpPr>
            <a:stCxn id="190" idx="0"/>
          </p:cNvCxnSpPr>
          <p:nvPr/>
        </p:nvCxnSpPr>
        <p:spPr>
          <a:xfrm>
            <a:off x="2868825" y="4084975"/>
            <a:ext cx="0" cy="480600"/>
          </a:xfrm>
          <a:prstGeom prst="straightConnector1">
            <a:avLst/>
          </a:prstGeom>
          <a:noFill/>
          <a:ln cap="flat" cmpd="sng" w="19050">
            <a:solidFill>
              <a:srgbClr val="6FA8DC"/>
            </a:solidFill>
            <a:prstDash val="dot"/>
            <a:round/>
            <a:headEnd len="lg" w="lg" type="none"/>
            <a:tailEnd len="lg" w="lg" type="none"/>
          </a:ln>
        </p:spPr>
      </p:cxnSp>
      <p:cxnSp>
        <p:nvCxnSpPr>
          <p:cNvPr id="192" name="Shape 192"/>
          <p:cNvCxnSpPr>
            <a:stCxn id="190" idx="6"/>
          </p:cNvCxnSpPr>
          <p:nvPr/>
        </p:nvCxnSpPr>
        <p:spPr>
          <a:xfrm flipH="1">
            <a:off x="2868825" y="4561375"/>
            <a:ext cx="476400" cy="4200"/>
          </a:xfrm>
          <a:prstGeom prst="straightConnector1">
            <a:avLst/>
          </a:prstGeom>
          <a:noFill/>
          <a:ln cap="flat" cmpd="sng" w="19050">
            <a:solidFill>
              <a:srgbClr val="6FA8DC"/>
            </a:solidFill>
            <a:prstDash val="dot"/>
            <a:round/>
            <a:headEnd len="lg" w="lg" type="none"/>
            <a:tailEnd len="lg" w="lg" type="none"/>
          </a:ln>
        </p:spPr>
      </p:cxnSp>
      <p:sp>
        <p:nvSpPr>
          <p:cNvPr id="193" name="Shape 193"/>
          <p:cNvSpPr txBox="1"/>
          <p:nvPr/>
        </p:nvSpPr>
        <p:spPr>
          <a:xfrm>
            <a:off x="2838798" y="4403128"/>
            <a:ext cx="326700" cy="301500"/>
          </a:xfrm>
          <a:prstGeom prst="rect">
            <a:avLst/>
          </a:prstGeom>
          <a:noFill/>
          <a:ln>
            <a:noFill/>
          </a:ln>
        </p:spPr>
        <p:txBody>
          <a:bodyPr anchorCtr="0" anchor="ctr" bIns="91425" lIns="91425" rIns="91425" tIns="91425">
            <a:noAutofit/>
          </a:bodyPr>
          <a:lstStyle/>
          <a:p>
            <a:pPr lvl="0" rtl="0" algn="ctr">
              <a:lnSpc>
                <a:spcPct val="115000"/>
              </a:lnSpc>
              <a:spcBef>
                <a:spcPts val="0"/>
              </a:spcBef>
              <a:spcAft>
                <a:spcPts val="1600"/>
              </a:spcAft>
              <a:buNone/>
            </a:pPr>
            <a:r>
              <a:rPr lang="en" sz="1000">
                <a:solidFill>
                  <a:schemeClr val="accent4"/>
                </a:solidFill>
              </a:rPr>
              <a:t>θ’</a:t>
            </a:r>
          </a:p>
        </p:txBody>
      </p:sp>
      <p:sp>
        <p:nvSpPr>
          <p:cNvPr id="194" name="Shape 194"/>
          <p:cNvSpPr txBox="1"/>
          <p:nvPr/>
        </p:nvSpPr>
        <p:spPr>
          <a:xfrm>
            <a:off x="2549571" y="4144667"/>
            <a:ext cx="429300" cy="333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6FA8DC"/>
                </a:solidFill>
              </a:rPr>
              <a:t>p</a:t>
            </a:r>
          </a:p>
        </p:txBody>
      </p:sp>
      <p:sp>
        <p:nvSpPr>
          <p:cNvPr id="195" name="Shape 195"/>
          <p:cNvSpPr txBox="1"/>
          <p:nvPr/>
        </p:nvSpPr>
        <p:spPr>
          <a:xfrm>
            <a:off x="2742449" y="4477675"/>
            <a:ext cx="682800" cy="333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27BA0"/>
                </a:solidFill>
              </a:rPr>
              <a:t>orth(p)</a:t>
            </a:r>
          </a:p>
        </p:txBody>
      </p:sp>
      <p:cxnSp>
        <p:nvCxnSpPr>
          <p:cNvPr id="196" name="Shape 196"/>
          <p:cNvCxnSpPr>
            <a:stCxn id="190" idx="2"/>
            <a:endCxn id="197" idx="4"/>
          </p:cNvCxnSpPr>
          <p:nvPr/>
        </p:nvCxnSpPr>
        <p:spPr>
          <a:xfrm rot="10800000">
            <a:off x="995025" y="3716275"/>
            <a:ext cx="1397400" cy="845100"/>
          </a:xfrm>
          <a:prstGeom prst="curvedConnector2">
            <a:avLst/>
          </a:prstGeom>
          <a:noFill/>
          <a:ln cap="flat" cmpd="sng" w="19050">
            <a:solidFill>
              <a:srgbClr val="93C47D"/>
            </a:solidFill>
            <a:prstDash val="solid"/>
            <a:round/>
            <a:headEnd len="lg" w="lg" type="none"/>
            <a:tailEnd len="lg" w="lg" type="stealth"/>
          </a:ln>
        </p:spPr>
      </p:cxnSp>
      <p:sp>
        <p:nvSpPr>
          <p:cNvPr id="197" name="Shape 197"/>
          <p:cNvSpPr/>
          <p:nvPr/>
        </p:nvSpPr>
        <p:spPr>
          <a:xfrm>
            <a:off x="901075" y="3489825"/>
            <a:ext cx="188100" cy="226500"/>
          </a:xfrm>
          <a:prstGeom prst="ellipse">
            <a:avLst/>
          </a:prstGeom>
          <a:noFill/>
          <a:ln>
            <a:noFill/>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2823525" y="4518175"/>
            <a:ext cx="90600" cy="90600"/>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rot="-282885">
            <a:off x="2694060" y="4220777"/>
            <a:ext cx="496379" cy="506594"/>
          </a:xfrm>
          <a:prstGeom prst="arc">
            <a:avLst>
              <a:gd fmla="val 15644831" name="adj1"/>
              <a:gd fmla="val 20227340" name="adj2"/>
            </a:avLst>
          </a:prstGeom>
          <a:noFill/>
          <a:ln cap="flat" cmpd="sng" w="9525">
            <a:solidFill>
              <a:schemeClr val="accent4"/>
            </a:solidFill>
            <a:prstDash val="dash"/>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200" name="Shape 200"/>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cxnSp>
        <p:nvCxnSpPr>
          <p:cNvPr id="205" name="Shape 205"/>
          <p:cNvCxnSpPr/>
          <p:nvPr/>
        </p:nvCxnSpPr>
        <p:spPr>
          <a:xfrm flipH="1">
            <a:off x="1588600" y="2096275"/>
            <a:ext cx="1329900" cy="856500"/>
          </a:xfrm>
          <a:prstGeom prst="straightConnector1">
            <a:avLst/>
          </a:prstGeom>
          <a:noFill/>
          <a:ln cap="flat" cmpd="sng" w="9525">
            <a:solidFill>
              <a:srgbClr val="FFD966"/>
            </a:solidFill>
            <a:prstDash val="solid"/>
            <a:round/>
            <a:headEnd len="lg" w="lg" type="stealth"/>
            <a:tailEnd len="lg" w="lg" type="none"/>
          </a:ln>
        </p:spPr>
      </p:cxnSp>
      <p:sp>
        <p:nvSpPr>
          <p:cNvPr id="206" name="Shape 206"/>
          <p:cNvSpPr txBox="1"/>
          <p:nvPr/>
        </p:nvSpPr>
        <p:spPr>
          <a:xfrm>
            <a:off x="1280270" y="2748706"/>
            <a:ext cx="1665000" cy="812099"/>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C27BA0"/>
                </a:solidFill>
              </a:rPr>
              <a:t>orth(p)</a:t>
            </a:r>
          </a:p>
        </p:txBody>
      </p:sp>
      <p:sp>
        <p:nvSpPr>
          <p:cNvPr id="207" name="Shape 207"/>
          <p:cNvSpPr/>
          <p:nvPr/>
        </p:nvSpPr>
        <p:spPr>
          <a:xfrm>
            <a:off x="426775" y="1791150"/>
            <a:ext cx="2323200" cy="2323200"/>
          </a:xfrm>
          <a:prstGeom prst="ellipse">
            <a:avLst/>
          </a:prstGeom>
          <a:noFill/>
          <a:ln cap="flat" cmpd="sng" w="9525">
            <a:solidFill>
              <a:srgbClr val="93C47D"/>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8" name="Shape 208"/>
          <p:cNvCxnSpPr>
            <a:stCxn id="207" idx="0"/>
          </p:cNvCxnSpPr>
          <p:nvPr/>
        </p:nvCxnSpPr>
        <p:spPr>
          <a:xfrm>
            <a:off x="1588375" y="1791150"/>
            <a:ext cx="0" cy="1171800"/>
          </a:xfrm>
          <a:prstGeom prst="straightConnector1">
            <a:avLst/>
          </a:prstGeom>
          <a:noFill/>
          <a:ln cap="flat" cmpd="sng" w="19050">
            <a:solidFill>
              <a:srgbClr val="6FA8DC"/>
            </a:solidFill>
            <a:prstDash val="dot"/>
            <a:round/>
            <a:headEnd len="lg" w="lg" type="none"/>
            <a:tailEnd len="lg" w="lg" type="none"/>
          </a:ln>
        </p:spPr>
      </p:cxnSp>
      <p:cxnSp>
        <p:nvCxnSpPr>
          <p:cNvPr id="209" name="Shape 209"/>
          <p:cNvCxnSpPr>
            <a:stCxn id="207" idx="6"/>
          </p:cNvCxnSpPr>
          <p:nvPr/>
        </p:nvCxnSpPr>
        <p:spPr>
          <a:xfrm flipH="1">
            <a:off x="1588375" y="2952750"/>
            <a:ext cx="1161600" cy="10200"/>
          </a:xfrm>
          <a:prstGeom prst="straightConnector1">
            <a:avLst/>
          </a:prstGeom>
          <a:noFill/>
          <a:ln cap="flat" cmpd="sng" w="19050">
            <a:solidFill>
              <a:srgbClr val="6FA8DC"/>
            </a:solidFill>
            <a:prstDash val="dot"/>
            <a:round/>
            <a:headEnd len="lg" w="lg" type="none"/>
            <a:tailEnd len="lg" w="lg" type="none"/>
          </a:ln>
        </p:spPr>
      </p:cxnSp>
      <p:sp>
        <p:nvSpPr>
          <p:cNvPr id="210" name="Shape 210"/>
          <p:cNvSpPr txBox="1"/>
          <p:nvPr/>
        </p:nvSpPr>
        <p:spPr>
          <a:xfrm>
            <a:off x="1422496" y="2356968"/>
            <a:ext cx="796499" cy="735300"/>
          </a:xfrm>
          <a:prstGeom prst="rect">
            <a:avLst/>
          </a:prstGeom>
          <a:noFill/>
          <a:ln>
            <a:noFill/>
          </a:ln>
        </p:spPr>
        <p:txBody>
          <a:bodyPr anchorCtr="0" anchor="ctr" bIns="91425" lIns="91425" rIns="91425" tIns="91425">
            <a:noAutofit/>
          </a:bodyPr>
          <a:lstStyle/>
          <a:p>
            <a:pPr lvl="0" rtl="0" algn="ctr">
              <a:lnSpc>
                <a:spcPct val="115000"/>
              </a:lnSpc>
              <a:spcBef>
                <a:spcPts val="0"/>
              </a:spcBef>
              <a:spcAft>
                <a:spcPts val="1600"/>
              </a:spcAft>
              <a:buNone/>
            </a:pPr>
            <a:r>
              <a:rPr lang="en" sz="1800">
                <a:solidFill>
                  <a:schemeClr val="accent4"/>
                </a:solidFill>
              </a:rPr>
              <a:t>θ’</a:t>
            </a:r>
          </a:p>
        </p:txBody>
      </p:sp>
      <p:sp>
        <p:nvSpPr>
          <p:cNvPr id="211" name="Shape 211"/>
          <p:cNvSpPr txBox="1"/>
          <p:nvPr/>
        </p:nvSpPr>
        <p:spPr>
          <a:xfrm>
            <a:off x="809958" y="1936703"/>
            <a:ext cx="1046700" cy="8121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6FA8DC"/>
                </a:solidFill>
              </a:rPr>
              <a:t>p</a:t>
            </a:r>
          </a:p>
        </p:txBody>
      </p:sp>
      <p:sp>
        <p:nvSpPr>
          <p:cNvPr id="212" name="Shape 212"/>
          <p:cNvSpPr/>
          <p:nvPr/>
        </p:nvSpPr>
        <p:spPr>
          <a:xfrm>
            <a:off x="1477963" y="2847461"/>
            <a:ext cx="220800" cy="220800"/>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rot="-283200">
            <a:off x="1162199" y="2122239"/>
            <a:ext cx="1210404" cy="1235319"/>
          </a:xfrm>
          <a:prstGeom prst="arc">
            <a:avLst>
              <a:gd fmla="val 15644831" name="adj1"/>
              <a:gd fmla="val 20227340" name="adj2"/>
            </a:avLst>
          </a:prstGeom>
          <a:noFill/>
          <a:ln cap="flat" cmpd="sng" w="9525">
            <a:solidFill>
              <a:schemeClr val="accent4"/>
            </a:solidFill>
            <a:prstDash val="dash"/>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Rotation</a:t>
            </a:r>
          </a:p>
        </p:txBody>
      </p:sp>
      <p:sp>
        <p:nvSpPr>
          <p:cNvPr id="215" name="Shape 215"/>
          <p:cNvSpPr txBox="1"/>
          <p:nvPr/>
        </p:nvSpPr>
        <p:spPr>
          <a:xfrm>
            <a:off x="1131175" y="2739710"/>
            <a:ext cx="457200" cy="4059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06666"/>
                </a:solidFill>
              </a:rPr>
              <a:t>n</a:t>
            </a:r>
          </a:p>
        </p:txBody>
      </p:sp>
      <p:cxnSp>
        <p:nvCxnSpPr>
          <p:cNvPr id="216" name="Shape 216"/>
          <p:cNvCxnSpPr/>
          <p:nvPr/>
        </p:nvCxnSpPr>
        <p:spPr>
          <a:xfrm>
            <a:off x="1609600" y="2328000"/>
            <a:ext cx="943200" cy="0"/>
          </a:xfrm>
          <a:prstGeom prst="straightConnector1">
            <a:avLst/>
          </a:prstGeom>
          <a:noFill/>
          <a:ln cap="flat" cmpd="sng" w="9525">
            <a:solidFill>
              <a:srgbClr val="FFD966"/>
            </a:solidFill>
            <a:prstDash val="dash"/>
            <a:round/>
            <a:headEnd len="lg" w="lg" type="none"/>
            <a:tailEnd len="lg" w="lg" type="none"/>
          </a:ln>
        </p:spPr>
      </p:cxnSp>
      <p:cxnSp>
        <p:nvCxnSpPr>
          <p:cNvPr id="217" name="Shape 217"/>
          <p:cNvCxnSpPr/>
          <p:nvPr/>
        </p:nvCxnSpPr>
        <p:spPr>
          <a:xfrm>
            <a:off x="2552800" y="2366800"/>
            <a:ext cx="0" cy="547200"/>
          </a:xfrm>
          <a:prstGeom prst="straightConnector1">
            <a:avLst/>
          </a:prstGeom>
          <a:noFill/>
          <a:ln cap="flat" cmpd="sng" w="9525">
            <a:solidFill>
              <a:srgbClr val="FFD966"/>
            </a:solidFill>
            <a:prstDash val="dash"/>
            <a:round/>
            <a:headEnd len="lg" w="lg" type="none"/>
            <a:tailEnd len="lg" w="lg" type="none"/>
          </a:ln>
        </p:spPr>
      </p:cxnSp>
      <p:sp>
        <p:nvSpPr>
          <p:cNvPr id="218" name="Shape 218"/>
          <p:cNvSpPr/>
          <p:nvPr/>
        </p:nvSpPr>
        <p:spPr>
          <a:xfrm>
            <a:off x="1533219" y="2272805"/>
            <a:ext cx="110399" cy="110400"/>
          </a:xfrm>
          <a:prstGeom prst="ellipse">
            <a:avLst/>
          </a:prstGeom>
          <a:solidFill>
            <a:srgbClr val="FFD966"/>
          </a:solidFill>
          <a:ln>
            <a:noFill/>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2497594" y="2902705"/>
            <a:ext cx="110400" cy="110400"/>
          </a:xfrm>
          <a:prstGeom prst="ellipse">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220" name="Shape 220"/>
          <p:cNvSpPr txBox="1"/>
          <p:nvPr/>
        </p:nvSpPr>
        <p:spPr>
          <a:xfrm>
            <a:off x="3338825" y="1791150"/>
            <a:ext cx="5493600" cy="33525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6B26B"/>
                </a:solidFill>
              </a:rPr>
              <a:t>r</a:t>
            </a:r>
            <a:r>
              <a:rPr baseline="-25000" lang="en" sz="1800">
                <a:solidFill>
                  <a:srgbClr val="F6B26B"/>
                </a:solidFill>
              </a:rPr>
              <a:t>n</a:t>
            </a:r>
            <a:r>
              <a:rPr lang="en" sz="1800">
                <a:solidFill>
                  <a:srgbClr val="F6B26B"/>
                </a:solidFill>
              </a:rPr>
              <a:t>(p,θ) =</a:t>
            </a:r>
            <a:r>
              <a:rPr lang="en" sz="1800"/>
              <a:t> </a:t>
            </a:r>
            <a:r>
              <a:rPr lang="en" sz="1800">
                <a:solidFill>
                  <a:srgbClr val="FFD966"/>
                </a:solidFill>
              </a:rPr>
              <a:t>cos(θ)*p</a:t>
            </a:r>
            <a:r>
              <a:rPr lang="en" sz="1800"/>
              <a:t> </a:t>
            </a:r>
            <a:r>
              <a:rPr lang="en" sz="1800">
                <a:solidFill>
                  <a:srgbClr val="F6B26B"/>
                </a:solidFill>
              </a:rPr>
              <a:t>+</a:t>
            </a:r>
            <a:r>
              <a:rPr lang="en" sz="1800"/>
              <a:t> </a:t>
            </a:r>
            <a:r>
              <a:rPr lang="en" sz="1800">
                <a:solidFill>
                  <a:srgbClr val="93C47D"/>
                </a:solidFill>
              </a:rPr>
              <a:t>sin(θ)*orth(p)</a:t>
            </a:r>
          </a:p>
          <a:p>
            <a:pPr lvl="0" rtl="0" algn="l">
              <a:spcBef>
                <a:spcPts val="0"/>
              </a:spcBef>
              <a:buNone/>
            </a:pPr>
            <a:r>
              <a:t/>
            </a:r>
            <a:endParaRPr sz="1800">
              <a:solidFill>
                <a:srgbClr val="93C47D"/>
              </a:solidFill>
            </a:endParaRPr>
          </a:p>
          <a:p>
            <a:pPr lvl="0" rtl="0" algn="l">
              <a:spcBef>
                <a:spcPts val="0"/>
              </a:spcBef>
              <a:buNone/>
            </a:pPr>
            <a:r>
              <a:rPr lang="en" sz="1800">
                <a:solidFill>
                  <a:srgbClr val="999999"/>
                </a:solidFill>
              </a:rPr>
              <a:t>Notice that the ||orth(p)|| == ||n x p|| == ||p||</a:t>
            </a:r>
          </a:p>
          <a:p>
            <a:pPr lvl="0" rtl="0" algn="l">
              <a:spcBef>
                <a:spcPts val="0"/>
              </a:spcBef>
              <a:buNone/>
            </a:pPr>
            <a:r>
              <a:t/>
            </a:r>
            <a:endParaRPr sz="1800">
              <a:solidFill>
                <a:srgbClr val="999999"/>
              </a:solidFill>
            </a:endParaRPr>
          </a:p>
          <a:p>
            <a:pPr lvl="0" rtl="0" algn="l">
              <a:spcBef>
                <a:spcPts val="0"/>
              </a:spcBef>
              <a:buNone/>
            </a:pPr>
            <a:r>
              <a:rPr lang="en" sz="1800">
                <a:solidFill>
                  <a:srgbClr val="999999"/>
                </a:solidFill>
              </a:rPr>
              <a:t>Finally if		</a:t>
            </a:r>
          </a:p>
          <a:p>
            <a:pPr indent="0" lvl="0" marL="914400" rtl="0" algn="l">
              <a:spcBef>
                <a:spcPts val="0"/>
              </a:spcBef>
              <a:buNone/>
            </a:pPr>
            <a:r>
              <a:t/>
            </a:r>
            <a:endParaRPr sz="1800">
              <a:solidFill>
                <a:srgbClr val="999999"/>
              </a:solidFill>
            </a:endParaRPr>
          </a:p>
          <a:p>
            <a:pPr indent="457200" lvl="0" marL="0" rtl="0" algn="l">
              <a:spcBef>
                <a:spcPts val="0"/>
              </a:spcBef>
              <a:buNone/>
            </a:pPr>
            <a:r>
              <a:rPr lang="en" sz="1800">
                <a:solidFill>
                  <a:srgbClr val="999999"/>
                </a:solidFill>
              </a:rPr>
              <a:t>R</a:t>
            </a:r>
            <a:r>
              <a:rPr baseline="-25000" lang="en" sz="1800">
                <a:solidFill>
                  <a:srgbClr val="999999"/>
                </a:solidFill>
              </a:rPr>
              <a:t>a</a:t>
            </a:r>
            <a:r>
              <a:rPr lang="en">
                <a:solidFill>
                  <a:srgbClr val="999999"/>
                </a:solidFill>
              </a:rPr>
              <a:t>(v,θ)	= proj</a:t>
            </a:r>
            <a:r>
              <a:rPr baseline="-25000" lang="en">
                <a:solidFill>
                  <a:srgbClr val="999999"/>
                </a:solidFill>
              </a:rPr>
              <a:t>n</a:t>
            </a:r>
            <a:r>
              <a:rPr lang="en">
                <a:solidFill>
                  <a:srgbClr val="999999"/>
                </a:solidFill>
              </a:rPr>
              <a:t>(v) + r</a:t>
            </a:r>
            <a:r>
              <a:rPr baseline="-25000" lang="en">
                <a:solidFill>
                  <a:srgbClr val="999999"/>
                </a:solidFill>
              </a:rPr>
              <a:t>n</a:t>
            </a:r>
            <a:r>
              <a:rPr lang="en">
                <a:solidFill>
                  <a:srgbClr val="999999"/>
                </a:solidFill>
              </a:rPr>
              <a:t>(p,θ)</a:t>
            </a:r>
          </a:p>
          <a:p>
            <a:pPr indent="457200" lvl="0" marL="914400" rtl="0" algn="l">
              <a:spcBef>
                <a:spcPts val="0"/>
              </a:spcBef>
              <a:buNone/>
            </a:pPr>
            <a:r>
              <a:rPr lang="en">
                <a:solidFill>
                  <a:srgbClr val="999999"/>
                </a:solidFill>
              </a:rPr>
              <a:t>= dot(n,v) n + cos(θ) p + sin(θ) (nxp)</a:t>
            </a:r>
          </a:p>
          <a:p>
            <a:pPr indent="457200" lvl="0" marL="914400" rtl="0" algn="l">
              <a:spcBef>
                <a:spcPts val="0"/>
              </a:spcBef>
              <a:buNone/>
            </a:pPr>
            <a:r>
              <a:t/>
            </a:r>
            <a:endParaRPr>
              <a:solidFill>
                <a:srgbClr val="FFD966"/>
              </a:solidFill>
            </a:endParaRPr>
          </a:p>
          <a:p>
            <a:pPr indent="457200" lvl="0" marL="914400" rtl="0" algn="l">
              <a:spcBef>
                <a:spcPts val="0"/>
              </a:spcBef>
              <a:buNone/>
            </a:pPr>
            <a:r>
              <a:rPr lang="en">
                <a:solidFill>
                  <a:srgbClr val="999999"/>
                </a:solidFill>
              </a:rPr>
              <a:t>=</a:t>
            </a:r>
            <a:r>
              <a:rPr lang="en">
                <a:solidFill>
                  <a:srgbClr val="FFD966"/>
                </a:solidFill>
              </a:rPr>
              <a:t> dot(n,v) n + (1-cos(θ)) dot(n,v) n + sin(θ) (nxp)</a:t>
            </a:r>
          </a:p>
          <a:p>
            <a:pPr indent="457200" lvl="0" marL="914400" rtl="0" algn="l">
              <a:spcBef>
                <a:spcPts val="0"/>
              </a:spcBef>
              <a:buNone/>
            </a:pPr>
            <a:r>
              <a:t/>
            </a:r>
            <a:endParaRPr>
              <a:solidFill>
                <a:srgbClr val="F6B26B"/>
              </a:solidFill>
            </a:endParaRPr>
          </a:p>
          <a:p>
            <a:pPr indent="0" lvl="0" marL="0" rtl="0" algn="l">
              <a:spcBef>
                <a:spcPts val="0"/>
              </a:spcBef>
              <a:buNone/>
            </a:pPr>
            <a:r>
              <a:t/>
            </a:r>
            <a:endParaRPr baseline="30000"/>
          </a:p>
          <a:p>
            <a:pPr indent="457200" lvl="0" marL="914400" rtl="0" algn="l">
              <a:spcBef>
                <a:spcPts val="0"/>
              </a:spcBef>
              <a:buNone/>
            </a:pPr>
            <a:r>
              <a:t/>
            </a:r>
            <a:endParaRPr/>
          </a:p>
          <a:p>
            <a:pPr indent="0" lvl="0" marL="0" rtl="0" algn="l">
              <a:spcBef>
                <a:spcPts val="0"/>
              </a:spcBef>
              <a:buNone/>
            </a:pPr>
            <a:r>
              <a:t/>
            </a:r>
            <a:endParaRPr baseline="-25000"/>
          </a:p>
          <a:p>
            <a:pPr lvl="0" algn="l">
              <a:spcBef>
                <a:spcPts val="0"/>
              </a:spcBef>
              <a:buNone/>
            </a:pPr>
            <a:r>
              <a:t/>
            </a:r>
            <a:endParaRPr sz="1800">
              <a:solidFill>
                <a:srgbClr val="999999"/>
              </a:solidFill>
            </a:endParaRPr>
          </a:p>
        </p:txBody>
      </p:sp>
      <p:sp>
        <p:nvSpPr>
          <p:cNvPr id="221" name="Shape 221"/>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Rotation</a:t>
            </a:r>
          </a:p>
        </p:txBody>
      </p:sp>
      <p:sp>
        <p:nvSpPr>
          <p:cNvPr id="227" name="Shape 227"/>
          <p:cNvSpPr txBox="1"/>
          <p:nvPr/>
        </p:nvSpPr>
        <p:spPr>
          <a:xfrm>
            <a:off x="311700" y="1232200"/>
            <a:ext cx="8286000" cy="1697100"/>
          </a:xfrm>
          <a:prstGeom prst="rect">
            <a:avLst/>
          </a:prstGeom>
          <a:noFill/>
          <a:ln>
            <a:noFill/>
          </a:ln>
        </p:spPr>
        <p:txBody>
          <a:bodyPr anchorCtr="0" anchor="t" bIns="91425" lIns="91425" rIns="91425" tIns="91425">
            <a:noAutofit/>
          </a:bodyPr>
          <a:lstStyle/>
          <a:p>
            <a:pPr lvl="0">
              <a:spcBef>
                <a:spcPts val="0"/>
              </a:spcBef>
              <a:buNone/>
            </a:pPr>
            <a:r>
              <a:rPr lang="en">
                <a:solidFill>
                  <a:srgbClr val="999999"/>
                </a:solidFill>
              </a:rPr>
              <a:t>Finally, if we apply the equation to the standard basis, we obtain the general rotation matrix on an arbitrary axis:</a:t>
            </a:r>
          </a:p>
          <a:p>
            <a:pPr lvl="0">
              <a:spcBef>
                <a:spcPts val="0"/>
              </a:spcBef>
              <a:buNone/>
            </a:pPr>
            <a:r>
              <a:t/>
            </a:r>
            <a:endParaRPr>
              <a:solidFill>
                <a:srgbClr val="999999"/>
              </a:solidFill>
            </a:endParaRPr>
          </a:p>
          <a:p>
            <a:pPr lvl="0">
              <a:spcBef>
                <a:spcPts val="0"/>
              </a:spcBef>
              <a:buNone/>
            </a:pPr>
            <a:r>
              <a:rPr lang="en">
                <a:solidFill>
                  <a:srgbClr val="999999"/>
                </a:solidFill>
              </a:rPr>
              <a:t>c = cos(q)</a:t>
            </a:r>
          </a:p>
          <a:p>
            <a:pPr lvl="0">
              <a:spcBef>
                <a:spcPts val="0"/>
              </a:spcBef>
              <a:buNone/>
            </a:pPr>
            <a:r>
              <a:rPr lang="en">
                <a:solidFill>
                  <a:srgbClr val="999999"/>
                </a:solidFill>
              </a:rPr>
              <a:t>s = sin(q)</a:t>
            </a:r>
          </a:p>
          <a:p>
            <a:pPr lvl="0">
              <a:spcBef>
                <a:spcPts val="0"/>
              </a:spcBef>
              <a:buNone/>
            </a:pPr>
            <a:r>
              <a:rPr lang="en">
                <a:solidFill>
                  <a:srgbClr val="999999"/>
                </a:solidFill>
              </a:rPr>
              <a:t>t = (1-c)</a:t>
            </a:r>
          </a:p>
          <a:p>
            <a:pPr lvl="0">
              <a:spcBef>
                <a:spcPts val="0"/>
              </a:spcBef>
              <a:buNone/>
            </a:pPr>
            <a:r>
              <a:t/>
            </a:r>
            <a:endParaRPr>
              <a:solidFill>
                <a:srgbClr val="999999"/>
              </a:solidFill>
            </a:endParaRPr>
          </a:p>
          <a:p>
            <a:pPr lvl="0">
              <a:spcBef>
                <a:spcPts val="0"/>
              </a:spcBef>
              <a:buNone/>
            </a:pPr>
            <a:r>
              <a:t/>
            </a:r>
            <a:endParaRPr>
              <a:solidFill>
                <a:srgbClr val="999999"/>
              </a:solidFill>
            </a:endParaRPr>
          </a:p>
        </p:txBody>
      </p:sp>
      <p:sp>
        <p:nvSpPr>
          <p:cNvPr id="228" name="Shape 228"/>
          <p:cNvSpPr/>
          <p:nvPr/>
        </p:nvSpPr>
        <p:spPr>
          <a:xfrm>
            <a:off x="2421375" y="1847800"/>
            <a:ext cx="2563200" cy="9309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solidFill>
                  <a:srgbClr val="FFD966"/>
                </a:solidFill>
              </a:rPr>
              <a:t>c+tx</a:t>
            </a:r>
            <a:r>
              <a:rPr baseline="30000" lang="en" sz="1200">
                <a:solidFill>
                  <a:srgbClr val="FFD966"/>
                </a:solidFill>
              </a:rPr>
              <a:t>2</a:t>
            </a:r>
            <a:r>
              <a:rPr lang="en" sz="1200">
                <a:solidFill>
                  <a:srgbClr val="FFD966"/>
                </a:solidFill>
              </a:rPr>
              <a:t>		txy+sz		yxz-sy</a:t>
            </a:r>
          </a:p>
          <a:p>
            <a:pPr lvl="0">
              <a:spcBef>
                <a:spcPts val="0"/>
              </a:spcBef>
              <a:buNone/>
            </a:pPr>
            <a:r>
              <a:rPr lang="en" sz="1200">
                <a:solidFill>
                  <a:srgbClr val="FFD966"/>
                </a:solidFill>
              </a:rPr>
              <a:t>txy+sz		c+ty</a:t>
            </a:r>
            <a:r>
              <a:rPr baseline="30000" lang="en" sz="1200">
                <a:solidFill>
                  <a:srgbClr val="FFD966"/>
                </a:solidFill>
              </a:rPr>
              <a:t>2</a:t>
            </a:r>
            <a:r>
              <a:rPr lang="en" sz="1200">
                <a:solidFill>
                  <a:srgbClr val="FFD966"/>
                </a:solidFill>
              </a:rPr>
              <a:t>		tyz+sx</a:t>
            </a:r>
          </a:p>
          <a:p>
            <a:pPr lvl="0" rtl="0">
              <a:spcBef>
                <a:spcPts val="0"/>
              </a:spcBef>
              <a:buNone/>
            </a:pPr>
            <a:r>
              <a:rPr lang="en" sz="1200">
                <a:solidFill>
                  <a:srgbClr val="FFD966"/>
                </a:solidFill>
              </a:rPr>
              <a:t>txz+sy		tyz-sx		c+tz</a:t>
            </a:r>
            <a:r>
              <a:rPr baseline="30000" lang="en" sz="1200">
                <a:solidFill>
                  <a:srgbClr val="FFD966"/>
                </a:solidFill>
              </a:rPr>
              <a:t>2</a:t>
            </a:r>
          </a:p>
        </p:txBody>
      </p:sp>
      <p:sp>
        <p:nvSpPr>
          <p:cNvPr id="229" name="Shape 229"/>
          <p:cNvSpPr txBox="1"/>
          <p:nvPr/>
        </p:nvSpPr>
        <p:spPr>
          <a:xfrm>
            <a:off x="311700" y="3052025"/>
            <a:ext cx="8117100" cy="465600"/>
          </a:xfrm>
          <a:prstGeom prst="rect">
            <a:avLst/>
          </a:prstGeom>
          <a:noFill/>
          <a:ln>
            <a:noFill/>
          </a:ln>
        </p:spPr>
        <p:txBody>
          <a:bodyPr anchorCtr="0" anchor="ctr" bIns="91425" lIns="91425" rIns="91425" tIns="91425">
            <a:noAutofit/>
          </a:bodyPr>
          <a:lstStyle/>
          <a:p>
            <a:pPr lvl="0">
              <a:spcBef>
                <a:spcPts val="0"/>
              </a:spcBef>
              <a:buNone/>
            </a:pPr>
            <a:r>
              <a:rPr lang="en">
                <a:solidFill>
                  <a:srgbClr val="999999"/>
                </a:solidFill>
              </a:rPr>
              <a:t>Example, let’s rotate u, q degrees around the x axis such that x = e</a:t>
            </a:r>
            <a:r>
              <a:rPr baseline="-25000" lang="en">
                <a:solidFill>
                  <a:srgbClr val="999999"/>
                </a:solidFill>
              </a:rPr>
              <a:t>1</a:t>
            </a:r>
            <a:r>
              <a:rPr lang="en">
                <a:solidFill>
                  <a:srgbClr val="999999"/>
                </a:solidFill>
              </a:rPr>
              <a:t> (1,0,0)</a:t>
            </a:r>
          </a:p>
        </p:txBody>
      </p:sp>
      <p:sp>
        <p:nvSpPr>
          <p:cNvPr id="230" name="Shape 230"/>
          <p:cNvSpPr/>
          <p:nvPr/>
        </p:nvSpPr>
        <p:spPr>
          <a:xfrm>
            <a:off x="5350050" y="3847350"/>
            <a:ext cx="1279500" cy="9309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FFD966"/>
                </a:solidFill>
              </a:rPr>
              <a:t>0	0	0</a:t>
            </a:r>
          </a:p>
          <a:p>
            <a:pPr lvl="0" rtl="0">
              <a:spcBef>
                <a:spcPts val="0"/>
              </a:spcBef>
              <a:buNone/>
            </a:pPr>
            <a:r>
              <a:rPr lang="en" sz="1200">
                <a:solidFill>
                  <a:srgbClr val="FFD966"/>
                </a:solidFill>
              </a:rPr>
              <a:t>0	c	s</a:t>
            </a:r>
          </a:p>
          <a:p>
            <a:pPr lvl="0" rtl="0">
              <a:spcBef>
                <a:spcPts val="0"/>
              </a:spcBef>
              <a:buNone/>
            </a:pPr>
            <a:r>
              <a:rPr lang="en" sz="1200">
                <a:solidFill>
                  <a:srgbClr val="FFD966"/>
                </a:solidFill>
              </a:rPr>
              <a:t>0	-s	c</a:t>
            </a:r>
          </a:p>
        </p:txBody>
      </p:sp>
      <p:sp>
        <p:nvSpPr>
          <p:cNvPr id="231" name="Shape 231"/>
          <p:cNvSpPr txBox="1"/>
          <p:nvPr/>
        </p:nvSpPr>
        <p:spPr>
          <a:xfrm>
            <a:off x="311700" y="4080000"/>
            <a:ext cx="3183600" cy="465600"/>
          </a:xfrm>
          <a:prstGeom prst="rect">
            <a:avLst/>
          </a:prstGeom>
          <a:noFill/>
          <a:ln>
            <a:noFill/>
          </a:ln>
        </p:spPr>
        <p:txBody>
          <a:bodyPr anchorCtr="0" anchor="ctr" bIns="91425" lIns="91425" rIns="91425" tIns="91425">
            <a:noAutofit/>
          </a:bodyPr>
          <a:lstStyle/>
          <a:p>
            <a:pPr lvl="0">
              <a:spcBef>
                <a:spcPts val="0"/>
              </a:spcBef>
              <a:buNone/>
            </a:pPr>
            <a:r>
              <a:rPr lang="en">
                <a:solidFill>
                  <a:srgbClr val="999999"/>
                </a:solidFill>
              </a:rPr>
              <a:t>We obtain the rotation matrix of R</a:t>
            </a:r>
            <a:r>
              <a:rPr baseline="-25000" lang="en">
                <a:solidFill>
                  <a:srgbClr val="999999"/>
                </a:solidFill>
              </a:rPr>
              <a:t>e1</a:t>
            </a:r>
            <a:r>
              <a:rPr lang="en">
                <a:solidFill>
                  <a:srgbClr val="999999"/>
                </a:solidFill>
              </a:rPr>
              <a:t>(q)</a:t>
            </a:r>
          </a:p>
        </p:txBody>
      </p:sp>
      <p:cxnSp>
        <p:nvCxnSpPr>
          <p:cNvPr id="232" name="Shape 232"/>
          <p:cNvCxnSpPr/>
          <p:nvPr/>
        </p:nvCxnSpPr>
        <p:spPr>
          <a:xfrm>
            <a:off x="3455175" y="4312800"/>
            <a:ext cx="495600" cy="0"/>
          </a:xfrm>
          <a:prstGeom prst="straightConnector1">
            <a:avLst/>
          </a:prstGeom>
          <a:noFill/>
          <a:ln cap="flat" cmpd="sng" w="9525">
            <a:solidFill>
              <a:srgbClr val="E69138"/>
            </a:solidFill>
            <a:prstDash val="solid"/>
            <a:round/>
            <a:headEnd len="lg" w="lg" type="none"/>
            <a:tailEnd len="lg" w="lg" type="stealth"/>
          </a:ln>
        </p:spPr>
      </p:cxnSp>
      <p:sp>
        <p:nvSpPr>
          <p:cNvPr id="233" name="Shape 233"/>
          <p:cNvSpPr txBox="1"/>
          <p:nvPr/>
        </p:nvSpPr>
        <p:spPr>
          <a:xfrm>
            <a:off x="3965837" y="4076250"/>
            <a:ext cx="1384200" cy="47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E69138"/>
                </a:solidFill>
              </a:rPr>
              <a:t>x</a:t>
            </a:r>
            <a:r>
              <a:rPr lang="en">
                <a:solidFill>
                  <a:srgbClr val="E69138"/>
                </a:solidFill>
              </a:rPr>
              <a:t>(q) =  </a:t>
            </a:r>
            <a:r>
              <a:rPr lang="en">
                <a:solidFill>
                  <a:srgbClr val="FFD966"/>
                </a:solidFill>
              </a:rPr>
              <a:t>u</a:t>
            </a:r>
            <a:r>
              <a:rPr lang="en">
                <a:solidFill>
                  <a:srgbClr val="E69138"/>
                </a:solidFill>
              </a:rPr>
              <a:t> *</a:t>
            </a:r>
          </a:p>
        </p:txBody>
      </p:sp>
      <p:sp>
        <p:nvSpPr>
          <p:cNvPr id="234" name="Shape 234"/>
          <p:cNvSpPr txBox="1"/>
          <p:nvPr/>
        </p:nvSpPr>
        <p:spPr>
          <a:xfrm>
            <a:off x="5383800" y="1904200"/>
            <a:ext cx="3448500" cy="818100"/>
          </a:xfrm>
          <a:prstGeom prst="rect">
            <a:avLst/>
          </a:prstGeom>
          <a:noFill/>
          <a:ln>
            <a:noFill/>
          </a:ln>
        </p:spPr>
        <p:txBody>
          <a:bodyPr anchorCtr="0" anchor="ctr" bIns="91425" lIns="91425" rIns="91425" tIns="91425">
            <a:noAutofit/>
          </a:bodyPr>
          <a:lstStyle/>
          <a:p>
            <a:pPr lvl="0" algn="just">
              <a:spcBef>
                <a:spcPts val="0"/>
              </a:spcBef>
              <a:buNone/>
            </a:pPr>
            <a:r>
              <a:rPr lang="en">
                <a:solidFill>
                  <a:srgbClr val="FFD966"/>
                </a:solidFill>
              </a:rPr>
              <a:t>We can compute the rotation matrix on an arbitrary axis by replacing x y z and t</a:t>
            </a:r>
          </a:p>
        </p:txBody>
      </p:sp>
      <p:sp>
        <p:nvSpPr>
          <p:cNvPr id="235" name="Shape 235"/>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a:t>
            </a:r>
            <a:r>
              <a:rPr lang="en">
                <a:solidFill>
                  <a:srgbClr val="999999"/>
                </a:solidFill>
              </a:rPr>
              <a:t> - Rotation</a:t>
            </a:r>
          </a:p>
        </p:txBody>
      </p:sp>
      <p:sp>
        <p:nvSpPr>
          <p:cNvPr id="241" name="Shape 241"/>
          <p:cNvSpPr/>
          <p:nvPr/>
        </p:nvSpPr>
        <p:spPr>
          <a:xfrm>
            <a:off x="874875" y="1880400"/>
            <a:ext cx="1533300" cy="7731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FFD966"/>
                </a:solidFill>
              </a:rPr>
              <a:t>1	0	0</a:t>
            </a:r>
          </a:p>
          <a:p>
            <a:pPr lvl="0" rtl="0" algn="l">
              <a:spcBef>
                <a:spcPts val="0"/>
              </a:spcBef>
              <a:buNone/>
            </a:pPr>
            <a:r>
              <a:rPr lang="en" sz="1200">
                <a:solidFill>
                  <a:srgbClr val="FFD966"/>
                </a:solidFill>
              </a:rPr>
              <a:t>0	cosθ	sinθ</a:t>
            </a:r>
          </a:p>
          <a:p>
            <a:pPr lvl="0" rtl="0" algn="l">
              <a:spcBef>
                <a:spcPts val="0"/>
              </a:spcBef>
              <a:buNone/>
            </a:pPr>
            <a:r>
              <a:rPr lang="en" sz="1200">
                <a:solidFill>
                  <a:srgbClr val="FFD966"/>
                </a:solidFill>
              </a:rPr>
              <a:t>0	-sinθ	cosθ</a:t>
            </a:r>
          </a:p>
        </p:txBody>
      </p:sp>
      <p:sp>
        <p:nvSpPr>
          <p:cNvPr id="242" name="Shape 242"/>
          <p:cNvSpPr/>
          <p:nvPr/>
        </p:nvSpPr>
        <p:spPr>
          <a:xfrm>
            <a:off x="3640162" y="1880400"/>
            <a:ext cx="1533300" cy="7731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FFD966"/>
                </a:solidFill>
              </a:rPr>
              <a:t>cosθ	0	-sinθ</a:t>
            </a:r>
          </a:p>
          <a:p>
            <a:pPr lvl="0" rtl="0">
              <a:spcBef>
                <a:spcPts val="0"/>
              </a:spcBef>
              <a:buNone/>
            </a:pPr>
            <a:r>
              <a:rPr lang="en" sz="1200">
                <a:solidFill>
                  <a:srgbClr val="FFD966"/>
                </a:solidFill>
              </a:rPr>
              <a:t>0	1	0</a:t>
            </a:r>
          </a:p>
          <a:p>
            <a:pPr lvl="0" rtl="0">
              <a:spcBef>
                <a:spcPts val="0"/>
              </a:spcBef>
              <a:buNone/>
            </a:pPr>
            <a:r>
              <a:rPr lang="en" sz="1200">
                <a:solidFill>
                  <a:srgbClr val="FFD966"/>
                </a:solidFill>
              </a:rPr>
              <a:t>sinθ	0	cosθ</a:t>
            </a:r>
          </a:p>
        </p:txBody>
      </p:sp>
      <p:sp>
        <p:nvSpPr>
          <p:cNvPr id="243" name="Shape 243"/>
          <p:cNvSpPr/>
          <p:nvPr/>
        </p:nvSpPr>
        <p:spPr>
          <a:xfrm>
            <a:off x="6343075" y="1880400"/>
            <a:ext cx="1533300" cy="7731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D966"/>
                </a:solidFill>
              </a:rPr>
              <a:t>cosθ	sinθ	0</a:t>
            </a:r>
          </a:p>
          <a:p>
            <a:pPr lvl="0" rtl="0" algn="ctr">
              <a:spcBef>
                <a:spcPts val="0"/>
              </a:spcBef>
              <a:buNone/>
            </a:pPr>
            <a:r>
              <a:rPr lang="en" sz="1200">
                <a:solidFill>
                  <a:srgbClr val="FFD966"/>
                </a:solidFill>
              </a:rPr>
              <a:t>-sinθ	cosθ	0</a:t>
            </a:r>
          </a:p>
          <a:p>
            <a:pPr lvl="0" rtl="0" algn="ctr">
              <a:spcBef>
                <a:spcPts val="0"/>
              </a:spcBef>
              <a:buNone/>
            </a:pPr>
            <a:r>
              <a:rPr lang="en" sz="1200">
                <a:solidFill>
                  <a:srgbClr val="FFD966"/>
                </a:solidFill>
              </a:rPr>
              <a:t>0	0	1</a:t>
            </a:r>
          </a:p>
        </p:txBody>
      </p:sp>
      <p:sp>
        <p:nvSpPr>
          <p:cNvPr id="244" name="Shape 244"/>
          <p:cNvSpPr txBox="1"/>
          <p:nvPr/>
        </p:nvSpPr>
        <p:spPr>
          <a:xfrm>
            <a:off x="349325" y="2060400"/>
            <a:ext cx="578100" cy="41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FFD966"/>
                </a:solidFill>
              </a:rPr>
              <a:t>x</a:t>
            </a:r>
            <a:r>
              <a:rPr lang="en">
                <a:solidFill>
                  <a:srgbClr val="E69138"/>
                </a:solidFill>
              </a:rPr>
              <a:t> =</a:t>
            </a:r>
          </a:p>
        </p:txBody>
      </p:sp>
      <p:sp>
        <p:nvSpPr>
          <p:cNvPr id="245" name="Shape 245"/>
          <p:cNvSpPr txBox="1"/>
          <p:nvPr/>
        </p:nvSpPr>
        <p:spPr>
          <a:xfrm>
            <a:off x="3057150" y="2060400"/>
            <a:ext cx="578100" cy="41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FFD966"/>
                </a:solidFill>
              </a:rPr>
              <a:t>y</a:t>
            </a:r>
            <a:r>
              <a:rPr lang="en">
                <a:solidFill>
                  <a:srgbClr val="E69138"/>
                </a:solidFill>
              </a:rPr>
              <a:t> =</a:t>
            </a:r>
          </a:p>
        </p:txBody>
      </p:sp>
      <p:sp>
        <p:nvSpPr>
          <p:cNvPr id="246" name="Shape 246"/>
          <p:cNvSpPr txBox="1"/>
          <p:nvPr/>
        </p:nvSpPr>
        <p:spPr>
          <a:xfrm>
            <a:off x="5764975" y="2060400"/>
            <a:ext cx="578100" cy="41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FFD966"/>
                </a:solidFill>
              </a:rPr>
              <a:t>z</a:t>
            </a:r>
            <a:r>
              <a:rPr lang="en">
                <a:solidFill>
                  <a:srgbClr val="E69138"/>
                </a:solidFill>
              </a:rPr>
              <a:t> =</a:t>
            </a:r>
          </a:p>
        </p:txBody>
      </p:sp>
      <p:sp>
        <p:nvSpPr>
          <p:cNvPr id="247" name="Shape 247"/>
          <p:cNvSpPr txBox="1"/>
          <p:nvPr>
            <p:ph idx="1" type="body"/>
          </p:nvPr>
        </p:nvSpPr>
        <p:spPr>
          <a:xfrm>
            <a:off x="311700" y="1152475"/>
            <a:ext cx="8520600" cy="773100"/>
          </a:xfrm>
          <a:prstGeom prst="rect">
            <a:avLst/>
          </a:prstGeom>
        </p:spPr>
        <p:txBody>
          <a:bodyPr anchorCtr="0" anchor="ctr" bIns="91425" lIns="91425" rIns="91425" tIns="91425">
            <a:noAutofit/>
          </a:bodyPr>
          <a:lstStyle/>
          <a:p>
            <a:pPr lvl="0" rtl="0">
              <a:spcBef>
                <a:spcPts val="0"/>
              </a:spcBef>
              <a:buNone/>
            </a:pPr>
            <a:r>
              <a:rPr lang="en" sz="1400"/>
              <a:t>Furthermore, for origin rotations, we let n, of R</a:t>
            </a:r>
            <a:r>
              <a:rPr baseline="-25000" lang="en" sz="1400"/>
              <a:t>n</a:t>
            </a:r>
            <a:r>
              <a:rPr lang="en" sz="1400"/>
              <a:t> ,be (1,0,0) , (0,1,0) and (0,0,1) we obtain:</a:t>
            </a:r>
          </a:p>
        </p:txBody>
      </p:sp>
      <p:sp>
        <p:nvSpPr>
          <p:cNvPr id="248" name="Shape 248"/>
          <p:cNvSpPr txBox="1"/>
          <p:nvPr/>
        </p:nvSpPr>
        <p:spPr>
          <a:xfrm>
            <a:off x="695925" y="4270405"/>
            <a:ext cx="1094100" cy="41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FFD966"/>
                </a:solidFill>
              </a:rPr>
              <a:t>y</a:t>
            </a:r>
            <a:r>
              <a:rPr lang="en">
                <a:solidFill>
                  <a:srgbClr val="E69138"/>
                </a:solidFill>
              </a:rPr>
              <a:t> (n,45) =</a:t>
            </a:r>
          </a:p>
        </p:txBody>
      </p:sp>
      <p:cxnSp>
        <p:nvCxnSpPr>
          <p:cNvPr id="249" name="Shape 249"/>
          <p:cNvCxnSpPr/>
          <p:nvPr/>
        </p:nvCxnSpPr>
        <p:spPr>
          <a:xfrm>
            <a:off x="4084775" y="4476955"/>
            <a:ext cx="1231800" cy="0"/>
          </a:xfrm>
          <a:prstGeom prst="straightConnector1">
            <a:avLst/>
          </a:prstGeom>
          <a:noFill/>
          <a:ln cap="flat" cmpd="sng" w="9525">
            <a:solidFill>
              <a:srgbClr val="E69138"/>
            </a:solidFill>
            <a:prstDash val="dash"/>
            <a:round/>
            <a:headEnd len="lg" w="lg" type="none"/>
            <a:tailEnd len="lg" w="lg" type="stealth"/>
          </a:ln>
        </p:spPr>
      </p:cxnSp>
      <p:sp>
        <p:nvSpPr>
          <p:cNvPr id="250" name="Shape 250"/>
          <p:cNvSpPr/>
          <p:nvPr/>
        </p:nvSpPr>
        <p:spPr>
          <a:xfrm>
            <a:off x="1790025" y="4090405"/>
            <a:ext cx="2112000" cy="7731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FFD966"/>
                </a:solidFill>
              </a:rPr>
              <a:t>cos45		0	-sin45</a:t>
            </a:r>
          </a:p>
          <a:p>
            <a:pPr lvl="0" rtl="0">
              <a:spcBef>
                <a:spcPts val="0"/>
              </a:spcBef>
              <a:buNone/>
            </a:pPr>
            <a:r>
              <a:rPr lang="en" sz="1200">
                <a:solidFill>
                  <a:srgbClr val="FFD966"/>
                </a:solidFill>
              </a:rPr>
              <a:t>0		1	0</a:t>
            </a:r>
          </a:p>
          <a:p>
            <a:pPr lvl="0" rtl="0">
              <a:spcBef>
                <a:spcPts val="0"/>
              </a:spcBef>
              <a:buNone/>
            </a:pPr>
            <a:r>
              <a:rPr lang="en" sz="1200">
                <a:solidFill>
                  <a:srgbClr val="FFD966"/>
                </a:solidFill>
              </a:rPr>
              <a:t>sin45		0	cos45</a:t>
            </a:r>
          </a:p>
        </p:txBody>
      </p:sp>
      <p:sp>
        <p:nvSpPr>
          <p:cNvPr id="251" name="Shape 251"/>
          <p:cNvSpPr/>
          <p:nvPr/>
        </p:nvSpPr>
        <p:spPr>
          <a:xfrm>
            <a:off x="5499325" y="3978205"/>
            <a:ext cx="1620900" cy="9975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FFD966"/>
                </a:solidFill>
              </a:rPr>
              <a:t>√2/2	0	-√2/2</a:t>
            </a:r>
          </a:p>
          <a:p>
            <a:pPr lvl="0" rtl="0">
              <a:spcBef>
                <a:spcPts val="0"/>
              </a:spcBef>
              <a:buNone/>
            </a:pPr>
            <a:r>
              <a:rPr lang="en" sz="1200">
                <a:solidFill>
                  <a:srgbClr val="FFD966"/>
                </a:solidFill>
              </a:rPr>
              <a:t>0	1	0</a:t>
            </a:r>
          </a:p>
          <a:p>
            <a:pPr lvl="0" rtl="0">
              <a:spcBef>
                <a:spcPts val="0"/>
              </a:spcBef>
              <a:buNone/>
            </a:pPr>
            <a:r>
              <a:rPr lang="en" sz="1200">
                <a:solidFill>
                  <a:srgbClr val="FFD966"/>
                </a:solidFill>
              </a:rPr>
              <a:t>√2/2	0	√2/2</a:t>
            </a:r>
          </a:p>
        </p:txBody>
      </p:sp>
      <p:sp>
        <p:nvSpPr>
          <p:cNvPr id="252" name="Shape 252"/>
          <p:cNvSpPr txBox="1"/>
          <p:nvPr/>
        </p:nvSpPr>
        <p:spPr>
          <a:xfrm>
            <a:off x="495925" y="3452755"/>
            <a:ext cx="7463100" cy="360300"/>
          </a:xfrm>
          <a:prstGeom prst="rect">
            <a:avLst/>
          </a:prstGeom>
          <a:noFill/>
          <a:ln>
            <a:noFill/>
          </a:ln>
        </p:spPr>
        <p:txBody>
          <a:bodyPr anchorCtr="0" anchor="ctr" bIns="91425" lIns="91425" rIns="91425" tIns="91425">
            <a:noAutofit/>
          </a:bodyPr>
          <a:lstStyle/>
          <a:p>
            <a:pPr lvl="0">
              <a:spcBef>
                <a:spcPts val="0"/>
              </a:spcBef>
              <a:buNone/>
            </a:pPr>
            <a:r>
              <a:rPr lang="en">
                <a:solidFill>
                  <a:srgbClr val="999999"/>
                </a:solidFill>
              </a:rPr>
              <a:t>The following is an example of R</a:t>
            </a:r>
            <a:r>
              <a:rPr baseline="-25000" lang="en">
                <a:solidFill>
                  <a:srgbClr val="999999"/>
                </a:solidFill>
              </a:rPr>
              <a:t>y</a:t>
            </a:r>
            <a:r>
              <a:rPr lang="en">
                <a:solidFill>
                  <a:srgbClr val="999999"/>
                </a:solidFill>
              </a:rPr>
              <a:t>(n) by 45 degrees:</a:t>
            </a:r>
          </a:p>
        </p:txBody>
      </p:sp>
      <p:sp>
        <p:nvSpPr>
          <p:cNvPr id="253" name="Shape 253"/>
          <p:cNvSpPr txBox="1"/>
          <p:nvPr/>
        </p:nvSpPr>
        <p:spPr>
          <a:xfrm>
            <a:off x="840450" y="2884125"/>
            <a:ext cx="7463100" cy="360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99999"/>
                </a:solidFill>
              </a:rPr>
              <a:t>Note how the row corresponding to the axis we are rotating around, doesn’t change!</a:t>
            </a:r>
          </a:p>
        </p:txBody>
      </p:sp>
      <p:sp>
        <p:nvSpPr>
          <p:cNvPr id="254" name="Shape 254"/>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a:off x="1607459" y="2720073"/>
            <a:ext cx="798600" cy="798600"/>
          </a:xfrm>
          <a:prstGeom prst="cube">
            <a:avLst>
              <a:gd fmla="val 25000" name="adj"/>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0" name="Shape 2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Rotation</a:t>
            </a:r>
          </a:p>
        </p:txBody>
      </p:sp>
      <p:cxnSp>
        <p:nvCxnSpPr>
          <p:cNvPr id="261" name="Shape 261"/>
          <p:cNvCxnSpPr/>
          <p:nvPr/>
        </p:nvCxnSpPr>
        <p:spPr>
          <a:xfrm>
            <a:off x="1965214" y="2192964"/>
            <a:ext cx="0" cy="2161800"/>
          </a:xfrm>
          <a:prstGeom prst="straightConnector1">
            <a:avLst/>
          </a:prstGeom>
          <a:noFill/>
          <a:ln cap="flat" cmpd="sng" w="9525">
            <a:solidFill>
              <a:srgbClr val="93C47D"/>
            </a:solidFill>
            <a:prstDash val="solid"/>
            <a:round/>
            <a:headEnd len="lg" w="lg" type="stealth"/>
            <a:tailEnd len="lg" w="lg" type="stealth"/>
          </a:ln>
        </p:spPr>
      </p:cxnSp>
      <p:cxnSp>
        <p:nvCxnSpPr>
          <p:cNvPr id="262" name="Shape 262"/>
          <p:cNvCxnSpPr/>
          <p:nvPr/>
        </p:nvCxnSpPr>
        <p:spPr>
          <a:xfrm>
            <a:off x="602055" y="3201207"/>
            <a:ext cx="2726400" cy="0"/>
          </a:xfrm>
          <a:prstGeom prst="straightConnector1">
            <a:avLst/>
          </a:prstGeom>
          <a:noFill/>
          <a:ln cap="flat" cmpd="sng" w="9525">
            <a:solidFill>
              <a:srgbClr val="93C47D"/>
            </a:solidFill>
            <a:prstDash val="solid"/>
            <a:round/>
            <a:headEnd len="lg" w="lg" type="stealth"/>
            <a:tailEnd len="lg" w="lg" type="stealth"/>
          </a:ln>
        </p:spPr>
      </p:cxnSp>
      <p:sp>
        <p:nvSpPr>
          <p:cNvPr id="263" name="Shape 263"/>
          <p:cNvSpPr txBox="1"/>
          <p:nvPr/>
        </p:nvSpPr>
        <p:spPr>
          <a:xfrm>
            <a:off x="2406011" y="2316926"/>
            <a:ext cx="1215600" cy="4032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FD966"/>
                </a:solidFill>
              </a:rPr>
              <a:t>u (1,1,1)</a:t>
            </a:r>
          </a:p>
        </p:txBody>
      </p:sp>
      <p:sp>
        <p:nvSpPr>
          <p:cNvPr id="264" name="Shape 264"/>
          <p:cNvSpPr txBox="1"/>
          <p:nvPr/>
        </p:nvSpPr>
        <p:spPr>
          <a:xfrm>
            <a:off x="311699" y="3518632"/>
            <a:ext cx="1295700" cy="4032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v (-1,-1,-1)</a:t>
            </a:r>
          </a:p>
        </p:txBody>
      </p:sp>
      <p:sp>
        <p:nvSpPr>
          <p:cNvPr id="265" name="Shape 265"/>
          <p:cNvSpPr txBox="1"/>
          <p:nvPr/>
        </p:nvSpPr>
        <p:spPr>
          <a:xfrm>
            <a:off x="3013847" y="3201207"/>
            <a:ext cx="314399" cy="265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x</a:t>
            </a:r>
          </a:p>
        </p:txBody>
      </p:sp>
      <p:sp>
        <p:nvSpPr>
          <p:cNvPr id="266" name="Shape 266"/>
          <p:cNvSpPr txBox="1"/>
          <p:nvPr/>
        </p:nvSpPr>
        <p:spPr>
          <a:xfrm>
            <a:off x="1807951" y="1927100"/>
            <a:ext cx="314400" cy="265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y</a:t>
            </a:r>
          </a:p>
        </p:txBody>
      </p:sp>
      <p:sp>
        <p:nvSpPr>
          <p:cNvPr id="267" name="Shape 267"/>
          <p:cNvSpPr/>
          <p:nvPr/>
        </p:nvSpPr>
        <p:spPr>
          <a:xfrm>
            <a:off x="2341423" y="2675745"/>
            <a:ext cx="104700" cy="104700"/>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1563230" y="3460517"/>
            <a:ext cx="104700" cy="104700"/>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sp>
        <p:nvSpPr>
          <p:cNvPr id="269" name="Shape 269"/>
          <p:cNvSpPr txBox="1"/>
          <p:nvPr/>
        </p:nvSpPr>
        <p:spPr>
          <a:xfrm>
            <a:off x="3872712" y="2022775"/>
            <a:ext cx="1384200" cy="4731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69138"/>
                </a:solidFill>
              </a:rPr>
              <a:t>R</a:t>
            </a:r>
            <a:r>
              <a:rPr baseline="-25000" lang="en">
                <a:solidFill>
                  <a:srgbClr val="E69138"/>
                </a:solidFill>
              </a:rPr>
              <a:t>y</a:t>
            </a:r>
            <a:r>
              <a:rPr lang="en">
                <a:solidFill>
                  <a:srgbClr val="E69138"/>
                </a:solidFill>
              </a:rPr>
              <a:t>(u,45) =  </a:t>
            </a:r>
            <a:r>
              <a:rPr lang="en">
                <a:solidFill>
                  <a:srgbClr val="FFD966"/>
                </a:solidFill>
              </a:rPr>
              <a:t>u</a:t>
            </a:r>
            <a:r>
              <a:rPr lang="en">
                <a:solidFill>
                  <a:srgbClr val="E69138"/>
                </a:solidFill>
              </a:rPr>
              <a:t> *</a:t>
            </a:r>
          </a:p>
        </p:txBody>
      </p:sp>
      <p:sp>
        <p:nvSpPr>
          <p:cNvPr id="270" name="Shape 270"/>
          <p:cNvSpPr txBox="1"/>
          <p:nvPr/>
        </p:nvSpPr>
        <p:spPr>
          <a:xfrm>
            <a:off x="7007275" y="2022775"/>
            <a:ext cx="1759800" cy="473100"/>
          </a:xfrm>
          <a:prstGeom prst="rect">
            <a:avLst/>
          </a:prstGeom>
          <a:noFill/>
          <a:ln>
            <a:noFill/>
          </a:ln>
        </p:spPr>
        <p:txBody>
          <a:bodyPr anchorCtr="0" anchor="ctr" bIns="91425" lIns="91425" rIns="91425" tIns="91425">
            <a:noAutofit/>
          </a:bodyPr>
          <a:lstStyle/>
          <a:p>
            <a:pPr lvl="0" rtl="0">
              <a:spcBef>
                <a:spcPts val="0"/>
              </a:spcBef>
              <a:buNone/>
            </a:pPr>
            <a:r>
              <a:rPr lang="en">
                <a:solidFill>
                  <a:srgbClr val="E69138"/>
                </a:solidFill>
              </a:rPr>
              <a:t>= </a:t>
            </a:r>
            <a:r>
              <a:rPr lang="en">
                <a:solidFill>
                  <a:srgbClr val="FFD966"/>
                </a:solidFill>
              </a:rPr>
              <a:t>( 2√2/2 , 1 , 0 )</a:t>
            </a:r>
          </a:p>
        </p:txBody>
      </p:sp>
      <p:sp>
        <p:nvSpPr>
          <p:cNvPr id="271" name="Shape 271"/>
          <p:cNvSpPr txBox="1"/>
          <p:nvPr/>
        </p:nvSpPr>
        <p:spPr>
          <a:xfrm>
            <a:off x="3872725" y="3632175"/>
            <a:ext cx="1384200" cy="47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E69138"/>
                </a:solidFill>
              </a:rPr>
              <a:t>y</a:t>
            </a:r>
            <a:r>
              <a:rPr lang="en">
                <a:solidFill>
                  <a:srgbClr val="E69138"/>
                </a:solidFill>
              </a:rPr>
              <a:t>(v,45) =  </a:t>
            </a:r>
            <a:r>
              <a:rPr lang="en">
                <a:solidFill>
                  <a:srgbClr val="FFD966"/>
                </a:solidFill>
              </a:rPr>
              <a:t>v</a:t>
            </a:r>
            <a:r>
              <a:rPr lang="en">
                <a:solidFill>
                  <a:srgbClr val="E69138"/>
                </a:solidFill>
              </a:rPr>
              <a:t> *</a:t>
            </a:r>
          </a:p>
        </p:txBody>
      </p:sp>
      <p:sp>
        <p:nvSpPr>
          <p:cNvPr id="272" name="Shape 272"/>
          <p:cNvSpPr txBox="1"/>
          <p:nvPr/>
        </p:nvSpPr>
        <p:spPr>
          <a:xfrm>
            <a:off x="7007275" y="3632175"/>
            <a:ext cx="1873500" cy="473100"/>
          </a:xfrm>
          <a:prstGeom prst="rect">
            <a:avLst/>
          </a:prstGeom>
          <a:noFill/>
          <a:ln>
            <a:noFill/>
          </a:ln>
        </p:spPr>
        <p:txBody>
          <a:bodyPr anchorCtr="0" anchor="ctr" bIns="91425" lIns="91425" rIns="91425" tIns="91425">
            <a:noAutofit/>
          </a:bodyPr>
          <a:lstStyle/>
          <a:p>
            <a:pPr lvl="0" rtl="0">
              <a:spcBef>
                <a:spcPts val="0"/>
              </a:spcBef>
              <a:buNone/>
            </a:pPr>
            <a:r>
              <a:rPr lang="en">
                <a:solidFill>
                  <a:srgbClr val="E69138"/>
                </a:solidFill>
              </a:rPr>
              <a:t>= </a:t>
            </a:r>
            <a:r>
              <a:rPr lang="en">
                <a:solidFill>
                  <a:srgbClr val="FFD966"/>
                </a:solidFill>
              </a:rPr>
              <a:t>( -2√2/2 , -1 , 0  )</a:t>
            </a:r>
          </a:p>
        </p:txBody>
      </p:sp>
      <p:sp>
        <p:nvSpPr>
          <p:cNvPr id="273" name="Shape 273"/>
          <p:cNvSpPr/>
          <p:nvPr/>
        </p:nvSpPr>
        <p:spPr>
          <a:xfrm>
            <a:off x="1548458" y="2480857"/>
            <a:ext cx="848399" cy="192900"/>
          </a:xfrm>
          <a:prstGeom prst="arc">
            <a:avLst>
              <a:gd fmla="val 9980813" name="adj1"/>
              <a:gd fmla="val 6299473" name="adj2"/>
            </a:avLst>
          </a:prstGeom>
          <a:noFill/>
          <a:ln cap="flat" cmpd="sng" w="9525">
            <a:solidFill>
              <a:srgbClr val="FFD966"/>
            </a:solidFill>
            <a:prstDash val="dot"/>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5250475" y="1760575"/>
            <a:ext cx="1620900" cy="9975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FFD966"/>
                </a:solidFill>
              </a:rPr>
              <a:t>√2/2	0	-√2/2</a:t>
            </a:r>
          </a:p>
          <a:p>
            <a:pPr lvl="0" rtl="0">
              <a:spcBef>
                <a:spcPts val="0"/>
              </a:spcBef>
              <a:buNone/>
            </a:pPr>
            <a:r>
              <a:rPr lang="en" sz="1200">
                <a:solidFill>
                  <a:srgbClr val="FFD966"/>
                </a:solidFill>
              </a:rPr>
              <a:t>0	1	0</a:t>
            </a:r>
          </a:p>
          <a:p>
            <a:pPr lvl="0" rtl="0">
              <a:spcBef>
                <a:spcPts val="0"/>
              </a:spcBef>
              <a:buNone/>
            </a:pPr>
            <a:r>
              <a:rPr lang="en" sz="1200">
                <a:solidFill>
                  <a:srgbClr val="FFD966"/>
                </a:solidFill>
              </a:rPr>
              <a:t>√2/2	0	√2/2</a:t>
            </a:r>
          </a:p>
        </p:txBody>
      </p:sp>
      <p:sp>
        <p:nvSpPr>
          <p:cNvPr id="275" name="Shape 275"/>
          <p:cNvSpPr txBox="1"/>
          <p:nvPr>
            <p:ph idx="1" type="body"/>
          </p:nvPr>
        </p:nvSpPr>
        <p:spPr>
          <a:xfrm>
            <a:off x="311700" y="1152475"/>
            <a:ext cx="8520600" cy="470100"/>
          </a:xfrm>
          <a:prstGeom prst="rect">
            <a:avLst/>
          </a:prstGeom>
        </p:spPr>
        <p:txBody>
          <a:bodyPr anchorCtr="0" anchor="t" bIns="91425" lIns="91425" rIns="91425" tIns="91425">
            <a:noAutofit/>
          </a:bodyPr>
          <a:lstStyle/>
          <a:p>
            <a:pPr lvl="0" rtl="0">
              <a:spcBef>
                <a:spcPts val="0"/>
              </a:spcBef>
              <a:buNone/>
            </a:pPr>
            <a:r>
              <a:rPr lang="en" sz="1600"/>
              <a:t>Example:</a:t>
            </a:r>
          </a:p>
        </p:txBody>
      </p:sp>
      <p:sp>
        <p:nvSpPr>
          <p:cNvPr id="276" name="Shape 276"/>
          <p:cNvSpPr/>
          <p:nvPr/>
        </p:nvSpPr>
        <p:spPr>
          <a:xfrm>
            <a:off x="5250475" y="3369975"/>
            <a:ext cx="1620900" cy="9975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FFD966"/>
                </a:solidFill>
              </a:rPr>
              <a:t>√2/2	0	-√2/2</a:t>
            </a:r>
          </a:p>
          <a:p>
            <a:pPr lvl="0" rtl="0">
              <a:spcBef>
                <a:spcPts val="0"/>
              </a:spcBef>
              <a:buNone/>
            </a:pPr>
            <a:r>
              <a:rPr lang="en" sz="1200">
                <a:solidFill>
                  <a:srgbClr val="FFD966"/>
                </a:solidFill>
              </a:rPr>
              <a:t>0	1	0</a:t>
            </a:r>
          </a:p>
          <a:p>
            <a:pPr lvl="0" rtl="0">
              <a:spcBef>
                <a:spcPts val="0"/>
              </a:spcBef>
              <a:buNone/>
            </a:pPr>
            <a:r>
              <a:rPr lang="en" sz="1200">
                <a:solidFill>
                  <a:srgbClr val="FFD966"/>
                </a:solidFill>
              </a:rPr>
              <a:t>√2/2	0	√2/2</a:t>
            </a:r>
          </a:p>
        </p:txBody>
      </p:sp>
      <p:sp>
        <p:nvSpPr>
          <p:cNvPr id="277" name="Shape 277"/>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Affine Transformations </a:t>
            </a:r>
            <a:r>
              <a:rPr lang="en">
                <a:solidFill>
                  <a:srgbClr val="999999"/>
                </a:solidFill>
              </a:rPr>
              <a:t>- Definition</a:t>
            </a:r>
          </a:p>
        </p:txBody>
      </p:sp>
      <p:sp>
        <p:nvSpPr>
          <p:cNvPr id="283" name="Shape 283"/>
          <p:cNvSpPr txBox="1"/>
          <p:nvPr>
            <p:ph idx="1" type="body"/>
          </p:nvPr>
        </p:nvSpPr>
        <p:spPr>
          <a:xfrm>
            <a:off x="311700" y="1152475"/>
            <a:ext cx="8520600" cy="1073700"/>
          </a:xfrm>
          <a:prstGeom prst="rect">
            <a:avLst/>
          </a:prstGeom>
        </p:spPr>
        <p:txBody>
          <a:bodyPr anchorCtr="0" anchor="t" bIns="91425" lIns="91425" rIns="91425" tIns="91425">
            <a:noAutofit/>
          </a:bodyPr>
          <a:lstStyle/>
          <a:p>
            <a:pPr lvl="0">
              <a:spcBef>
                <a:spcPts val="0"/>
              </a:spcBef>
              <a:buNone/>
            </a:pPr>
            <a:r>
              <a:rPr lang="en"/>
              <a:t>Simply a linear transformation AND a translation.</a:t>
            </a:r>
          </a:p>
          <a:p>
            <a:pPr lvl="0">
              <a:spcBef>
                <a:spcPts val="0"/>
              </a:spcBef>
              <a:buNone/>
            </a:pPr>
            <a:r>
              <a:rPr lang="en"/>
              <a:t>Let t(v) be a linear transformation. Then t</a:t>
            </a:r>
            <a:r>
              <a:rPr baseline="-25000" lang="en"/>
              <a:t>affine</a:t>
            </a:r>
            <a:r>
              <a:rPr lang="en"/>
              <a:t>(v) = t(v) + b, hence:</a:t>
            </a:r>
          </a:p>
          <a:p>
            <a:pPr lvl="0" rtl="0">
              <a:spcBef>
                <a:spcPts val="0"/>
              </a:spcBef>
              <a:buNone/>
            </a:pPr>
            <a:r>
              <a:rPr lang="en"/>
              <a:t>	</a:t>
            </a:r>
          </a:p>
        </p:txBody>
      </p:sp>
      <p:sp>
        <p:nvSpPr>
          <p:cNvPr id="284" name="Shape 284"/>
          <p:cNvSpPr/>
          <p:nvPr/>
        </p:nvSpPr>
        <p:spPr>
          <a:xfrm>
            <a:off x="1888575" y="3203175"/>
            <a:ext cx="1460400" cy="910800"/>
          </a:xfrm>
          <a:prstGeom prst="bracketPair">
            <a:avLst/>
          </a:prstGeom>
          <a:no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999999"/>
                </a:solidFill>
              </a:rPr>
              <a:t>A</a:t>
            </a:r>
            <a:r>
              <a:rPr baseline="-25000" lang="en">
                <a:solidFill>
                  <a:srgbClr val="999999"/>
                </a:solidFill>
              </a:rPr>
              <a:t>11	</a:t>
            </a:r>
            <a:r>
              <a:rPr lang="en">
                <a:solidFill>
                  <a:srgbClr val="999999"/>
                </a:solidFill>
              </a:rPr>
              <a:t>A</a:t>
            </a:r>
            <a:r>
              <a:rPr baseline="-25000" lang="en">
                <a:solidFill>
                  <a:srgbClr val="999999"/>
                </a:solidFill>
              </a:rPr>
              <a:t>12	</a:t>
            </a:r>
            <a:r>
              <a:rPr lang="en">
                <a:solidFill>
                  <a:srgbClr val="999999"/>
                </a:solidFill>
              </a:rPr>
              <a:t>A</a:t>
            </a:r>
            <a:r>
              <a:rPr baseline="-25000" lang="en">
                <a:solidFill>
                  <a:srgbClr val="999999"/>
                </a:solidFill>
              </a:rPr>
              <a:t>13</a:t>
            </a:r>
          </a:p>
          <a:p>
            <a:pPr lvl="0" rtl="0" algn="ctr">
              <a:spcBef>
                <a:spcPts val="0"/>
              </a:spcBef>
              <a:buNone/>
            </a:pPr>
            <a:r>
              <a:rPr lang="en">
                <a:solidFill>
                  <a:srgbClr val="999999"/>
                </a:solidFill>
              </a:rPr>
              <a:t>A</a:t>
            </a:r>
            <a:r>
              <a:rPr baseline="-25000" lang="en">
                <a:solidFill>
                  <a:srgbClr val="999999"/>
                </a:solidFill>
              </a:rPr>
              <a:t>21	</a:t>
            </a:r>
            <a:r>
              <a:rPr lang="en">
                <a:solidFill>
                  <a:srgbClr val="999999"/>
                </a:solidFill>
              </a:rPr>
              <a:t>A</a:t>
            </a:r>
            <a:r>
              <a:rPr baseline="-25000" lang="en">
                <a:solidFill>
                  <a:srgbClr val="999999"/>
                </a:solidFill>
              </a:rPr>
              <a:t>22	</a:t>
            </a:r>
            <a:r>
              <a:rPr lang="en">
                <a:solidFill>
                  <a:srgbClr val="999999"/>
                </a:solidFill>
              </a:rPr>
              <a:t>A</a:t>
            </a:r>
            <a:r>
              <a:rPr baseline="-25000" lang="en">
                <a:solidFill>
                  <a:srgbClr val="999999"/>
                </a:solidFill>
              </a:rPr>
              <a:t>23</a:t>
            </a:r>
          </a:p>
          <a:p>
            <a:pPr lvl="0" rtl="0" algn="ctr">
              <a:spcBef>
                <a:spcPts val="0"/>
              </a:spcBef>
              <a:buNone/>
            </a:pPr>
            <a:r>
              <a:rPr lang="en">
                <a:solidFill>
                  <a:srgbClr val="999999"/>
                </a:solidFill>
              </a:rPr>
              <a:t>A</a:t>
            </a:r>
            <a:r>
              <a:rPr baseline="-25000" lang="en">
                <a:solidFill>
                  <a:srgbClr val="999999"/>
                </a:solidFill>
              </a:rPr>
              <a:t>31	</a:t>
            </a:r>
            <a:r>
              <a:rPr lang="en">
                <a:solidFill>
                  <a:srgbClr val="999999"/>
                </a:solidFill>
              </a:rPr>
              <a:t>A</a:t>
            </a:r>
            <a:r>
              <a:rPr baseline="-25000" lang="en">
                <a:solidFill>
                  <a:srgbClr val="999999"/>
                </a:solidFill>
              </a:rPr>
              <a:t>32	</a:t>
            </a:r>
            <a:r>
              <a:rPr lang="en">
                <a:solidFill>
                  <a:srgbClr val="999999"/>
                </a:solidFill>
              </a:rPr>
              <a:t>A</a:t>
            </a:r>
            <a:r>
              <a:rPr baseline="-25000" lang="en">
                <a:solidFill>
                  <a:srgbClr val="999999"/>
                </a:solidFill>
              </a:rPr>
              <a:t>33</a:t>
            </a:r>
          </a:p>
        </p:txBody>
      </p:sp>
      <p:sp>
        <p:nvSpPr>
          <p:cNvPr id="285" name="Shape 285"/>
          <p:cNvSpPr txBox="1"/>
          <p:nvPr/>
        </p:nvSpPr>
        <p:spPr>
          <a:xfrm>
            <a:off x="428175" y="3437025"/>
            <a:ext cx="1460400" cy="44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t(v) + b = (x,y,z)</a:t>
            </a:r>
          </a:p>
        </p:txBody>
      </p:sp>
      <p:sp>
        <p:nvSpPr>
          <p:cNvPr id="286" name="Shape 286"/>
          <p:cNvSpPr txBox="1"/>
          <p:nvPr/>
        </p:nvSpPr>
        <p:spPr>
          <a:xfrm>
            <a:off x="3348975" y="3437025"/>
            <a:ext cx="1224000" cy="44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 (b</a:t>
            </a:r>
            <a:r>
              <a:rPr baseline="-25000" lang="en">
                <a:solidFill>
                  <a:srgbClr val="999999"/>
                </a:solidFill>
              </a:rPr>
              <a:t>x</a:t>
            </a:r>
            <a:r>
              <a:rPr lang="en">
                <a:solidFill>
                  <a:srgbClr val="999999"/>
                </a:solidFill>
              </a:rPr>
              <a:t>,b</a:t>
            </a:r>
            <a:r>
              <a:rPr baseline="-25000" lang="en">
                <a:solidFill>
                  <a:srgbClr val="999999"/>
                </a:solidFill>
              </a:rPr>
              <a:t>y</a:t>
            </a:r>
            <a:r>
              <a:rPr lang="en">
                <a:solidFill>
                  <a:srgbClr val="999999"/>
                </a:solidFill>
              </a:rPr>
              <a:t>,b</a:t>
            </a:r>
            <a:r>
              <a:rPr baseline="-25000" lang="en">
                <a:solidFill>
                  <a:srgbClr val="999999"/>
                </a:solidFill>
              </a:rPr>
              <a:t>z</a:t>
            </a:r>
            <a:r>
              <a:rPr lang="en">
                <a:solidFill>
                  <a:srgbClr val="999999"/>
                </a:solidFill>
              </a:rPr>
              <a:t>) =</a:t>
            </a:r>
          </a:p>
        </p:txBody>
      </p:sp>
      <p:sp>
        <p:nvSpPr>
          <p:cNvPr id="287" name="Shape 287"/>
          <p:cNvSpPr/>
          <p:nvPr/>
        </p:nvSpPr>
        <p:spPr>
          <a:xfrm>
            <a:off x="6178300" y="3121725"/>
            <a:ext cx="1938600" cy="1073700"/>
          </a:xfrm>
          <a:prstGeom prst="bracketPair">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A</a:t>
            </a:r>
            <a:r>
              <a:rPr baseline="-25000" lang="en">
                <a:solidFill>
                  <a:srgbClr val="FFD966"/>
                </a:solidFill>
              </a:rPr>
              <a:t>11	</a:t>
            </a:r>
            <a:r>
              <a:rPr lang="en">
                <a:solidFill>
                  <a:srgbClr val="FFD966"/>
                </a:solidFill>
              </a:rPr>
              <a:t>A</a:t>
            </a:r>
            <a:r>
              <a:rPr baseline="-25000" lang="en">
                <a:solidFill>
                  <a:srgbClr val="FFD966"/>
                </a:solidFill>
              </a:rPr>
              <a:t>12	</a:t>
            </a:r>
            <a:r>
              <a:rPr lang="en">
                <a:solidFill>
                  <a:srgbClr val="FFD966"/>
                </a:solidFill>
              </a:rPr>
              <a:t>A</a:t>
            </a:r>
            <a:r>
              <a:rPr baseline="-25000" lang="en">
                <a:solidFill>
                  <a:srgbClr val="FFD966"/>
                </a:solidFill>
              </a:rPr>
              <a:t>13</a:t>
            </a:r>
            <a:r>
              <a:rPr lang="en">
                <a:solidFill>
                  <a:srgbClr val="FFD966"/>
                </a:solidFill>
              </a:rPr>
              <a:t>	A</a:t>
            </a:r>
            <a:r>
              <a:rPr baseline="-25000" lang="en">
                <a:solidFill>
                  <a:srgbClr val="FFD966"/>
                </a:solidFill>
              </a:rPr>
              <a:t>14</a:t>
            </a:r>
          </a:p>
          <a:p>
            <a:pPr lvl="0" rtl="0" algn="ctr">
              <a:spcBef>
                <a:spcPts val="0"/>
              </a:spcBef>
              <a:buNone/>
            </a:pPr>
            <a:r>
              <a:rPr lang="en">
                <a:solidFill>
                  <a:srgbClr val="FFD966"/>
                </a:solidFill>
              </a:rPr>
              <a:t>A</a:t>
            </a:r>
            <a:r>
              <a:rPr baseline="-25000" lang="en">
                <a:solidFill>
                  <a:srgbClr val="FFD966"/>
                </a:solidFill>
              </a:rPr>
              <a:t>21	</a:t>
            </a:r>
            <a:r>
              <a:rPr lang="en">
                <a:solidFill>
                  <a:srgbClr val="FFD966"/>
                </a:solidFill>
              </a:rPr>
              <a:t>A</a:t>
            </a:r>
            <a:r>
              <a:rPr baseline="-25000" lang="en">
                <a:solidFill>
                  <a:srgbClr val="FFD966"/>
                </a:solidFill>
              </a:rPr>
              <a:t>22	</a:t>
            </a:r>
            <a:r>
              <a:rPr lang="en">
                <a:solidFill>
                  <a:srgbClr val="FFD966"/>
                </a:solidFill>
              </a:rPr>
              <a:t>A</a:t>
            </a:r>
            <a:r>
              <a:rPr baseline="-25000" lang="en">
                <a:solidFill>
                  <a:srgbClr val="FFD966"/>
                </a:solidFill>
              </a:rPr>
              <a:t>23</a:t>
            </a:r>
            <a:r>
              <a:rPr lang="en">
                <a:solidFill>
                  <a:srgbClr val="FFD966"/>
                </a:solidFill>
              </a:rPr>
              <a:t>	A</a:t>
            </a:r>
            <a:r>
              <a:rPr baseline="-25000" lang="en">
                <a:solidFill>
                  <a:srgbClr val="FFD966"/>
                </a:solidFill>
              </a:rPr>
              <a:t>24</a:t>
            </a:r>
          </a:p>
          <a:p>
            <a:pPr lvl="0" rtl="0" algn="ctr">
              <a:spcBef>
                <a:spcPts val="0"/>
              </a:spcBef>
              <a:buNone/>
            </a:pPr>
            <a:r>
              <a:rPr lang="en">
                <a:solidFill>
                  <a:srgbClr val="FFD966"/>
                </a:solidFill>
              </a:rPr>
              <a:t>A</a:t>
            </a:r>
            <a:r>
              <a:rPr baseline="-25000" lang="en">
                <a:solidFill>
                  <a:srgbClr val="FFD966"/>
                </a:solidFill>
              </a:rPr>
              <a:t>31	</a:t>
            </a:r>
            <a:r>
              <a:rPr lang="en">
                <a:solidFill>
                  <a:srgbClr val="FFD966"/>
                </a:solidFill>
              </a:rPr>
              <a:t>A</a:t>
            </a:r>
            <a:r>
              <a:rPr baseline="-25000" lang="en">
                <a:solidFill>
                  <a:srgbClr val="FFD966"/>
                </a:solidFill>
              </a:rPr>
              <a:t>32	</a:t>
            </a:r>
            <a:r>
              <a:rPr lang="en">
                <a:solidFill>
                  <a:srgbClr val="FFD966"/>
                </a:solidFill>
              </a:rPr>
              <a:t>A</a:t>
            </a:r>
            <a:r>
              <a:rPr baseline="-25000" lang="en">
                <a:solidFill>
                  <a:srgbClr val="FFD966"/>
                </a:solidFill>
              </a:rPr>
              <a:t>33</a:t>
            </a:r>
            <a:r>
              <a:rPr lang="en">
                <a:solidFill>
                  <a:srgbClr val="FFD966"/>
                </a:solidFill>
              </a:rPr>
              <a:t>	A</a:t>
            </a:r>
            <a:r>
              <a:rPr baseline="-25000" lang="en">
                <a:solidFill>
                  <a:srgbClr val="FFD966"/>
                </a:solidFill>
              </a:rPr>
              <a:t>34</a:t>
            </a:r>
          </a:p>
          <a:p>
            <a:pPr lvl="0" rtl="0" algn="ctr">
              <a:spcBef>
                <a:spcPts val="0"/>
              </a:spcBef>
              <a:buNone/>
            </a:pPr>
            <a:r>
              <a:rPr lang="en">
                <a:solidFill>
                  <a:srgbClr val="FFD966"/>
                </a:solidFill>
              </a:rPr>
              <a:t>b</a:t>
            </a:r>
            <a:r>
              <a:rPr baseline="-25000" lang="en">
                <a:solidFill>
                  <a:srgbClr val="FFD966"/>
                </a:solidFill>
              </a:rPr>
              <a:t>x</a:t>
            </a:r>
            <a:r>
              <a:rPr lang="en">
                <a:solidFill>
                  <a:srgbClr val="FFD966"/>
                </a:solidFill>
              </a:rPr>
              <a:t>	b</a:t>
            </a:r>
            <a:r>
              <a:rPr baseline="-25000" lang="en">
                <a:solidFill>
                  <a:srgbClr val="FFD966"/>
                </a:solidFill>
              </a:rPr>
              <a:t>y</a:t>
            </a:r>
            <a:r>
              <a:rPr lang="en">
                <a:solidFill>
                  <a:srgbClr val="FFD966"/>
                </a:solidFill>
              </a:rPr>
              <a:t>	b</a:t>
            </a:r>
            <a:r>
              <a:rPr baseline="-25000" lang="en">
                <a:solidFill>
                  <a:srgbClr val="FFD966"/>
                </a:solidFill>
              </a:rPr>
              <a:t>z</a:t>
            </a:r>
            <a:r>
              <a:rPr lang="en">
                <a:solidFill>
                  <a:srgbClr val="FFD966"/>
                </a:solidFill>
              </a:rPr>
              <a:t>	1</a:t>
            </a:r>
          </a:p>
        </p:txBody>
      </p:sp>
      <p:sp>
        <p:nvSpPr>
          <p:cNvPr id="288" name="Shape 288"/>
          <p:cNvSpPr txBox="1"/>
          <p:nvPr/>
        </p:nvSpPr>
        <p:spPr>
          <a:xfrm>
            <a:off x="4572975" y="3437025"/>
            <a:ext cx="1605600" cy="44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t(v) + b = (x,y,z,w)</a:t>
            </a:r>
          </a:p>
        </p:txBody>
      </p:sp>
      <p:sp>
        <p:nvSpPr>
          <p:cNvPr id="289" name="Shape 289"/>
          <p:cNvSpPr/>
          <p:nvPr/>
        </p:nvSpPr>
        <p:spPr>
          <a:xfrm rot="-5400000">
            <a:off x="6241600" y="1149400"/>
            <a:ext cx="300300" cy="3555300"/>
          </a:xfrm>
          <a:prstGeom prst="rightBrace">
            <a:avLst>
              <a:gd fmla="val 8333" name="adj1"/>
              <a:gd fmla="val 50000" name="adj2"/>
            </a:avLst>
          </a:prstGeom>
          <a:no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0" name="Shape 290"/>
          <p:cNvSpPr txBox="1"/>
          <p:nvPr/>
        </p:nvSpPr>
        <p:spPr>
          <a:xfrm>
            <a:off x="5066500" y="2333800"/>
            <a:ext cx="2650500" cy="4431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69138"/>
                </a:solidFill>
              </a:rPr>
              <a:t>Homogeneous Coordinates</a:t>
            </a:r>
          </a:p>
        </p:txBody>
      </p:sp>
      <p:sp>
        <p:nvSpPr>
          <p:cNvPr id="291" name="Shape 291"/>
          <p:cNvSpPr txBox="1"/>
          <p:nvPr/>
        </p:nvSpPr>
        <p:spPr>
          <a:xfrm>
            <a:off x="311700" y="4348350"/>
            <a:ext cx="8135700" cy="5727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999999"/>
                </a:solidFill>
              </a:rPr>
              <a:t>Note that if w = 0, then the translation would </a:t>
            </a:r>
            <a:r>
              <a:rPr lang="en" sz="1200">
                <a:solidFill>
                  <a:srgbClr val="E69138"/>
                </a:solidFill>
              </a:rPr>
              <a:t>not affect a vector</a:t>
            </a:r>
            <a:r>
              <a:rPr lang="en" sz="1200">
                <a:solidFill>
                  <a:srgbClr val="999999"/>
                </a:solidFill>
              </a:rPr>
              <a:t>. Otherwise, we </a:t>
            </a:r>
            <a:r>
              <a:rPr lang="en" sz="1200">
                <a:solidFill>
                  <a:srgbClr val="E69138"/>
                </a:solidFill>
              </a:rPr>
              <a:t>translate the point</a:t>
            </a:r>
          </a:p>
        </p:txBody>
      </p:sp>
      <p:sp>
        <p:nvSpPr>
          <p:cNvPr id="292" name="Shape 292"/>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Affine Transformations</a:t>
            </a:r>
            <a:r>
              <a:rPr lang="en">
                <a:solidFill>
                  <a:srgbClr val="999999"/>
                </a:solidFill>
              </a:rPr>
              <a:t> - Translation</a:t>
            </a:r>
          </a:p>
        </p:txBody>
      </p:sp>
      <p:sp>
        <p:nvSpPr>
          <p:cNvPr id="298" name="Shape 298"/>
          <p:cNvSpPr/>
          <p:nvPr/>
        </p:nvSpPr>
        <p:spPr>
          <a:xfrm>
            <a:off x="636433" y="2040148"/>
            <a:ext cx="758099" cy="655800"/>
          </a:xfrm>
          <a:prstGeom prst="triangle">
            <a:avLst>
              <a:gd fmla="val 50000" name="adj"/>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2187393" y="2040148"/>
            <a:ext cx="758100" cy="655800"/>
          </a:xfrm>
          <a:prstGeom prst="triangle">
            <a:avLst>
              <a:gd fmla="val 50000" name="adj"/>
            </a:avLst>
          </a:prstGeom>
          <a:solidFill>
            <a:srgbClr val="F1C232"/>
          </a:solidFill>
          <a:ln>
            <a:noFill/>
          </a:ln>
        </p:spPr>
        <p:txBody>
          <a:bodyPr anchorCtr="0" anchor="ctr" bIns="91425" lIns="91425" rIns="91425" tIns="91425">
            <a:noAutofit/>
          </a:bodyPr>
          <a:lstStyle/>
          <a:p>
            <a:pPr lvl="0">
              <a:spcBef>
                <a:spcPts val="0"/>
              </a:spcBef>
              <a:buNone/>
            </a:pPr>
            <a:r>
              <a:t/>
            </a:r>
            <a:endParaRPr/>
          </a:p>
        </p:txBody>
      </p:sp>
      <p:cxnSp>
        <p:nvCxnSpPr>
          <p:cNvPr id="300" name="Shape 300"/>
          <p:cNvCxnSpPr/>
          <p:nvPr/>
        </p:nvCxnSpPr>
        <p:spPr>
          <a:xfrm>
            <a:off x="1101777" y="2010142"/>
            <a:ext cx="1382100" cy="0"/>
          </a:xfrm>
          <a:prstGeom prst="straightConnector1">
            <a:avLst/>
          </a:prstGeom>
          <a:noFill/>
          <a:ln cap="flat" cmpd="sng" w="9525">
            <a:solidFill>
              <a:srgbClr val="93C47D"/>
            </a:solidFill>
            <a:prstDash val="solid"/>
            <a:round/>
            <a:headEnd len="lg" w="lg" type="none"/>
            <a:tailEnd len="lg" w="lg" type="stealth"/>
          </a:ln>
        </p:spPr>
      </p:cxnSp>
      <p:sp>
        <p:nvSpPr>
          <p:cNvPr id="301" name="Shape 301"/>
          <p:cNvSpPr/>
          <p:nvPr/>
        </p:nvSpPr>
        <p:spPr>
          <a:xfrm>
            <a:off x="957280" y="1951959"/>
            <a:ext cx="116400" cy="116400"/>
          </a:xfrm>
          <a:prstGeom prst="ellipse">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2508255" y="1951959"/>
            <a:ext cx="116400" cy="116400"/>
          </a:xfrm>
          <a:prstGeom prst="ellipse">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txBox="1"/>
          <p:nvPr/>
        </p:nvSpPr>
        <p:spPr>
          <a:xfrm>
            <a:off x="701970" y="1780058"/>
            <a:ext cx="255299" cy="2076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999999"/>
                </a:solidFill>
              </a:rPr>
              <a:t>p</a:t>
            </a:r>
            <a:r>
              <a:rPr baseline="-25000" lang="en" sz="1200">
                <a:solidFill>
                  <a:srgbClr val="999999"/>
                </a:solidFill>
              </a:rPr>
              <a:t>1</a:t>
            </a:r>
          </a:p>
        </p:txBody>
      </p:sp>
      <p:sp>
        <p:nvSpPr>
          <p:cNvPr id="304" name="Shape 304"/>
          <p:cNvSpPr txBox="1"/>
          <p:nvPr/>
        </p:nvSpPr>
        <p:spPr>
          <a:xfrm>
            <a:off x="2624646" y="1780050"/>
            <a:ext cx="583500" cy="207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999999"/>
                </a:solidFill>
              </a:rPr>
              <a:t>p</a:t>
            </a:r>
            <a:r>
              <a:rPr baseline="-25000" lang="en" sz="1200">
                <a:solidFill>
                  <a:srgbClr val="999999"/>
                </a:solidFill>
              </a:rPr>
              <a:t>1</a:t>
            </a:r>
            <a:r>
              <a:rPr lang="en" sz="1200">
                <a:solidFill>
                  <a:srgbClr val="999999"/>
                </a:solidFill>
              </a:rPr>
              <a:t>+ b</a:t>
            </a:r>
          </a:p>
        </p:txBody>
      </p:sp>
      <p:sp>
        <p:nvSpPr>
          <p:cNvPr id="305" name="Shape 305"/>
          <p:cNvSpPr/>
          <p:nvPr/>
        </p:nvSpPr>
        <p:spPr>
          <a:xfrm>
            <a:off x="1315674" y="2622459"/>
            <a:ext cx="116400" cy="116400"/>
          </a:xfrm>
          <a:prstGeom prst="ellipse">
            <a:avLst/>
          </a:prstGeom>
          <a:noFill/>
          <a:ln cap="flat" cmpd="sng" w="9525">
            <a:solidFill>
              <a:srgbClr val="E066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585580" y="2622459"/>
            <a:ext cx="116400" cy="116400"/>
          </a:xfrm>
          <a:prstGeom prst="ellipse">
            <a:avLst/>
          </a:prstGeom>
          <a:noFill/>
          <a:ln cap="flat" cmpd="sng" w="9525">
            <a:solidFill>
              <a:srgbClr val="E066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a:off x="2873299" y="2622459"/>
            <a:ext cx="116400" cy="116400"/>
          </a:xfrm>
          <a:prstGeom prst="ellipse">
            <a:avLst/>
          </a:prstGeom>
          <a:noFill/>
          <a:ln cap="flat" cmpd="sng" w="9525">
            <a:solidFill>
              <a:srgbClr val="E066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2143205" y="2622459"/>
            <a:ext cx="116400" cy="116400"/>
          </a:xfrm>
          <a:prstGeom prst="ellipse">
            <a:avLst/>
          </a:prstGeom>
          <a:noFill/>
          <a:ln cap="flat" cmpd="sng" w="9525">
            <a:solidFill>
              <a:srgbClr val="E066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9" name="Shape 309"/>
          <p:cNvCxnSpPr>
            <a:stCxn id="306" idx="4"/>
            <a:endCxn id="308" idx="3"/>
          </p:cNvCxnSpPr>
          <p:nvPr/>
        </p:nvCxnSpPr>
        <p:spPr>
          <a:xfrm rot="-5400000">
            <a:off x="1393480" y="1972059"/>
            <a:ext cx="17100" cy="1516500"/>
          </a:xfrm>
          <a:prstGeom prst="curvedConnector3">
            <a:avLst>
              <a:gd fmla="val -1392544" name="adj1"/>
            </a:avLst>
          </a:prstGeom>
          <a:noFill/>
          <a:ln cap="flat" cmpd="sng" w="9525">
            <a:solidFill>
              <a:srgbClr val="93C47D"/>
            </a:solidFill>
            <a:prstDash val="dash"/>
            <a:round/>
            <a:headEnd len="lg" w="lg" type="none"/>
            <a:tailEnd len="lg" w="lg" type="stealth"/>
          </a:ln>
        </p:spPr>
      </p:cxnSp>
      <p:sp>
        <p:nvSpPr>
          <p:cNvPr id="310" name="Shape 310"/>
          <p:cNvSpPr txBox="1"/>
          <p:nvPr/>
        </p:nvSpPr>
        <p:spPr>
          <a:xfrm>
            <a:off x="311701" y="2576858"/>
            <a:ext cx="255300" cy="207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999999"/>
                </a:solidFill>
              </a:rPr>
              <a:t>p</a:t>
            </a:r>
            <a:r>
              <a:rPr baseline="-25000" lang="en" sz="1200">
                <a:solidFill>
                  <a:srgbClr val="999999"/>
                </a:solidFill>
              </a:rPr>
              <a:t>2</a:t>
            </a:r>
          </a:p>
        </p:txBody>
      </p:sp>
      <p:sp>
        <p:nvSpPr>
          <p:cNvPr id="311" name="Shape 311"/>
          <p:cNvSpPr txBox="1"/>
          <p:nvPr>
            <p:ph idx="1" type="body"/>
          </p:nvPr>
        </p:nvSpPr>
        <p:spPr>
          <a:xfrm>
            <a:off x="311700" y="1152475"/>
            <a:ext cx="8520600" cy="496500"/>
          </a:xfrm>
          <a:prstGeom prst="rect">
            <a:avLst/>
          </a:prstGeom>
        </p:spPr>
        <p:txBody>
          <a:bodyPr anchorCtr="0" anchor="t" bIns="91425" lIns="91425" rIns="91425" tIns="91425">
            <a:noAutofit/>
          </a:bodyPr>
          <a:lstStyle/>
          <a:p>
            <a:pPr lvl="0" rtl="0">
              <a:spcBef>
                <a:spcPts val="0"/>
              </a:spcBef>
              <a:buNone/>
            </a:pPr>
            <a:r>
              <a:rPr lang="en" sz="1600"/>
              <a:t>Given a set of point &lt;p</a:t>
            </a:r>
            <a:r>
              <a:rPr baseline="-25000" lang="en" sz="1600"/>
              <a:t>1</a:t>
            </a:r>
            <a:r>
              <a:rPr lang="en"/>
              <a:t>,p</a:t>
            </a:r>
            <a:r>
              <a:rPr baseline="-25000" lang="en"/>
              <a:t>2</a:t>
            </a:r>
            <a:r>
              <a:rPr lang="en"/>
              <a:t>,...,p</a:t>
            </a:r>
            <a:r>
              <a:rPr baseline="-25000" lang="en"/>
              <a:t>k</a:t>
            </a:r>
            <a:r>
              <a:rPr lang="en"/>
              <a:t>&gt; and a vector b, we can displace p</a:t>
            </a:r>
            <a:r>
              <a:rPr baseline="-25000" lang="en"/>
              <a:t>i</a:t>
            </a:r>
            <a:r>
              <a:rPr lang="en"/>
              <a:t> in direction b:</a:t>
            </a:r>
          </a:p>
        </p:txBody>
      </p:sp>
      <p:sp>
        <p:nvSpPr>
          <p:cNvPr id="312" name="Shape 312"/>
          <p:cNvSpPr txBox="1"/>
          <p:nvPr>
            <p:ph idx="1" type="body"/>
          </p:nvPr>
        </p:nvSpPr>
        <p:spPr>
          <a:xfrm>
            <a:off x="3702725" y="1780050"/>
            <a:ext cx="4692000" cy="1197000"/>
          </a:xfrm>
          <a:prstGeom prst="rect">
            <a:avLst/>
          </a:prstGeom>
        </p:spPr>
        <p:txBody>
          <a:bodyPr anchorCtr="0" anchor="t" bIns="91425" lIns="91425" rIns="91425" tIns="91425">
            <a:noAutofit/>
          </a:bodyPr>
          <a:lstStyle/>
          <a:p>
            <a:pPr lvl="0" rtl="0" algn="just">
              <a:spcBef>
                <a:spcPts val="0"/>
              </a:spcBef>
              <a:buNone/>
            </a:pPr>
            <a:r>
              <a:rPr lang="en" sz="1600"/>
              <a:t>Any affine translation can be achieved with the following matrix:</a:t>
            </a:r>
          </a:p>
        </p:txBody>
      </p:sp>
      <p:sp>
        <p:nvSpPr>
          <p:cNvPr id="313" name="Shape 313"/>
          <p:cNvSpPr/>
          <p:nvPr/>
        </p:nvSpPr>
        <p:spPr>
          <a:xfrm>
            <a:off x="895356" y="3512125"/>
            <a:ext cx="1938600" cy="1073700"/>
          </a:xfrm>
          <a:prstGeom prst="bracketPair">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1</a:t>
            </a:r>
            <a:r>
              <a:rPr baseline="-25000" lang="en">
                <a:solidFill>
                  <a:srgbClr val="FFD966"/>
                </a:solidFill>
              </a:rPr>
              <a:t>	</a:t>
            </a:r>
            <a:r>
              <a:rPr lang="en">
                <a:solidFill>
                  <a:srgbClr val="FFD966"/>
                </a:solidFill>
              </a:rPr>
              <a:t>0</a:t>
            </a:r>
            <a:r>
              <a:rPr baseline="-25000" lang="en">
                <a:solidFill>
                  <a:srgbClr val="FFD966"/>
                </a:solidFill>
              </a:rPr>
              <a:t>	</a:t>
            </a:r>
            <a:r>
              <a:rPr lang="en">
                <a:solidFill>
                  <a:srgbClr val="FFD966"/>
                </a:solidFill>
              </a:rPr>
              <a:t>0	0</a:t>
            </a:r>
          </a:p>
          <a:p>
            <a:pPr lvl="0" rtl="0" algn="ctr">
              <a:spcBef>
                <a:spcPts val="0"/>
              </a:spcBef>
              <a:buNone/>
            </a:pPr>
            <a:r>
              <a:rPr lang="en">
                <a:solidFill>
                  <a:srgbClr val="FFD966"/>
                </a:solidFill>
              </a:rPr>
              <a:t>0</a:t>
            </a:r>
            <a:r>
              <a:rPr baseline="-25000" lang="en">
                <a:solidFill>
                  <a:srgbClr val="FFD966"/>
                </a:solidFill>
              </a:rPr>
              <a:t>	</a:t>
            </a:r>
            <a:r>
              <a:rPr lang="en">
                <a:solidFill>
                  <a:srgbClr val="FFD966"/>
                </a:solidFill>
              </a:rPr>
              <a:t>1</a:t>
            </a:r>
            <a:r>
              <a:rPr baseline="-25000" lang="en">
                <a:solidFill>
                  <a:srgbClr val="FFD966"/>
                </a:solidFill>
              </a:rPr>
              <a:t>	</a:t>
            </a:r>
            <a:r>
              <a:rPr lang="en">
                <a:solidFill>
                  <a:srgbClr val="FFD966"/>
                </a:solidFill>
              </a:rPr>
              <a:t>0	0</a:t>
            </a:r>
          </a:p>
          <a:p>
            <a:pPr lvl="0" rtl="0" algn="ctr">
              <a:spcBef>
                <a:spcPts val="0"/>
              </a:spcBef>
              <a:buNone/>
            </a:pPr>
            <a:r>
              <a:rPr lang="en">
                <a:solidFill>
                  <a:srgbClr val="FFD966"/>
                </a:solidFill>
              </a:rPr>
              <a:t>0</a:t>
            </a:r>
            <a:r>
              <a:rPr baseline="-25000" lang="en">
                <a:solidFill>
                  <a:srgbClr val="FFD966"/>
                </a:solidFill>
              </a:rPr>
              <a:t>	</a:t>
            </a:r>
            <a:r>
              <a:rPr lang="en">
                <a:solidFill>
                  <a:srgbClr val="FFD966"/>
                </a:solidFill>
              </a:rPr>
              <a:t>0</a:t>
            </a:r>
            <a:r>
              <a:rPr baseline="-25000" lang="en">
                <a:solidFill>
                  <a:srgbClr val="FFD966"/>
                </a:solidFill>
              </a:rPr>
              <a:t>	</a:t>
            </a:r>
            <a:r>
              <a:rPr lang="en">
                <a:solidFill>
                  <a:srgbClr val="FFD966"/>
                </a:solidFill>
              </a:rPr>
              <a:t>1	0</a:t>
            </a:r>
          </a:p>
          <a:p>
            <a:pPr lvl="0" rtl="0" algn="ctr">
              <a:spcBef>
                <a:spcPts val="0"/>
              </a:spcBef>
              <a:buNone/>
            </a:pPr>
            <a:r>
              <a:rPr lang="en">
                <a:solidFill>
                  <a:srgbClr val="FFD966"/>
                </a:solidFill>
              </a:rPr>
              <a:t>b</a:t>
            </a:r>
            <a:r>
              <a:rPr baseline="-25000" lang="en">
                <a:solidFill>
                  <a:srgbClr val="FFD966"/>
                </a:solidFill>
              </a:rPr>
              <a:t>x</a:t>
            </a:r>
            <a:r>
              <a:rPr lang="en">
                <a:solidFill>
                  <a:srgbClr val="FFD966"/>
                </a:solidFill>
              </a:rPr>
              <a:t>	b</a:t>
            </a:r>
            <a:r>
              <a:rPr baseline="-25000" lang="en">
                <a:solidFill>
                  <a:srgbClr val="FFD966"/>
                </a:solidFill>
              </a:rPr>
              <a:t>y</a:t>
            </a:r>
            <a:r>
              <a:rPr lang="en">
                <a:solidFill>
                  <a:srgbClr val="FFD966"/>
                </a:solidFill>
              </a:rPr>
              <a:t>	b</a:t>
            </a:r>
            <a:r>
              <a:rPr baseline="-25000" lang="en">
                <a:solidFill>
                  <a:srgbClr val="FFD966"/>
                </a:solidFill>
              </a:rPr>
              <a:t>z</a:t>
            </a:r>
            <a:r>
              <a:rPr lang="en">
                <a:solidFill>
                  <a:srgbClr val="FFD966"/>
                </a:solidFill>
              </a:rPr>
              <a:t>	1</a:t>
            </a:r>
          </a:p>
        </p:txBody>
      </p:sp>
      <p:sp>
        <p:nvSpPr>
          <p:cNvPr id="314" name="Shape 314"/>
          <p:cNvSpPr txBox="1"/>
          <p:nvPr/>
        </p:nvSpPr>
        <p:spPr>
          <a:xfrm>
            <a:off x="311698" y="3827425"/>
            <a:ext cx="583500" cy="44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p</a:t>
            </a:r>
            <a:r>
              <a:rPr baseline="-25000" lang="en">
                <a:solidFill>
                  <a:srgbClr val="FFD966"/>
                </a:solidFill>
              </a:rPr>
              <a:t>i</a:t>
            </a:r>
            <a:r>
              <a:rPr lang="en">
                <a:solidFill>
                  <a:srgbClr val="FFD966"/>
                </a:solidFill>
              </a:rPr>
              <a:t> *</a:t>
            </a:r>
          </a:p>
        </p:txBody>
      </p:sp>
      <p:sp>
        <p:nvSpPr>
          <p:cNvPr id="315" name="Shape 315"/>
          <p:cNvSpPr txBox="1"/>
          <p:nvPr/>
        </p:nvSpPr>
        <p:spPr>
          <a:xfrm>
            <a:off x="2834050" y="3827425"/>
            <a:ext cx="3477300" cy="44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  ( (p</a:t>
            </a:r>
            <a:r>
              <a:rPr baseline="-25000" lang="en">
                <a:solidFill>
                  <a:srgbClr val="FFD966"/>
                </a:solidFill>
              </a:rPr>
              <a:t>x</a:t>
            </a:r>
            <a:r>
              <a:rPr lang="en">
                <a:solidFill>
                  <a:srgbClr val="FFD966"/>
                </a:solidFill>
              </a:rPr>
              <a:t> + b) , (p</a:t>
            </a:r>
            <a:r>
              <a:rPr baseline="-25000" lang="en">
                <a:solidFill>
                  <a:srgbClr val="FFD966"/>
                </a:solidFill>
              </a:rPr>
              <a:t>y</a:t>
            </a:r>
            <a:r>
              <a:rPr lang="en">
                <a:solidFill>
                  <a:srgbClr val="FFD966"/>
                </a:solidFill>
              </a:rPr>
              <a:t> + b) , (p</a:t>
            </a:r>
            <a:r>
              <a:rPr baseline="-25000" lang="en">
                <a:solidFill>
                  <a:srgbClr val="FFD966"/>
                </a:solidFill>
              </a:rPr>
              <a:t>z</a:t>
            </a:r>
            <a:r>
              <a:rPr lang="en">
                <a:solidFill>
                  <a:srgbClr val="FFD966"/>
                </a:solidFill>
              </a:rPr>
              <a:t> + b) , ( p</a:t>
            </a:r>
            <a:r>
              <a:rPr baseline="-25000" lang="en">
                <a:solidFill>
                  <a:srgbClr val="FFD966"/>
                </a:solidFill>
              </a:rPr>
              <a:t>w</a:t>
            </a:r>
            <a:r>
              <a:rPr lang="en">
                <a:solidFill>
                  <a:srgbClr val="FFD966"/>
                </a:solidFill>
              </a:rPr>
              <a:t> * 1) )</a:t>
            </a:r>
          </a:p>
        </p:txBody>
      </p:sp>
      <p:cxnSp>
        <p:nvCxnSpPr>
          <p:cNvPr id="316" name="Shape 316"/>
          <p:cNvCxnSpPr/>
          <p:nvPr/>
        </p:nvCxnSpPr>
        <p:spPr>
          <a:xfrm>
            <a:off x="6423975" y="3348617"/>
            <a:ext cx="0" cy="1400700"/>
          </a:xfrm>
          <a:prstGeom prst="straightConnector1">
            <a:avLst/>
          </a:prstGeom>
          <a:noFill/>
          <a:ln cap="flat" cmpd="sng" w="28575">
            <a:solidFill>
              <a:srgbClr val="93C47D"/>
            </a:solidFill>
            <a:prstDash val="dash"/>
            <a:round/>
            <a:headEnd len="lg" w="lg" type="none"/>
            <a:tailEnd len="lg" w="lg" type="none"/>
          </a:ln>
        </p:spPr>
      </p:cxnSp>
      <p:sp>
        <p:nvSpPr>
          <p:cNvPr id="317" name="Shape 317"/>
          <p:cNvSpPr/>
          <p:nvPr/>
        </p:nvSpPr>
        <p:spPr>
          <a:xfrm>
            <a:off x="6679331" y="3512125"/>
            <a:ext cx="1938600" cy="1073700"/>
          </a:xfrm>
          <a:prstGeom prst="bracketPair">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1</a:t>
            </a:r>
            <a:r>
              <a:rPr baseline="-25000" lang="en">
                <a:solidFill>
                  <a:srgbClr val="FFD966"/>
                </a:solidFill>
              </a:rPr>
              <a:t>	</a:t>
            </a:r>
            <a:r>
              <a:rPr lang="en">
                <a:solidFill>
                  <a:srgbClr val="FFD966"/>
                </a:solidFill>
              </a:rPr>
              <a:t>0</a:t>
            </a:r>
            <a:r>
              <a:rPr baseline="-25000" lang="en">
                <a:solidFill>
                  <a:srgbClr val="FFD966"/>
                </a:solidFill>
              </a:rPr>
              <a:t>	</a:t>
            </a:r>
            <a:r>
              <a:rPr lang="en">
                <a:solidFill>
                  <a:srgbClr val="FFD966"/>
                </a:solidFill>
              </a:rPr>
              <a:t>0	0</a:t>
            </a:r>
          </a:p>
          <a:p>
            <a:pPr lvl="0" rtl="0" algn="ctr">
              <a:spcBef>
                <a:spcPts val="0"/>
              </a:spcBef>
              <a:buNone/>
            </a:pPr>
            <a:r>
              <a:rPr lang="en">
                <a:solidFill>
                  <a:srgbClr val="FFD966"/>
                </a:solidFill>
              </a:rPr>
              <a:t>0</a:t>
            </a:r>
            <a:r>
              <a:rPr baseline="-25000" lang="en">
                <a:solidFill>
                  <a:srgbClr val="FFD966"/>
                </a:solidFill>
              </a:rPr>
              <a:t>	</a:t>
            </a:r>
            <a:r>
              <a:rPr lang="en">
                <a:solidFill>
                  <a:srgbClr val="FFD966"/>
                </a:solidFill>
              </a:rPr>
              <a:t>1</a:t>
            </a:r>
            <a:r>
              <a:rPr baseline="-25000" lang="en">
                <a:solidFill>
                  <a:srgbClr val="FFD966"/>
                </a:solidFill>
              </a:rPr>
              <a:t>	</a:t>
            </a:r>
            <a:r>
              <a:rPr lang="en">
                <a:solidFill>
                  <a:srgbClr val="FFD966"/>
                </a:solidFill>
              </a:rPr>
              <a:t>0	0</a:t>
            </a:r>
          </a:p>
          <a:p>
            <a:pPr lvl="0" rtl="0" algn="ctr">
              <a:spcBef>
                <a:spcPts val="0"/>
              </a:spcBef>
              <a:buNone/>
            </a:pPr>
            <a:r>
              <a:rPr lang="en">
                <a:solidFill>
                  <a:srgbClr val="FFD966"/>
                </a:solidFill>
              </a:rPr>
              <a:t>0</a:t>
            </a:r>
            <a:r>
              <a:rPr baseline="-25000" lang="en">
                <a:solidFill>
                  <a:srgbClr val="FFD966"/>
                </a:solidFill>
              </a:rPr>
              <a:t>	</a:t>
            </a:r>
            <a:r>
              <a:rPr lang="en">
                <a:solidFill>
                  <a:srgbClr val="FFD966"/>
                </a:solidFill>
              </a:rPr>
              <a:t>0</a:t>
            </a:r>
            <a:r>
              <a:rPr baseline="-25000" lang="en">
                <a:solidFill>
                  <a:srgbClr val="FFD966"/>
                </a:solidFill>
              </a:rPr>
              <a:t>	</a:t>
            </a:r>
            <a:r>
              <a:rPr lang="en">
                <a:solidFill>
                  <a:srgbClr val="FFD966"/>
                </a:solidFill>
              </a:rPr>
              <a:t>1	0</a:t>
            </a:r>
          </a:p>
          <a:p>
            <a:pPr lvl="0" rtl="0" algn="ctr">
              <a:spcBef>
                <a:spcPts val="0"/>
              </a:spcBef>
              <a:buNone/>
            </a:pPr>
            <a:r>
              <a:rPr lang="en">
                <a:solidFill>
                  <a:srgbClr val="FFD966"/>
                </a:solidFill>
              </a:rPr>
              <a:t>-b</a:t>
            </a:r>
            <a:r>
              <a:rPr baseline="-25000" lang="en">
                <a:solidFill>
                  <a:srgbClr val="FFD966"/>
                </a:solidFill>
              </a:rPr>
              <a:t>x</a:t>
            </a:r>
            <a:r>
              <a:rPr lang="en">
                <a:solidFill>
                  <a:srgbClr val="FFD966"/>
                </a:solidFill>
              </a:rPr>
              <a:t>	-b</a:t>
            </a:r>
            <a:r>
              <a:rPr baseline="-25000" lang="en">
                <a:solidFill>
                  <a:srgbClr val="FFD966"/>
                </a:solidFill>
              </a:rPr>
              <a:t>y</a:t>
            </a:r>
            <a:r>
              <a:rPr lang="en">
                <a:solidFill>
                  <a:srgbClr val="FFD966"/>
                </a:solidFill>
              </a:rPr>
              <a:t>	-b</a:t>
            </a:r>
            <a:r>
              <a:rPr baseline="-25000" lang="en">
                <a:solidFill>
                  <a:srgbClr val="FFD966"/>
                </a:solidFill>
              </a:rPr>
              <a:t>z</a:t>
            </a:r>
            <a:r>
              <a:rPr lang="en">
                <a:solidFill>
                  <a:srgbClr val="FFD966"/>
                </a:solidFill>
              </a:rPr>
              <a:t>	1</a:t>
            </a:r>
          </a:p>
        </p:txBody>
      </p:sp>
      <p:sp>
        <p:nvSpPr>
          <p:cNvPr id="318" name="Shape 318"/>
          <p:cNvSpPr txBox="1"/>
          <p:nvPr/>
        </p:nvSpPr>
        <p:spPr>
          <a:xfrm>
            <a:off x="6890375" y="2839075"/>
            <a:ext cx="1516500" cy="390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999999"/>
                </a:solidFill>
              </a:rPr>
              <a:t>With inverse:</a:t>
            </a:r>
          </a:p>
        </p:txBody>
      </p:sp>
      <p:sp>
        <p:nvSpPr>
          <p:cNvPr id="319" name="Shape 319"/>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idx="1" type="body"/>
          </p:nvPr>
        </p:nvSpPr>
        <p:spPr>
          <a:xfrm>
            <a:off x="311700" y="1152475"/>
            <a:ext cx="8520600" cy="470100"/>
          </a:xfrm>
          <a:prstGeom prst="rect">
            <a:avLst/>
          </a:prstGeom>
        </p:spPr>
        <p:txBody>
          <a:bodyPr anchorCtr="0" anchor="t" bIns="91425" lIns="91425" rIns="91425" tIns="91425">
            <a:noAutofit/>
          </a:bodyPr>
          <a:lstStyle/>
          <a:p>
            <a:pPr lvl="0" rtl="0">
              <a:spcBef>
                <a:spcPts val="0"/>
              </a:spcBef>
              <a:buNone/>
            </a:pPr>
            <a:r>
              <a:rPr lang="en" sz="1400"/>
              <a:t>Rotation Matrices using homogeneous coordinates:</a:t>
            </a:r>
          </a:p>
          <a:p>
            <a:pPr lvl="0" rtl="0" algn="l">
              <a:spcBef>
                <a:spcPts val="0"/>
              </a:spcBef>
              <a:spcAft>
                <a:spcPts val="0"/>
              </a:spcAft>
              <a:buNone/>
            </a:pPr>
            <a:r>
              <a:t/>
            </a:r>
            <a:endParaRPr sz="1400"/>
          </a:p>
          <a:p>
            <a:pPr lvl="0" rtl="0" algn="l">
              <a:spcBef>
                <a:spcPts val="0"/>
              </a:spcBef>
              <a:spcAft>
                <a:spcPts val="0"/>
              </a:spcAft>
              <a:buNone/>
            </a:pPr>
            <a:r>
              <a:t/>
            </a:r>
            <a:endParaRPr sz="1400"/>
          </a:p>
          <a:p>
            <a:pPr lvl="0" rtl="0" algn="l">
              <a:spcBef>
                <a:spcPts val="0"/>
              </a:spcBef>
              <a:spcAft>
                <a:spcPts val="0"/>
              </a:spcAft>
              <a:buNone/>
            </a:pPr>
            <a:r>
              <a:t/>
            </a:r>
            <a:endParaRPr sz="1400"/>
          </a:p>
          <a:p>
            <a:pPr lvl="0" rtl="0" algn="l">
              <a:spcBef>
                <a:spcPts val="0"/>
              </a:spcBef>
              <a:spcAft>
                <a:spcPts val="0"/>
              </a:spcAft>
              <a:buNone/>
            </a:pPr>
            <a:r>
              <a:t/>
            </a:r>
            <a:endParaRPr sz="1400"/>
          </a:p>
          <a:p>
            <a:pPr lvl="0" rtl="0" algn="l">
              <a:spcBef>
                <a:spcPts val="0"/>
              </a:spcBef>
              <a:spcAft>
                <a:spcPts val="0"/>
              </a:spcAft>
              <a:buNone/>
            </a:pPr>
            <a:r>
              <a:t/>
            </a:r>
            <a:endParaRPr sz="1400"/>
          </a:p>
          <a:p>
            <a:pPr lvl="0" rtl="0" algn="l">
              <a:spcBef>
                <a:spcPts val="0"/>
              </a:spcBef>
              <a:spcAft>
                <a:spcPts val="0"/>
              </a:spcAft>
              <a:buNone/>
            </a:pPr>
            <a:r>
              <a:t/>
            </a:r>
            <a:endParaRPr sz="1400"/>
          </a:p>
          <a:p>
            <a:pPr lvl="0" rtl="0" algn="l">
              <a:spcBef>
                <a:spcPts val="0"/>
              </a:spcBef>
              <a:buNone/>
            </a:pPr>
            <a:r>
              <a:rPr lang="en" sz="1400"/>
              <a:t>					</a:t>
            </a:r>
          </a:p>
          <a:p>
            <a:pPr lvl="0" rtl="0">
              <a:spcBef>
                <a:spcPts val="0"/>
              </a:spcBef>
              <a:buNone/>
            </a:pPr>
            <a:r>
              <a:t/>
            </a:r>
            <a:endParaRPr sz="1400"/>
          </a:p>
          <a:p>
            <a:pPr lvl="0" rtl="0">
              <a:spcBef>
                <a:spcPts val="0"/>
              </a:spcBef>
              <a:buNone/>
            </a:pPr>
            <a:r>
              <a:t/>
            </a:r>
            <a:endParaRPr sz="1400"/>
          </a:p>
        </p:txBody>
      </p:sp>
      <p:sp>
        <p:nvSpPr>
          <p:cNvPr id="325" name="Shape 325"/>
          <p:cNvSpPr/>
          <p:nvPr/>
        </p:nvSpPr>
        <p:spPr>
          <a:xfrm>
            <a:off x="927425" y="1757325"/>
            <a:ext cx="1873500" cy="10737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D966"/>
                </a:solidFill>
              </a:rPr>
              <a:t>1	0	0	0</a:t>
            </a:r>
          </a:p>
          <a:p>
            <a:pPr lvl="0" rtl="0" algn="ctr">
              <a:spcBef>
                <a:spcPts val="0"/>
              </a:spcBef>
              <a:buNone/>
            </a:pPr>
            <a:r>
              <a:rPr lang="en" sz="1200">
                <a:solidFill>
                  <a:srgbClr val="FFD966"/>
                </a:solidFill>
              </a:rPr>
              <a:t>0	cosθ	sinθ	0</a:t>
            </a:r>
          </a:p>
          <a:p>
            <a:pPr lvl="0" rtl="0" algn="ctr">
              <a:spcBef>
                <a:spcPts val="0"/>
              </a:spcBef>
              <a:buNone/>
            </a:pPr>
            <a:r>
              <a:rPr lang="en" sz="1200">
                <a:solidFill>
                  <a:srgbClr val="FFD966"/>
                </a:solidFill>
              </a:rPr>
              <a:t>0	-sinθ	cosθ	0</a:t>
            </a:r>
          </a:p>
          <a:p>
            <a:pPr lvl="0" rtl="0" algn="ctr">
              <a:spcBef>
                <a:spcPts val="0"/>
              </a:spcBef>
              <a:buNone/>
            </a:pPr>
            <a:r>
              <a:rPr lang="en" sz="1200">
                <a:solidFill>
                  <a:srgbClr val="FFD966"/>
                </a:solidFill>
              </a:rPr>
              <a:t>0	0	0	1</a:t>
            </a:r>
          </a:p>
        </p:txBody>
      </p:sp>
      <p:sp>
        <p:nvSpPr>
          <p:cNvPr id="326" name="Shape 326"/>
          <p:cNvSpPr/>
          <p:nvPr/>
        </p:nvSpPr>
        <p:spPr>
          <a:xfrm>
            <a:off x="3635250" y="1757325"/>
            <a:ext cx="1873500" cy="10737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D966"/>
                </a:solidFill>
              </a:rPr>
              <a:t>cosθ	0	-sinθ	0</a:t>
            </a:r>
          </a:p>
          <a:p>
            <a:pPr lvl="0" rtl="0" algn="ctr">
              <a:spcBef>
                <a:spcPts val="0"/>
              </a:spcBef>
              <a:buNone/>
            </a:pPr>
            <a:r>
              <a:rPr lang="en" sz="1200">
                <a:solidFill>
                  <a:srgbClr val="FFD966"/>
                </a:solidFill>
              </a:rPr>
              <a:t>0	1	0	0</a:t>
            </a:r>
          </a:p>
          <a:p>
            <a:pPr lvl="0" rtl="0" algn="ctr">
              <a:spcBef>
                <a:spcPts val="0"/>
              </a:spcBef>
              <a:buNone/>
            </a:pPr>
            <a:r>
              <a:rPr lang="en" sz="1200">
                <a:solidFill>
                  <a:srgbClr val="FFD966"/>
                </a:solidFill>
              </a:rPr>
              <a:t>sinθ	0	cosθ	0</a:t>
            </a:r>
          </a:p>
          <a:p>
            <a:pPr lvl="0" rtl="0" algn="ctr">
              <a:spcBef>
                <a:spcPts val="0"/>
              </a:spcBef>
              <a:buNone/>
            </a:pPr>
            <a:r>
              <a:rPr lang="en" sz="1200">
                <a:solidFill>
                  <a:srgbClr val="FFD966"/>
                </a:solidFill>
              </a:rPr>
              <a:t>0	0	0	1</a:t>
            </a:r>
          </a:p>
        </p:txBody>
      </p:sp>
      <p:sp>
        <p:nvSpPr>
          <p:cNvPr id="327" name="Shape 327"/>
          <p:cNvSpPr/>
          <p:nvPr/>
        </p:nvSpPr>
        <p:spPr>
          <a:xfrm>
            <a:off x="6343075" y="1757325"/>
            <a:ext cx="1873500" cy="10737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FFD966"/>
                </a:solidFill>
              </a:rPr>
              <a:t>cosθ	sinθ	0	0</a:t>
            </a:r>
          </a:p>
          <a:p>
            <a:pPr lvl="0" rtl="0" algn="l">
              <a:spcBef>
                <a:spcPts val="0"/>
              </a:spcBef>
              <a:buNone/>
            </a:pPr>
            <a:r>
              <a:rPr lang="en" sz="1200">
                <a:solidFill>
                  <a:srgbClr val="FFD966"/>
                </a:solidFill>
              </a:rPr>
              <a:t>-sinθ	cosθ	0	0</a:t>
            </a:r>
          </a:p>
          <a:p>
            <a:pPr lvl="0" rtl="0" algn="l">
              <a:spcBef>
                <a:spcPts val="0"/>
              </a:spcBef>
              <a:buNone/>
            </a:pPr>
            <a:r>
              <a:rPr lang="en" sz="1200">
                <a:solidFill>
                  <a:srgbClr val="FFD966"/>
                </a:solidFill>
              </a:rPr>
              <a:t>0	0	1	0</a:t>
            </a:r>
          </a:p>
          <a:p>
            <a:pPr lvl="0" rtl="0" algn="l">
              <a:spcBef>
                <a:spcPts val="0"/>
              </a:spcBef>
              <a:buNone/>
            </a:pPr>
            <a:r>
              <a:rPr lang="en" sz="1200">
                <a:solidFill>
                  <a:srgbClr val="FFD966"/>
                </a:solidFill>
              </a:rPr>
              <a:t>0	0	0	1</a:t>
            </a:r>
          </a:p>
        </p:txBody>
      </p:sp>
      <p:sp>
        <p:nvSpPr>
          <p:cNvPr id="328" name="Shape 328"/>
          <p:cNvSpPr txBox="1"/>
          <p:nvPr/>
        </p:nvSpPr>
        <p:spPr>
          <a:xfrm>
            <a:off x="349325" y="2087625"/>
            <a:ext cx="578100" cy="4131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69138"/>
                </a:solidFill>
              </a:rPr>
              <a:t>R</a:t>
            </a:r>
            <a:r>
              <a:rPr baseline="-25000" lang="en">
                <a:solidFill>
                  <a:srgbClr val="FFD966"/>
                </a:solidFill>
              </a:rPr>
              <a:t>x</a:t>
            </a:r>
            <a:r>
              <a:rPr lang="en">
                <a:solidFill>
                  <a:srgbClr val="E69138"/>
                </a:solidFill>
              </a:rPr>
              <a:t> =</a:t>
            </a:r>
          </a:p>
        </p:txBody>
      </p:sp>
      <p:sp>
        <p:nvSpPr>
          <p:cNvPr id="329" name="Shape 329"/>
          <p:cNvSpPr txBox="1"/>
          <p:nvPr/>
        </p:nvSpPr>
        <p:spPr>
          <a:xfrm>
            <a:off x="3057150" y="2087625"/>
            <a:ext cx="578100" cy="41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FFD966"/>
                </a:solidFill>
              </a:rPr>
              <a:t>y</a:t>
            </a:r>
            <a:r>
              <a:rPr lang="en">
                <a:solidFill>
                  <a:srgbClr val="E69138"/>
                </a:solidFill>
              </a:rPr>
              <a:t> =</a:t>
            </a:r>
          </a:p>
        </p:txBody>
      </p:sp>
      <p:sp>
        <p:nvSpPr>
          <p:cNvPr id="330" name="Shape 330"/>
          <p:cNvSpPr txBox="1"/>
          <p:nvPr/>
        </p:nvSpPr>
        <p:spPr>
          <a:xfrm>
            <a:off x="5764975" y="2087625"/>
            <a:ext cx="578100" cy="41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R</a:t>
            </a:r>
            <a:r>
              <a:rPr baseline="-25000" lang="en">
                <a:solidFill>
                  <a:srgbClr val="FFD966"/>
                </a:solidFill>
              </a:rPr>
              <a:t>z</a:t>
            </a:r>
            <a:r>
              <a:rPr lang="en">
                <a:solidFill>
                  <a:srgbClr val="E69138"/>
                </a:solidFill>
              </a:rPr>
              <a:t> =</a:t>
            </a:r>
          </a:p>
        </p:txBody>
      </p:sp>
      <p:sp>
        <p:nvSpPr>
          <p:cNvPr id="331" name="Shape 331"/>
          <p:cNvSpPr txBox="1"/>
          <p:nvPr>
            <p:ph idx="1" type="body"/>
          </p:nvPr>
        </p:nvSpPr>
        <p:spPr>
          <a:xfrm>
            <a:off x="311700" y="3029425"/>
            <a:ext cx="5453400" cy="470100"/>
          </a:xfrm>
          <a:prstGeom prst="rect">
            <a:avLst/>
          </a:prstGeom>
        </p:spPr>
        <p:txBody>
          <a:bodyPr anchorCtr="0" anchor="t" bIns="91425" lIns="91425" rIns="91425" tIns="91425">
            <a:noAutofit/>
          </a:bodyPr>
          <a:lstStyle/>
          <a:p>
            <a:pPr lvl="0" rtl="0" algn="ctr">
              <a:spcBef>
                <a:spcPts val="0"/>
              </a:spcBef>
              <a:buNone/>
            </a:pPr>
            <a:r>
              <a:rPr lang="en" sz="1200"/>
              <a:t>Because R</a:t>
            </a:r>
            <a:r>
              <a:rPr baseline="-25000" lang="en" sz="1200"/>
              <a:t>n</a:t>
            </a:r>
            <a:r>
              <a:rPr lang="en" sz="1200"/>
              <a:t> is orthonormal, for any rotation matrix R</a:t>
            </a:r>
            <a:r>
              <a:rPr baseline="-25000" lang="en" sz="1200"/>
              <a:t>n</a:t>
            </a:r>
            <a:r>
              <a:rPr lang="en" sz="1200"/>
              <a:t>, its </a:t>
            </a:r>
            <a:r>
              <a:rPr lang="en" sz="1200">
                <a:solidFill>
                  <a:srgbClr val="E69138"/>
                </a:solidFill>
              </a:rPr>
              <a:t>inverse </a:t>
            </a:r>
            <a:r>
              <a:rPr lang="en" sz="1200"/>
              <a:t>is </a:t>
            </a:r>
            <a:r>
              <a:rPr lang="en" sz="1200">
                <a:solidFill>
                  <a:srgbClr val="FFD966"/>
                </a:solidFill>
              </a:rPr>
              <a:t>R</a:t>
            </a:r>
            <a:r>
              <a:rPr baseline="30000" lang="en" sz="1200">
                <a:solidFill>
                  <a:srgbClr val="FFD966"/>
                </a:solidFill>
              </a:rPr>
              <a:t>-1</a:t>
            </a:r>
            <a:r>
              <a:rPr lang="en" sz="1200"/>
              <a:t> </a:t>
            </a:r>
            <a:r>
              <a:rPr lang="en" sz="1200">
                <a:solidFill>
                  <a:srgbClr val="FFD966"/>
                </a:solidFill>
              </a:rPr>
              <a:t>= R</a:t>
            </a:r>
            <a:r>
              <a:rPr baseline="30000" lang="en" sz="1200">
                <a:solidFill>
                  <a:srgbClr val="FFD966"/>
                </a:solidFill>
              </a:rPr>
              <a:t>T</a:t>
            </a:r>
            <a:r>
              <a:rPr baseline="-25000" lang="en" sz="1200">
                <a:solidFill>
                  <a:srgbClr val="FFD966"/>
                </a:solidFill>
              </a:rPr>
              <a:t>n</a:t>
            </a:r>
          </a:p>
        </p:txBody>
      </p:sp>
      <p:sp>
        <p:nvSpPr>
          <p:cNvPr id="332" name="Shape 3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Affine Transformations</a:t>
            </a:r>
            <a:r>
              <a:rPr lang="en">
                <a:solidFill>
                  <a:srgbClr val="999999"/>
                </a:solidFill>
              </a:rPr>
              <a:t> - Rotation</a:t>
            </a:r>
          </a:p>
        </p:txBody>
      </p:sp>
      <p:grpSp>
        <p:nvGrpSpPr>
          <p:cNvPr id="333" name="Shape 333"/>
          <p:cNvGrpSpPr/>
          <p:nvPr/>
        </p:nvGrpSpPr>
        <p:grpSpPr>
          <a:xfrm>
            <a:off x="555600" y="3620525"/>
            <a:ext cx="2501550" cy="1393500"/>
            <a:chOff x="1545125" y="3616250"/>
            <a:chExt cx="2501550" cy="1393500"/>
          </a:xfrm>
        </p:grpSpPr>
        <p:cxnSp>
          <p:nvCxnSpPr>
            <p:cNvPr id="334" name="Shape 334"/>
            <p:cNvCxnSpPr/>
            <p:nvPr/>
          </p:nvCxnSpPr>
          <p:spPr>
            <a:xfrm>
              <a:off x="2536638" y="3763775"/>
              <a:ext cx="0" cy="1164600"/>
            </a:xfrm>
            <a:prstGeom prst="straightConnector1">
              <a:avLst/>
            </a:prstGeom>
            <a:noFill/>
            <a:ln cap="flat" cmpd="sng" w="9525">
              <a:solidFill>
                <a:srgbClr val="F6B26B"/>
              </a:solidFill>
              <a:prstDash val="solid"/>
              <a:round/>
              <a:headEnd len="lg" w="lg" type="stealth"/>
              <a:tailEnd len="lg" w="lg" type="stealth"/>
            </a:ln>
          </p:spPr>
        </p:cxnSp>
        <p:cxnSp>
          <p:nvCxnSpPr>
            <p:cNvPr id="335" name="Shape 335"/>
            <p:cNvCxnSpPr/>
            <p:nvPr/>
          </p:nvCxnSpPr>
          <p:spPr>
            <a:xfrm>
              <a:off x="1545125" y="4208527"/>
              <a:ext cx="2095800" cy="561600"/>
            </a:xfrm>
            <a:prstGeom prst="straightConnector1">
              <a:avLst/>
            </a:prstGeom>
            <a:noFill/>
            <a:ln cap="flat" cmpd="sng" w="9525">
              <a:solidFill>
                <a:srgbClr val="6FA8DC"/>
              </a:solidFill>
              <a:prstDash val="solid"/>
              <a:round/>
              <a:headEnd len="lg" w="lg" type="stealth"/>
              <a:tailEnd len="lg" w="lg" type="stealth"/>
            </a:ln>
          </p:spPr>
        </p:cxnSp>
        <p:cxnSp>
          <p:nvCxnSpPr>
            <p:cNvPr id="336" name="Shape 336"/>
            <p:cNvCxnSpPr/>
            <p:nvPr/>
          </p:nvCxnSpPr>
          <p:spPr>
            <a:xfrm flipH="1" rot="10800000">
              <a:off x="1635060" y="3969050"/>
              <a:ext cx="1803300" cy="1040700"/>
            </a:xfrm>
            <a:prstGeom prst="straightConnector1">
              <a:avLst/>
            </a:prstGeom>
            <a:noFill/>
            <a:ln cap="flat" cmpd="sng" w="9525">
              <a:solidFill>
                <a:srgbClr val="93C47D"/>
              </a:solidFill>
              <a:prstDash val="solid"/>
              <a:round/>
              <a:headEnd len="lg" w="lg" type="stealth"/>
              <a:tailEnd len="lg" w="lg" type="stealth"/>
            </a:ln>
          </p:spPr>
        </p:cxnSp>
        <p:sp>
          <p:nvSpPr>
            <p:cNvPr id="337" name="Shape 337"/>
            <p:cNvSpPr/>
            <p:nvPr/>
          </p:nvSpPr>
          <p:spPr>
            <a:xfrm>
              <a:off x="2125910" y="3879586"/>
              <a:ext cx="821400" cy="270600"/>
            </a:xfrm>
            <a:prstGeom prst="arc">
              <a:avLst>
                <a:gd fmla="val 16200000" name="adj1"/>
                <a:gd fmla="val 9496913" name="adj2"/>
              </a:avLst>
            </a:prstGeom>
            <a:noFill/>
            <a:ln cap="flat" cmpd="sng" w="9525">
              <a:solidFill>
                <a:srgbClr val="FFD966"/>
              </a:solidFill>
              <a:prstDash val="solid"/>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rot="5400000">
              <a:off x="1467932" y="4186869"/>
              <a:ext cx="544800" cy="210300"/>
            </a:xfrm>
            <a:prstGeom prst="arc">
              <a:avLst>
                <a:gd fmla="val 16200000" name="adj1"/>
                <a:gd fmla="val 12581055" name="adj2"/>
              </a:avLst>
            </a:prstGeom>
            <a:noFill/>
            <a:ln cap="flat" cmpd="sng" w="9525">
              <a:solidFill>
                <a:srgbClr val="FFD966"/>
              </a:solidFill>
              <a:prstDash val="solid"/>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rot="-5400000">
              <a:off x="1918654" y="4626933"/>
              <a:ext cx="544800" cy="210300"/>
            </a:xfrm>
            <a:prstGeom prst="arc">
              <a:avLst>
                <a:gd fmla="val 16200000" name="adj1"/>
                <a:gd fmla="val 12581055" name="adj2"/>
              </a:avLst>
            </a:prstGeom>
            <a:noFill/>
            <a:ln cap="flat" cmpd="sng" w="9525">
              <a:solidFill>
                <a:srgbClr val="FFD966"/>
              </a:solidFill>
              <a:prstDash val="solid"/>
              <a:round/>
              <a:headEnd len="med" w="med" type="none"/>
              <a:tailEnd len="med" w="med" type="stealth"/>
            </a:ln>
          </p:spPr>
          <p:txBody>
            <a:bodyPr anchorCtr="0" anchor="ctr" bIns="91425" lIns="91425" rIns="91425" tIns="91425">
              <a:noAutofit/>
            </a:bodyPr>
            <a:lstStyle/>
            <a:p>
              <a:pPr lvl="0">
                <a:spcBef>
                  <a:spcPts val="0"/>
                </a:spcBef>
                <a:buNone/>
              </a:pPr>
              <a:r>
                <a:t/>
              </a:r>
              <a:endParaRPr/>
            </a:p>
          </p:txBody>
        </p:sp>
        <p:sp>
          <p:nvSpPr>
            <p:cNvPr id="340" name="Shape 340"/>
            <p:cNvSpPr txBox="1"/>
            <p:nvPr/>
          </p:nvSpPr>
          <p:spPr>
            <a:xfrm>
              <a:off x="3610475" y="4656950"/>
              <a:ext cx="436200" cy="3528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69138"/>
                  </a:solidFill>
                </a:rPr>
                <a:t>x</a:t>
              </a:r>
            </a:p>
          </p:txBody>
        </p:sp>
        <p:sp>
          <p:nvSpPr>
            <p:cNvPr id="341" name="Shape 341"/>
            <p:cNvSpPr txBox="1"/>
            <p:nvPr/>
          </p:nvSpPr>
          <p:spPr>
            <a:xfrm>
              <a:off x="3438350" y="3758500"/>
              <a:ext cx="375300" cy="352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z</a:t>
              </a:r>
            </a:p>
          </p:txBody>
        </p:sp>
        <p:sp>
          <p:nvSpPr>
            <p:cNvPr id="342" name="Shape 342"/>
            <p:cNvSpPr txBox="1"/>
            <p:nvPr/>
          </p:nvSpPr>
          <p:spPr>
            <a:xfrm>
              <a:off x="2161350" y="3616250"/>
              <a:ext cx="375300" cy="352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y</a:t>
              </a:r>
            </a:p>
          </p:txBody>
        </p:sp>
      </p:grpSp>
      <p:sp>
        <p:nvSpPr>
          <p:cNvPr id="343" name="Shape 343"/>
          <p:cNvSpPr txBox="1"/>
          <p:nvPr/>
        </p:nvSpPr>
        <p:spPr>
          <a:xfrm>
            <a:off x="3057150" y="3665225"/>
            <a:ext cx="1765800" cy="1335900"/>
          </a:xfrm>
          <a:prstGeom prst="rect">
            <a:avLst/>
          </a:prstGeom>
          <a:noFill/>
          <a:ln>
            <a:noFill/>
          </a:ln>
        </p:spPr>
        <p:txBody>
          <a:bodyPr anchorCtr="0" anchor="t" bIns="91425" lIns="91425" rIns="91425" tIns="91425">
            <a:noAutofit/>
          </a:bodyPr>
          <a:lstStyle/>
          <a:p>
            <a:pPr lvl="0">
              <a:spcBef>
                <a:spcPts val="0"/>
              </a:spcBef>
              <a:buNone/>
            </a:pPr>
            <a:r>
              <a:rPr lang="en" sz="1200">
                <a:solidFill>
                  <a:srgbClr val="999999"/>
                </a:solidFill>
              </a:rPr>
              <a:t>Convention - rotate on:</a:t>
            </a:r>
          </a:p>
          <a:p>
            <a:pPr lvl="0">
              <a:spcBef>
                <a:spcPts val="0"/>
              </a:spcBef>
              <a:buNone/>
            </a:pPr>
            <a:r>
              <a:rPr lang="en" sz="1200">
                <a:solidFill>
                  <a:srgbClr val="B7B7B7"/>
                </a:solidFill>
              </a:rPr>
              <a:t>	</a:t>
            </a:r>
          </a:p>
          <a:p>
            <a:pPr lvl="0">
              <a:spcBef>
                <a:spcPts val="0"/>
              </a:spcBef>
              <a:buNone/>
            </a:pPr>
            <a:r>
              <a:rPr lang="en" sz="1200">
                <a:solidFill>
                  <a:srgbClr val="B7B7B7"/>
                </a:solidFill>
              </a:rPr>
              <a:t>y 	</a:t>
            </a:r>
            <a:r>
              <a:rPr lang="en" sz="1200">
                <a:solidFill>
                  <a:srgbClr val="FFD966"/>
                </a:solidFill>
              </a:rPr>
              <a:t>yaw</a:t>
            </a:r>
          </a:p>
          <a:p>
            <a:pPr lvl="0">
              <a:spcBef>
                <a:spcPts val="0"/>
              </a:spcBef>
              <a:buNone/>
            </a:pPr>
            <a:r>
              <a:rPr lang="en" sz="1200">
                <a:solidFill>
                  <a:srgbClr val="B7B7B7"/>
                </a:solidFill>
              </a:rPr>
              <a:t>x	</a:t>
            </a:r>
            <a:r>
              <a:rPr lang="en" sz="1200">
                <a:solidFill>
                  <a:srgbClr val="93C47D"/>
                </a:solidFill>
              </a:rPr>
              <a:t>pitch</a:t>
            </a:r>
          </a:p>
          <a:p>
            <a:pPr lvl="0">
              <a:spcBef>
                <a:spcPts val="0"/>
              </a:spcBef>
              <a:buNone/>
            </a:pPr>
            <a:r>
              <a:rPr lang="en" sz="1200">
                <a:solidFill>
                  <a:srgbClr val="B7B7B7"/>
                </a:solidFill>
              </a:rPr>
              <a:t>z	</a:t>
            </a:r>
            <a:r>
              <a:rPr lang="en" sz="1200">
                <a:solidFill>
                  <a:srgbClr val="6FA8DC"/>
                </a:solidFill>
              </a:rPr>
              <a:t>roll</a:t>
            </a:r>
          </a:p>
        </p:txBody>
      </p:sp>
      <p:sp>
        <p:nvSpPr>
          <p:cNvPr id="344" name="Shape 344"/>
          <p:cNvSpPr/>
          <p:nvPr/>
        </p:nvSpPr>
        <p:spPr>
          <a:xfrm>
            <a:off x="5508750" y="3697925"/>
            <a:ext cx="3285900" cy="12705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solidFill>
                  <a:srgbClr val="FFD966"/>
                </a:solidFill>
              </a:rPr>
              <a:t>c+tx</a:t>
            </a:r>
            <a:r>
              <a:rPr baseline="30000" lang="en" sz="1200">
                <a:solidFill>
                  <a:srgbClr val="FFD966"/>
                </a:solidFill>
              </a:rPr>
              <a:t>2</a:t>
            </a:r>
            <a:r>
              <a:rPr lang="en" sz="1200">
                <a:solidFill>
                  <a:srgbClr val="FFD966"/>
                </a:solidFill>
              </a:rPr>
              <a:t>		txy+sz		yxz-sy		0</a:t>
            </a:r>
          </a:p>
          <a:p>
            <a:pPr lvl="0" rtl="0">
              <a:spcBef>
                <a:spcPts val="0"/>
              </a:spcBef>
              <a:buNone/>
            </a:pPr>
            <a:r>
              <a:rPr lang="en" sz="1200">
                <a:solidFill>
                  <a:srgbClr val="FFD966"/>
                </a:solidFill>
              </a:rPr>
              <a:t>txy+sz		c+ty</a:t>
            </a:r>
            <a:r>
              <a:rPr baseline="30000" lang="en" sz="1200">
                <a:solidFill>
                  <a:srgbClr val="FFD966"/>
                </a:solidFill>
              </a:rPr>
              <a:t>2</a:t>
            </a:r>
            <a:r>
              <a:rPr lang="en" sz="1200">
                <a:solidFill>
                  <a:srgbClr val="FFD966"/>
                </a:solidFill>
              </a:rPr>
              <a:t>		tyz+sx		0</a:t>
            </a:r>
          </a:p>
          <a:p>
            <a:pPr lvl="0" rtl="0">
              <a:spcBef>
                <a:spcPts val="0"/>
              </a:spcBef>
              <a:buNone/>
            </a:pPr>
            <a:r>
              <a:rPr lang="en" sz="1200">
                <a:solidFill>
                  <a:srgbClr val="FFD966"/>
                </a:solidFill>
              </a:rPr>
              <a:t>txz+sy		tyz-sx		c+tz</a:t>
            </a:r>
            <a:r>
              <a:rPr baseline="30000" lang="en" sz="1200">
                <a:solidFill>
                  <a:srgbClr val="FFD966"/>
                </a:solidFill>
              </a:rPr>
              <a:t>2</a:t>
            </a:r>
            <a:r>
              <a:rPr lang="en" sz="1200">
                <a:solidFill>
                  <a:srgbClr val="FFD966"/>
                </a:solidFill>
              </a:rPr>
              <a:t>		0</a:t>
            </a:r>
          </a:p>
          <a:p>
            <a:pPr lvl="0" rtl="0">
              <a:spcBef>
                <a:spcPts val="0"/>
              </a:spcBef>
              <a:buNone/>
            </a:pPr>
            <a:r>
              <a:rPr lang="en" sz="1200">
                <a:solidFill>
                  <a:srgbClr val="FFD966"/>
                </a:solidFill>
              </a:rPr>
              <a:t>0		0		0		1</a:t>
            </a:r>
          </a:p>
        </p:txBody>
      </p:sp>
      <p:sp>
        <p:nvSpPr>
          <p:cNvPr id="345" name="Shape 345"/>
          <p:cNvSpPr txBox="1"/>
          <p:nvPr>
            <p:ph idx="1" type="body"/>
          </p:nvPr>
        </p:nvSpPr>
        <p:spPr>
          <a:xfrm>
            <a:off x="5963400" y="3062225"/>
            <a:ext cx="2376600" cy="635700"/>
          </a:xfrm>
          <a:prstGeom prst="rect">
            <a:avLst/>
          </a:prstGeom>
        </p:spPr>
        <p:txBody>
          <a:bodyPr anchorCtr="0" anchor="t" bIns="91425" lIns="91425" rIns="91425" tIns="91425">
            <a:noAutofit/>
          </a:bodyPr>
          <a:lstStyle/>
          <a:p>
            <a:pPr lvl="0" rtl="0" algn="ctr">
              <a:spcBef>
                <a:spcPts val="0"/>
              </a:spcBef>
              <a:buNone/>
            </a:pPr>
            <a:r>
              <a:rPr lang="en" sz="1400"/>
              <a:t>For an arbitrary axis, is the same criteria:</a:t>
            </a:r>
          </a:p>
          <a:p>
            <a:pPr lvl="0" rtl="0" algn="ctr">
              <a:spcBef>
                <a:spcPts val="0"/>
              </a:spcBef>
              <a:spcAft>
                <a:spcPts val="0"/>
              </a:spcAft>
              <a:buNone/>
            </a:pPr>
            <a:r>
              <a:t/>
            </a:r>
            <a:endParaRPr sz="1400"/>
          </a:p>
          <a:p>
            <a:pPr lvl="0" rtl="0" algn="ctr">
              <a:spcBef>
                <a:spcPts val="0"/>
              </a:spcBef>
              <a:spcAft>
                <a:spcPts val="0"/>
              </a:spcAft>
              <a:buNone/>
            </a:pPr>
            <a:r>
              <a:t/>
            </a:r>
            <a:endParaRPr sz="1400"/>
          </a:p>
          <a:p>
            <a:pPr lvl="0" rtl="0" algn="ctr">
              <a:spcBef>
                <a:spcPts val="0"/>
              </a:spcBef>
              <a:spcAft>
                <a:spcPts val="0"/>
              </a:spcAft>
              <a:buNone/>
            </a:pPr>
            <a:r>
              <a:t/>
            </a:r>
            <a:endParaRPr sz="1400"/>
          </a:p>
          <a:p>
            <a:pPr lvl="0" rtl="0" algn="ctr">
              <a:spcBef>
                <a:spcPts val="0"/>
              </a:spcBef>
              <a:spcAft>
                <a:spcPts val="0"/>
              </a:spcAft>
              <a:buNone/>
            </a:pPr>
            <a:r>
              <a:t/>
            </a:r>
            <a:endParaRPr sz="1400"/>
          </a:p>
          <a:p>
            <a:pPr lvl="0" rtl="0" algn="ctr">
              <a:spcBef>
                <a:spcPts val="0"/>
              </a:spcBef>
              <a:spcAft>
                <a:spcPts val="0"/>
              </a:spcAft>
              <a:buNone/>
            </a:pPr>
            <a:r>
              <a:t/>
            </a:r>
            <a:endParaRPr sz="1400"/>
          </a:p>
          <a:p>
            <a:pPr lvl="0" rtl="0" algn="ctr">
              <a:spcBef>
                <a:spcPts val="0"/>
              </a:spcBef>
              <a:spcAft>
                <a:spcPts val="0"/>
              </a:spcAft>
              <a:buNone/>
            </a:pPr>
            <a:r>
              <a:t/>
            </a:r>
            <a:endParaRPr sz="1400"/>
          </a:p>
          <a:p>
            <a:pPr lvl="0" rtl="0" algn="ctr">
              <a:spcBef>
                <a:spcPts val="0"/>
              </a:spcBef>
              <a:buNone/>
            </a:pPr>
            <a:r>
              <a:rPr lang="en" sz="1400"/>
              <a:t>					</a:t>
            </a:r>
          </a:p>
          <a:p>
            <a:pPr lvl="0" rtl="0" algn="ctr">
              <a:spcBef>
                <a:spcPts val="0"/>
              </a:spcBef>
              <a:buNone/>
            </a:pPr>
            <a:r>
              <a:t/>
            </a:r>
            <a:endParaRPr sz="1400"/>
          </a:p>
          <a:p>
            <a:pPr lvl="0" rtl="0" algn="ctr">
              <a:spcBef>
                <a:spcPts val="0"/>
              </a:spcBef>
              <a:buNone/>
            </a:pPr>
            <a:r>
              <a:t/>
            </a:r>
            <a:endParaRPr sz="1400"/>
          </a:p>
        </p:txBody>
      </p:sp>
      <p:sp>
        <p:nvSpPr>
          <p:cNvPr id="346" name="Shape 346"/>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Affine Transformations</a:t>
            </a:r>
            <a:r>
              <a:rPr lang="en">
                <a:solidFill>
                  <a:srgbClr val="999999"/>
                </a:solidFill>
              </a:rPr>
              <a:t> - Compound Transformations</a:t>
            </a:r>
          </a:p>
        </p:txBody>
      </p:sp>
      <p:cxnSp>
        <p:nvCxnSpPr>
          <p:cNvPr id="352" name="Shape 352"/>
          <p:cNvCxnSpPr/>
          <p:nvPr/>
        </p:nvCxnSpPr>
        <p:spPr>
          <a:xfrm>
            <a:off x="886281" y="1679406"/>
            <a:ext cx="0" cy="1892100"/>
          </a:xfrm>
          <a:prstGeom prst="straightConnector1">
            <a:avLst/>
          </a:prstGeom>
          <a:noFill/>
          <a:ln cap="flat" cmpd="sng" w="9525">
            <a:solidFill>
              <a:srgbClr val="F6B26B"/>
            </a:solidFill>
            <a:prstDash val="solid"/>
            <a:round/>
            <a:headEnd len="lg" w="lg" type="stealth"/>
            <a:tailEnd len="lg" w="lg" type="stealth"/>
          </a:ln>
        </p:spPr>
      </p:cxnSp>
      <p:cxnSp>
        <p:nvCxnSpPr>
          <p:cNvPr id="353" name="Shape 353"/>
          <p:cNvCxnSpPr/>
          <p:nvPr/>
        </p:nvCxnSpPr>
        <p:spPr>
          <a:xfrm>
            <a:off x="593200" y="2827312"/>
            <a:ext cx="1956300" cy="0"/>
          </a:xfrm>
          <a:prstGeom prst="straightConnector1">
            <a:avLst/>
          </a:prstGeom>
          <a:noFill/>
          <a:ln cap="flat" cmpd="sng" w="9525">
            <a:solidFill>
              <a:srgbClr val="6FA8DC"/>
            </a:solidFill>
            <a:prstDash val="solid"/>
            <a:round/>
            <a:headEnd len="lg" w="lg" type="stealth"/>
            <a:tailEnd len="lg" w="lg" type="stealth"/>
          </a:ln>
        </p:spPr>
      </p:cxnSp>
      <p:cxnSp>
        <p:nvCxnSpPr>
          <p:cNvPr id="354" name="Shape 354"/>
          <p:cNvCxnSpPr/>
          <p:nvPr/>
        </p:nvCxnSpPr>
        <p:spPr>
          <a:xfrm flipH="1" rot="10800000">
            <a:off x="598175" y="1639087"/>
            <a:ext cx="1476300" cy="1476300"/>
          </a:xfrm>
          <a:prstGeom prst="straightConnector1">
            <a:avLst/>
          </a:prstGeom>
          <a:noFill/>
          <a:ln cap="flat" cmpd="sng" w="9525">
            <a:solidFill>
              <a:srgbClr val="93C47D"/>
            </a:solidFill>
            <a:prstDash val="solid"/>
            <a:round/>
            <a:headEnd len="lg" w="lg" type="stealth"/>
            <a:tailEnd len="lg" w="lg" type="stealth"/>
          </a:ln>
        </p:spPr>
      </p:cxnSp>
      <p:sp>
        <p:nvSpPr>
          <p:cNvPr id="355" name="Shape 355"/>
          <p:cNvSpPr/>
          <p:nvPr/>
        </p:nvSpPr>
        <p:spPr>
          <a:xfrm>
            <a:off x="886350" y="1964996"/>
            <a:ext cx="853500" cy="853500"/>
          </a:xfrm>
          <a:prstGeom prst="cube">
            <a:avLst>
              <a:gd fmla="val 25000" name="adj"/>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1426675" y="2073200"/>
            <a:ext cx="195300" cy="195300"/>
          </a:xfrm>
          <a:prstGeom prst="ellipse">
            <a:avLst/>
          </a:prstGeom>
          <a:noFill/>
          <a:ln cap="flat" cmpd="sng" w="2857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txBox="1"/>
          <p:nvPr/>
        </p:nvSpPr>
        <p:spPr>
          <a:xfrm>
            <a:off x="1144825" y="2133350"/>
            <a:ext cx="443100" cy="285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06666"/>
                </a:solidFill>
              </a:rPr>
              <a:t>p</a:t>
            </a:r>
            <a:r>
              <a:rPr baseline="-25000" lang="en">
                <a:solidFill>
                  <a:srgbClr val="E06666"/>
                </a:solidFill>
              </a:rPr>
              <a:t>1</a:t>
            </a:r>
          </a:p>
        </p:txBody>
      </p:sp>
      <p:sp>
        <p:nvSpPr>
          <p:cNvPr id="358" name="Shape 358"/>
          <p:cNvSpPr/>
          <p:nvPr/>
        </p:nvSpPr>
        <p:spPr>
          <a:xfrm rot="2553486">
            <a:off x="2855921" y="1235975"/>
            <a:ext cx="443121" cy="443121"/>
          </a:xfrm>
          <a:prstGeom prst="cube">
            <a:avLst>
              <a:gd fmla="val 25000" name="adj"/>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a:off x="3125875" y="1359875"/>
            <a:ext cx="195300" cy="195300"/>
          </a:xfrm>
          <a:prstGeom prst="ellipse">
            <a:avLst/>
          </a:prstGeom>
          <a:noFill/>
          <a:ln cap="flat" cmpd="sng" w="2857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0" name="Shape 360"/>
          <p:cNvSpPr txBox="1"/>
          <p:nvPr/>
        </p:nvSpPr>
        <p:spPr>
          <a:xfrm>
            <a:off x="3202075" y="1387475"/>
            <a:ext cx="443100" cy="3831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p’</a:t>
            </a:r>
            <a:r>
              <a:rPr baseline="-25000" lang="en">
                <a:solidFill>
                  <a:srgbClr val="E06666"/>
                </a:solidFill>
              </a:rPr>
              <a:t>1</a:t>
            </a:r>
          </a:p>
        </p:txBody>
      </p:sp>
      <p:cxnSp>
        <p:nvCxnSpPr>
          <p:cNvPr id="361" name="Shape 361"/>
          <p:cNvCxnSpPr>
            <a:stCxn id="356" idx="6"/>
            <a:endCxn id="360" idx="2"/>
          </p:cNvCxnSpPr>
          <p:nvPr/>
        </p:nvCxnSpPr>
        <p:spPr>
          <a:xfrm flipH="1" rot="10800000">
            <a:off x="1621975" y="1770650"/>
            <a:ext cx="1801800" cy="400200"/>
          </a:xfrm>
          <a:prstGeom prst="curvedConnector2">
            <a:avLst/>
          </a:prstGeom>
          <a:noFill/>
          <a:ln cap="flat" cmpd="sng" w="9525">
            <a:solidFill>
              <a:srgbClr val="FFD966"/>
            </a:solidFill>
            <a:prstDash val="solid"/>
            <a:round/>
            <a:headEnd len="lg" w="lg" type="none"/>
            <a:tailEnd len="lg" w="lg" type="stealth"/>
          </a:ln>
        </p:spPr>
      </p:cxnSp>
      <p:sp>
        <p:nvSpPr>
          <p:cNvPr id="362" name="Shape 362"/>
          <p:cNvSpPr txBox="1"/>
          <p:nvPr/>
        </p:nvSpPr>
        <p:spPr>
          <a:xfrm>
            <a:off x="4080475" y="1254725"/>
            <a:ext cx="4752000" cy="2316900"/>
          </a:xfrm>
          <a:prstGeom prst="rect">
            <a:avLst/>
          </a:prstGeom>
          <a:noFill/>
          <a:ln>
            <a:noFill/>
          </a:ln>
        </p:spPr>
        <p:txBody>
          <a:bodyPr anchorCtr="0" anchor="ctr" bIns="91425" lIns="91425" rIns="91425" tIns="91425">
            <a:noAutofit/>
          </a:bodyPr>
          <a:lstStyle/>
          <a:p>
            <a:pPr lvl="0">
              <a:spcBef>
                <a:spcPts val="0"/>
              </a:spcBef>
              <a:buNone/>
            </a:pPr>
            <a:r>
              <a:rPr lang="en">
                <a:solidFill>
                  <a:srgbClr val="999999"/>
                </a:solidFill>
              </a:rPr>
              <a:t>Here we applied the following transformations:</a:t>
            </a:r>
          </a:p>
          <a:p>
            <a:pPr lvl="0">
              <a:spcBef>
                <a:spcPts val="0"/>
              </a:spcBef>
              <a:buNone/>
            </a:pPr>
            <a:r>
              <a:t/>
            </a:r>
            <a:endParaRPr>
              <a:solidFill>
                <a:srgbClr val="999999"/>
              </a:solidFill>
            </a:endParaRPr>
          </a:p>
          <a:p>
            <a:pPr indent="-228600" lvl="0" marL="457200" rtl="0">
              <a:spcBef>
                <a:spcPts val="0"/>
              </a:spcBef>
              <a:buClr>
                <a:srgbClr val="999999"/>
              </a:buClr>
              <a:buAutoNum type="arabicParenR"/>
            </a:pPr>
            <a:r>
              <a:rPr lang="en">
                <a:solidFill>
                  <a:srgbClr val="999999"/>
                </a:solidFill>
              </a:rPr>
              <a:t>Scale p</a:t>
            </a:r>
            <a:r>
              <a:rPr baseline="-25000" lang="en">
                <a:solidFill>
                  <a:srgbClr val="999999"/>
                </a:solidFill>
              </a:rPr>
              <a:t>i</a:t>
            </a:r>
            <a:r>
              <a:rPr lang="en">
                <a:solidFill>
                  <a:srgbClr val="999999"/>
                </a:solidFill>
              </a:rPr>
              <a:t> by a ½ factor.		</a:t>
            </a:r>
            <a:r>
              <a:rPr lang="en">
                <a:solidFill>
                  <a:srgbClr val="93C47D"/>
                </a:solidFill>
              </a:rPr>
              <a:t>S</a:t>
            </a:r>
          </a:p>
          <a:p>
            <a:pPr indent="-228600" lvl="0" marL="457200" rtl="0">
              <a:spcBef>
                <a:spcPts val="0"/>
              </a:spcBef>
              <a:buClr>
                <a:srgbClr val="999999"/>
              </a:buClr>
              <a:buAutoNum type="arabicParenR"/>
            </a:pPr>
            <a:r>
              <a:rPr lang="en">
                <a:solidFill>
                  <a:srgbClr val="999999"/>
                </a:solidFill>
              </a:rPr>
              <a:t>Rotate p</a:t>
            </a:r>
            <a:r>
              <a:rPr baseline="-25000" lang="en">
                <a:solidFill>
                  <a:srgbClr val="999999"/>
                </a:solidFill>
              </a:rPr>
              <a:t>i</a:t>
            </a:r>
            <a:r>
              <a:rPr lang="en">
                <a:solidFill>
                  <a:srgbClr val="999999"/>
                </a:solidFill>
              </a:rPr>
              <a:t> by 45 degrees	</a:t>
            </a:r>
            <a:r>
              <a:rPr lang="en">
                <a:solidFill>
                  <a:srgbClr val="FFD966"/>
                </a:solidFill>
              </a:rPr>
              <a:t>R</a:t>
            </a:r>
          </a:p>
          <a:p>
            <a:pPr indent="-228600" lvl="0" marL="457200" rtl="0">
              <a:spcBef>
                <a:spcPts val="0"/>
              </a:spcBef>
              <a:buClr>
                <a:srgbClr val="999999"/>
              </a:buClr>
              <a:buAutoNum type="arabicParenR"/>
            </a:pPr>
            <a:r>
              <a:rPr lang="en">
                <a:solidFill>
                  <a:srgbClr val="999999"/>
                </a:solidFill>
              </a:rPr>
              <a:t>Translate p</a:t>
            </a:r>
            <a:r>
              <a:rPr baseline="-25000" lang="en">
                <a:solidFill>
                  <a:srgbClr val="999999"/>
                </a:solidFill>
              </a:rPr>
              <a:t>i</a:t>
            </a:r>
            <a:r>
              <a:rPr lang="en">
                <a:solidFill>
                  <a:srgbClr val="999999"/>
                </a:solidFill>
              </a:rPr>
              <a:t> (x,y,z,w)		</a:t>
            </a:r>
            <a:r>
              <a:rPr lang="en">
                <a:solidFill>
                  <a:srgbClr val="6FA8DC"/>
                </a:solidFill>
              </a:rPr>
              <a:t>T</a:t>
            </a:r>
          </a:p>
          <a:p>
            <a:pPr lvl="0" rtl="0">
              <a:spcBef>
                <a:spcPts val="0"/>
              </a:spcBef>
              <a:buNone/>
            </a:pPr>
            <a:r>
              <a:t/>
            </a:r>
            <a:endParaRPr>
              <a:solidFill>
                <a:srgbClr val="999999"/>
              </a:solidFill>
            </a:endParaRPr>
          </a:p>
          <a:p>
            <a:pPr lvl="0">
              <a:spcBef>
                <a:spcPts val="0"/>
              </a:spcBef>
              <a:buNone/>
            </a:pPr>
            <a:r>
              <a:rPr lang="en">
                <a:solidFill>
                  <a:srgbClr val="999999"/>
                </a:solidFill>
              </a:rPr>
              <a:t>These can be expressed:</a:t>
            </a:r>
          </a:p>
          <a:p>
            <a:pPr lvl="0" rtl="0">
              <a:spcBef>
                <a:spcPts val="0"/>
              </a:spcBef>
              <a:buNone/>
            </a:pPr>
            <a:r>
              <a:t/>
            </a:r>
            <a:endParaRPr>
              <a:solidFill>
                <a:srgbClr val="999999"/>
              </a:solidFill>
            </a:endParaRPr>
          </a:p>
          <a:p>
            <a:pPr lvl="0" rtl="0" algn="ctr">
              <a:spcBef>
                <a:spcPts val="0"/>
              </a:spcBef>
              <a:buNone/>
            </a:pPr>
            <a:r>
              <a:rPr lang="en">
                <a:solidFill>
                  <a:srgbClr val="FFD966"/>
                </a:solidFill>
              </a:rPr>
              <a:t>(R</a:t>
            </a:r>
            <a:r>
              <a:rPr baseline="-25000" lang="en">
                <a:solidFill>
                  <a:srgbClr val="FFD966"/>
                </a:solidFill>
              </a:rPr>
              <a:t>p</a:t>
            </a:r>
            <a:r>
              <a:rPr lang="en">
                <a:solidFill>
                  <a:srgbClr val="FFD966"/>
                </a:solidFill>
              </a:rPr>
              <a:t>(S (x,y,z,w)))T	 = (x,y,z,w)(SRT)</a:t>
            </a:r>
          </a:p>
        </p:txBody>
      </p:sp>
      <p:sp>
        <p:nvSpPr>
          <p:cNvPr id="363" name="Shape 363"/>
          <p:cNvSpPr txBox="1"/>
          <p:nvPr/>
        </p:nvSpPr>
        <p:spPr>
          <a:xfrm>
            <a:off x="311700" y="3699025"/>
            <a:ext cx="8133000" cy="4002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999999"/>
                </a:solidFill>
              </a:rPr>
              <a:t>Recall that each transformation takes the form: p</a:t>
            </a:r>
            <a:r>
              <a:rPr baseline="-25000" lang="en" sz="1000">
                <a:solidFill>
                  <a:srgbClr val="999999"/>
                </a:solidFill>
              </a:rPr>
              <a:t>i</a:t>
            </a:r>
            <a:r>
              <a:rPr lang="en" sz="1000">
                <a:solidFill>
                  <a:srgbClr val="999999"/>
                </a:solidFill>
              </a:rPr>
              <a:t>T , where T is the transformation matrix. </a:t>
            </a:r>
            <a:r>
              <a:rPr lang="en" sz="1000">
                <a:solidFill>
                  <a:srgbClr val="FFD966"/>
                </a:solidFill>
              </a:rPr>
              <a:t>Let SRT = C → 2 multiplications</a:t>
            </a:r>
          </a:p>
        </p:txBody>
      </p:sp>
      <p:sp>
        <p:nvSpPr>
          <p:cNvPr id="364" name="Shape 364"/>
          <p:cNvSpPr txBox="1"/>
          <p:nvPr/>
        </p:nvSpPr>
        <p:spPr>
          <a:xfrm>
            <a:off x="311700" y="4099225"/>
            <a:ext cx="8520600" cy="572700"/>
          </a:xfrm>
          <a:prstGeom prst="rect">
            <a:avLst/>
          </a:prstGeom>
          <a:noFill/>
          <a:ln>
            <a:noFill/>
          </a:ln>
        </p:spPr>
        <p:txBody>
          <a:bodyPr anchorCtr="0" anchor="t" bIns="91425" lIns="91425" rIns="91425" tIns="91425">
            <a:noAutofit/>
          </a:bodyPr>
          <a:lstStyle/>
          <a:p>
            <a:pPr lvl="0">
              <a:spcBef>
                <a:spcPts val="0"/>
              </a:spcBef>
              <a:buNone/>
            </a:pPr>
            <a:r>
              <a:rPr lang="en" sz="1200">
                <a:solidFill>
                  <a:srgbClr val="999999"/>
                </a:solidFill>
              </a:rPr>
              <a:t>Clearly both methods are mathematically equivalent, due to the associative (</a:t>
            </a:r>
            <a:r>
              <a:rPr lang="en" sz="1200">
                <a:solidFill>
                  <a:srgbClr val="E06666"/>
                </a:solidFill>
              </a:rPr>
              <a:t>not commutative</a:t>
            </a:r>
            <a:r>
              <a:rPr lang="en" sz="1200">
                <a:solidFill>
                  <a:srgbClr val="999999"/>
                </a:solidFill>
              </a:rPr>
              <a:t>) nature of matrices.</a:t>
            </a:r>
          </a:p>
          <a:p>
            <a:pPr lvl="0">
              <a:spcBef>
                <a:spcPts val="0"/>
              </a:spcBef>
              <a:buNone/>
            </a:pPr>
            <a:r>
              <a:rPr lang="en" sz="1200">
                <a:solidFill>
                  <a:srgbClr val="999999"/>
                </a:solidFill>
              </a:rPr>
              <a:t>In practice assume there is an object with k points:</a:t>
            </a:r>
          </a:p>
          <a:p>
            <a:pPr lvl="0">
              <a:spcBef>
                <a:spcPts val="0"/>
              </a:spcBef>
              <a:buNone/>
            </a:pPr>
            <a:r>
              <a:t/>
            </a:r>
            <a:endParaRPr sz="1200">
              <a:solidFill>
                <a:srgbClr val="FFD966"/>
              </a:solidFill>
            </a:endParaRPr>
          </a:p>
          <a:p>
            <a:pPr lvl="0">
              <a:spcBef>
                <a:spcPts val="0"/>
              </a:spcBef>
              <a:buNone/>
            </a:pPr>
            <a:r>
              <a:rPr lang="en" sz="1200"/>
              <a:t>	</a:t>
            </a:r>
          </a:p>
        </p:txBody>
      </p:sp>
      <p:sp>
        <p:nvSpPr>
          <p:cNvPr id="365" name="Shape 365"/>
          <p:cNvSpPr/>
          <p:nvPr/>
        </p:nvSpPr>
        <p:spPr>
          <a:xfrm>
            <a:off x="5053425" y="3122899"/>
            <a:ext cx="1441800" cy="316800"/>
          </a:xfrm>
          <a:prstGeom prst="rect">
            <a:avLst/>
          </a:prstGeom>
          <a:noFill/>
          <a:ln cap="flat" cmpd="sng" w="9525">
            <a:solidFill>
              <a:srgbClr val="93C47D"/>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6653625" y="3122900"/>
            <a:ext cx="1185600" cy="316800"/>
          </a:xfrm>
          <a:prstGeom prst="rect">
            <a:avLst/>
          </a:prstGeom>
          <a:noFill/>
          <a:ln cap="flat" cmpd="sng" w="9525">
            <a:solidFill>
              <a:srgbClr val="E06666"/>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7" name="Shape 367"/>
          <p:cNvSpPr txBox="1"/>
          <p:nvPr/>
        </p:nvSpPr>
        <p:spPr>
          <a:xfrm>
            <a:off x="5308725" y="3472375"/>
            <a:ext cx="931200" cy="195300"/>
          </a:xfrm>
          <a:prstGeom prst="rect">
            <a:avLst/>
          </a:prstGeom>
          <a:noFill/>
          <a:ln>
            <a:noFill/>
          </a:ln>
        </p:spPr>
        <p:txBody>
          <a:bodyPr anchorCtr="0" anchor="ctr" bIns="91425" lIns="91425" rIns="91425" tIns="91425">
            <a:noAutofit/>
          </a:bodyPr>
          <a:lstStyle/>
          <a:p>
            <a:pPr lvl="0" algn="ctr">
              <a:spcBef>
                <a:spcPts val="0"/>
              </a:spcBef>
              <a:buNone/>
            </a:pPr>
            <a:r>
              <a:rPr lang="en" sz="800">
                <a:solidFill>
                  <a:srgbClr val="FFD966"/>
                </a:solidFill>
              </a:rPr>
              <a:t>step-by-step</a:t>
            </a:r>
          </a:p>
        </p:txBody>
      </p:sp>
      <p:sp>
        <p:nvSpPr>
          <p:cNvPr id="368" name="Shape 368"/>
          <p:cNvSpPr txBox="1"/>
          <p:nvPr/>
        </p:nvSpPr>
        <p:spPr>
          <a:xfrm>
            <a:off x="6780825" y="3472375"/>
            <a:ext cx="931200" cy="1953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D966"/>
                </a:solidFill>
              </a:rPr>
              <a:t>compound</a:t>
            </a:r>
          </a:p>
        </p:txBody>
      </p:sp>
      <p:sp>
        <p:nvSpPr>
          <p:cNvPr id="369" name="Shape 369"/>
          <p:cNvSpPr txBox="1"/>
          <p:nvPr/>
        </p:nvSpPr>
        <p:spPr>
          <a:xfrm>
            <a:off x="2616900" y="4607100"/>
            <a:ext cx="3910200" cy="536400"/>
          </a:xfrm>
          <a:prstGeom prst="rect">
            <a:avLst/>
          </a:prstGeom>
          <a:noFill/>
          <a:ln>
            <a:noFill/>
          </a:ln>
        </p:spPr>
        <p:txBody>
          <a:bodyPr anchorCtr="0" anchor="ctr" bIns="91425" lIns="91425" rIns="91425" tIns="91425">
            <a:noAutofit/>
          </a:bodyPr>
          <a:lstStyle/>
          <a:p>
            <a:pPr indent="-304800" lvl="0" marL="457200" rtl="0">
              <a:spcBef>
                <a:spcPts val="0"/>
              </a:spcBef>
              <a:buClr>
                <a:srgbClr val="FFD966"/>
              </a:buClr>
              <a:buSzPct val="100000"/>
              <a:buAutoNum type="arabicPeriod"/>
            </a:pPr>
            <a:r>
              <a:rPr lang="en" sz="1200">
                <a:solidFill>
                  <a:srgbClr val="FFD966"/>
                </a:solidFill>
              </a:rPr>
              <a:t>step-by-step: 	(S*k</a:t>
            </a:r>
            <a:r>
              <a:rPr baseline="-25000" lang="en" sz="1200">
                <a:solidFill>
                  <a:srgbClr val="FFD966"/>
                </a:solidFill>
              </a:rPr>
              <a:t>i</a:t>
            </a:r>
            <a:r>
              <a:rPr lang="en" sz="1200">
                <a:solidFill>
                  <a:srgbClr val="FFD966"/>
                </a:solidFill>
              </a:rPr>
              <a:t>)*R</a:t>
            </a:r>
            <a:r>
              <a:rPr baseline="-25000" lang="en" sz="1200">
                <a:solidFill>
                  <a:srgbClr val="FFD966"/>
                </a:solidFill>
              </a:rPr>
              <a:t>p</a:t>
            </a:r>
            <a:r>
              <a:rPr lang="en" sz="1200">
                <a:solidFill>
                  <a:srgbClr val="FFD966"/>
                </a:solidFill>
              </a:rPr>
              <a:t>*T 	→	k * 3 </a:t>
            </a:r>
          </a:p>
          <a:p>
            <a:pPr indent="-304800" lvl="0" marL="457200" rtl="0">
              <a:spcBef>
                <a:spcPts val="0"/>
              </a:spcBef>
              <a:buClr>
                <a:srgbClr val="FFD966"/>
              </a:buClr>
              <a:buSzPct val="100000"/>
              <a:buAutoNum type="arabicPeriod"/>
            </a:pPr>
            <a:r>
              <a:rPr lang="en" sz="1200">
                <a:solidFill>
                  <a:srgbClr val="FFD966"/>
                </a:solidFill>
              </a:rPr>
              <a:t>compound:		k</a:t>
            </a:r>
            <a:r>
              <a:rPr baseline="-25000" lang="en" sz="1200">
                <a:solidFill>
                  <a:srgbClr val="FFD966"/>
                </a:solidFill>
              </a:rPr>
              <a:t>i</a:t>
            </a:r>
            <a:r>
              <a:rPr lang="en" sz="1200">
                <a:solidFill>
                  <a:srgbClr val="FFD966"/>
                </a:solidFill>
              </a:rPr>
              <a:t>*(SRT)	→	k * (C)</a:t>
            </a:r>
          </a:p>
        </p:txBody>
      </p:sp>
      <p:sp>
        <p:nvSpPr>
          <p:cNvPr id="370" name="Shape 370"/>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spcAft>
                <a:spcPts val="0"/>
              </a:spcAft>
              <a:buNone/>
            </a:pPr>
            <a:r>
              <a:rPr lang="en" sz="1200"/>
              <a:t>When building a scene, it is convenient to work each object in its local system, for then, converting them to the world’s coordinates one. This is because:</a:t>
            </a:r>
          </a:p>
          <a:p>
            <a:pPr lvl="0" algn="just">
              <a:spcBef>
                <a:spcPts val="0"/>
              </a:spcBef>
              <a:spcAft>
                <a:spcPts val="0"/>
              </a:spcAft>
              <a:buNone/>
            </a:pPr>
            <a:r>
              <a:t/>
            </a:r>
            <a:endParaRPr sz="1200"/>
          </a:p>
          <a:p>
            <a:pPr indent="-304800" lvl="0" marL="457200" rtl="0" algn="just">
              <a:spcBef>
                <a:spcPts val="0"/>
              </a:spcBef>
              <a:spcAft>
                <a:spcPts val="0"/>
              </a:spcAft>
              <a:buSzPct val="100000"/>
              <a:buAutoNum type="arabicParenR"/>
            </a:pPr>
            <a:r>
              <a:rPr lang="en" sz="1200"/>
              <a:t>We can simplify transform due to the fact we center the object at its local origin, or in some other convenient way.</a:t>
            </a:r>
          </a:p>
          <a:p>
            <a:pPr lvl="0" rtl="0" algn="just">
              <a:spcBef>
                <a:spcPts val="0"/>
              </a:spcBef>
              <a:spcAft>
                <a:spcPts val="0"/>
              </a:spcAft>
              <a:buNone/>
            </a:pPr>
            <a:r>
              <a:t/>
            </a:r>
            <a:endParaRPr sz="1200"/>
          </a:p>
          <a:p>
            <a:pPr indent="-304800" lvl="0" marL="457200" rtl="0" algn="just">
              <a:spcBef>
                <a:spcPts val="0"/>
              </a:spcBef>
              <a:spcAft>
                <a:spcPts val="0"/>
              </a:spcAft>
              <a:buSzPct val="100000"/>
              <a:buAutoNum type="arabicParenR"/>
            </a:pPr>
            <a:r>
              <a:rPr lang="en" sz="1200"/>
              <a:t>Objects can be reused in multiple instances without having to hardcode their global coordinates, but rather keeping their local ones and converting accordingly. Think in objects we might reuse in several instances when building scenarios.</a:t>
            </a:r>
          </a:p>
        </p:txBody>
      </p:sp>
      <p:sp>
        <p:nvSpPr>
          <p:cNvPr id="376" name="Shape 3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a:t>
            </a:r>
          </a:p>
        </p:txBody>
      </p:sp>
      <p:cxnSp>
        <p:nvCxnSpPr>
          <p:cNvPr id="377" name="Shape 377"/>
          <p:cNvCxnSpPr/>
          <p:nvPr/>
        </p:nvCxnSpPr>
        <p:spPr>
          <a:xfrm>
            <a:off x="2155025" y="3161950"/>
            <a:ext cx="0" cy="1501800"/>
          </a:xfrm>
          <a:prstGeom prst="straightConnector1">
            <a:avLst/>
          </a:prstGeom>
          <a:noFill/>
          <a:ln cap="flat" cmpd="sng" w="9525">
            <a:solidFill>
              <a:srgbClr val="F1C232"/>
            </a:solidFill>
            <a:prstDash val="solid"/>
            <a:round/>
            <a:headEnd len="lg" w="lg" type="stealth"/>
            <a:tailEnd len="lg" w="lg" type="none"/>
          </a:ln>
        </p:spPr>
      </p:cxnSp>
      <p:cxnSp>
        <p:nvCxnSpPr>
          <p:cNvPr id="378" name="Shape 378"/>
          <p:cNvCxnSpPr/>
          <p:nvPr/>
        </p:nvCxnSpPr>
        <p:spPr>
          <a:xfrm rot="10800000">
            <a:off x="2155025" y="4663750"/>
            <a:ext cx="1927500" cy="0"/>
          </a:xfrm>
          <a:prstGeom prst="straightConnector1">
            <a:avLst/>
          </a:prstGeom>
          <a:noFill/>
          <a:ln cap="flat" cmpd="sng" w="9525">
            <a:solidFill>
              <a:srgbClr val="F1C232"/>
            </a:solidFill>
            <a:prstDash val="solid"/>
            <a:round/>
            <a:headEnd len="lg" w="lg" type="stealth"/>
            <a:tailEnd len="lg" w="lg" type="none"/>
          </a:ln>
        </p:spPr>
      </p:cxnSp>
      <p:cxnSp>
        <p:nvCxnSpPr>
          <p:cNvPr id="379" name="Shape 379"/>
          <p:cNvCxnSpPr/>
          <p:nvPr/>
        </p:nvCxnSpPr>
        <p:spPr>
          <a:xfrm>
            <a:off x="3566725" y="3402200"/>
            <a:ext cx="435600" cy="435600"/>
          </a:xfrm>
          <a:prstGeom prst="straightConnector1">
            <a:avLst/>
          </a:prstGeom>
          <a:noFill/>
          <a:ln cap="flat" cmpd="sng" w="9525">
            <a:solidFill>
              <a:srgbClr val="6AA84F"/>
            </a:solidFill>
            <a:prstDash val="solid"/>
            <a:round/>
            <a:headEnd len="lg" w="lg" type="stealth"/>
            <a:tailEnd len="lg" w="lg" type="none"/>
          </a:ln>
        </p:spPr>
      </p:cxnSp>
      <p:cxnSp>
        <p:nvCxnSpPr>
          <p:cNvPr id="380" name="Shape 380"/>
          <p:cNvCxnSpPr/>
          <p:nvPr/>
        </p:nvCxnSpPr>
        <p:spPr>
          <a:xfrm flipH="1">
            <a:off x="4002175" y="3360800"/>
            <a:ext cx="476700" cy="476700"/>
          </a:xfrm>
          <a:prstGeom prst="straightConnector1">
            <a:avLst/>
          </a:prstGeom>
          <a:noFill/>
          <a:ln cap="flat" cmpd="sng" w="9525">
            <a:solidFill>
              <a:srgbClr val="6AA84F"/>
            </a:solidFill>
            <a:prstDash val="solid"/>
            <a:round/>
            <a:headEnd len="lg" w="lg" type="stealth"/>
            <a:tailEnd len="lg" w="lg" type="none"/>
          </a:ln>
        </p:spPr>
      </p:cxnSp>
      <p:sp>
        <p:nvSpPr>
          <p:cNvPr id="381" name="Shape 381"/>
          <p:cNvSpPr/>
          <p:nvPr/>
        </p:nvSpPr>
        <p:spPr>
          <a:xfrm rot="-2747004">
            <a:off x="3769406" y="3552506"/>
            <a:ext cx="465461" cy="465461"/>
          </a:xfrm>
          <a:prstGeom prst="rect">
            <a:avLst/>
          </a:prstGeom>
          <a:noFill/>
          <a:ln cap="flat" cmpd="sng" w="952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txBox="1"/>
          <p:nvPr/>
        </p:nvSpPr>
        <p:spPr>
          <a:xfrm>
            <a:off x="1929775" y="4686225"/>
            <a:ext cx="2245200" cy="3831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1C232"/>
                </a:solidFill>
              </a:rPr>
              <a:t>world’s coordinates</a:t>
            </a:r>
          </a:p>
        </p:txBody>
      </p:sp>
      <p:sp>
        <p:nvSpPr>
          <p:cNvPr id="383" name="Shape 383"/>
          <p:cNvSpPr txBox="1"/>
          <p:nvPr/>
        </p:nvSpPr>
        <p:spPr>
          <a:xfrm>
            <a:off x="4447425" y="3428450"/>
            <a:ext cx="1717200" cy="3831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1C232"/>
                </a:solidFill>
              </a:rPr>
              <a:t>local coordinates</a:t>
            </a:r>
          </a:p>
        </p:txBody>
      </p:sp>
      <p:sp>
        <p:nvSpPr>
          <p:cNvPr id="384" name="Shape 384"/>
          <p:cNvSpPr txBox="1"/>
          <p:nvPr/>
        </p:nvSpPr>
        <p:spPr>
          <a:xfrm>
            <a:off x="4478875" y="3189650"/>
            <a:ext cx="273300" cy="238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1C232"/>
                </a:solidFill>
              </a:rPr>
              <a:t>u</a:t>
            </a:r>
          </a:p>
        </p:txBody>
      </p:sp>
      <p:sp>
        <p:nvSpPr>
          <p:cNvPr id="385" name="Shape 385"/>
          <p:cNvSpPr txBox="1"/>
          <p:nvPr/>
        </p:nvSpPr>
        <p:spPr>
          <a:xfrm>
            <a:off x="3369804" y="3189650"/>
            <a:ext cx="273300" cy="238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1C232"/>
                </a:solidFill>
              </a:rPr>
              <a:t>v</a:t>
            </a:r>
          </a:p>
        </p:txBody>
      </p:sp>
      <p:sp>
        <p:nvSpPr>
          <p:cNvPr id="386" name="Shape 386"/>
          <p:cNvSpPr txBox="1"/>
          <p:nvPr/>
        </p:nvSpPr>
        <p:spPr>
          <a:xfrm>
            <a:off x="4082529" y="4544350"/>
            <a:ext cx="273300" cy="238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1C232"/>
                </a:solidFill>
              </a:rPr>
              <a:t>x</a:t>
            </a:r>
          </a:p>
        </p:txBody>
      </p:sp>
      <p:sp>
        <p:nvSpPr>
          <p:cNvPr id="387" name="Shape 387"/>
          <p:cNvSpPr txBox="1"/>
          <p:nvPr/>
        </p:nvSpPr>
        <p:spPr>
          <a:xfrm>
            <a:off x="2018379" y="2923150"/>
            <a:ext cx="273300" cy="238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1C232"/>
                </a:solidFill>
              </a:rPr>
              <a: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E69138"/>
                </a:solidFill>
              </a:rPr>
              <a:t>Subtopics</a:t>
            </a:r>
          </a:p>
        </p:txBody>
      </p:sp>
      <p:sp>
        <p:nvSpPr>
          <p:cNvPr id="62" name="Shape 62"/>
          <p:cNvSpPr txBox="1"/>
          <p:nvPr>
            <p:ph idx="1" type="body"/>
          </p:nvPr>
        </p:nvSpPr>
        <p:spPr>
          <a:xfrm>
            <a:off x="311700" y="1017725"/>
            <a:ext cx="4403700" cy="39909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FFD966"/>
                </a:solidFill>
              </a:rPr>
              <a:t>Basics</a:t>
            </a:r>
          </a:p>
          <a:p>
            <a:pPr indent="0" lvl="0" marL="457200" rtl="0">
              <a:spcBef>
                <a:spcPts val="0"/>
              </a:spcBef>
              <a:spcAft>
                <a:spcPts val="0"/>
              </a:spcAft>
              <a:buNone/>
            </a:pPr>
            <a:r>
              <a:rPr lang="en" sz="1200"/>
              <a:t>Primitives</a:t>
            </a:r>
          </a:p>
          <a:p>
            <a:pPr indent="0" lvl="0" marL="457200" rtl="0">
              <a:spcBef>
                <a:spcPts val="0"/>
              </a:spcBef>
              <a:spcAft>
                <a:spcPts val="0"/>
              </a:spcAft>
              <a:buNone/>
            </a:pPr>
            <a:r>
              <a:rPr lang="en" sz="1200"/>
              <a:t>Homogeneous Coordinates</a:t>
            </a:r>
          </a:p>
          <a:p>
            <a:pPr indent="0" lvl="0" marL="457200" rtl="0">
              <a:spcBef>
                <a:spcPts val="0"/>
              </a:spcBef>
              <a:spcAft>
                <a:spcPts val="0"/>
              </a:spcAft>
              <a:buNone/>
            </a:pPr>
            <a:r>
              <a:rPr lang="en" sz="1200"/>
              <a:t>Transformations</a:t>
            </a:r>
          </a:p>
          <a:p>
            <a:pPr lvl="0" rtl="0">
              <a:spcBef>
                <a:spcPts val="0"/>
              </a:spcBef>
              <a:spcAft>
                <a:spcPts val="0"/>
              </a:spcAft>
              <a:buNone/>
            </a:pPr>
            <a:r>
              <a:t/>
            </a:r>
            <a:endParaRPr b="1" sz="1200">
              <a:solidFill>
                <a:srgbClr val="FFD966"/>
              </a:solidFill>
            </a:endParaRPr>
          </a:p>
          <a:p>
            <a:pPr indent="0" lvl="0" marL="914400" rtl="0">
              <a:spcBef>
                <a:spcPts val="0"/>
              </a:spcBef>
              <a:spcAft>
                <a:spcPts val="0"/>
              </a:spcAft>
              <a:buNone/>
            </a:pPr>
            <a:r>
              <a:rPr b="1" lang="en" sz="1200">
                <a:solidFill>
                  <a:srgbClr val="FFD966"/>
                </a:solidFill>
              </a:rPr>
              <a:t>Linear Transformations</a:t>
            </a:r>
          </a:p>
          <a:p>
            <a:pPr indent="0" lvl="0" marL="1371600" rtl="0">
              <a:spcBef>
                <a:spcPts val="0"/>
              </a:spcBef>
              <a:spcAft>
                <a:spcPts val="0"/>
              </a:spcAft>
              <a:buNone/>
            </a:pPr>
            <a:r>
              <a:rPr lang="en" sz="1200"/>
              <a:t>Properties</a:t>
            </a:r>
          </a:p>
          <a:p>
            <a:pPr indent="0" lvl="0" marL="1371600" rtl="0">
              <a:spcBef>
                <a:spcPts val="0"/>
              </a:spcBef>
              <a:spcAft>
                <a:spcPts val="0"/>
              </a:spcAft>
              <a:buNone/>
            </a:pPr>
            <a:r>
              <a:rPr lang="en" sz="1200"/>
              <a:t>Linear Combination</a:t>
            </a:r>
          </a:p>
          <a:p>
            <a:pPr indent="0" lvl="0" marL="1371600" rtl="0">
              <a:spcBef>
                <a:spcPts val="0"/>
              </a:spcBef>
              <a:spcAft>
                <a:spcPts val="0"/>
              </a:spcAft>
              <a:buNone/>
            </a:pPr>
            <a:r>
              <a:rPr lang="en" sz="1200"/>
              <a:t>Scaling</a:t>
            </a:r>
          </a:p>
          <a:p>
            <a:pPr indent="0" lvl="0" marL="1371600" rtl="0">
              <a:spcBef>
                <a:spcPts val="0"/>
              </a:spcBef>
              <a:spcAft>
                <a:spcPts val="0"/>
              </a:spcAft>
              <a:buNone/>
            </a:pPr>
            <a:r>
              <a:rPr lang="en" sz="1200"/>
              <a:t>Rotation</a:t>
            </a:r>
          </a:p>
          <a:p>
            <a:pPr indent="0" lvl="0" marL="457200" rtl="0">
              <a:spcBef>
                <a:spcPts val="0"/>
              </a:spcBef>
              <a:spcAft>
                <a:spcPts val="0"/>
              </a:spcAft>
              <a:buNone/>
            </a:pPr>
            <a:r>
              <a:t/>
            </a:r>
            <a:endParaRPr sz="1200"/>
          </a:p>
          <a:p>
            <a:pPr indent="0" lvl="0" marL="1828800" rtl="0">
              <a:spcBef>
                <a:spcPts val="0"/>
              </a:spcBef>
              <a:spcAft>
                <a:spcPts val="0"/>
              </a:spcAft>
              <a:buNone/>
            </a:pPr>
            <a:r>
              <a:rPr b="1" lang="en" sz="1200">
                <a:solidFill>
                  <a:srgbClr val="FFD966"/>
                </a:solidFill>
              </a:rPr>
              <a:t>Affine Transformations</a:t>
            </a:r>
          </a:p>
          <a:p>
            <a:pPr indent="457200" lvl="0" marL="1828800" rtl="0">
              <a:spcBef>
                <a:spcPts val="0"/>
              </a:spcBef>
              <a:spcAft>
                <a:spcPts val="0"/>
              </a:spcAft>
              <a:buNone/>
            </a:pPr>
            <a:r>
              <a:rPr lang="en" sz="1200"/>
              <a:t>Definition</a:t>
            </a:r>
          </a:p>
          <a:p>
            <a:pPr indent="457200" lvl="0" marL="1828800" rtl="0">
              <a:spcBef>
                <a:spcPts val="0"/>
              </a:spcBef>
              <a:spcAft>
                <a:spcPts val="0"/>
              </a:spcAft>
              <a:buNone/>
            </a:pPr>
            <a:r>
              <a:rPr lang="en" sz="1200"/>
              <a:t>Translation Matrix</a:t>
            </a:r>
          </a:p>
          <a:p>
            <a:pPr indent="457200" lvl="0" marL="1828800" rtl="0">
              <a:spcBef>
                <a:spcPts val="0"/>
              </a:spcBef>
              <a:spcAft>
                <a:spcPts val="0"/>
              </a:spcAft>
              <a:buNone/>
            </a:pPr>
            <a:r>
              <a:rPr lang="en" sz="1200"/>
              <a:t>Rotation Matrices</a:t>
            </a:r>
          </a:p>
          <a:p>
            <a:pPr indent="457200" lvl="0" marL="1828800" rtl="0">
              <a:spcBef>
                <a:spcPts val="0"/>
              </a:spcBef>
              <a:spcAft>
                <a:spcPts val="0"/>
              </a:spcAft>
              <a:buNone/>
            </a:pPr>
            <a:r>
              <a:rPr lang="en" sz="1200"/>
              <a:t>Combining Transformations</a:t>
            </a:r>
          </a:p>
          <a:p>
            <a:pPr indent="0" lvl="0" marL="2286000">
              <a:spcBef>
                <a:spcPts val="0"/>
              </a:spcBef>
              <a:spcAft>
                <a:spcPts val="0"/>
              </a:spcAft>
              <a:buNone/>
            </a:pPr>
            <a:r>
              <a:t/>
            </a:r>
            <a:endParaRPr sz="1200"/>
          </a:p>
        </p:txBody>
      </p:sp>
      <p:sp>
        <p:nvSpPr>
          <p:cNvPr id="63" name="Shape 63"/>
          <p:cNvSpPr txBox="1"/>
          <p:nvPr>
            <p:ph idx="1" type="body"/>
          </p:nvPr>
        </p:nvSpPr>
        <p:spPr>
          <a:xfrm>
            <a:off x="4715400" y="1017725"/>
            <a:ext cx="4403700" cy="39909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FFD966"/>
                </a:solidFill>
              </a:rPr>
              <a:t>Relative Frames</a:t>
            </a:r>
          </a:p>
          <a:p>
            <a:pPr indent="0" lvl="0" marL="457200" rtl="0">
              <a:spcBef>
                <a:spcPts val="0"/>
              </a:spcBef>
              <a:spcAft>
                <a:spcPts val="0"/>
              </a:spcAft>
              <a:buNone/>
            </a:pPr>
            <a:r>
              <a:rPr lang="en" sz="1200"/>
              <a:t>Points</a:t>
            </a:r>
          </a:p>
          <a:p>
            <a:pPr indent="0" lvl="0" marL="457200" rtl="0">
              <a:spcBef>
                <a:spcPts val="0"/>
              </a:spcBef>
              <a:spcAft>
                <a:spcPts val="0"/>
              </a:spcAft>
              <a:buNone/>
            </a:pPr>
            <a:r>
              <a:rPr lang="en" sz="1200"/>
              <a:t>Vectors</a:t>
            </a:r>
          </a:p>
          <a:p>
            <a:pPr indent="0" lvl="0" marL="457200" rtl="0">
              <a:spcBef>
                <a:spcPts val="0"/>
              </a:spcBef>
              <a:spcAft>
                <a:spcPts val="0"/>
              </a:spcAft>
              <a:buNone/>
            </a:pPr>
            <a:r>
              <a:rPr lang="en" sz="1200"/>
              <a:t>Frame Change Matrix</a:t>
            </a:r>
          </a:p>
          <a:p>
            <a:pPr indent="0" lvl="0" marL="457200" rtl="0">
              <a:spcBef>
                <a:spcPts val="0"/>
              </a:spcBef>
              <a:spcAft>
                <a:spcPts val="0"/>
              </a:spcAft>
              <a:buNone/>
            </a:pPr>
            <a:r>
              <a:t/>
            </a:r>
            <a:endParaRPr sz="1200"/>
          </a:p>
          <a:p>
            <a:pPr indent="457200" lvl="0" rtl="0">
              <a:spcBef>
                <a:spcPts val="0"/>
              </a:spcBef>
              <a:spcAft>
                <a:spcPts val="0"/>
              </a:spcAft>
              <a:buNone/>
            </a:pPr>
            <a:r>
              <a:rPr b="1" lang="en" sz="1200">
                <a:solidFill>
                  <a:srgbClr val="FFD966"/>
                </a:solidFill>
              </a:rPr>
              <a:t>General Form</a:t>
            </a:r>
          </a:p>
          <a:p>
            <a:pPr indent="0" lvl="0" marL="457200" rtl="0">
              <a:spcBef>
                <a:spcPts val="0"/>
              </a:spcBef>
              <a:spcAft>
                <a:spcPts val="0"/>
              </a:spcAft>
              <a:buNone/>
            </a:pPr>
            <a:r>
              <a:t/>
            </a:r>
            <a:endParaRPr sz="1200"/>
          </a:p>
          <a:p>
            <a:pPr indent="457200" lvl="0" marL="457200" rtl="0">
              <a:spcBef>
                <a:spcPts val="0"/>
              </a:spcBef>
              <a:spcAft>
                <a:spcPts val="0"/>
              </a:spcAft>
              <a:buNone/>
            </a:pPr>
            <a:r>
              <a:rPr b="1" lang="en" sz="1200">
                <a:solidFill>
                  <a:srgbClr val="FFD966"/>
                </a:solidFill>
              </a:rPr>
              <a:t>API</a:t>
            </a:r>
          </a:p>
        </p:txBody>
      </p:sp>
      <p:sp>
        <p:nvSpPr>
          <p:cNvPr id="64" name="Shape 64"/>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Vectors</a:t>
            </a:r>
          </a:p>
        </p:txBody>
      </p:sp>
      <p:cxnSp>
        <p:nvCxnSpPr>
          <p:cNvPr id="393" name="Shape 393"/>
          <p:cNvCxnSpPr/>
          <p:nvPr/>
        </p:nvCxnSpPr>
        <p:spPr>
          <a:xfrm>
            <a:off x="557900" y="1911325"/>
            <a:ext cx="370500" cy="1383000"/>
          </a:xfrm>
          <a:prstGeom prst="straightConnector1">
            <a:avLst/>
          </a:prstGeom>
          <a:noFill/>
          <a:ln cap="flat" cmpd="sng" w="9525">
            <a:solidFill>
              <a:srgbClr val="E69138"/>
            </a:solidFill>
            <a:prstDash val="solid"/>
            <a:round/>
            <a:headEnd len="lg" w="lg" type="stealth"/>
            <a:tailEnd len="lg" w="lg" type="none"/>
          </a:ln>
        </p:spPr>
      </p:cxnSp>
      <p:cxnSp>
        <p:nvCxnSpPr>
          <p:cNvPr id="394" name="Shape 394"/>
          <p:cNvCxnSpPr/>
          <p:nvPr/>
        </p:nvCxnSpPr>
        <p:spPr>
          <a:xfrm flipH="1">
            <a:off x="928400" y="2902525"/>
            <a:ext cx="1462200" cy="391800"/>
          </a:xfrm>
          <a:prstGeom prst="straightConnector1">
            <a:avLst/>
          </a:prstGeom>
          <a:noFill/>
          <a:ln cap="flat" cmpd="sng" w="9525">
            <a:solidFill>
              <a:srgbClr val="E69138"/>
            </a:solidFill>
            <a:prstDash val="solid"/>
            <a:round/>
            <a:headEnd len="lg" w="lg" type="stealth"/>
            <a:tailEnd len="lg" w="lg" type="none"/>
          </a:ln>
        </p:spPr>
      </p:cxnSp>
      <p:cxnSp>
        <p:nvCxnSpPr>
          <p:cNvPr id="395" name="Shape 395"/>
          <p:cNvCxnSpPr/>
          <p:nvPr/>
        </p:nvCxnSpPr>
        <p:spPr>
          <a:xfrm flipH="1">
            <a:off x="928400" y="2263225"/>
            <a:ext cx="595500" cy="1031100"/>
          </a:xfrm>
          <a:prstGeom prst="straightConnector1">
            <a:avLst/>
          </a:prstGeom>
          <a:noFill/>
          <a:ln cap="flat" cmpd="sng" w="19050">
            <a:solidFill>
              <a:srgbClr val="F1C232"/>
            </a:solidFill>
            <a:prstDash val="solid"/>
            <a:round/>
            <a:headEnd len="lg" w="lg" type="stealth"/>
            <a:tailEnd len="lg" w="lg" type="none"/>
          </a:ln>
        </p:spPr>
      </p:cxnSp>
      <p:cxnSp>
        <p:nvCxnSpPr>
          <p:cNvPr id="396" name="Shape 396"/>
          <p:cNvCxnSpPr/>
          <p:nvPr/>
        </p:nvCxnSpPr>
        <p:spPr>
          <a:xfrm flipH="1">
            <a:off x="720250" y="2261875"/>
            <a:ext cx="779100" cy="208800"/>
          </a:xfrm>
          <a:prstGeom prst="straightConnector1">
            <a:avLst/>
          </a:prstGeom>
          <a:noFill/>
          <a:ln cap="flat" cmpd="sng" w="9525">
            <a:solidFill>
              <a:srgbClr val="93C47D"/>
            </a:solidFill>
            <a:prstDash val="dot"/>
            <a:round/>
            <a:headEnd len="lg" w="lg" type="none"/>
            <a:tailEnd len="lg" w="lg" type="none"/>
          </a:ln>
        </p:spPr>
      </p:cxnSp>
      <p:cxnSp>
        <p:nvCxnSpPr>
          <p:cNvPr id="397" name="Shape 397"/>
          <p:cNvCxnSpPr/>
          <p:nvPr/>
        </p:nvCxnSpPr>
        <p:spPr>
          <a:xfrm>
            <a:off x="1540550" y="2279525"/>
            <a:ext cx="208500" cy="778200"/>
          </a:xfrm>
          <a:prstGeom prst="straightConnector1">
            <a:avLst/>
          </a:prstGeom>
          <a:noFill/>
          <a:ln cap="flat" cmpd="sng" w="9525">
            <a:solidFill>
              <a:srgbClr val="93C47D"/>
            </a:solidFill>
            <a:prstDash val="dot"/>
            <a:round/>
            <a:headEnd len="lg" w="lg" type="none"/>
            <a:tailEnd len="lg" w="lg" type="none"/>
          </a:ln>
        </p:spPr>
      </p:cxnSp>
      <p:sp>
        <p:nvSpPr>
          <p:cNvPr id="398" name="Shape 398"/>
          <p:cNvSpPr txBox="1"/>
          <p:nvPr/>
        </p:nvSpPr>
        <p:spPr>
          <a:xfrm>
            <a:off x="1540550" y="1878525"/>
            <a:ext cx="887100" cy="391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p = (x,y)</a:t>
            </a:r>
          </a:p>
        </p:txBody>
      </p:sp>
      <p:sp>
        <p:nvSpPr>
          <p:cNvPr id="399" name="Shape 399"/>
          <p:cNvSpPr txBox="1"/>
          <p:nvPr/>
        </p:nvSpPr>
        <p:spPr>
          <a:xfrm>
            <a:off x="2361200" y="2722250"/>
            <a:ext cx="370500" cy="3054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3C47D"/>
                </a:solidFill>
              </a:rPr>
              <a:t>x</a:t>
            </a:r>
          </a:p>
        </p:txBody>
      </p:sp>
      <p:sp>
        <p:nvSpPr>
          <p:cNvPr id="400" name="Shape 400"/>
          <p:cNvSpPr txBox="1"/>
          <p:nvPr/>
        </p:nvSpPr>
        <p:spPr>
          <a:xfrm>
            <a:off x="312206" y="1628182"/>
            <a:ext cx="370500" cy="3054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3C47D"/>
                </a:solidFill>
              </a:rPr>
              <a:t>y</a:t>
            </a:r>
          </a:p>
        </p:txBody>
      </p:sp>
      <p:cxnSp>
        <p:nvCxnSpPr>
          <p:cNvPr id="401" name="Shape 401"/>
          <p:cNvCxnSpPr/>
          <p:nvPr/>
        </p:nvCxnSpPr>
        <p:spPr>
          <a:xfrm rot="900905">
            <a:off x="3220621" y="1787962"/>
            <a:ext cx="370551" cy="1383011"/>
          </a:xfrm>
          <a:prstGeom prst="straightConnector1">
            <a:avLst/>
          </a:prstGeom>
          <a:noFill/>
          <a:ln cap="flat" cmpd="sng" w="9525">
            <a:solidFill>
              <a:srgbClr val="E69138"/>
            </a:solidFill>
            <a:prstDash val="solid"/>
            <a:round/>
            <a:headEnd len="lg" w="lg" type="stealth"/>
            <a:tailEnd len="lg" w="lg" type="none"/>
          </a:ln>
        </p:spPr>
      </p:cxnSp>
      <p:cxnSp>
        <p:nvCxnSpPr>
          <p:cNvPr id="402" name="Shape 402"/>
          <p:cNvCxnSpPr/>
          <p:nvPr/>
        </p:nvCxnSpPr>
        <p:spPr>
          <a:xfrm flipH="1" rot="899656">
            <a:off x="3431615" y="2999454"/>
            <a:ext cx="1462184" cy="391653"/>
          </a:xfrm>
          <a:prstGeom prst="straightConnector1">
            <a:avLst/>
          </a:prstGeom>
          <a:noFill/>
          <a:ln cap="flat" cmpd="sng" w="9525">
            <a:solidFill>
              <a:srgbClr val="E69138"/>
            </a:solidFill>
            <a:prstDash val="solid"/>
            <a:round/>
            <a:headEnd len="lg" w="lg" type="stealth"/>
            <a:tailEnd len="lg" w="lg" type="none"/>
          </a:ln>
        </p:spPr>
      </p:cxnSp>
      <p:cxnSp>
        <p:nvCxnSpPr>
          <p:cNvPr id="403" name="Shape 403"/>
          <p:cNvCxnSpPr/>
          <p:nvPr/>
        </p:nvCxnSpPr>
        <p:spPr>
          <a:xfrm flipH="1">
            <a:off x="3404343" y="2164498"/>
            <a:ext cx="595500" cy="1031100"/>
          </a:xfrm>
          <a:prstGeom prst="straightConnector1">
            <a:avLst/>
          </a:prstGeom>
          <a:noFill/>
          <a:ln cap="flat" cmpd="sng" w="19050">
            <a:solidFill>
              <a:srgbClr val="F1C232"/>
            </a:solidFill>
            <a:prstDash val="solid"/>
            <a:round/>
            <a:headEnd len="lg" w="lg" type="stealth"/>
            <a:tailEnd len="lg" w="lg" type="none"/>
          </a:ln>
        </p:spPr>
      </p:cxnSp>
      <p:cxnSp>
        <p:nvCxnSpPr>
          <p:cNvPr id="404" name="Shape 404"/>
          <p:cNvCxnSpPr/>
          <p:nvPr/>
        </p:nvCxnSpPr>
        <p:spPr>
          <a:xfrm flipH="1">
            <a:off x="3192217" y="2181333"/>
            <a:ext cx="779100" cy="208800"/>
          </a:xfrm>
          <a:prstGeom prst="straightConnector1">
            <a:avLst/>
          </a:prstGeom>
          <a:noFill/>
          <a:ln cap="flat" cmpd="sng" w="9525">
            <a:solidFill>
              <a:srgbClr val="93C47D"/>
            </a:solidFill>
            <a:prstDash val="dot"/>
            <a:round/>
            <a:headEnd len="lg" w="lg" type="none"/>
            <a:tailEnd len="lg" w="lg" type="none"/>
          </a:ln>
        </p:spPr>
      </p:cxnSp>
      <p:cxnSp>
        <p:nvCxnSpPr>
          <p:cNvPr id="405" name="Shape 405"/>
          <p:cNvCxnSpPr/>
          <p:nvPr/>
        </p:nvCxnSpPr>
        <p:spPr>
          <a:xfrm>
            <a:off x="4012517" y="2198983"/>
            <a:ext cx="208500" cy="778200"/>
          </a:xfrm>
          <a:prstGeom prst="straightConnector1">
            <a:avLst/>
          </a:prstGeom>
          <a:noFill/>
          <a:ln cap="flat" cmpd="sng" w="9525">
            <a:solidFill>
              <a:srgbClr val="93C47D"/>
            </a:solidFill>
            <a:prstDash val="dot"/>
            <a:round/>
            <a:headEnd len="lg" w="lg" type="none"/>
            <a:tailEnd len="lg" w="lg" type="none"/>
          </a:ln>
        </p:spPr>
      </p:cxnSp>
      <p:cxnSp>
        <p:nvCxnSpPr>
          <p:cNvPr id="406" name="Shape 406"/>
          <p:cNvCxnSpPr/>
          <p:nvPr/>
        </p:nvCxnSpPr>
        <p:spPr>
          <a:xfrm flipH="1" rot="10800000">
            <a:off x="3417941" y="2973743"/>
            <a:ext cx="779100" cy="208800"/>
          </a:xfrm>
          <a:prstGeom prst="straightConnector1">
            <a:avLst/>
          </a:prstGeom>
          <a:noFill/>
          <a:ln cap="flat" cmpd="sng" w="9525">
            <a:solidFill>
              <a:srgbClr val="93C47D"/>
            </a:solidFill>
            <a:prstDash val="dot"/>
            <a:round/>
            <a:headEnd len="lg" w="lg" type="none"/>
            <a:tailEnd len="lg" w="lg" type="none"/>
          </a:ln>
        </p:spPr>
      </p:cxnSp>
      <p:cxnSp>
        <p:nvCxnSpPr>
          <p:cNvPr id="407" name="Shape 407"/>
          <p:cNvCxnSpPr/>
          <p:nvPr/>
        </p:nvCxnSpPr>
        <p:spPr>
          <a:xfrm rot="10800000">
            <a:off x="3168241" y="2386693"/>
            <a:ext cx="208500" cy="778200"/>
          </a:xfrm>
          <a:prstGeom prst="straightConnector1">
            <a:avLst/>
          </a:prstGeom>
          <a:noFill/>
          <a:ln cap="flat" cmpd="sng" w="9525">
            <a:solidFill>
              <a:srgbClr val="93C47D"/>
            </a:solidFill>
            <a:prstDash val="dot"/>
            <a:round/>
            <a:headEnd len="lg" w="lg" type="none"/>
            <a:tailEnd len="lg" w="lg" type="none"/>
          </a:ln>
        </p:spPr>
      </p:cxnSp>
      <p:sp>
        <p:nvSpPr>
          <p:cNvPr id="408" name="Shape 408"/>
          <p:cNvSpPr/>
          <p:nvPr/>
        </p:nvSpPr>
        <p:spPr>
          <a:xfrm>
            <a:off x="3413030" y="2164500"/>
            <a:ext cx="563100" cy="1031100"/>
          </a:xfrm>
          <a:prstGeom prst="rect">
            <a:avLst/>
          </a:prstGeom>
          <a:noFill/>
          <a:ln cap="flat" cmpd="sng" w="9525">
            <a:solidFill>
              <a:srgbClr val="6FA8DC"/>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txBox="1"/>
          <p:nvPr/>
        </p:nvSpPr>
        <p:spPr>
          <a:xfrm>
            <a:off x="3999850" y="1878525"/>
            <a:ext cx="1093200" cy="391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p’ = (x’,y’)</a:t>
            </a:r>
          </a:p>
        </p:txBody>
      </p:sp>
      <p:sp>
        <p:nvSpPr>
          <p:cNvPr id="410" name="Shape 410"/>
          <p:cNvSpPr txBox="1"/>
          <p:nvPr/>
        </p:nvSpPr>
        <p:spPr>
          <a:xfrm>
            <a:off x="4856337" y="3019676"/>
            <a:ext cx="370500" cy="305399"/>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3C47D"/>
                </a:solidFill>
              </a:rPr>
              <a:t>x</a:t>
            </a:r>
          </a:p>
        </p:txBody>
      </p:sp>
      <p:sp>
        <p:nvSpPr>
          <p:cNvPr id="411" name="Shape 411"/>
          <p:cNvSpPr txBox="1"/>
          <p:nvPr/>
        </p:nvSpPr>
        <p:spPr>
          <a:xfrm>
            <a:off x="3145568" y="1520132"/>
            <a:ext cx="370500" cy="3054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3C47D"/>
                </a:solidFill>
              </a:rPr>
              <a:t>y</a:t>
            </a:r>
          </a:p>
        </p:txBody>
      </p:sp>
      <p:sp>
        <p:nvSpPr>
          <p:cNvPr id="412" name="Shape 412"/>
          <p:cNvSpPr txBox="1"/>
          <p:nvPr/>
        </p:nvSpPr>
        <p:spPr>
          <a:xfrm>
            <a:off x="5736725" y="2005875"/>
            <a:ext cx="3095700" cy="14946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999999"/>
                </a:solidFill>
              </a:rPr>
              <a:t>Recall that vector do not have a location in the frame, but rather, they have length and magnitude, which need to translate accordingly to the other frames.</a:t>
            </a:r>
          </a:p>
        </p:txBody>
      </p:sp>
      <p:sp>
        <p:nvSpPr>
          <p:cNvPr id="413" name="Shape 413"/>
          <p:cNvSpPr txBox="1"/>
          <p:nvPr/>
        </p:nvSpPr>
        <p:spPr>
          <a:xfrm>
            <a:off x="1140269" y="3095325"/>
            <a:ext cx="409200" cy="391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u</a:t>
            </a:r>
          </a:p>
        </p:txBody>
      </p:sp>
      <p:sp>
        <p:nvSpPr>
          <p:cNvPr id="414" name="Shape 414"/>
          <p:cNvSpPr txBox="1"/>
          <p:nvPr/>
        </p:nvSpPr>
        <p:spPr>
          <a:xfrm>
            <a:off x="535370" y="2848825"/>
            <a:ext cx="370500" cy="391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v</a:t>
            </a:r>
          </a:p>
        </p:txBody>
      </p:sp>
      <p:sp>
        <p:nvSpPr>
          <p:cNvPr id="415" name="Shape 415"/>
          <p:cNvSpPr txBox="1"/>
          <p:nvPr/>
        </p:nvSpPr>
        <p:spPr>
          <a:xfrm>
            <a:off x="2860984" y="2632713"/>
            <a:ext cx="887100" cy="391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v’</a:t>
            </a:r>
          </a:p>
        </p:txBody>
      </p:sp>
      <p:sp>
        <p:nvSpPr>
          <p:cNvPr id="416" name="Shape 416"/>
          <p:cNvSpPr txBox="1"/>
          <p:nvPr/>
        </p:nvSpPr>
        <p:spPr>
          <a:xfrm>
            <a:off x="3215687" y="3140376"/>
            <a:ext cx="887100" cy="391799"/>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u’</a:t>
            </a:r>
          </a:p>
        </p:txBody>
      </p:sp>
      <p:sp>
        <p:nvSpPr>
          <p:cNvPr id="417" name="Shape 417"/>
          <p:cNvSpPr txBox="1"/>
          <p:nvPr/>
        </p:nvSpPr>
        <p:spPr>
          <a:xfrm>
            <a:off x="269900" y="3800665"/>
            <a:ext cx="8520600" cy="4638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999999"/>
                </a:solidFill>
              </a:rPr>
              <a:t>If u and v are unit vectors aiming along each respective axis, then p</a:t>
            </a:r>
            <a:r>
              <a:rPr baseline="-25000" lang="en">
                <a:solidFill>
                  <a:srgbClr val="999999"/>
                </a:solidFill>
              </a:rPr>
              <a:t>a</a:t>
            </a:r>
            <a:r>
              <a:rPr lang="en">
                <a:solidFill>
                  <a:srgbClr val="999999"/>
                </a:solidFill>
              </a:rPr>
              <a:t> = (u</a:t>
            </a:r>
            <a:r>
              <a:rPr baseline="-25000" lang="en">
                <a:solidFill>
                  <a:srgbClr val="999999"/>
                </a:solidFill>
              </a:rPr>
              <a:t>a</a:t>
            </a:r>
            <a:r>
              <a:rPr lang="en">
                <a:solidFill>
                  <a:srgbClr val="999999"/>
                </a:solidFill>
              </a:rPr>
              <a:t>x + v</a:t>
            </a:r>
            <a:r>
              <a:rPr baseline="-25000" lang="en">
                <a:solidFill>
                  <a:srgbClr val="999999"/>
                </a:solidFill>
              </a:rPr>
              <a:t>a </a:t>
            </a:r>
            <a:r>
              <a:rPr lang="en">
                <a:solidFill>
                  <a:srgbClr val="999999"/>
                </a:solidFill>
              </a:rPr>
              <a:t>y) and p</a:t>
            </a:r>
            <a:r>
              <a:rPr baseline="-25000" lang="en">
                <a:solidFill>
                  <a:srgbClr val="999999"/>
                </a:solidFill>
              </a:rPr>
              <a:t>b</a:t>
            </a:r>
            <a:r>
              <a:rPr lang="en">
                <a:solidFill>
                  <a:srgbClr val="999999"/>
                </a:solidFill>
              </a:rPr>
              <a:t> = (u</a:t>
            </a:r>
            <a:r>
              <a:rPr baseline="-25000" lang="en">
                <a:solidFill>
                  <a:srgbClr val="999999"/>
                </a:solidFill>
              </a:rPr>
              <a:t>b</a:t>
            </a:r>
            <a:r>
              <a:rPr lang="en">
                <a:solidFill>
                  <a:srgbClr val="999999"/>
                </a:solidFill>
              </a:rPr>
              <a:t>x + v</a:t>
            </a:r>
            <a:r>
              <a:rPr baseline="-25000" lang="en">
                <a:solidFill>
                  <a:srgbClr val="999999"/>
                </a:solidFill>
              </a:rPr>
              <a:t>b</a:t>
            </a:r>
            <a:r>
              <a:rPr lang="en">
                <a:solidFill>
                  <a:srgbClr val="999999"/>
                </a:solidFill>
              </a:rPr>
              <a:t>y)</a:t>
            </a:r>
          </a:p>
        </p:txBody>
      </p:sp>
      <p:sp>
        <p:nvSpPr>
          <p:cNvPr id="418" name="Shape 418"/>
          <p:cNvSpPr txBox="1"/>
          <p:nvPr/>
        </p:nvSpPr>
        <p:spPr>
          <a:xfrm>
            <a:off x="2383825" y="4444925"/>
            <a:ext cx="3880200" cy="463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999999"/>
                </a:solidFill>
              </a:rPr>
              <a:t>If</a:t>
            </a:r>
            <a:r>
              <a:rPr lang="en">
                <a:solidFill>
                  <a:srgbClr val="FFD966"/>
                </a:solidFill>
              </a:rPr>
              <a:t> p</a:t>
            </a:r>
            <a:r>
              <a:rPr baseline="-25000" lang="en">
                <a:solidFill>
                  <a:srgbClr val="FFD966"/>
                </a:solidFill>
              </a:rPr>
              <a:t>a </a:t>
            </a:r>
            <a:r>
              <a:rPr lang="en">
                <a:solidFill>
                  <a:srgbClr val="FFD966"/>
                </a:solidFill>
              </a:rPr>
              <a:t>= (ux + vy + qz) </a:t>
            </a:r>
            <a:r>
              <a:rPr lang="en">
                <a:solidFill>
                  <a:srgbClr val="999999"/>
                </a:solidFill>
              </a:rPr>
              <a:t>then </a:t>
            </a:r>
            <a:r>
              <a:rPr lang="en">
                <a:solidFill>
                  <a:srgbClr val="FFD966"/>
                </a:solidFill>
              </a:rPr>
              <a:t>p</a:t>
            </a:r>
            <a:r>
              <a:rPr baseline="-25000" lang="en">
                <a:solidFill>
                  <a:srgbClr val="FFD966"/>
                </a:solidFill>
              </a:rPr>
              <a:t>b</a:t>
            </a:r>
            <a:r>
              <a:rPr lang="en">
                <a:solidFill>
                  <a:srgbClr val="FFD966"/>
                </a:solidFill>
              </a:rPr>
              <a:t> = (u’x + v’y + q’z)</a:t>
            </a:r>
          </a:p>
        </p:txBody>
      </p:sp>
      <p:cxnSp>
        <p:nvCxnSpPr>
          <p:cNvPr id="419" name="Shape 419"/>
          <p:cNvCxnSpPr/>
          <p:nvPr/>
        </p:nvCxnSpPr>
        <p:spPr>
          <a:xfrm>
            <a:off x="823725" y="2910907"/>
            <a:ext cx="104700" cy="390600"/>
          </a:xfrm>
          <a:prstGeom prst="straightConnector1">
            <a:avLst/>
          </a:prstGeom>
          <a:noFill/>
          <a:ln cap="flat" cmpd="sng" w="19050">
            <a:solidFill>
              <a:srgbClr val="E06666"/>
            </a:solidFill>
            <a:prstDash val="solid"/>
            <a:round/>
            <a:headEnd len="lg" w="lg" type="stealth"/>
            <a:tailEnd len="lg" w="lg" type="none"/>
          </a:ln>
        </p:spPr>
      </p:cxnSp>
      <p:cxnSp>
        <p:nvCxnSpPr>
          <p:cNvPr id="420" name="Shape 420"/>
          <p:cNvCxnSpPr/>
          <p:nvPr/>
        </p:nvCxnSpPr>
        <p:spPr>
          <a:xfrm flipH="1">
            <a:off x="928425" y="3182275"/>
            <a:ext cx="418500" cy="112200"/>
          </a:xfrm>
          <a:prstGeom prst="straightConnector1">
            <a:avLst/>
          </a:prstGeom>
          <a:noFill/>
          <a:ln cap="flat" cmpd="sng" w="19050">
            <a:solidFill>
              <a:srgbClr val="E06666"/>
            </a:solidFill>
            <a:prstDash val="solid"/>
            <a:round/>
            <a:headEnd len="lg" w="lg" type="stealth"/>
            <a:tailEnd len="lg" w="lg" type="none"/>
          </a:ln>
        </p:spPr>
      </p:cxnSp>
      <p:cxnSp>
        <p:nvCxnSpPr>
          <p:cNvPr id="421" name="Shape 421"/>
          <p:cNvCxnSpPr/>
          <p:nvPr/>
        </p:nvCxnSpPr>
        <p:spPr>
          <a:xfrm rot="10800000">
            <a:off x="3414100" y="3192325"/>
            <a:ext cx="402600" cy="0"/>
          </a:xfrm>
          <a:prstGeom prst="straightConnector1">
            <a:avLst/>
          </a:prstGeom>
          <a:noFill/>
          <a:ln cap="flat" cmpd="sng" w="19050">
            <a:solidFill>
              <a:srgbClr val="E06666"/>
            </a:solidFill>
            <a:prstDash val="solid"/>
            <a:round/>
            <a:headEnd len="lg" w="lg" type="stealth"/>
            <a:tailEnd len="lg" w="lg" type="none"/>
          </a:ln>
        </p:spPr>
      </p:cxnSp>
      <p:cxnSp>
        <p:nvCxnSpPr>
          <p:cNvPr id="422" name="Shape 422"/>
          <p:cNvCxnSpPr/>
          <p:nvPr/>
        </p:nvCxnSpPr>
        <p:spPr>
          <a:xfrm>
            <a:off x="3409457" y="2789575"/>
            <a:ext cx="0" cy="388500"/>
          </a:xfrm>
          <a:prstGeom prst="straightConnector1">
            <a:avLst/>
          </a:prstGeom>
          <a:noFill/>
          <a:ln cap="flat" cmpd="sng" w="19050">
            <a:solidFill>
              <a:srgbClr val="E06666"/>
            </a:solidFill>
            <a:prstDash val="solid"/>
            <a:round/>
            <a:headEnd len="lg" w="lg" type="stealth"/>
            <a:tailEnd len="lg" w="lg" type="none"/>
          </a:ln>
        </p:spPr>
      </p:cxnSp>
      <p:sp>
        <p:nvSpPr>
          <p:cNvPr id="423" name="Shape 423"/>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p:nvPr/>
        </p:nvSpPr>
        <p:spPr>
          <a:xfrm>
            <a:off x="886275" y="2545150"/>
            <a:ext cx="1771500" cy="1577700"/>
          </a:xfrm>
          <a:prstGeom prst="rect">
            <a:avLst/>
          </a:prstGeom>
          <a:noFill/>
          <a:ln cap="flat" cmpd="sng" w="9525">
            <a:solidFill>
              <a:srgbClr val="93C47D"/>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rot="2700000">
            <a:off x="2382623" y="2606475"/>
            <a:ext cx="430203" cy="619849"/>
          </a:xfrm>
          <a:prstGeom prst="rect">
            <a:avLst/>
          </a:prstGeom>
          <a:noFill/>
          <a:ln cap="flat" cmpd="sng" w="9525">
            <a:solidFill>
              <a:srgbClr val="6FA8DC"/>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0" name="Shape 4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Points</a:t>
            </a:r>
          </a:p>
        </p:txBody>
      </p:sp>
      <p:sp>
        <p:nvSpPr>
          <p:cNvPr id="431" name="Shape 431"/>
          <p:cNvSpPr txBox="1"/>
          <p:nvPr/>
        </p:nvSpPr>
        <p:spPr>
          <a:xfrm>
            <a:off x="695400" y="1322525"/>
            <a:ext cx="7753200" cy="4638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999999"/>
                </a:solidFill>
              </a:rPr>
              <a:t>Given a point’s coordinates, relative to a frame, how can be identify the coordinates of the same element (unchanged) relatives to a different frame?</a:t>
            </a:r>
          </a:p>
        </p:txBody>
      </p:sp>
      <p:cxnSp>
        <p:nvCxnSpPr>
          <p:cNvPr id="432" name="Shape 432"/>
          <p:cNvCxnSpPr/>
          <p:nvPr/>
        </p:nvCxnSpPr>
        <p:spPr>
          <a:xfrm>
            <a:off x="886275" y="2304000"/>
            <a:ext cx="0" cy="2181900"/>
          </a:xfrm>
          <a:prstGeom prst="straightConnector1">
            <a:avLst/>
          </a:prstGeom>
          <a:noFill/>
          <a:ln cap="flat" cmpd="sng" w="9525">
            <a:solidFill>
              <a:srgbClr val="F6B26B"/>
            </a:solidFill>
            <a:prstDash val="solid"/>
            <a:round/>
            <a:headEnd len="lg" w="lg" type="stealth"/>
            <a:tailEnd len="lg" w="lg" type="stealth"/>
          </a:ln>
        </p:spPr>
      </p:cxnSp>
      <p:cxnSp>
        <p:nvCxnSpPr>
          <p:cNvPr id="433" name="Shape 433"/>
          <p:cNvCxnSpPr/>
          <p:nvPr/>
        </p:nvCxnSpPr>
        <p:spPr>
          <a:xfrm>
            <a:off x="593200" y="4122712"/>
            <a:ext cx="3041100" cy="0"/>
          </a:xfrm>
          <a:prstGeom prst="straightConnector1">
            <a:avLst/>
          </a:prstGeom>
          <a:noFill/>
          <a:ln cap="flat" cmpd="sng" w="9525">
            <a:solidFill>
              <a:srgbClr val="6FA8DC"/>
            </a:solidFill>
            <a:prstDash val="solid"/>
            <a:round/>
            <a:headEnd len="lg" w="lg" type="stealth"/>
            <a:tailEnd len="lg" w="lg" type="stealth"/>
          </a:ln>
        </p:spPr>
      </p:cxnSp>
      <p:sp>
        <p:nvSpPr>
          <p:cNvPr id="434" name="Shape 434"/>
          <p:cNvSpPr/>
          <p:nvPr/>
        </p:nvSpPr>
        <p:spPr>
          <a:xfrm>
            <a:off x="2613083" y="2496300"/>
            <a:ext cx="97500" cy="97500"/>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cxnSp>
        <p:nvCxnSpPr>
          <p:cNvPr id="435" name="Shape 435"/>
          <p:cNvCxnSpPr/>
          <p:nvPr/>
        </p:nvCxnSpPr>
        <p:spPr>
          <a:xfrm>
            <a:off x="1963010" y="2721263"/>
            <a:ext cx="574500" cy="574500"/>
          </a:xfrm>
          <a:prstGeom prst="straightConnector1">
            <a:avLst/>
          </a:prstGeom>
          <a:noFill/>
          <a:ln cap="flat" cmpd="sng" w="9525">
            <a:solidFill>
              <a:srgbClr val="F6B26B"/>
            </a:solidFill>
            <a:prstDash val="solid"/>
            <a:round/>
            <a:headEnd len="lg" w="lg" type="stealth"/>
            <a:tailEnd len="lg" w="lg" type="none"/>
          </a:ln>
        </p:spPr>
      </p:cxnSp>
      <p:cxnSp>
        <p:nvCxnSpPr>
          <p:cNvPr id="436" name="Shape 436"/>
          <p:cNvCxnSpPr/>
          <p:nvPr/>
        </p:nvCxnSpPr>
        <p:spPr>
          <a:xfrm flipH="1" rot="10800000">
            <a:off x="2525050" y="2679533"/>
            <a:ext cx="617700" cy="617700"/>
          </a:xfrm>
          <a:prstGeom prst="straightConnector1">
            <a:avLst/>
          </a:prstGeom>
          <a:noFill/>
          <a:ln cap="flat" cmpd="sng" w="9525">
            <a:solidFill>
              <a:srgbClr val="6FA8DC"/>
            </a:solidFill>
            <a:prstDash val="solid"/>
            <a:round/>
            <a:headEnd len="lg" w="lg" type="none"/>
            <a:tailEnd len="lg" w="lg" type="stealth"/>
          </a:ln>
        </p:spPr>
      </p:cxnSp>
      <p:sp>
        <p:nvSpPr>
          <p:cNvPr id="437" name="Shape 437"/>
          <p:cNvSpPr txBox="1"/>
          <p:nvPr/>
        </p:nvSpPr>
        <p:spPr>
          <a:xfrm>
            <a:off x="3029045" y="2567676"/>
            <a:ext cx="488100" cy="367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x</a:t>
            </a:r>
            <a:r>
              <a:rPr baseline="-25000" lang="en">
                <a:solidFill>
                  <a:srgbClr val="FFD966"/>
                </a:solidFill>
              </a:rPr>
              <a:t>b</a:t>
            </a:r>
          </a:p>
        </p:txBody>
      </p:sp>
      <p:sp>
        <p:nvSpPr>
          <p:cNvPr id="438" name="Shape 438"/>
          <p:cNvSpPr txBox="1"/>
          <p:nvPr/>
        </p:nvSpPr>
        <p:spPr>
          <a:xfrm>
            <a:off x="1657445" y="2643876"/>
            <a:ext cx="488100" cy="367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y</a:t>
            </a:r>
            <a:r>
              <a:rPr baseline="-25000" lang="en">
                <a:solidFill>
                  <a:srgbClr val="FFD966"/>
                </a:solidFill>
              </a:rPr>
              <a:t>b</a:t>
            </a:r>
          </a:p>
        </p:txBody>
      </p:sp>
      <p:sp>
        <p:nvSpPr>
          <p:cNvPr id="439" name="Shape 439"/>
          <p:cNvSpPr txBox="1"/>
          <p:nvPr/>
        </p:nvSpPr>
        <p:spPr>
          <a:xfrm>
            <a:off x="398170" y="2276076"/>
            <a:ext cx="488100" cy="367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y</a:t>
            </a:r>
            <a:r>
              <a:rPr baseline="-25000" lang="en">
                <a:solidFill>
                  <a:srgbClr val="FFD966"/>
                </a:solidFill>
              </a:rPr>
              <a:t>a</a:t>
            </a:r>
          </a:p>
        </p:txBody>
      </p:sp>
      <p:sp>
        <p:nvSpPr>
          <p:cNvPr id="440" name="Shape 440"/>
          <p:cNvSpPr txBox="1"/>
          <p:nvPr/>
        </p:nvSpPr>
        <p:spPr>
          <a:xfrm>
            <a:off x="3634295" y="3938826"/>
            <a:ext cx="488100" cy="367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x</a:t>
            </a:r>
            <a:r>
              <a:rPr baseline="-25000" lang="en">
                <a:solidFill>
                  <a:srgbClr val="FFD966"/>
                </a:solidFill>
              </a:rPr>
              <a:t>a</a:t>
            </a:r>
          </a:p>
        </p:txBody>
      </p:sp>
      <p:cxnSp>
        <p:nvCxnSpPr>
          <p:cNvPr id="441" name="Shape 441"/>
          <p:cNvCxnSpPr/>
          <p:nvPr/>
        </p:nvCxnSpPr>
        <p:spPr>
          <a:xfrm flipH="1" rot="10800000">
            <a:off x="886050" y="3287725"/>
            <a:ext cx="1622100" cy="833400"/>
          </a:xfrm>
          <a:prstGeom prst="straightConnector1">
            <a:avLst/>
          </a:prstGeom>
          <a:noFill/>
          <a:ln cap="flat" cmpd="sng" w="9525">
            <a:solidFill>
              <a:srgbClr val="8E7CC3"/>
            </a:solidFill>
            <a:prstDash val="solid"/>
            <a:round/>
            <a:headEnd len="lg" w="lg" type="none"/>
            <a:tailEnd len="lg" w="lg" type="stealth"/>
          </a:ln>
        </p:spPr>
      </p:cxnSp>
      <p:sp>
        <p:nvSpPr>
          <p:cNvPr id="442" name="Shape 442"/>
          <p:cNvSpPr txBox="1"/>
          <p:nvPr/>
        </p:nvSpPr>
        <p:spPr>
          <a:xfrm>
            <a:off x="2710575" y="2153350"/>
            <a:ext cx="1224000" cy="391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06666"/>
                </a:solidFill>
              </a:rPr>
              <a:t>p</a:t>
            </a:r>
            <a:r>
              <a:rPr baseline="-25000" lang="en">
                <a:solidFill>
                  <a:srgbClr val="E06666"/>
                </a:solidFill>
              </a:rPr>
              <a:t>b</a:t>
            </a:r>
            <a:r>
              <a:rPr lang="en">
                <a:solidFill>
                  <a:srgbClr val="E06666"/>
                </a:solidFill>
              </a:rPr>
              <a:t> = (xu</a:t>
            </a:r>
            <a:r>
              <a:rPr baseline="-25000" lang="en">
                <a:solidFill>
                  <a:srgbClr val="E06666"/>
                </a:solidFill>
              </a:rPr>
              <a:t>b</a:t>
            </a:r>
            <a:r>
              <a:rPr lang="en">
                <a:solidFill>
                  <a:srgbClr val="E06666"/>
                </a:solidFill>
              </a:rPr>
              <a:t>,yv</a:t>
            </a:r>
            <a:r>
              <a:rPr baseline="-25000" lang="en">
                <a:solidFill>
                  <a:srgbClr val="E06666"/>
                </a:solidFill>
              </a:rPr>
              <a:t>b</a:t>
            </a:r>
            <a:r>
              <a:rPr lang="en">
                <a:solidFill>
                  <a:srgbClr val="E06666"/>
                </a:solidFill>
              </a:rPr>
              <a:t>)</a:t>
            </a:r>
          </a:p>
        </p:txBody>
      </p:sp>
      <p:sp>
        <p:nvSpPr>
          <p:cNvPr id="443" name="Shape 443"/>
          <p:cNvSpPr txBox="1"/>
          <p:nvPr/>
        </p:nvSpPr>
        <p:spPr>
          <a:xfrm>
            <a:off x="4197425" y="2304000"/>
            <a:ext cx="4635000" cy="2002500"/>
          </a:xfrm>
          <a:prstGeom prst="rect">
            <a:avLst/>
          </a:prstGeom>
          <a:noFill/>
          <a:ln>
            <a:noFill/>
          </a:ln>
        </p:spPr>
        <p:txBody>
          <a:bodyPr anchorCtr="0" anchor="t" bIns="91425" lIns="91425" rIns="91425" tIns="91425">
            <a:noAutofit/>
          </a:bodyPr>
          <a:lstStyle/>
          <a:p>
            <a:pPr lvl="0" rtl="0" algn="just">
              <a:spcBef>
                <a:spcPts val="0"/>
              </a:spcBef>
              <a:buNone/>
            </a:pPr>
            <a:r>
              <a:rPr lang="en">
                <a:solidFill>
                  <a:srgbClr val="999999"/>
                </a:solidFill>
              </a:rPr>
              <a:t>Intuitively, given a point relative to a frame </a:t>
            </a:r>
            <a:r>
              <a:rPr lang="en">
                <a:solidFill>
                  <a:srgbClr val="FFD966"/>
                </a:solidFill>
              </a:rPr>
              <a:t>A</a:t>
            </a:r>
            <a:r>
              <a:rPr lang="en">
                <a:solidFill>
                  <a:srgbClr val="999999"/>
                </a:solidFill>
              </a:rPr>
              <a:t>, we can calculate its coordinates in another frame </a:t>
            </a:r>
            <a:r>
              <a:rPr lang="en">
                <a:solidFill>
                  <a:srgbClr val="FFD966"/>
                </a:solidFill>
              </a:rPr>
              <a:t>B</a:t>
            </a:r>
            <a:r>
              <a:rPr lang="en">
                <a:solidFill>
                  <a:srgbClr val="999999"/>
                </a:solidFill>
              </a:rPr>
              <a:t> by adding the difference of origins in between frames.</a:t>
            </a:r>
          </a:p>
          <a:p>
            <a:pPr lvl="0" rtl="0">
              <a:spcBef>
                <a:spcPts val="0"/>
              </a:spcBef>
              <a:buNone/>
            </a:pPr>
            <a:r>
              <a:t/>
            </a:r>
            <a:endParaRPr>
              <a:solidFill>
                <a:srgbClr val="999999"/>
              </a:solidFill>
            </a:endParaRPr>
          </a:p>
          <a:p>
            <a:pPr lvl="0" rtl="0" algn="ctr">
              <a:spcBef>
                <a:spcPts val="0"/>
              </a:spcBef>
              <a:buNone/>
            </a:pPr>
            <a:r>
              <a:rPr lang="en" sz="1800">
                <a:solidFill>
                  <a:srgbClr val="FFD966"/>
                </a:solidFill>
              </a:rPr>
              <a:t>p</a:t>
            </a:r>
            <a:r>
              <a:rPr baseline="-25000" lang="en" sz="1800">
                <a:solidFill>
                  <a:srgbClr val="FFD966"/>
                </a:solidFill>
              </a:rPr>
              <a:t>a</a:t>
            </a:r>
            <a:r>
              <a:rPr lang="en" sz="1800">
                <a:solidFill>
                  <a:srgbClr val="FFD966"/>
                </a:solidFill>
              </a:rPr>
              <a:t>(</a:t>
            </a:r>
            <a:r>
              <a:rPr lang="en" sz="1800">
                <a:solidFill>
                  <a:srgbClr val="E06666"/>
                </a:solidFill>
              </a:rPr>
              <a:t>u</a:t>
            </a:r>
            <a:r>
              <a:rPr baseline="-25000" lang="en" sz="1800">
                <a:solidFill>
                  <a:srgbClr val="E06666"/>
                </a:solidFill>
              </a:rPr>
              <a:t>a</a:t>
            </a:r>
            <a:r>
              <a:rPr lang="en" sz="1800">
                <a:solidFill>
                  <a:srgbClr val="FFD966"/>
                </a:solidFill>
              </a:rPr>
              <a:t>x + </a:t>
            </a:r>
            <a:r>
              <a:rPr lang="en" sz="1800">
                <a:solidFill>
                  <a:srgbClr val="E06666"/>
                </a:solidFill>
              </a:rPr>
              <a:t>v</a:t>
            </a:r>
            <a:r>
              <a:rPr baseline="-25000" lang="en" sz="1800">
                <a:solidFill>
                  <a:srgbClr val="E06666"/>
                </a:solidFill>
              </a:rPr>
              <a:t>a</a:t>
            </a:r>
            <a:r>
              <a:rPr lang="en" sz="1800">
                <a:solidFill>
                  <a:srgbClr val="FFD966"/>
                </a:solidFill>
              </a:rPr>
              <a:t>x + </a:t>
            </a:r>
            <a:r>
              <a:rPr lang="en" sz="1800">
                <a:solidFill>
                  <a:srgbClr val="E06666"/>
                </a:solidFill>
              </a:rPr>
              <a:t>q</a:t>
            </a:r>
            <a:r>
              <a:rPr baseline="-25000" lang="en" sz="1800">
                <a:solidFill>
                  <a:srgbClr val="E06666"/>
                </a:solidFill>
              </a:rPr>
              <a:t>a</a:t>
            </a:r>
            <a:r>
              <a:rPr lang="en" sz="1800">
                <a:solidFill>
                  <a:srgbClr val="FFD966"/>
                </a:solidFill>
              </a:rPr>
              <a:t>z) = p</a:t>
            </a:r>
            <a:r>
              <a:rPr baseline="-25000" lang="en" sz="1800">
                <a:solidFill>
                  <a:srgbClr val="FFD966"/>
                </a:solidFill>
              </a:rPr>
              <a:t>b</a:t>
            </a:r>
            <a:r>
              <a:rPr lang="en" sz="1800">
                <a:solidFill>
                  <a:srgbClr val="FFD966"/>
                </a:solidFill>
              </a:rPr>
              <a:t>(</a:t>
            </a:r>
            <a:r>
              <a:rPr lang="en" sz="1800">
                <a:solidFill>
                  <a:srgbClr val="E06666"/>
                </a:solidFill>
              </a:rPr>
              <a:t>u</a:t>
            </a:r>
            <a:r>
              <a:rPr baseline="-25000" lang="en" sz="1800">
                <a:solidFill>
                  <a:srgbClr val="E06666"/>
                </a:solidFill>
              </a:rPr>
              <a:t>b</a:t>
            </a:r>
            <a:r>
              <a:rPr lang="en" sz="1800">
                <a:solidFill>
                  <a:srgbClr val="FFD966"/>
                </a:solidFill>
              </a:rPr>
              <a:t>x + </a:t>
            </a:r>
            <a:r>
              <a:rPr lang="en" sz="1800">
                <a:solidFill>
                  <a:srgbClr val="E06666"/>
                </a:solidFill>
              </a:rPr>
              <a:t>v</a:t>
            </a:r>
            <a:r>
              <a:rPr baseline="-25000" lang="en" sz="1800">
                <a:solidFill>
                  <a:srgbClr val="E06666"/>
                </a:solidFill>
              </a:rPr>
              <a:t>b</a:t>
            </a:r>
            <a:r>
              <a:rPr lang="en" sz="1800">
                <a:solidFill>
                  <a:srgbClr val="FFD966"/>
                </a:solidFill>
              </a:rPr>
              <a:t>x + </a:t>
            </a:r>
            <a:r>
              <a:rPr lang="en" sz="1800">
                <a:solidFill>
                  <a:srgbClr val="E06666"/>
                </a:solidFill>
              </a:rPr>
              <a:t>q</a:t>
            </a:r>
            <a:r>
              <a:rPr baseline="-25000" lang="en" sz="1800">
                <a:solidFill>
                  <a:srgbClr val="E06666"/>
                </a:solidFill>
              </a:rPr>
              <a:t>b</a:t>
            </a:r>
            <a:r>
              <a:rPr lang="en" sz="1800">
                <a:solidFill>
                  <a:srgbClr val="FFD966"/>
                </a:solidFill>
              </a:rPr>
              <a:t>z) +</a:t>
            </a:r>
            <a:r>
              <a:rPr lang="en" sz="1800">
                <a:solidFill>
                  <a:srgbClr val="999999"/>
                </a:solidFill>
              </a:rPr>
              <a:t> </a:t>
            </a:r>
            <a:r>
              <a:rPr lang="en" sz="1800">
                <a:solidFill>
                  <a:srgbClr val="8E7CC3"/>
                </a:solidFill>
              </a:rPr>
              <a:t>Q</a:t>
            </a:r>
            <a:r>
              <a:rPr baseline="-25000" lang="en" sz="1800">
                <a:solidFill>
                  <a:srgbClr val="8E7CC3"/>
                </a:solidFill>
              </a:rPr>
              <a:t>b</a:t>
            </a:r>
          </a:p>
          <a:p>
            <a:pPr lvl="0" rtl="0" algn="l">
              <a:spcBef>
                <a:spcPts val="0"/>
              </a:spcBef>
              <a:buNone/>
            </a:pPr>
            <a:r>
              <a:t/>
            </a:r>
            <a:endParaRPr sz="1800">
              <a:solidFill>
                <a:srgbClr val="8E7CC3"/>
              </a:solidFill>
            </a:endParaRPr>
          </a:p>
          <a:p>
            <a:pPr lvl="0" rtl="0" algn="ctr">
              <a:spcBef>
                <a:spcPts val="0"/>
              </a:spcBef>
              <a:buNone/>
            </a:pPr>
            <a:r>
              <a:rPr lang="en">
                <a:solidFill>
                  <a:srgbClr val="999999"/>
                </a:solidFill>
              </a:rPr>
              <a:t>q (x , y , z) → origin of the relative frame b</a:t>
            </a:r>
          </a:p>
        </p:txBody>
      </p:sp>
      <p:cxnSp>
        <p:nvCxnSpPr>
          <p:cNvPr id="444" name="Shape 444"/>
          <p:cNvCxnSpPr/>
          <p:nvPr/>
        </p:nvCxnSpPr>
        <p:spPr>
          <a:xfrm rot="10800000">
            <a:off x="886225" y="4122725"/>
            <a:ext cx="405300" cy="0"/>
          </a:xfrm>
          <a:prstGeom prst="straightConnector1">
            <a:avLst/>
          </a:prstGeom>
          <a:noFill/>
          <a:ln cap="flat" cmpd="sng" w="19050">
            <a:solidFill>
              <a:srgbClr val="E06666"/>
            </a:solidFill>
            <a:prstDash val="solid"/>
            <a:round/>
            <a:headEnd len="lg" w="lg" type="stealth"/>
            <a:tailEnd len="lg" w="lg" type="none"/>
          </a:ln>
        </p:spPr>
      </p:cxnSp>
      <p:cxnSp>
        <p:nvCxnSpPr>
          <p:cNvPr id="445" name="Shape 445"/>
          <p:cNvCxnSpPr/>
          <p:nvPr/>
        </p:nvCxnSpPr>
        <p:spPr>
          <a:xfrm>
            <a:off x="881000" y="3766025"/>
            <a:ext cx="0" cy="356700"/>
          </a:xfrm>
          <a:prstGeom prst="straightConnector1">
            <a:avLst/>
          </a:prstGeom>
          <a:noFill/>
          <a:ln cap="flat" cmpd="sng" w="19050">
            <a:solidFill>
              <a:srgbClr val="E06666"/>
            </a:solidFill>
            <a:prstDash val="solid"/>
            <a:round/>
            <a:headEnd len="lg" w="lg" type="stealth"/>
            <a:tailEnd len="lg" w="lg" type="none"/>
          </a:ln>
        </p:spPr>
      </p:cxnSp>
      <p:cxnSp>
        <p:nvCxnSpPr>
          <p:cNvPr id="446" name="Shape 446"/>
          <p:cNvCxnSpPr/>
          <p:nvPr/>
        </p:nvCxnSpPr>
        <p:spPr>
          <a:xfrm flipH="1">
            <a:off x="2521295" y="3078125"/>
            <a:ext cx="219000" cy="219000"/>
          </a:xfrm>
          <a:prstGeom prst="straightConnector1">
            <a:avLst/>
          </a:prstGeom>
          <a:noFill/>
          <a:ln cap="flat" cmpd="sng" w="19050">
            <a:solidFill>
              <a:srgbClr val="E06666"/>
            </a:solidFill>
            <a:prstDash val="solid"/>
            <a:round/>
            <a:headEnd len="lg" w="lg" type="stealth"/>
            <a:tailEnd len="lg" w="lg" type="none"/>
          </a:ln>
        </p:spPr>
      </p:cxnSp>
      <p:cxnSp>
        <p:nvCxnSpPr>
          <p:cNvPr id="447" name="Shape 447"/>
          <p:cNvCxnSpPr/>
          <p:nvPr/>
        </p:nvCxnSpPr>
        <p:spPr>
          <a:xfrm>
            <a:off x="2334016" y="3097733"/>
            <a:ext cx="195900" cy="195900"/>
          </a:xfrm>
          <a:prstGeom prst="straightConnector1">
            <a:avLst/>
          </a:prstGeom>
          <a:noFill/>
          <a:ln cap="flat" cmpd="sng" w="19050">
            <a:solidFill>
              <a:srgbClr val="E06666"/>
            </a:solidFill>
            <a:prstDash val="solid"/>
            <a:round/>
            <a:headEnd len="lg" w="lg" type="stealth"/>
            <a:tailEnd len="lg" w="lg" type="none"/>
          </a:ln>
        </p:spPr>
      </p:cxnSp>
      <p:sp>
        <p:nvSpPr>
          <p:cNvPr id="448" name="Shape 448"/>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Frame Change Matrix</a:t>
            </a:r>
          </a:p>
        </p:txBody>
      </p:sp>
      <p:sp>
        <p:nvSpPr>
          <p:cNvPr id="454" name="Shape 454"/>
          <p:cNvSpPr txBox="1"/>
          <p:nvPr/>
        </p:nvSpPr>
        <p:spPr>
          <a:xfrm>
            <a:off x="311825" y="1457475"/>
            <a:ext cx="8520600" cy="2185200"/>
          </a:xfrm>
          <a:prstGeom prst="rect">
            <a:avLst/>
          </a:prstGeom>
          <a:noFill/>
          <a:ln>
            <a:noFill/>
          </a:ln>
        </p:spPr>
        <p:txBody>
          <a:bodyPr anchorCtr="0" anchor="t" bIns="91425" lIns="91425" rIns="91425" tIns="91425">
            <a:noAutofit/>
          </a:bodyPr>
          <a:lstStyle/>
          <a:p>
            <a:pPr lvl="0" rtl="0" algn="just">
              <a:spcBef>
                <a:spcPts val="0"/>
              </a:spcBef>
              <a:buNone/>
            </a:pPr>
            <a:r>
              <a:rPr lang="en">
                <a:solidFill>
                  <a:srgbClr val="999999"/>
                </a:solidFill>
              </a:rPr>
              <a:t>Another advantage of using homogeneous coordinates, is that we could handle transformations of points and vectors the same way the following way:</a:t>
            </a:r>
          </a:p>
          <a:p>
            <a:pPr lvl="0" rtl="0">
              <a:spcBef>
                <a:spcPts val="0"/>
              </a:spcBef>
              <a:buNone/>
            </a:pPr>
            <a:r>
              <a:t/>
            </a:r>
            <a:endParaRPr>
              <a:solidFill>
                <a:srgbClr val="999999"/>
              </a:solidFill>
            </a:endParaRPr>
          </a:p>
          <a:p>
            <a:pPr lvl="0" rtl="0" algn="ctr">
              <a:spcBef>
                <a:spcPts val="0"/>
              </a:spcBef>
              <a:buNone/>
            </a:pPr>
            <a:r>
              <a:rPr lang="en" sz="2000">
                <a:solidFill>
                  <a:srgbClr val="FFD966"/>
                </a:solidFill>
              </a:rPr>
              <a:t>p’ = xu’ + yv’ + zs’ + wQ</a:t>
            </a:r>
          </a:p>
          <a:p>
            <a:pPr lvl="0" rtl="0" algn="ctr">
              <a:spcBef>
                <a:spcPts val="0"/>
              </a:spcBef>
              <a:buNone/>
            </a:pPr>
            <a:r>
              <a:t/>
            </a:r>
            <a:endParaRPr sz="1800">
              <a:solidFill>
                <a:srgbClr val="FFD966"/>
              </a:solidFill>
            </a:endParaRPr>
          </a:p>
          <a:p>
            <a:pPr lvl="0" rtl="0" algn="just">
              <a:spcBef>
                <a:spcPts val="0"/>
              </a:spcBef>
              <a:buNone/>
            </a:pPr>
            <a:r>
              <a:rPr lang="en">
                <a:solidFill>
                  <a:srgbClr val="999999"/>
                </a:solidFill>
              </a:rPr>
              <a:t>If w is 0, then the product is just as if we are transforming the vector, otherwise, it moves the  point.</a:t>
            </a:r>
          </a:p>
          <a:p>
            <a:pPr lvl="0" rtl="0" algn="just">
              <a:spcBef>
                <a:spcPts val="0"/>
              </a:spcBef>
              <a:buNone/>
            </a:pPr>
            <a:r>
              <a:t/>
            </a:r>
            <a:endParaRPr>
              <a:solidFill>
                <a:srgbClr val="999999"/>
              </a:solidFill>
            </a:endParaRPr>
          </a:p>
          <a:p>
            <a:pPr lvl="0" rtl="0" algn="just">
              <a:spcBef>
                <a:spcPts val="0"/>
              </a:spcBef>
              <a:buNone/>
            </a:pPr>
            <a:r>
              <a:rPr lang="en">
                <a:solidFill>
                  <a:srgbClr val="999999"/>
                </a:solidFill>
              </a:rPr>
              <a:t>Note how that is the following linear combination:</a:t>
            </a:r>
          </a:p>
          <a:p>
            <a:pPr lvl="0" rtl="0" algn="just">
              <a:spcBef>
                <a:spcPts val="0"/>
              </a:spcBef>
              <a:buNone/>
            </a:pPr>
            <a:r>
              <a:t/>
            </a:r>
            <a:endParaRPr>
              <a:solidFill>
                <a:srgbClr val="999999"/>
              </a:solidFill>
            </a:endParaRPr>
          </a:p>
          <a:p>
            <a:pPr lvl="0" rtl="0" algn="just">
              <a:spcBef>
                <a:spcPts val="0"/>
              </a:spcBef>
              <a:buNone/>
            </a:pPr>
            <a:r>
              <a:t/>
            </a:r>
            <a:endParaRPr>
              <a:solidFill>
                <a:srgbClr val="999999"/>
              </a:solidFill>
            </a:endParaRPr>
          </a:p>
        </p:txBody>
      </p:sp>
      <p:sp>
        <p:nvSpPr>
          <p:cNvPr id="455" name="Shape 455"/>
          <p:cNvSpPr txBox="1"/>
          <p:nvPr/>
        </p:nvSpPr>
        <p:spPr>
          <a:xfrm>
            <a:off x="405425" y="4083175"/>
            <a:ext cx="1766700" cy="3558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(x , y , z , w)  * </a:t>
            </a:r>
          </a:p>
        </p:txBody>
      </p:sp>
      <p:sp>
        <p:nvSpPr>
          <p:cNvPr id="456" name="Shape 456"/>
          <p:cNvSpPr/>
          <p:nvPr/>
        </p:nvSpPr>
        <p:spPr>
          <a:xfrm>
            <a:off x="2172125" y="3715375"/>
            <a:ext cx="17667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u</a:t>
            </a:r>
          </a:p>
          <a:p>
            <a:pPr lvl="0" rtl="0" algn="ctr">
              <a:spcBef>
                <a:spcPts val="0"/>
              </a:spcBef>
              <a:buNone/>
            </a:pPr>
            <a:r>
              <a:rPr lang="en">
                <a:solidFill>
                  <a:srgbClr val="FFD966"/>
                </a:solidFill>
              </a:rPr>
              <a:t>v</a:t>
            </a:r>
          </a:p>
          <a:p>
            <a:pPr lvl="0" rtl="0" algn="ctr">
              <a:spcBef>
                <a:spcPts val="0"/>
              </a:spcBef>
              <a:buNone/>
            </a:pPr>
            <a:r>
              <a:rPr lang="en">
                <a:solidFill>
                  <a:srgbClr val="FFD966"/>
                </a:solidFill>
              </a:rPr>
              <a:t>s</a:t>
            </a:r>
          </a:p>
          <a:p>
            <a:pPr lvl="0" rtl="0" algn="ctr">
              <a:spcBef>
                <a:spcPts val="0"/>
              </a:spcBef>
              <a:buNone/>
            </a:pPr>
            <a:r>
              <a:rPr lang="en">
                <a:solidFill>
                  <a:srgbClr val="FFD966"/>
                </a:solidFill>
              </a:rPr>
              <a:t>Q</a:t>
            </a:r>
            <a:r>
              <a:rPr baseline="-25000" lang="en">
                <a:solidFill>
                  <a:srgbClr val="FFD966"/>
                </a:solidFill>
              </a:rPr>
              <a:t>x</a:t>
            </a:r>
            <a:r>
              <a:rPr lang="en">
                <a:solidFill>
                  <a:srgbClr val="FFD966"/>
                </a:solidFill>
              </a:rPr>
              <a:t>	Q</a:t>
            </a:r>
            <a:r>
              <a:rPr baseline="-25000" lang="en">
                <a:solidFill>
                  <a:srgbClr val="FFD966"/>
                </a:solidFill>
              </a:rPr>
              <a:t>y</a:t>
            </a:r>
            <a:r>
              <a:rPr lang="en">
                <a:solidFill>
                  <a:srgbClr val="FFD966"/>
                </a:solidFill>
              </a:rPr>
              <a:t>	Q</a:t>
            </a:r>
            <a:r>
              <a:rPr baseline="-25000" lang="en">
                <a:solidFill>
                  <a:srgbClr val="FFD966"/>
                </a:solidFill>
              </a:rPr>
              <a:t>z</a:t>
            </a:r>
            <a:r>
              <a:rPr lang="en">
                <a:solidFill>
                  <a:srgbClr val="FFD966"/>
                </a:solidFill>
              </a:rPr>
              <a:t>	1</a:t>
            </a:r>
          </a:p>
        </p:txBody>
      </p:sp>
      <p:cxnSp>
        <p:nvCxnSpPr>
          <p:cNvPr id="457" name="Shape 457"/>
          <p:cNvCxnSpPr/>
          <p:nvPr/>
        </p:nvCxnSpPr>
        <p:spPr>
          <a:xfrm>
            <a:off x="3280225" y="3957875"/>
            <a:ext cx="352800" cy="0"/>
          </a:xfrm>
          <a:prstGeom prst="straightConnector1">
            <a:avLst/>
          </a:prstGeom>
          <a:noFill/>
          <a:ln cap="flat" cmpd="sng" w="9525">
            <a:solidFill>
              <a:srgbClr val="FFD966"/>
            </a:solidFill>
            <a:prstDash val="solid"/>
            <a:round/>
            <a:headEnd len="lg" w="lg" type="none"/>
            <a:tailEnd len="lg" w="lg" type="stealth"/>
          </a:ln>
        </p:spPr>
      </p:cxnSp>
      <p:cxnSp>
        <p:nvCxnSpPr>
          <p:cNvPr id="458" name="Shape 458"/>
          <p:cNvCxnSpPr/>
          <p:nvPr/>
        </p:nvCxnSpPr>
        <p:spPr>
          <a:xfrm>
            <a:off x="3280225" y="4147825"/>
            <a:ext cx="352800" cy="0"/>
          </a:xfrm>
          <a:prstGeom prst="straightConnector1">
            <a:avLst/>
          </a:prstGeom>
          <a:noFill/>
          <a:ln cap="flat" cmpd="sng" w="9525">
            <a:solidFill>
              <a:srgbClr val="FFD966"/>
            </a:solidFill>
            <a:prstDash val="solid"/>
            <a:round/>
            <a:headEnd len="lg" w="lg" type="none"/>
            <a:tailEnd len="lg" w="lg" type="stealth"/>
          </a:ln>
        </p:spPr>
      </p:cxnSp>
      <p:cxnSp>
        <p:nvCxnSpPr>
          <p:cNvPr id="459" name="Shape 459"/>
          <p:cNvCxnSpPr/>
          <p:nvPr/>
        </p:nvCxnSpPr>
        <p:spPr>
          <a:xfrm>
            <a:off x="3280225" y="4360300"/>
            <a:ext cx="352800" cy="0"/>
          </a:xfrm>
          <a:prstGeom prst="straightConnector1">
            <a:avLst/>
          </a:prstGeom>
          <a:noFill/>
          <a:ln cap="flat" cmpd="sng" w="9525">
            <a:solidFill>
              <a:srgbClr val="FFD966"/>
            </a:solidFill>
            <a:prstDash val="solid"/>
            <a:round/>
            <a:headEnd len="lg" w="lg" type="none"/>
            <a:tailEnd len="lg" w="lg" type="stealth"/>
          </a:ln>
        </p:spPr>
      </p:cxnSp>
      <p:cxnSp>
        <p:nvCxnSpPr>
          <p:cNvPr id="460" name="Shape 460"/>
          <p:cNvCxnSpPr/>
          <p:nvPr/>
        </p:nvCxnSpPr>
        <p:spPr>
          <a:xfrm rot="10800000">
            <a:off x="2456475" y="4349037"/>
            <a:ext cx="352800" cy="0"/>
          </a:xfrm>
          <a:prstGeom prst="straightConnector1">
            <a:avLst/>
          </a:prstGeom>
          <a:noFill/>
          <a:ln cap="flat" cmpd="sng" w="9525">
            <a:solidFill>
              <a:srgbClr val="FFD966"/>
            </a:solidFill>
            <a:prstDash val="solid"/>
            <a:round/>
            <a:headEnd len="lg" w="lg" type="none"/>
            <a:tailEnd len="lg" w="lg" type="stealth"/>
          </a:ln>
        </p:spPr>
      </p:cxnSp>
      <p:cxnSp>
        <p:nvCxnSpPr>
          <p:cNvPr id="461" name="Shape 461"/>
          <p:cNvCxnSpPr/>
          <p:nvPr/>
        </p:nvCxnSpPr>
        <p:spPr>
          <a:xfrm rot="10800000">
            <a:off x="2456475" y="4159087"/>
            <a:ext cx="352800" cy="0"/>
          </a:xfrm>
          <a:prstGeom prst="straightConnector1">
            <a:avLst/>
          </a:prstGeom>
          <a:noFill/>
          <a:ln cap="flat" cmpd="sng" w="9525">
            <a:solidFill>
              <a:srgbClr val="FFD966"/>
            </a:solidFill>
            <a:prstDash val="solid"/>
            <a:round/>
            <a:headEnd len="lg" w="lg" type="none"/>
            <a:tailEnd len="lg" w="lg" type="stealth"/>
          </a:ln>
        </p:spPr>
      </p:cxnSp>
      <p:cxnSp>
        <p:nvCxnSpPr>
          <p:cNvPr id="462" name="Shape 462"/>
          <p:cNvCxnSpPr/>
          <p:nvPr/>
        </p:nvCxnSpPr>
        <p:spPr>
          <a:xfrm rot="10800000">
            <a:off x="2456475" y="3946612"/>
            <a:ext cx="352800" cy="0"/>
          </a:xfrm>
          <a:prstGeom prst="straightConnector1">
            <a:avLst/>
          </a:prstGeom>
          <a:noFill/>
          <a:ln cap="flat" cmpd="sng" w="9525">
            <a:solidFill>
              <a:srgbClr val="FFD966"/>
            </a:solidFill>
            <a:prstDash val="solid"/>
            <a:round/>
            <a:headEnd len="lg" w="lg" type="none"/>
            <a:tailEnd len="lg" w="lg" type="stealth"/>
          </a:ln>
        </p:spPr>
      </p:cxnSp>
      <p:sp>
        <p:nvSpPr>
          <p:cNvPr id="463" name="Shape 463"/>
          <p:cNvSpPr txBox="1"/>
          <p:nvPr/>
        </p:nvSpPr>
        <p:spPr>
          <a:xfrm>
            <a:off x="6232300" y="3740125"/>
            <a:ext cx="2252700" cy="1091400"/>
          </a:xfrm>
          <a:prstGeom prst="rect">
            <a:avLst/>
          </a:prstGeom>
          <a:noFill/>
          <a:ln>
            <a:noFill/>
          </a:ln>
        </p:spPr>
        <p:txBody>
          <a:bodyPr anchorCtr="0" anchor="ctr" bIns="91425" lIns="91425" rIns="91425" tIns="91425">
            <a:noAutofit/>
          </a:bodyPr>
          <a:lstStyle/>
          <a:p>
            <a:pPr lvl="0">
              <a:spcBef>
                <a:spcPts val="0"/>
              </a:spcBef>
              <a:buNone/>
            </a:pPr>
            <a:r>
              <a:rPr lang="en">
                <a:solidFill>
                  <a:srgbClr val="999999"/>
                </a:solidFill>
              </a:rPr>
              <a:t>Note that for u , v and z, the fourth component is always 0.</a:t>
            </a:r>
          </a:p>
        </p:txBody>
      </p:sp>
      <p:sp>
        <p:nvSpPr>
          <p:cNvPr id="464" name="Shape 464"/>
          <p:cNvSpPr txBox="1"/>
          <p:nvPr/>
        </p:nvSpPr>
        <p:spPr>
          <a:xfrm>
            <a:off x="3938824" y="4107925"/>
            <a:ext cx="1897200" cy="3558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 </a:t>
            </a:r>
            <a:r>
              <a:rPr lang="en" sz="1800">
                <a:solidFill>
                  <a:srgbClr val="FFD966"/>
                </a:solidFill>
              </a:rPr>
              <a:t>(x’ , y’ , z’ , w’)</a:t>
            </a:r>
            <a:r>
              <a:rPr lang="en" sz="1800">
                <a:solidFill>
                  <a:srgbClr val="E69138"/>
                </a:solidFill>
              </a:rPr>
              <a:t> </a:t>
            </a:r>
          </a:p>
        </p:txBody>
      </p:sp>
      <p:sp>
        <p:nvSpPr>
          <p:cNvPr id="465" name="Shape 465"/>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Frame Change Matrix</a:t>
            </a:r>
          </a:p>
        </p:txBody>
      </p:sp>
      <p:sp>
        <p:nvSpPr>
          <p:cNvPr id="471" name="Shape 471"/>
          <p:cNvSpPr txBox="1"/>
          <p:nvPr/>
        </p:nvSpPr>
        <p:spPr>
          <a:xfrm>
            <a:off x="311825" y="1457475"/>
            <a:ext cx="8520600" cy="1239000"/>
          </a:xfrm>
          <a:prstGeom prst="rect">
            <a:avLst/>
          </a:prstGeom>
          <a:noFill/>
          <a:ln>
            <a:noFill/>
          </a:ln>
        </p:spPr>
        <p:txBody>
          <a:bodyPr anchorCtr="0" anchor="t" bIns="91425" lIns="91425" rIns="91425" tIns="91425">
            <a:noAutofit/>
          </a:bodyPr>
          <a:lstStyle/>
          <a:p>
            <a:pPr lvl="0" rtl="0">
              <a:spcBef>
                <a:spcPts val="0"/>
              </a:spcBef>
              <a:buNone/>
            </a:pPr>
            <a:r>
              <a:rPr lang="en">
                <a:solidFill>
                  <a:srgbClr val="999999"/>
                </a:solidFill>
              </a:rPr>
              <a:t>As an </a:t>
            </a:r>
            <a:r>
              <a:rPr lang="en">
                <a:solidFill>
                  <a:srgbClr val="E69138"/>
                </a:solidFill>
              </a:rPr>
              <a:t>example</a:t>
            </a:r>
            <a:r>
              <a:rPr lang="en">
                <a:solidFill>
                  <a:srgbClr val="999999"/>
                </a:solidFill>
              </a:rPr>
              <a:t>, let us compute the matrix which will express p</a:t>
            </a:r>
            <a:r>
              <a:rPr baseline="-25000" lang="en">
                <a:solidFill>
                  <a:srgbClr val="999999"/>
                </a:solidFill>
              </a:rPr>
              <a:t>a</a:t>
            </a:r>
            <a:r>
              <a:rPr lang="en">
                <a:solidFill>
                  <a:srgbClr val="999999"/>
                </a:solidFill>
              </a:rPr>
              <a:t>(1,-2,0) and q</a:t>
            </a:r>
            <a:r>
              <a:rPr baseline="-25000" lang="en">
                <a:solidFill>
                  <a:srgbClr val="999999"/>
                </a:solidFill>
              </a:rPr>
              <a:t>a</a:t>
            </a:r>
            <a:r>
              <a:rPr lang="en">
                <a:solidFill>
                  <a:srgbClr val="999999"/>
                </a:solidFill>
              </a:rPr>
              <a:t>(1,2,0) in p</a:t>
            </a:r>
            <a:r>
              <a:rPr baseline="-25000" lang="en">
                <a:solidFill>
                  <a:srgbClr val="999999"/>
                </a:solidFill>
              </a:rPr>
              <a:t>b</a:t>
            </a:r>
            <a:r>
              <a:rPr lang="en">
                <a:solidFill>
                  <a:srgbClr val="999999"/>
                </a:solidFill>
              </a:rPr>
              <a:t> terms.</a:t>
            </a:r>
          </a:p>
          <a:p>
            <a:pPr lvl="0" rtl="0">
              <a:spcBef>
                <a:spcPts val="0"/>
              </a:spcBef>
              <a:buNone/>
            </a:pPr>
            <a:r>
              <a:rPr lang="en">
                <a:solidFill>
                  <a:srgbClr val="999999"/>
                </a:solidFill>
              </a:rPr>
              <a:t>We know that Q</a:t>
            </a:r>
            <a:r>
              <a:rPr baseline="-25000" lang="en">
                <a:solidFill>
                  <a:srgbClr val="999999"/>
                </a:solidFill>
              </a:rPr>
              <a:t>b</a:t>
            </a:r>
            <a:r>
              <a:rPr lang="en">
                <a:solidFill>
                  <a:srgbClr val="999999"/>
                </a:solidFill>
              </a:rPr>
              <a:t>(-6,2,0) , u</a:t>
            </a:r>
            <a:r>
              <a:rPr baseline="-25000" lang="en">
                <a:solidFill>
                  <a:srgbClr val="999999"/>
                </a:solidFill>
              </a:rPr>
              <a:t>b</a:t>
            </a:r>
            <a:r>
              <a:rPr lang="en">
                <a:solidFill>
                  <a:srgbClr val="999999"/>
                </a:solidFill>
              </a:rPr>
              <a:t>(1/√2,1/√2,0) , v</a:t>
            </a:r>
            <a:r>
              <a:rPr baseline="-25000" lang="en">
                <a:solidFill>
                  <a:srgbClr val="999999"/>
                </a:solidFill>
              </a:rPr>
              <a:t>b</a:t>
            </a:r>
            <a:r>
              <a:rPr lang="en">
                <a:solidFill>
                  <a:srgbClr val="999999"/>
                </a:solidFill>
              </a:rPr>
              <a:t>(-1/√2,1/√2,0) and s</a:t>
            </a:r>
            <a:r>
              <a:rPr baseline="-25000" lang="en">
                <a:solidFill>
                  <a:srgbClr val="999999"/>
                </a:solidFill>
              </a:rPr>
              <a:t>b</a:t>
            </a:r>
            <a:r>
              <a:rPr lang="en">
                <a:solidFill>
                  <a:srgbClr val="999999"/>
                </a:solidFill>
              </a:rPr>
              <a:t>(0,0,1).</a:t>
            </a:r>
          </a:p>
          <a:p>
            <a:pPr lvl="0" rtl="0">
              <a:spcBef>
                <a:spcPts val="0"/>
              </a:spcBef>
              <a:buNone/>
            </a:pPr>
            <a:r>
              <a:t/>
            </a:r>
            <a:endParaRPr>
              <a:solidFill>
                <a:srgbClr val="999999"/>
              </a:solidFill>
            </a:endParaRPr>
          </a:p>
          <a:p>
            <a:pPr lvl="0" rtl="0">
              <a:spcBef>
                <a:spcPts val="0"/>
              </a:spcBef>
              <a:buNone/>
            </a:pPr>
            <a:r>
              <a:t/>
            </a:r>
            <a:endParaRPr>
              <a:solidFill>
                <a:srgbClr val="999999"/>
              </a:solidFill>
            </a:endParaRPr>
          </a:p>
        </p:txBody>
      </p:sp>
      <p:sp>
        <p:nvSpPr>
          <p:cNvPr id="472" name="Shape 472"/>
          <p:cNvSpPr txBox="1"/>
          <p:nvPr/>
        </p:nvSpPr>
        <p:spPr>
          <a:xfrm>
            <a:off x="1542187" y="2835675"/>
            <a:ext cx="2014500" cy="3558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p</a:t>
            </a:r>
            <a:r>
              <a:rPr baseline="-25000" lang="en" sz="1800">
                <a:solidFill>
                  <a:srgbClr val="E69138"/>
                </a:solidFill>
              </a:rPr>
              <a:t>a</a:t>
            </a:r>
            <a:r>
              <a:rPr lang="en" sz="1800">
                <a:solidFill>
                  <a:srgbClr val="E69138"/>
                </a:solidFill>
              </a:rPr>
              <a:t> (1, -2, 0, 1)  * </a:t>
            </a:r>
          </a:p>
        </p:txBody>
      </p:sp>
      <p:sp>
        <p:nvSpPr>
          <p:cNvPr id="473" name="Shape 473"/>
          <p:cNvSpPr/>
          <p:nvPr/>
        </p:nvSpPr>
        <p:spPr>
          <a:xfrm>
            <a:off x="3556612" y="2467875"/>
            <a:ext cx="17667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FFD966"/>
                </a:solidFill>
              </a:rPr>
              <a:t>1/√2	1/√2	0	0</a:t>
            </a:r>
          </a:p>
          <a:p>
            <a:pPr lvl="0" rtl="0">
              <a:spcBef>
                <a:spcPts val="0"/>
              </a:spcBef>
              <a:buNone/>
            </a:pPr>
            <a:r>
              <a:rPr lang="en">
                <a:solidFill>
                  <a:srgbClr val="FFD966"/>
                </a:solidFill>
              </a:rPr>
              <a:t>-1/√2	1/√2	0	0</a:t>
            </a:r>
          </a:p>
          <a:p>
            <a:pPr lvl="0" rtl="0" algn="just">
              <a:spcBef>
                <a:spcPts val="0"/>
              </a:spcBef>
              <a:buNone/>
            </a:pPr>
            <a:r>
              <a:rPr lang="en">
                <a:solidFill>
                  <a:srgbClr val="FFD966"/>
                </a:solidFill>
              </a:rPr>
              <a:t>0	0	1	0</a:t>
            </a:r>
          </a:p>
          <a:p>
            <a:pPr lvl="0" rtl="0" algn="just">
              <a:spcBef>
                <a:spcPts val="0"/>
              </a:spcBef>
              <a:buNone/>
            </a:pPr>
            <a:r>
              <a:rPr lang="en">
                <a:solidFill>
                  <a:srgbClr val="FFD966"/>
                </a:solidFill>
              </a:rPr>
              <a:t>-6	2	0	1</a:t>
            </a:r>
          </a:p>
        </p:txBody>
      </p:sp>
      <p:sp>
        <p:nvSpPr>
          <p:cNvPr id="474" name="Shape 474"/>
          <p:cNvSpPr txBox="1"/>
          <p:nvPr/>
        </p:nvSpPr>
        <p:spPr>
          <a:xfrm>
            <a:off x="5323312" y="2835675"/>
            <a:ext cx="2278500" cy="3558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 p</a:t>
            </a:r>
            <a:r>
              <a:rPr baseline="-25000" lang="en" sz="1800">
                <a:solidFill>
                  <a:srgbClr val="E69138"/>
                </a:solidFill>
              </a:rPr>
              <a:t>b</a:t>
            </a:r>
            <a:r>
              <a:rPr lang="en" sz="1800">
                <a:solidFill>
                  <a:srgbClr val="E69138"/>
                </a:solidFill>
              </a:rPr>
              <a:t> (-3.8, 1.2, 0, 1)</a:t>
            </a:r>
          </a:p>
        </p:txBody>
      </p:sp>
      <p:sp>
        <p:nvSpPr>
          <p:cNvPr id="475" name="Shape 475"/>
          <p:cNvSpPr/>
          <p:nvPr/>
        </p:nvSpPr>
        <p:spPr>
          <a:xfrm>
            <a:off x="3556612" y="3716575"/>
            <a:ext cx="17667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FFD966"/>
                </a:solidFill>
              </a:rPr>
              <a:t>1/√2	1/√2	0	0</a:t>
            </a:r>
          </a:p>
          <a:p>
            <a:pPr lvl="0" rtl="0">
              <a:spcBef>
                <a:spcPts val="0"/>
              </a:spcBef>
              <a:buNone/>
            </a:pPr>
            <a:r>
              <a:rPr lang="en">
                <a:solidFill>
                  <a:srgbClr val="FFD966"/>
                </a:solidFill>
              </a:rPr>
              <a:t>-1/√2	1/√2	0	0</a:t>
            </a:r>
          </a:p>
          <a:p>
            <a:pPr lvl="0" rtl="0" algn="just">
              <a:spcBef>
                <a:spcPts val="0"/>
              </a:spcBef>
              <a:buNone/>
            </a:pPr>
            <a:r>
              <a:rPr lang="en">
                <a:solidFill>
                  <a:srgbClr val="FFD966"/>
                </a:solidFill>
              </a:rPr>
              <a:t>0	0	1	0</a:t>
            </a:r>
          </a:p>
          <a:p>
            <a:pPr lvl="0" rtl="0" algn="just">
              <a:spcBef>
                <a:spcPts val="0"/>
              </a:spcBef>
              <a:buNone/>
            </a:pPr>
            <a:r>
              <a:rPr lang="en">
                <a:solidFill>
                  <a:srgbClr val="FFD966"/>
                </a:solidFill>
              </a:rPr>
              <a:t>-6	2	0	1</a:t>
            </a:r>
          </a:p>
        </p:txBody>
      </p:sp>
      <p:sp>
        <p:nvSpPr>
          <p:cNvPr id="476" name="Shape 476"/>
          <p:cNvSpPr txBox="1"/>
          <p:nvPr/>
        </p:nvSpPr>
        <p:spPr>
          <a:xfrm>
            <a:off x="1542187" y="4084375"/>
            <a:ext cx="2014500" cy="3558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q</a:t>
            </a:r>
            <a:r>
              <a:rPr baseline="-25000" lang="en" sz="1800">
                <a:solidFill>
                  <a:srgbClr val="E69138"/>
                </a:solidFill>
              </a:rPr>
              <a:t>a</a:t>
            </a:r>
            <a:r>
              <a:rPr lang="en" sz="1800">
                <a:solidFill>
                  <a:srgbClr val="E69138"/>
                </a:solidFill>
              </a:rPr>
              <a:t> (1, 2, 0, 0)  * </a:t>
            </a:r>
          </a:p>
        </p:txBody>
      </p:sp>
      <p:sp>
        <p:nvSpPr>
          <p:cNvPr id="477" name="Shape 477"/>
          <p:cNvSpPr txBox="1"/>
          <p:nvPr/>
        </p:nvSpPr>
        <p:spPr>
          <a:xfrm>
            <a:off x="5323312" y="4084375"/>
            <a:ext cx="2278500" cy="3558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 p</a:t>
            </a:r>
            <a:r>
              <a:rPr baseline="-25000" lang="en" sz="1800">
                <a:solidFill>
                  <a:srgbClr val="E69138"/>
                </a:solidFill>
              </a:rPr>
              <a:t>b</a:t>
            </a:r>
            <a:r>
              <a:rPr lang="en" sz="1800">
                <a:solidFill>
                  <a:srgbClr val="E69138"/>
                </a:solidFill>
              </a:rPr>
              <a:t> (-0.7, 2.1, 0, 0)</a:t>
            </a:r>
          </a:p>
        </p:txBody>
      </p:sp>
      <p:sp>
        <p:nvSpPr>
          <p:cNvPr id="478" name="Shape 478"/>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Computation</a:t>
            </a:r>
          </a:p>
        </p:txBody>
      </p:sp>
      <p:sp>
        <p:nvSpPr>
          <p:cNvPr id="484" name="Shape 484"/>
          <p:cNvSpPr/>
          <p:nvPr/>
        </p:nvSpPr>
        <p:spPr>
          <a:xfrm>
            <a:off x="904548" y="3066964"/>
            <a:ext cx="457800" cy="457800"/>
          </a:xfrm>
          <a:prstGeom prst="ellipse">
            <a:avLst/>
          </a:prstGeom>
          <a:solidFill>
            <a:srgbClr val="FFD966"/>
          </a:solidFill>
          <a:ln>
            <a:noFill/>
          </a:ln>
        </p:spPr>
        <p:txBody>
          <a:bodyPr anchorCtr="0" anchor="ctr" bIns="91425" lIns="91425" rIns="91425" tIns="91425">
            <a:noAutofit/>
          </a:bodyPr>
          <a:lstStyle/>
          <a:p>
            <a:pPr lvl="0" algn="ctr">
              <a:spcBef>
                <a:spcPts val="0"/>
              </a:spcBef>
              <a:buNone/>
            </a:pPr>
            <a:r>
              <a:rPr lang="en" sz="1000"/>
              <a:t>A</a:t>
            </a:r>
          </a:p>
        </p:txBody>
      </p:sp>
      <p:sp>
        <p:nvSpPr>
          <p:cNvPr id="485" name="Shape 485"/>
          <p:cNvSpPr/>
          <p:nvPr/>
        </p:nvSpPr>
        <p:spPr>
          <a:xfrm>
            <a:off x="1820148" y="3066964"/>
            <a:ext cx="457800" cy="457800"/>
          </a:xfrm>
          <a:prstGeom prst="ellipse">
            <a:avLst/>
          </a:prstGeom>
          <a:solidFill>
            <a:srgbClr val="FFD966"/>
          </a:solidFill>
          <a:ln>
            <a:noFill/>
          </a:ln>
        </p:spPr>
        <p:txBody>
          <a:bodyPr anchorCtr="0" anchor="ctr" bIns="91425" lIns="91425" rIns="91425" tIns="91425">
            <a:noAutofit/>
          </a:bodyPr>
          <a:lstStyle/>
          <a:p>
            <a:pPr lvl="0" rtl="0" algn="ctr">
              <a:spcBef>
                <a:spcPts val="0"/>
              </a:spcBef>
              <a:buNone/>
            </a:pPr>
            <a:r>
              <a:rPr lang="en" sz="1000"/>
              <a:t>B</a:t>
            </a:r>
          </a:p>
        </p:txBody>
      </p:sp>
      <p:sp>
        <p:nvSpPr>
          <p:cNvPr id="486" name="Shape 486"/>
          <p:cNvSpPr/>
          <p:nvPr/>
        </p:nvSpPr>
        <p:spPr>
          <a:xfrm>
            <a:off x="2735748" y="3066964"/>
            <a:ext cx="457800" cy="457800"/>
          </a:xfrm>
          <a:prstGeom prst="ellipse">
            <a:avLst/>
          </a:prstGeom>
          <a:solidFill>
            <a:srgbClr val="FFD966"/>
          </a:solidFill>
          <a:ln>
            <a:noFill/>
          </a:ln>
        </p:spPr>
        <p:txBody>
          <a:bodyPr anchorCtr="0" anchor="ctr" bIns="91425" lIns="91425" rIns="91425" tIns="91425">
            <a:noAutofit/>
          </a:bodyPr>
          <a:lstStyle/>
          <a:p>
            <a:pPr lvl="0" rtl="0" algn="ctr">
              <a:spcBef>
                <a:spcPts val="0"/>
              </a:spcBef>
              <a:buNone/>
            </a:pPr>
            <a:r>
              <a:rPr lang="en" sz="1000"/>
              <a:t>C</a:t>
            </a:r>
          </a:p>
        </p:txBody>
      </p:sp>
      <p:sp>
        <p:nvSpPr>
          <p:cNvPr id="487" name="Shape 487"/>
          <p:cNvSpPr/>
          <p:nvPr/>
        </p:nvSpPr>
        <p:spPr>
          <a:xfrm>
            <a:off x="1362348" y="2233494"/>
            <a:ext cx="457800" cy="457800"/>
          </a:xfrm>
          <a:prstGeom prst="ellipse">
            <a:avLst/>
          </a:prstGeom>
          <a:solidFill>
            <a:srgbClr val="B6D7A8"/>
          </a:solidFill>
          <a:ln>
            <a:noFill/>
          </a:ln>
        </p:spPr>
        <p:txBody>
          <a:bodyPr anchorCtr="0" anchor="ctr" bIns="91425" lIns="91425" rIns="91425" tIns="91425">
            <a:noAutofit/>
          </a:bodyPr>
          <a:lstStyle/>
          <a:p>
            <a:pPr lvl="0" rtl="0" algn="ctr">
              <a:spcBef>
                <a:spcPts val="0"/>
              </a:spcBef>
              <a:buNone/>
            </a:pPr>
            <a:r>
              <a:rPr lang="en" sz="1000"/>
              <a:t>A</a:t>
            </a:r>
            <a:r>
              <a:rPr baseline="-25000" lang="en" sz="1000"/>
              <a:t>B</a:t>
            </a:r>
          </a:p>
        </p:txBody>
      </p:sp>
      <p:sp>
        <p:nvSpPr>
          <p:cNvPr id="488" name="Shape 488"/>
          <p:cNvSpPr/>
          <p:nvPr/>
        </p:nvSpPr>
        <p:spPr>
          <a:xfrm>
            <a:off x="2277948" y="2233494"/>
            <a:ext cx="457800" cy="457800"/>
          </a:xfrm>
          <a:prstGeom prst="ellipse">
            <a:avLst/>
          </a:prstGeom>
          <a:solidFill>
            <a:srgbClr val="B6D7A8"/>
          </a:solidFill>
          <a:ln>
            <a:noFill/>
          </a:ln>
        </p:spPr>
        <p:txBody>
          <a:bodyPr anchorCtr="0" anchor="ctr" bIns="91425" lIns="91425" rIns="91425" tIns="91425">
            <a:noAutofit/>
          </a:bodyPr>
          <a:lstStyle/>
          <a:p>
            <a:pPr lvl="0" rtl="0" algn="ctr">
              <a:spcBef>
                <a:spcPts val="0"/>
              </a:spcBef>
              <a:buNone/>
            </a:pPr>
            <a:r>
              <a:rPr lang="en" sz="1000"/>
              <a:t>B</a:t>
            </a:r>
            <a:r>
              <a:rPr baseline="-25000" lang="en" sz="1000"/>
              <a:t>c</a:t>
            </a:r>
          </a:p>
        </p:txBody>
      </p:sp>
      <p:cxnSp>
        <p:nvCxnSpPr>
          <p:cNvPr id="489" name="Shape 489"/>
          <p:cNvCxnSpPr>
            <a:stCxn id="484" idx="0"/>
            <a:endCxn id="485" idx="0"/>
          </p:cNvCxnSpPr>
          <p:nvPr/>
        </p:nvCxnSpPr>
        <p:spPr>
          <a:xfrm flipH="1" rot="-5400000">
            <a:off x="1590948" y="2609464"/>
            <a:ext cx="600" cy="915600"/>
          </a:xfrm>
          <a:prstGeom prst="bentConnector3">
            <a:avLst>
              <a:gd fmla="val -39687500" name="adj1"/>
            </a:avLst>
          </a:prstGeom>
          <a:noFill/>
          <a:ln cap="flat" cmpd="sng" w="9525">
            <a:solidFill>
              <a:srgbClr val="9FC5E8"/>
            </a:solidFill>
            <a:prstDash val="dash"/>
            <a:round/>
            <a:headEnd len="lg" w="lg" type="none"/>
            <a:tailEnd len="lg" w="lg" type="none"/>
          </a:ln>
        </p:spPr>
      </p:cxnSp>
      <p:cxnSp>
        <p:nvCxnSpPr>
          <p:cNvPr id="490" name="Shape 490"/>
          <p:cNvCxnSpPr>
            <a:stCxn id="485" idx="0"/>
            <a:endCxn id="486" idx="0"/>
          </p:cNvCxnSpPr>
          <p:nvPr/>
        </p:nvCxnSpPr>
        <p:spPr>
          <a:xfrm flipH="1" rot="-5400000">
            <a:off x="2506548" y="2609464"/>
            <a:ext cx="600" cy="915600"/>
          </a:xfrm>
          <a:prstGeom prst="bentConnector3">
            <a:avLst>
              <a:gd fmla="val -39687500" name="adj1"/>
            </a:avLst>
          </a:prstGeom>
          <a:noFill/>
          <a:ln cap="flat" cmpd="sng" w="9525">
            <a:solidFill>
              <a:srgbClr val="9FC5E8"/>
            </a:solidFill>
            <a:prstDash val="dash"/>
            <a:round/>
            <a:headEnd len="lg" w="lg" type="none"/>
            <a:tailEnd len="lg" w="lg" type="none"/>
          </a:ln>
        </p:spPr>
      </p:cxnSp>
      <p:sp>
        <p:nvSpPr>
          <p:cNvPr id="491" name="Shape 491"/>
          <p:cNvSpPr/>
          <p:nvPr/>
        </p:nvSpPr>
        <p:spPr>
          <a:xfrm>
            <a:off x="1820148" y="1396719"/>
            <a:ext cx="457800" cy="457799"/>
          </a:xfrm>
          <a:prstGeom prst="ellipse">
            <a:avLst/>
          </a:prstGeom>
          <a:solidFill>
            <a:srgbClr val="E06666"/>
          </a:solidFill>
          <a:ln>
            <a:noFill/>
          </a:ln>
        </p:spPr>
        <p:txBody>
          <a:bodyPr anchorCtr="0" anchor="ctr" bIns="91425" lIns="91425" rIns="91425" tIns="91425">
            <a:noAutofit/>
          </a:bodyPr>
          <a:lstStyle/>
          <a:p>
            <a:pPr lvl="0" rtl="0" algn="ctr">
              <a:spcBef>
                <a:spcPts val="0"/>
              </a:spcBef>
              <a:buNone/>
            </a:pPr>
            <a:r>
              <a:rPr lang="en" sz="1000"/>
              <a:t>G</a:t>
            </a:r>
          </a:p>
        </p:txBody>
      </p:sp>
      <p:cxnSp>
        <p:nvCxnSpPr>
          <p:cNvPr id="492" name="Shape 492"/>
          <p:cNvCxnSpPr>
            <a:stCxn id="487" idx="0"/>
            <a:endCxn id="488" idx="0"/>
          </p:cNvCxnSpPr>
          <p:nvPr/>
        </p:nvCxnSpPr>
        <p:spPr>
          <a:xfrm flipH="1" rot="-5400000">
            <a:off x="2048748" y="1775994"/>
            <a:ext cx="600" cy="915600"/>
          </a:xfrm>
          <a:prstGeom prst="bentConnector3">
            <a:avLst>
              <a:gd fmla="val -39687500" name="adj1"/>
            </a:avLst>
          </a:prstGeom>
          <a:noFill/>
          <a:ln cap="flat" cmpd="sng" w="9525">
            <a:solidFill>
              <a:srgbClr val="9FC5E8"/>
            </a:solidFill>
            <a:prstDash val="dash"/>
            <a:round/>
            <a:headEnd len="lg" w="lg" type="none"/>
            <a:tailEnd len="lg" w="lg" type="none"/>
          </a:ln>
        </p:spPr>
      </p:cxnSp>
      <p:sp>
        <p:nvSpPr>
          <p:cNvPr id="493" name="Shape 493"/>
          <p:cNvSpPr txBox="1"/>
          <p:nvPr/>
        </p:nvSpPr>
        <p:spPr>
          <a:xfrm>
            <a:off x="446750" y="3108225"/>
            <a:ext cx="457800" cy="375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69138"/>
                </a:solidFill>
              </a:rPr>
              <a:t>p</a:t>
            </a:r>
            <a:r>
              <a:rPr baseline="-25000" lang="en">
                <a:solidFill>
                  <a:srgbClr val="E69138"/>
                </a:solidFill>
              </a:rPr>
              <a:t>A</a:t>
            </a:r>
          </a:p>
        </p:txBody>
      </p:sp>
      <p:sp>
        <p:nvSpPr>
          <p:cNvPr id="494" name="Shape 494"/>
          <p:cNvSpPr txBox="1"/>
          <p:nvPr/>
        </p:nvSpPr>
        <p:spPr>
          <a:xfrm>
            <a:off x="3193550" y="3108225"/>
            <a:ext cx="457800" cy="375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p</a:t>
            </a:r>
            <a:r>
              <a:rPr baseline="-25000" lang="en">
                <a:solidFill>
                  <a:srgbClr val="E69138"/>
                </a:solidFill>
              </a:rPr>
              <a:t>C</a:t>
            </a:r>
          </a:p>
        </p:txBody>
      </p:sp>
      <p:sp>
        <p:nvSpPr>
          <p:cNvPr id="495" name="Shape 495"/>
          <p:cNvSpPr txBox="1"/>
          <p:nvPr/>
        </p:nvSpPr>
        <p:spPr>
          <a:xfrm>
            <a:off x="4062300" y="1620750"/>
            <a:ext cx="4770000" cy="1902000"/>
          </a:xfrm>
          <a:prstGeom prst="rect">
            <a:avLst/>
          </a:prstGeom>
          <a:noFill/>
          <a:ln>
            <a:noFill/>
          </a:ln>
        </p:spPr>
        <p:txBody>
          <a:bodyPr anchorCtr="0" anchor="ctr" bIns="91425" lIns="91425" rIns="91425" tIns="91425">
            <a:noAutofit/>
          </a:bodyPr>
          <a:lstStyle/>
          <a:p>
            <a:pPr lvl="0" algn="just">
              <a:spcBef>
                <a:spcPts val="0"/>
              </a:spcBef>
              <a:buNone/>
            </a:pPr>
            <a:r>
              <a:rPr lang="en" sz="1800">
                <a:solidFill>
                  <a:srgbClr val="999999"/>
                </a:solidFill>
              </a:rPr>
              <a:t>Given a point p</a:t>
            </a:r>
            <a:r>
              <a:rPr baseline="-25000" lang="en" sz="1800">
                <a:solidFill>
                  <a:srgbClr val="999999"/>
                </a:solidFill>
              </a:rPr>
              <a:t>A</a:t>
            </a:r>
            <a:r>
              <a:rPr lang="en" sz="1800">
                <a:solidFill>
                  <a:srgbClr val="999999"/>
                </a:solidFill>
              </a:rPr>
              <a:t> , assume we want to transform it to a relative point p</a:t>
            </a:r>
            <a:r>
              <a:rPr baseline="-25000" lang="en" sz="1800">
                <a:solidFill>
                  <a:srgbClr val="999999"/>
                </a:solidFill>
              </a:rPr>
              <a:t>C</a:t>
            </a:r>
          </a:p>
          <a:p>
            <a:pPr lvl="0" algn="just">
              <a:spcBef>
                <a:spcPts val="0"/>
              </a:spcBef>
              <a:buNone/>
            </a:pPr>
            <a:r>
              <a:t/>
            </a:r>
            <a:endParaRPr sz="1800">
              <a:solidFill>
                <a:srgbClr val="999999"/>
              </a:solidFill>
            </a:endParaRPr>
          </a:p>
          <a:p>
            <a:pPr lvl="0" algn="just">
              <a:spcBef>
                <a:spcPts val="0"/>
              </a:spcBef>
              <a:buNone/>
            </a:pPr>
            <a:r>
              <a:rPr lang="en" sz="1800">
                <a:solidFill>
                  <a:srgbClr val="999999"/>
                </a:solidFill>
              </a:rPr>
              <a:t>Let A , B , and C be the frames, with A</a:t>
            </a:r>
            <a:r>
              <a:rPr baseline="-25000" lang="en" sz="1800">
                <a:solidFill>
                  <a:srgbClr val="999999"/>
                </a:solidFill>
              </a:rPr>
              <a:t>B</a:t>
            </a:r>
            <a:r>
              <a:rPr lang="en" sz="1800">
                <a:solidFill>
                  <a:srgbClr val="999999"/>
                </a:solidFill>
              </a:rPr>
              <a:t> and A</a:t>
            </a:r>
            <a:r>
              <a:rPr baseline="-25000" lang="en" sz="1800">
                <a:solidFill>
                  <a:srgbClr val="999999"/>
                </a:solidFill>
              </a:rPr>
              <a:t>C</a:t>
            </a:r>
            <a:r>
              <a:rPr lang="en" sz="1800">
                <a:solidFill>
                  <a:srgbClr val="999999"/>
                </a:solidFill>
              </a:rPr>
              <a:t> being their transformation matrix, and G being a transformation matrix from A</a:t>
            </a:r>
            <a:r>
              <a:rPr baseline="-25000" lang="en" sz="1800">
                <a:solidFill>
                  <a:srgbClr val="999999"/>
                </a:solidFill>
              </a:rPr>
              <a:t>B</a:t>
            </a:r>
            <a:r>
              <a:rPr lang="en" sz="1800">
                <a:solidFill>
                  <a:srgbClr val="999999"/>
                </a:solidFill>
              </a:rPr>
              <a:t> to B</a:t>
            </a:r>
            <a:r>
              <a:rPr baseline="-25000" lang="en" sz="1800">
                <a:solidFill>
                  <a:srgbClr val="999999"/>
                </a:solidFill>
              </a:rPr>
              <a:t>C</a:t>
            </a:r>
          </a:p>
        </p:txBody>
      </p:sp>
      <p:sp>
        <p:nvSpPr>
          <p:cNvPr id="496" name="Shape 496"/>
          <p:cNvSpPr txBox="1"/>
          <p:nvPr/>
        </p:nvSpPr>
        <p:spPr>
          <a:xfrm>
            <a:off x="1863150" y="3985075"/>
            <a:ext cx="5417700" cy="938700"/>
          </a:xfrm>
          <a:prstGeom prst="rect">
            <a:avLst/>
          </a:prstGeom>
          <a:noFill/>
          <a:ln>
            <a:noFill/>
          </a:ln>
        </p:spPr>
        <p:txBody>
          <a:bodyPr anchorCtr="0" anchor="t" bIns="91425" lIns="91425" rIns="91425" tIns="91425">
            <a:noAutofit/>
          </a:bodyPr>
          <a:lstStyle/>
          <a:p>
            <a:pPr lvl="0">
              <a:spcBef>
                <a:spcPts val="0"/>
              </a:spcBef>
              <a:buNone/>
            </a:pPr>
            <a:r>
              <a:rPr lang="en">
                <a:solidFill>
                  <a:srgbClr val="E06666"/>
                </a:solidFill>
              </a:rPr>
              <a:t>Step-by-step:		(p</a:t>
            </a:r>
            <a:r>
              <a:rPr baseline="-25000" lang="en">
                <a:solidFill>
                  <a:srgbClr val="E06666"/>
                </a:solidFill>
              </a:rPr>
              <a:t>A</a:t>
            </a:r>
            <a:r>
              <a:rPr lang="en">
                <a:solidFill>
                  <a:srgbClr val="E06666"/>
                </a:solidFill>
              </a:rPr>
              <a:t>*A</a:t>
            </a:r>
            <a:r>
              <a:rPr baseline="-25000" lang="en">
                <a:solidFill>
                  <a:srgbClr val="E06666"/>
                </a:solidFill>
              </a:rPr>
              <a:t>B</a:t>
            </a:r>
            <a:r>
              <a:rPr lang="en">
                <a:solidFill>
                  <a:srgbClr val="E06666"/>
                </a:solidFill>
              </a:rPr>
              <a:t>)*A</a:t>
            </a:r>
            <a:r>
              <a:rPr baseline="-25000" lang="en">
                <a:solidFill>
                  <a:srgbClr val="E06666"/>
                </a:solidFill>
              </a:rPr>
              <a:t>C</a:t>
            </a:r>
            <a:r>
              <a:rPr lang="en">
                <a:solidFill>
                  <a:srgbClr val="E06666"/>
                </a:solidFill>
              </a:rPr>
              <a:t> 	→ p</a:t>
            </a:r>
            <a:r>
              <a:rPr baseline="-25000" lang="en">
                <a:solidFill>
                  <a:srgbClr val="E06666"/>
                </a:solidFill>
              </a:rPr>
              <a:t>C</a:t>
            </a:r>
            <a:r>
              <a:rPr lang="en">
                <a:solidFill>
                  <a:srgbClr val="E06666"/>
                </a:solidFill>
              </a:rPr>
              <a:t>		i * 2 	multiplications</a:t>
            </a:r>
          </a:p>
          <a:p>
            <a:pPr lvl="0">
              <a:spcBef>
                <a:spcPts val="0"/>
              </a:spcBef>
              <a:buNone/>
            </a:pPr>
            <a:r>
              <a:t/>
            </a:r>
            <a:endParaRPr>
              <a:solidFill>
                <a:srgbClr val="FFD966"/>
              </a:solidFill>
            </a:endParaRPr>
          </a:p>
          <a:p>
            <a:pPr lvl="0">
              <a:spcBef>
                <a:spcPts val="0"/>
              </a:spcBef>
              <a:buNone/>
            </a:pPr>
            <a:r>
              <a:rPr lang="en">
                <a:solidFill>
                  <a:srgbClr val="93C47D"/>
                </a:solidFill>
              </a:rPr>
              <a:t>Combined:			(p</a:t>
            </a:r>
            <a:r>
              <a:rPr baseline="-25000" lang="en">
                <a:solidFill>
                  <a:srgbClr val="93C47D"/>
                </a:solidFill>
              </a:rPr>
              <a:t>A</a:t>
            </a:r>
            <a:r>
              <a:rPr lang="en">
                <a:solidFill>
                  <a:srgbClr val="93C47D"/>
                </a:solidFill>
              </a:rPr>
              <a:t>*G)	→ p</a:t>
            </a:r>
            <a:r>
              <a:rPr baseline="-25000" lang="en">
                <a:solidFill>
                  <a:srgbClr val="93C47D"/>
                </a:solidFill>
              </a:rPr>
              <a:t>C</a:t>
            </a:r>
            <a:r>
              <a:rPr lang="en">
                <a:solidFill>
                  <a:srgbClr val="93C47D"/>
                </a:solidFill>
              </a:rPr>
              <a:t>		i 	multiplications</a:t>
            </a:r>
          </a:p>
          <a:p>
            <a:pPr lvl="0">
              <a:spcBef>
                <a:spcPts val="0"/>
              </a:spcBef>
              <a:buNone/>
            </a:pPr>
            <a:r>
              <a:t/>
            </a:r>
            <a:endParaRPr>
              <a:solidFill>
                <a:srgbClr val="FFD966"/>
              </a:solidFill>
            </a:endParaRPr>
          </a:p>
          <a:p>
            <a:pPr lvl="0">
              <a:spcBef>
                <a:spcPts val="0"/>
              </a:spcBef>
              <a:buNone/>
            </a:pPr>
            <a:r>
              <a:t/>
            </a:r>
            <a:endParaRPr>
              <a:solidFill>
                <a:srgbClr val="FFD966"/>
              </a:solidFill>
            </a:endParaRPr>
          </a:p>
        </p:txBody>
      </p:sp>
      <p:cxnSp>
        <p:nvCxnSpPr>
          <p:cNvPr id="497" name="Shape 497"/>
          <p:cNvCxnSpPr>
            <a:stCxn id="484" idx="0"/>
            <a:endCxn id="487" idx="4"/>
          </p:cNvCxnSpPr>
          <p:nvPr/>
        </p:nvCxnSpPr>
        <p:spPr>
          <a:xfrm flipH="1" rot="10800000">
            <a:off x="1133448" y="2691364"/>
            <a:ext cx="457800" cy="375600"/>
          </a:xfrm>
          <a:prstGeom prst="straightConnector1">
            <a:avLst/>
          </a:prstGeom>
          <a:noFill/>
          <a:ln cap="flat" cmpd="sng" w="9525">
            <a:solidFill>
              <a:srgbClr val="E06666"/>
            </a:solidFill>
            <a:prstDash val="solid"/>
            <a:round/>
            <a:headEnd len="lg" w="lg" type="none"/>
            <a:tailEnd len="lg" w="lg" type="stealth"/>
          </a:ln>
        </p:spPr>
      </p:cxnSp>
      <p:cxnSp>
        <p:nvCxnSpPr>
          <p:cNvPr id="498" name="Shape 498"/>
          <p:cNvCxnSpPr>
            <a:stCxn id="487" idx="4"/>
            <a:endCxn id="485" idx="0"/>
          </p:cNvCxnSpPr>
          <p:nvPr/>
        </p:nvCxnSpPr>
        <p:spPr>
          <a:xfrm>
            <a:off x="1591248" y="2691294"/>
            <a:ext cx="457800" cy="375600"/>
          </a:xfrm>
          <a:prstGeom prst="straightConnector1">
            <a:avLst/>
          </a:prstGeom>
          <a:noFill/>
          <a:ln cap="flat" cmpd="sng" w="9525">
            <a:solidFill>
              <a:srgbClr val="E06666"/>
            </a:solidFill>
            <a:prstDash val="solid"/>
            <a:round/>
            <a:headEnd len="lg" w="lg" type="none"/>
            <a:tailEnd len="lg" w="lg" type="stealth"/>
          </a:ln>
        </p:spPr>
      </p:cxnSp>
      <p:cxnSp>
        <p:nvCxnSpPr>
          <p:cNvPr id="499" name="Shape 499"/>
          <p:cNvCxnSpPr>
            <a:stCxn id="485" idx="0"/>
            <a:endCxn id="488" idx="4"/>
          </p:cNvCxnSpPr>
          <p:nvPr/>
        </p:nvCxnSpPr>
        <p:spPr>
          <a:xfrm flipH="1" rot="10800000">
            <a:off x="2049048" y="2691364"/>
            <a:ext cx="457800" cy="375600"/>
          </a:xfrm>
          <a:prstGeom prst="straightConnector1">
            <a:avLst/>
          </a:prstGeom>
          <a:noFill/>
          <a:ln cap="flat" cmpd="sng" w="9525">
            <a:solidFill>
              <a:srgbClr val="E06666"/>
            </a:solidFill>
            <a:prstDash val="solid"/>
            <a:round/>
            <a:headEnd len="lg" w="lg" type="none"/>
            <a:tailEnd len="lg" w="lg" type="stealth"/>
          </a:ln>
        </p:spPr>
      </p:cxnSp>
      <p:cxnSp>
        <p:nvCxnSpPr>
          <p:cNvPr id="500" name="Shape 500"/>
          <p:cNvCxnSpPr>
            <a:stCxn id="488" idx="4"/>
            <a:endCxn id="486" idx="0"/>
          </p:cNvCxnSpPr>
          <p:nvPr/>
        </p:nvCxnSpPr>
        <p:spPr>
          <a:xfrm>
            <a:off x="2506848" y="2691294"/>
            <a:ext cx="457800" cy="375600"/>
          </a:xfrm>
          <a:prstGeom prst="straightConnector1">
            <a:avLst/>
          </a:prstGeom>
          <a:noFill/>
          <a:ln cap="flat" cmpd="sng" w="9525">
            <a:solidFill>
              <a:srgbClr val="E06666"/>
            </a:solidFill>
            <a:prstDash val="solid"/>
            <a:round/>
            <a:headEnd len="lg" w="lg" type="none"/>
            <a:tailEnd len="lg" w="lg" type="stealth"/>
          </a:ln>
        </p:spPr>
      </p:cxnSp>
      <p:cxnSp>
        <p:nvCxnSpPr>
          <p:cNvPr id="501" name="Shape 501"/>
          <p:cNvCxnSpPr>
            <a:stCxn id="484" idx="0"/>
            <a:endCxn id="491" idx="2"/>
          </p:cNvCxnSpPr>
          <p:nvPr/>
        </p:nvCxnSpPr>
        <p:spPr>
          <a:xfrm rot="-5400000">
            <a:off x="756198" y="2003014"/>
            <a:ext cx="1441200" cy="686700"/>
          </a:xfrm>
          <a:prstGeom prst="curvedConnector2">
            <a:avLst/>
          </a:prstGeom>
          <a:noFill/>
          <a:ln cap="flat" cmpd="sng" w="9525">
            <a:solidFill>
              <a:srgbClr val="93C47D"/>
            </a:solidFill>
            <a:prstDash val="solid"/>
            <a:round/>
            <a:headEnd len="lg" w="lg" type="none"/>
            <a:tailEnd len="lg" w="lg" type="none"/>
          </a:ln>
        </p:spPr>
      </p:cxnSp>
      <p:cxnSp>
        <p:nvCxnSpPr>
          <p:cNvPr id="502" name="Shape 502"/>
          <p:cNvCxnSpPr>
            <a:stCxn id="491" idx="6"/>
            <a:endCxn id="486" idx="0"/>
          </p:cNvCxnSpPr>
          <p:nvPr/>
        </p:nvCxnSpPr>
        <p:spPr>
          <a:xfrm>
            <a:off x="2277948" y="1625619"/>
            <a:ext cx="686700" cy="1441199"/>
          </a:xfrm>
          <a:prstGeom prst="curvedConnector2">
            <a:avLst/>
          </a:prstGeom>
          <a:noFill/>
          <a:ln cap="flat" cmpd="sng" w="9525">
            <a:solidFill>
              <a:srgbClr val="93C47D"/>
            </a:solidFill>
            <a:prstDash val="solid"/>
            <a:round/>
            <a:headEnd len="lg" w="lg" type="none"/>
            <a:tailEnd len="lg" w="lg" type="stealth"/>
          </a:ln>
        </p:spPr>
      </p:cxnSp>
      <p:sp>
        <p:nvSpPr>
          <p:cNvPr id="503" name="Shape 503"/>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Recall from the matrices properties, that:</a:t>
            </a:r>
          </a:p>
          <a:p>
            <a:pPr lvl="0" rtl="0">
              <a:spcBef>
                <a:spcPts val="0"/>
              </a:spcBef>
              <a:spcAft>
                <a:spcPts val="0"/>
              </a:spcAft>
              <a:buNone/>
            </a:pPr>
            <a:r>
              <a:t/>
            </a:r>
            <a:endParaRPr>
              <a:solidFill>
                <a:srgbClr val="FFD966"/>
              </a:solidFill>
            </a:endParaRPr>
          </a:p>
          <a:p>
            <a:pPr indent="0" lvl="0" marL="1371600">
              <a:spcBef>
                <a:spcPts val="0"/>
              </a:spcBef>
              <a:spcAft>
                <a:spcPts val="0"/>
              </a:spcAft>
              <a:buNone/>
            </a:pPr>
            <a:r>
              <a:rPr lang="en" sz="2400">
                <a:solidFill>
                  <a:srgbClr val="FFD966"/>
                </a:solidFill>
              </a:rPr>
              <a:t>p</a:t>
            </a:r>
            <a:r>
              <a:rPr baseline="-25000" lang="en" sz="2400">
                <a:solidFill>
                  <a:srgbClr val="FFD966"/>
                </a:solidFill>
              </a:rPr>
              <a:t>b</a:t>
            </a:r>
            <a:r>
              <a:rPr lang="en" sz="2400">
                <a:solidFill>
                  <a:srgbClr val="FFD966"/>
                </a:solidFill>
              </a:rPr>
              <a:t>     = p</a:t>
            </a:r>
            <a:r>
              <a:rPr baseline="-25000" lang="en" sz="2400">
                <a:solidFill>
                  <a:srgbClr val="FFD966"/>
                </a:solidFill>
              </a:rPr>
              <a:t>a</a:t>
            </a:r>
            <a:r>
              <a:rPr lang="en" sz="2400">
                <a:solidFill>
                  <a:srgbClr val="FFD966"/>
                </a:solidFill>
              </a:rPr>
              <a:t>A</a:t>
            </a:r>
          </a:p>
          <a:p>
            <a:pPr indent="0" lvl="0" marL="1371600">
              <a:spcBef>
                <a:spcPts val="0"/>
              </a:spcBef>
              <a:spcAft>
                <a:spcPts val="0"/>
              </a:spcAft>
              <a:buNone/>
            </a:pPr>
            <a:r>
              <a:rPr lang="en" sz="2400">
                <a:solidFill>
                  <a:srgbClr val="E69138"/>
                </a:solidFill>
              </a:rPr>
              <a:t>p</a:t>
            </a:r>
            <a:r>
              <a:rPr baseline="-25000" lang="en" sz="2400">
                <a:solidFill>
                  <a:srgbClr val="E69138"/>
                </a:solidFill>
              </a:rPr>
              <a:t>b</a:t>
            </a:r>
            <a:r>
              <a:rPr lang="en" sz="2400">
                <a:solidFill>
                  <a:srgbClr val="E69138"/>
                </a:solidFill>
              </a:rPr>
              <a:t>A</a:t>
            </a:r>
            <a:r>
              <a:rPr baseline="30000" lang="en" sz="2400">
                <a:solidFill>
                  <a:srgbClr val="E69138"/>
                </a:solidFill>
              </a:rPr>
              <a:t>-1</a:t>
            </a:r>
            <a:r>
              <a:rPr lang="en" sz="2400">
                <a:solidFill>
                  <a:srgbClr val="E69138"/>
                </a:solidFill>
              </a:rPr>
              <a:t> = p</a:t>
            </a:r>
            <a:r>
              <a:rPr baseline="-25000" lang="en" sz="2400">
                <a:solidFill>
                  <a:srgbClr val="E69138"/>
                </a:solidFill>
              </a:rPr>
              <a:t>a</a:t>
            </a:r>
            <a:r>
              <a:rPr lang="en" sz="2400">
                <a:solidFill>
                  <a:srgbClr val="E69138"/>
                </a:solidFill>
              </a:rPr>
              <a:t>AA</a:t>
            </a:r>
            <a:r>
              <a:rPr baseline="30000" lang="en" sz="2400">
                <a:solidFill>
                  <a:srgbClr val="E69138"/>
                </a:solidFill>
              </a:rPr>
              <a:t>-1</a:t>
            </a:r>
          </a:p>
          <a:p>
            <a:pPr indent="0" lvl="0" marL="1371600">
              <a:spcBef>
                <a:spcPts val="0"/>
              </a:spcBef>
              <a:spcAft>
                <a:spcPts val="0"/>
              </a:spcAft>
              <a:buNone/>
            </a:pPr>
            <a:r>
              <a:rPr lang="en" sz="2400">
                <a:solidFill>
                  <a:srgbClr val="E69138"/>
                </a:solidFill>
              </a:rPr>
              <a:t>p</a:t>
            </a:r>
            <a:r>
              <a:rPr baseline="-25000" lang="en" sz="2400">
                <a:solidFill>
                  <a:srgbClr val="E69138"/>
                </a:solidFill>
              </a:rPr>
              <a:t>b</a:t>
            </a:r>
            <a:r>
              <a:rPr lang="en" sz="2400">
                <a:solidFill>
                  <a:srgbClr val="E69138"/>
                </a:solidFill>
              </a:rPr>
              <a:t>A</a:t>
            </a:r>
            <a:r>
              <a:rPr baseline="30000" lang="en" sz="2400">
                <a:solidFill>
                  <a:srgbClr val="E69138"/>
                </a:solidFill>
              </a:rPr>
              <a:t>-1</a:t>
            </a:r>
            <a:r>
              <a:rPr lang="en" sz="2400">
                <a:solidFill>
                  <a:srgbClr val="E69138"/>
                </a:solidFill>
              </a:rPr>
              <a:t> = p</a:t>
            </a:r>
            <a:r>
              <a:rPr baseline="-25000" lang="en" sz="2400">
                <a:solidFill>
                  <a:srgbClr val="E69138"/>
                </a:solidFill>
              </a:rPr>
              <a:t>a</a:t>
            </a:r>
            <a:r>
              <a:rPr lang="en" sz="2400">
                <a:solidFill>
                  <a:srgbClr val="E69138"/>
                </a:solidFill>
              </a:rPr>
              <a:t>I</a:t>
            </a:r>
          </a:p>
          <a:p>
            <a:pPr indent="0" lvl="0" marL="1371600">
              <a:spcBef>
                <a:spcPts val="0"/>
              </a:spcBef>
              <a:spcAft>
                <a:spcPts val="0"/>
              </a:spcAft>
              <a:buNone/>
            </a:pPr>
            <a:r>
              <a:rPr lang="en" sz="2400">
                <a:solidFill>
                  <a:srgbClr val="FFD966"/>
                </a:solidFill>
              </a:rPr>
              <a:t>p</a:t>
            </a:r>
            <a:r>
              <a:rPr baseline="-25000" lang="en" sz="2400">
                <a:solidFill>
                  <a:srgbClr val="FFD966"/>
                </a:solidFill>
              </a:rPr>
              <a:t>b</a:t>
            </a:r>
            <a:r>
              <a:rPr lang="en" sz="2400">
                <a:solidFill>
                  <a:srgbClr val="FFD966"/>
                </a:solidFill>
              </a:rPr>
              <a:t>A</a:t>
            </a:r>
            <a:r>
              <a:rPr baseline="30000" lang="en" sz="2400">
                <a:solidFill>
                  <a:srgbClr val="FFD966"/>
                </a:solidFill>
              </a:rPr>
              <a:t>-1</a:t>
            </a:r>
            <a:r>
              <a:rPr lang="en" sz="2400">
                <a:solidFill>
                  <a:srgbClr val="FFD966"/>
                </a:solidFill>
              </a:rPr>
              <a:t> = p</a:t>
            </a:r>
            <a:r>
              <a:rPr baseline="-25000" lang="en" sz="2400">
                <a:solidFill>
                  <a:srgbClr val="FFD966"/>
                </a:solidFill>
              </a:rPr>
              <a:t>a</a:t>
            </a:r>
          </a:p>
        </p:txBody>
      </p:sp>
      <p:sp>
        <p:nvSpPr>
          <p:cNvPr id="509" name="Shape 5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Two-ways conversions</a:t>
            </a:r>
          </a:p>
        </p:txBody>
      </p:sp>
      <p:sp>
        <p:nvSpPr>
          <p:cNvPr id="510" name="Shape 510"/>
          <p:cNvSpPr/>
          <p:nvPr/>
        </p:nvSpPr>
        <p:spPr>
          <a:xfrm>
            <a:off x="5360048" y="3366474"/>
            <a:ext cx="558300" cy="558300"/>
          </a:xfrm>
          <a:prstGeom prst="ellipse">
            <a:avLst/>
          </a:prstGeom>
          <a:solidFill>
            <a:srgbClr val="FFD966"/>
          </a:solidFill>
          <a:ln>
            <a:noFill/>
          </a:ln>
        </p:spPr>
        <p:txBody>
          <a:bodyPr anchorCtr="0" anchor="ctr" bIns="91425" lIns="91425" rIns="91425" tIns="91425">
            <a:noAutofit/>
          </a:bodyPr>
          <a:lstStyle/>
          <a:p>
            <a:pPr lvl="0" rtl="0" algn="ctr">
              <a:spcBef>
                <a:spcPts val="0"/>
              </a:spcBef>
              <a:buNone/>
            </a:pPr>
            <a:r>
              <a:rPr lang="en" sz="1000"/>
              <a:t>A</a:t>
            </a:r>
          </a:p>
        </p:txBody>
      </p:sp>
      <p:sp>
        <p:nvSpPr>
          <p:cNvPr id="511" name="Shape 511"/>
          <p:cNvSpPr/>
          <p:nvPr/>
        </p:nvSpPr>
        <p:spPr>
          <a:xfrm>
            <a:off x="6476498" y="3366474"/>
            <a:ext cx="558299" cy="558300"/>
          </a:xfrm>
          <a:prstGeom prst="ellipse">
            <a:avLst/>
          </a:prstGeom>
          <a:solidFill>
            <a:srgbClr val="FFD966"/>
          </a:solidFill>
          <a:ln>
            <a:noFill/>
          </a:ln>
        </p:spPr>
        <p:txBody>
          <a:bodyPr anchorCtr="0" anchor="ctr" bIns="91425" lIns="91425" rIns="91425" tIns="91425">
            <a:noAutofit/>
          </a:bodyPr>
          <a:lstStyle/>
          <a:p>
            <a:pPr lvl="0" rtl="0" algn="ctr">
              <a:spcBef>
                <a:spcPts val="0"/>
              </a:spcBef>
              <a:buNone/>
            </a:pPr>
            <a:r>
              <a:rPr lang="en" sz="1000"/>
              <a:t>B</a:t>
            </a:r>
          </a:p>
        </p:txBody>
      </p:sp>
      <p:sp>
        <p:nvSpPr>
          <p:cNvPr id="512" name="Shape 512"/>
          <p:cNvSpPr/>
          <p:nvPr/>
        </p:nvSpPr>
        <p:spPr>
          <a:xfrm>
            <a:off x="7592948" y="3366474"/>
            <a:ext cx="558300" cy="558300"/>
          </a:xfrm>
          <a:prstGeom prst="ellipse">
            <a:avLst/>
          </a:prstGeom>
          <a:solidFill>
            <a:srgbClr val="FFD966"/>
          </a:solidFill>
          <a:ln>
            <a:noFill/>
          </a:ln>
        </p:spPr>
        <p:txBody>
          <a:bodyPr anchorCtr="0" anchor="ctr" bIns="91425" lIns="91425" rIns="91425" tIns="91425">
            <a:noAutofit/>
          </a:bodyPr>
          <a:lstStyle/>
          <a:p>
            <a:pPr lvl="0" rtl="0" algn="ctr">
              <a:spcBef>
                <a:spcPts val="0"/>
              </a:spcBef>
              <a:buNone/>
            </a:pPr>
            <a:r>
              <a:rPr lang="en" sz="1000"/>
              <a:t>C</a:t>
            </a:r>
          </a:p>
        </p:txBody>
      </p:sp>
      <p:sp>
        <p:nvSpPr>
          <p:cNvPr id="513" name="Shape 513"/>
          <p:cNvSpPr/>
          <p:nvPr/>
        </p:nvSpPr>
        <p:spPr>
          <a:xfrm>
            <a:off x="5918273" y="2350165"/>
            <a:ext cx="558300" cy="558300"/>
          </a:xfrm>
          <a:prstGeom prst="ellipse">
            <a:avLst/>
          </a:prstGeom>
          <a:solidFill>
            <a:srgbClr val="B6D7A8"/>
          </a:solidFill>
          <a:ln>
            <a:noFill/>
          </a:ln>
        </p:spPr>
        <p:txBody>
          <a:bodyPr anchorCtr="0" anchor="ctr" bIns="91425" lIns="91425" rIns="91425" tIns="91425">
            <a:noAutofit/>
          </a:bodyPr>
          <a:lstStyle/>
          <a:p>
            <a:pPr lvl="0" rtl="0" algn="ctr">
              <a:spcBef>
                <a:spcPts val="0"/>
              </a:spcBef>
              <a:buNone/>
            </a:pPr>
            <a:r>
              <a:rPr lang="en" sz="1000"/>
              <a:t>A</a:t>
            </a:r>
            <a:r>
              <a:rPr baseline="30000" lang="en" sz="1000"/>
              <a:t>-1</a:t>
            </a:r>
            <a:r>
              <a:rPr baseline="-25000" lang="en" sz="1000"/>
              <a:t>B</a:t>
            </a:r>
          </a:p>
        </p:txBody>
      </p:sp>
      <p:sp>
        <p:nvSpPr>
          <p:cNvPr id="514" name="Shape 514"/>
          <p:cNvSpPr/>
          <p:nvPr/>
        </p:nvSpPr>
        <p:spPr>
          <a:xfrm>
            <a:off x="7034723" y="2350165"/>
            <a:ext cx="558300" cy="558300"/>
          </a:xfrm>
          <a:prstGeom prst="ellipse">
            <a:avLst/>
          </a:prstGeom>
          <a:solidFill>
            <a:srgbClr val="B6D7A8"/>
          </a:solidFill>
          <a:ln>
            <a:noFill/>
          </a:ln>
        </p:spPr>
        <p:txBody>
          <a:bodyPr anchorCtr="0" anchor="ctr" bIns="91425" lIns="91425" rIns="91425" tIns="91425">
            <a:noAutofit/>
          </a:bodyPr>
          <a:lstStyle/>
          <a:p>
            <a:pPr lvl="0" rtl="0" algn="ctr">
              <a:spcBef>
                <a:spcPts val="0"/>
              </a:spcBef>
              <a:buNone/>
            </a:pPr>
            <a:r>
              <a:rPr lang="en" sz="1000"/>
              <a:t>B</a:t>
            </a:r>
            <a:r>
              <a:rPr baseline="30000" lang="en" sz="1000"/>
              <a:t>-1</a:t>
            </a:r>
            <a:r>
              <a:rPr baseline="-25000" lang="en" sz="1000"/>
              <a:t>C</a:t>
            </a:r>
          </a:p>
        </p:txBody>
      </p:sp>
      <p:cxnSp>
        <p:nvCxnSpPr>
          <p:cNvPr id="515" name="Shape 515"/>
          <p:cNvCxnSpPr>
            <a:stCxn id="510" idx="0"/>
            <a:endCxn id="511" idx="0"/>
          </p:cNvCxnSpPr>
          <p:nvPr/>
        </p:nvCxnSpPr>
        <p:spPr>
          <a:xfrm flipH="1" rot="-5400000">
            <a:off x="6197048" y="2808624"/>
            <a:ext cx="600" cy="1116299"/>
          </a:xfrm>
          <a:prstGeom prst="bentConnector3">
            <a:avLst>
              <a:gd fmla="val -39687500" name="adj1"/>
            </a:avLst>
          </a:prstGeom>
          <a:noFill/>
          <a:ln cap="flat" cmpd="sng" w="9525">
            <a:solidFill>
              <a:srgbClr val="9FC5E8"/>
            </a:solidFill>
            <a:prstDash val="dash"/>
            <a:round/>
            <a:headEnd len="lg" w="lg" type="none"/>
            <a:tailEnd len="lg" w="lg" type="none"/>
          </a:ln>
        </p:spPr>
      </p:cxnSp>
      <p:cxnSp>
        <p:nvCxnSpPr>
          <p:cNvPr id="516" name="Shape 516"/>
          <p:cNvCxnSpPr>
            <a:stCxn id="511" idx="0"/>
            <a:endCxn id="512" idx="0"/>
          </p:cNvCxnSpPr>
          <p:nvPr/>
        </p:nvCxnSpPr>
        <p:spPr>
          <a:xfrm flipH="1" rot="-5400000">
            <a:off x="7313648" y="2808474"/>
            <a:ext cx="600" cy="1116600"/>
          </a:xfrm>
          <a:prstGeom prst="bentConnector3">
            <a:avLst>
              <a:gd fmla="val -39687500" name="adj1"/>
            </a:avLst>
          </a:prstGeom>
          <a:noFill/>
          <a:ln cap="flat" cmpd="sng" w="9525">
            <a:solidFill>
              <a:srgbClr val="9FC5E8"/>
            </a:solidFill>
            <a:prstDash val="dash"/>
            <a:round/>
            <a:headEnd len="lg" w="lg" type="none"/>
            <a:tailEnd len="lg" w="lg" type="none"/>
          </a:ln>
        </p:spPr>
      </p:cxnSp>
      <p:sp>
        <p:nvSpPr>
          <p:cNvPr id="517" name="Shape 517"/>
          <p:cNvSpPr/>
          <p:nvPr/>
        </p:nvSpPr>
        <p:spPr>
          <a:xfrm>
            <a:off x="6476498" y="1329827"/>
            <a:ext cx="558299" cy="558299"/>
          </a:xfrm>
          <a:prstGeom prst="ellipse">
            <a:avLst/>
          </a:prstGeom>
          <a:solidFill>
            <a:srgbClr val="E06666"/>
          </a:solidFill>
          <a:ln>
            <a:noFill/>
          </a:ln>
        </p:spPr>
        <p:txBody>
          <a:bodyPr anchorCtr="0" anchor="ctr" bIns="91425" lIns="91425" rIns="91425" tIns="91425">
            <a:noAutofit/>
          </a:bodyPr>
          <a:lstStyle/>
          <a:p>
            <a:pPr lvl="0" rtl="0" algn="ctr">
              <a:spcBef>
                <a:spcPts val="0"/>
              </a:spcBef>
              <a:buNone/>
            </a:pPr>
            <a:r>
              <a:rPr lang="en" sz="1000"/>
              <a:t>G</a:t>
            </a:r>
            <a:r>
              <a:rPr baseline="30000" lang="en" sz="1000"/>
              <a:t>-1</a:t>
            </a:r>
          </a:p>
        </p:txBody>
      </p:sp>
      <p:cxnSp>
        <p:nvCxnSpPr>
          <p:cNvPr id="518" name="Shape 518"/>
          <p:cNvCxnSpPr>
            <a:stCxn id="513" idx="0"/>
            <a:endCxn id="514" idx="0"/>
          </p:cNvCxnSpPr>
          <p:nvPr/>
        </p:nvCxnSpPr>
        <p:spPr>
          <a:xfrm flipH="1" rot="-5400000">
            <a:off x="6755423" y="1792165"/>
            <a:ext cx="600" cy="1116599"/>
          </a:xfrm>
          <a:prstGeom prst="bentConnector3">
            <a:avLst>
              <a:gd fmla="val -39687500" name="adj1"/>
            </a:avLst>
          </a:prstGeom>
          <a:noFill/>
          <a:ln cap="flat" cmpd="sng" w="9525">
            <a:solidFill>
              <a:srgbClr val="9FC5E8"/>
            </a:solidFill>
            <a:prstDash val="dash"/>
            <a:round/>
            <a:headEnd len="lg" w="lg" type="none"/>
            <a:tailEnd len="lg" w="lg" type="none"/>
          </a:ln>
        </p:spPr>
      </p:cxnSp>
      <p:sp>
        <p:nvSpPr>
          <p:cNvPr id="519" name="Shape 519"/>
          <p:cNvSpPr txBox="1"/>
          <p:nvPr/>
        </p:nvSpPr>
        <p:spPr>
          <a:xfrm>
            <a:off x="4801825" y="3416786"/>
            <a:ext cx="558300" cy="4575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p</a:t>
            </a:r>
            <a:r>
              <a:rPr baseline="-25000" lang="en">
                <a:solidFill>
                  <a:srgbClr val="E69138"/>
                </a:solidFill>
              </a:rPr>
              <a:t>A</a:t>
            </a:r>
          </a:p>
        </p:txBody>
      </p:sp>
      <p:sp>
        <p:nvSpPr>
          <p:cNvPr id="520" name="Shape 520"/>
          <p:cNvSpPr txBox="1"/>
          <p:nvPr/>
        </p:nvSpPr>
        <p:spPr>
          <a:xfrm>
            <a:off x="8151175" y="3416786"/>
            <a:ext cx="558300" cy="4575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69138"/>
                </a:solidFill>
              </a:rPr>
              <a:t>p</a:t>
            </a:r>
            <a:r>
              <a:rPr baseline="-25000" lang="en">
                <a:solidFill>
                  <a:srgbClr val="E69138"/>
                </a:solidFill>
              </a:rPr>
              <a:t>C</a:t>
            </a:r>
          </a:p>
        </p:txBody>
      </p:sp>
      <p:cxnSp>
        <p:nvCxnSpPr>
          <p:cNvPr id="521" name="Shape 521"/>
          <p:cNvCxnSpPr>
            <a:stCxn id="510" idx="0"/>
            <a:endCxn id="513" idx="4"/>
          </p:cNvCxnSpPr>
          <p:nvPr/>
        </p:nvCxnSpPr>
        <p:spPr>
          <a:xfrm flipH="1" rot="10800000">
            <a:off x="5639198" y="2908374"/>
            <a:ext cx="558300" cy="458100"/>
          </a:xfrm>
          <a:prstGeom prst="straightConnector1">
            <a:avLst/>
          </a:prstGeom>
          <a:noFill/>
          <a:ln cap="flat" cmpd="sng" w="9525">
            <a:solidFill>
              <a:srgbClr val="E06666"/>
            </a:solidFill>
            <a:prstDash val="solid"/>
            <a:round/>
            <a:headEnd len="lg" w="lg" type="stealth"/>
            <a:tailEnd len="lg" w="lg" type="none"/>
          </a:ln>
        </p:spPr>
      </p:cxnSp>
      <p:cxnSp>
        <p:nvCxnSpPr>
          <p:cNvPr id="522" name="Shape 522"/>
          <p:cNvCxnSpPr>
            <a:stCxn id="513" idx="4"/>
            <a:endCxn id="511" idx="0"/>
          </p:cNvCxnSpPr>
          <p:nvPr/>
        </p:nvCxnSpPr>
        <p:spPr>
          <a:xfrm>
            <a:off x="6197423" y="2908465"/>
            <a:ext cx="558299" cy="458099"/>
          </a:xfrm>
          <a:prstGeom prst="straightConnector1">
            <a:avLst/>
          </a:prstGeom>
          <a:noFill/>
          <a:ln cap="flat" cmpd="sng" w="9525">
            <a:solidFill>
              <a:srgbClr val="E06666"/>
            </a:solidFill>
            <a:prstDash val="solid"/>
            <a:round/>
            <a:headEnd len="lg" w="lg" type="stealth"/>
            <a:tailEnd len="lg" w="lg" type="none"/>
          </a:ln>
        </p:spPr>
      </p:cxnSp>
      <p:cxnSp>
        <p:nvCxnSpPr>
          <p:cNvPr id="523" name="Shape 523"/>
          <p:cNvCxnSpPr>
            <a:stCxn id="511" idx="0"/>
            <a:endCxn id="514" idx="4"/>
          </p:cNvCxnSpPr>
          <p:nvPr/>
        </p:nvCxnSpPr>
        <p:spPr>
          <a:xfrm flipH="1" rot="10800000">
            <a:off x="6755648" y="2908374"/>
            <a:ext cx="558300" cy="458100"/>
          </a:xfrm>
          <a:prstGeom prst="straightConnector1">
            <a:avLst/>
          </a:prstGeom>
          <a:noFill/>
          <a:ln cap="flat" cmpd="sng" w="9525">
            <a:solidFill>
              <a:srgbClr val="E06666"/>
            </a:solidFill>
            <a:prstDash val="solid"/>
            <a:round/>
            <a:headEnd len="lg" w="lg" type="stealth"/>
            <a:tailEnd len="lg" w="lg" type="none"/>
          </a:ln>
        </p:spPr>
      </p:cxnSp>
      <p:cxnSp>
        <p:nvCxnSpPr>
          <p:cNvPr id="524" name="Shape 524"/>
          <p:cNvCxnSpPr>
            <a:stCxn id="514" idx="4"/>
            <a:endCxn id="512" idx="0"/>
          </p:cNvCxnSpPr>
          <p:nvPr/>
        </p:nvCxnSpPr>
        <p:spPr>
          <a:xfrm>
            <a:off x="7313873" y="2908465"/>
            <a:ext cx="558300" cy="458099"/>
          </a:xfrm>
          <a:prstGeom prst="straightConnector1">
            <a:avLst/>
          </a:prstGeom>
          <a:noFill/>
          <a:ln cap="flat" cmpd="sng" w="9525">
            <a:solidFill>
              <a:srgbClr val="E06666"/>
            </a:solidFill>
            <a:prstDash val="solid"/>
            <a:round/>
            <a:headEnd len="lg" w="lg" type="stealth"/>
            <a:tailEnd len="lg" w="lg" type="none"/>
          </a:ln>
        </p:spPr>
      </p:cxnSp>
      <p:cxnSp>
        <p:nvCxnSpPr>
          <p:cNvPr id="525" name="Shape 525"/>
          <p:cNvCxnSpPr>
            <a:stCxn id="510" idx="0"/>
            <a:endCxn id="517" idx="2"/>
          </p:cNvCxnSpPr>
          <p:nvPr/>
        </p:nvCxnSpPr>
        <p:spPr>
          <a:xfrm rot="-5400000">
            <a:off x="5179148" y="2069124"/>
            <a:ext cx="1757400" cy="837300"/>
          </a:xfrm>
          <a:prstGeom prst="curvedConnector2">
            <a:avLst/>
          </a:prstGeom>
          <a:noFill/>
          <a:ln cap="flat" cmpd="sng" w="9525">
            <a:solidFill>
              <a:srgbClr val="93C47D"/>
            </a:solidFill>
            <a:prstDash val="solid"/>
            <a:round/>
            <a:headEnd len="lg" w="lg" type="stealth"/>
            <a:tailEnd len="lg" w="lg" type="none"/>
          </a:ln>
        </p:spPr>
      </p:cxnSp>
      <p:cxnSp>
        <p:nvCxnSpPr>
          <p:cNvPr id="526" name="Shape 526"/>
          <p:cNvCxnSpPr>
            <a:stCxn id="517" idx="6"/>
            <a:endCxn id="512" idx="0"/>
          </p:cNvCxnSpPr>
          <p:nvPr/>
        </p:nvCxnSpPr>
        <p:spPr>
          <a:xfrm>
            <a:off x="7034798" y="1608977"/>
            <a:ext cx="837300" cy="1757400"/>
          </a:xfrm>
          <a:prstGeom prst="curvedConnector2">
            <a:avLst/>
          </a:prstGeom>
          <a:noFill/>
          <a:ln cap="flat" cmpd="sng" w="9525">
            <a:solidFill>
              <a:srgbClr val="93C47D"/>
            </a:solidFill>
            <a:prstDash val="solid"/>
            <a:round/>
            <a:headEnd len="lg" w="lg" type="stealth"/>
            <a:tailEnd len="lg" w="lg" type="none"/>
          </a:ln>
        </p:spPr>
      </p:cxnSp>
      <p:sp>
        <p:nvSpPr>
          <p:cNvPr id="527" name="Shape 527"/>
          <p:cNvSpPr txBox="1"/>
          <p:nvPr/>
        </p:nvSpPr>
        <p:spPr>
          <a:xfrm>
            <a:off x="311700" y="4160625"/>
            <a:ext cx="8520600" cy="878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999999"/>
                </a:solidFill>
              </a:rPr>
              <a:t>Although the same principle is applied to other operations, we can see how nicely it works for frame transformations.</a:t>
            </a:r>
          </a:p>
          <a:p>
            <a:pPr lvl="0" algn="ctr">
              <a:spcBef>
                <a:spcPts val="0"/>
              </a:spcBef>
              <a:buNone/>
            </a:pPr>
            <a:r>
              <a:rPr lang="en">
                <a:solidFill>
                  <a:srgbClr val="999999"/>
                </a:solidFill>
              </a:rPr>
              <a:t>Do not forget that </a:t>
            </a:r>
            <a:r>
              <a:rPr lang="en">
                <a:solidFill>
                  <a:srgbClr val="FFD966"/>
                </a:solidFill>
              </a:rPr>
              <a:t>G = B</a:t>
            </a:r>
            <a:r>
              <a:rPr baseline="30000" lang="en">
                <a:solidFill>
                  <a:srgbClr val="FFD966"/>
                </a:solidFill>
              </a:rPr>
              <a:t>-1</a:t>
            </a:r>
            <a:r>
              <a:rPr lang="en">
                <a:solidFill>
                  <a:srgbClr val="FFD966"/>
                </a:solidFill>
              </a:rPr>
              <a:t>A</a:t>
            </a:r>
            <a:r>
              <a:rPr baseline="30000" lang="en">
                <a:solidFill>
                  <a:srgbClr val="FFD966"/>
                </a:solidFill>
              </a:rPr>
              <a:t>-1</a:t>
            </a:r>
          </a:p>
        </p:txBody>
      </p:sp>
      <p:sp>
        <p:nvSpPr>
          <p:cNvPr id="528" name="Shape 528"/>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idx="1" type="body"/>
          </p:nvPr>
        </p:nvSpPr>
        <p:spPr>
          <a:xfrm>
            <a:off x="311700" y="1152475"/>
            <a:ext cx="8520600" cy="3856500"/>
          </a:xfrm>
          <a:prstGeom prst="rect">
            <a:avLst/>
          </a:prstGeom>
        </p:spPr>
        <p:txBody>
          <a:bodyPr anchorCtr="0" anchor="t" bIns="91425" lIns="91425" rIns="91425" tIns="91425">
            <a:noAutofit/>
          </a:bodyPr>
          <a:lstStyle/>
          <a:p>
            <a:pPr lvl="0" rtl="0" algn="just">
              <a:spcBef>
                <a:spcPts val="0"/>
              </a:spcBef>
              <a:buNone/>
            </a:pPr>
            <a:r>
              <a:rPr b="1" lang="en" sz="1400"/>
              <a:t>Obtaining World Matrix</a:t>
            </a:r>
          </a:p>
          <a:p>
            <a:pPr lvl="0" algn="just">
              <a:spcBef>
                <a:spcPts val="0"/>
              </a:spcBef>
              <a:buNone/>
            </a:pPr>
            <a:r>
              <a:rPr lang="en" sz="1400"/>
              <a:t>In practice, rather than keeping track of each object's’ axes, we construct a matrix which will translate any local-system object into world’s coordinates (</a:t>
            </a:r>
            <a:r>
              <a:rPr lang="en" sz="1400">
                <a:solidFill>
                  <a:srgbClr val="F1C232"/>
                </a:solidFill>
              </a:rPr>
              <a:t>instancing</a:t>
            </a:r>
            <a:r>
              <a:rPr lang="en" sz="1400"/>
              <a:t>)</a:t>
            </a:r>
          </a:p>
          <a:p>
            <a:pPr indent="-317500" lvl="0" marL="457200" rtl="0" algn="just">
              <a:spcBef>
                <a:spcPts val="0"/>
              </a:spcBef>
              <a:buSzPct val="100000"/>
              <a:buAutoNum type="arabicParenR"/>
            </a:pPr>
            <a:r>
              <a:rPr lang="en" sz="1400"/>
              <a:t>Assume we want an object to be translated (T), scaled (S) and rotated (R) from the world’s origin (which we know)</a:t>
            </a:r>
          </a:p>
          <a:p>
            <a:pPr indent="-317500" lvl="0" marL="457200" rtl="0" algn="just">
              <a:spcBef>
                <a:spcPts val="0"/>
              </a:spcBef>
              <a:buSzPct val="100000"/>
              <a:buAutoNum type="arabicParenR"/>
            </a:pPr>
            <a:r>
              <a:rPr lang="en" sz="1400"/>
              <a:t>Recall we can express these transformations as a single combined matrix.</a:t>
            </a:r>
          </a:p>
          <a:p>
            <a:pPr indent="-317500" lvl="0" marL="457200" rtl="0" algn="just">
              <a:spcBef>
                <a:spcPts val="0"/>
              </a:spcBef>
              <a:buSzPct val="100000"/>
              <a:buAutoNum type="arabicParenR"/>
            </a:pPr>
            <a:r>
              <a:rPr lang="en" sz="1400"/>
              <a:t>Instead of figuring out the local axes orientation in the world, apply W to the object’s local axis to obtain the world transformation matrix.</a:t>
            </a:r>
          </a:p>
          <a:p>
            <a:pPr lvl="0" rtl="0" algn="just">
              <a:spcBef>
                <a:spcPts val="0"/>
              </a:spcBef>
              <a:buNone/>
            </a:pPr>
            <a:r>
              <a:rPr lang="en" sz="1400"/>
              <a:t>For example, imagine we have a geometry with </a:t>
            </a:r>
            <a:r>
              <a:rPr lang="en" sz="1400">
                <a:solidFill>
                  <a:srgbClr val="F1C232"/>
                </a:solidFill>
              </a:rPr>
              <a:t>local coordinates u, v and w</a:t>
            </a:r>
            <a:r>
              <a:rPr lang="en" sz="1400"/>
              <a:t>. Now, if we want to place this object in the world, we need the world transformation matrix. Assume that from the </a:t>
            </a:r>
            <a:r>
              <a:rPr lang="en" sz="1400">
                <a:solidFill>
                  <a:srgbClr val="F1C232"/>
                </a:solidFill>
              </a:rPr>
              <a:t>world’s origin</a:t>
            </a:r>
            <a:r>
              <a:rPr lang="en" sz="1400"/>
              <a:t>, which is well known and </a:t>
            </a:r>
            <a:r>
              <a:rPr lang="en" sz="1400">
                <a:solidFill>
                  <a:srgbClr val="F1C232"/>
                </a:solidFill>
              </a:rPr>
              <a:t>usually x, y and z</a:t>
            </a:r>
            <a:r>
              <a:rPr lang="en" sz="1400"/>
              <a:t>, we want to scale, translate and/or rotate this object. Then the world matrix W, can be easily obtained by  </a:t>
            </a:r>
            <a:r>
              <a:rPr lang="en" sz="1400">
                <a:solidFill>
                  <a:srgbClr val="F1C232"/>
                </a:solidFill>
              </a:rPr>
              <a:t>STR = </a:t>
            </a:r>
            <a:r>
              <a:rPr b="1" lang="en" sz="1400">
                <a:solidFill>
                  <a:srgbClr val="F1C232"/>
                </a:solidFill>
              </a:rPr>
              <a:t>W</a:t>
            </a:r>
            <a:r>
              <a:rPr lang="en" sz="1400"/>
              <a:t>. Now </a:t>
            </a:r>
            <a:r>
              <a:rPr lang="en" sz="1400">
                <a:solidFill>
                  <a:srgbClr val="F1C232"/>
                </a:solidFill>
              </a:rPr>
              <a:t>we simply multiply the object’s local u,v and w to place it in the world!</a:t>
            </a:r>
          </a:p>
        </p:txBody>
      </p:sp>
      <p:sp>
        <p:nvSpPr>
          <p:cNvPr id="534" name="Shape 5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World Matrix</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just">
              <a:spcBef>
                <a:spcPts val="0"/>
              </a:spcBef>
              <a:buNone/>
            </a:pPr>
            <a:r>
              <a:rPr lang="en" sz="1400"/>
              <a:t>Conversely, we might find better to instead of using the world matrix, we want objects to be based on the view space position. Then, we need to transform the world coordinates of the object, into the view space’s ones! For this, </a:t>
            </a:r>
            <a:r>
              <a:rPr lang="en" sz="1400">
                <a:solidFill>
                  <a:srgbClr val="93C47D"/>
                </a:solidFill>
              </a:rPr>
              <a:t>we can calculate W</a:t>
            </a:r>
            <a:r>
              <a:rPr baseline="30000" lang="en" sz="1400">
                <a:solidFill>
                  <a:srgbClr val="93C47D"/>
                </a:solidFill>
              </a:rPr>
              <a:t>-1</a:t>
            </a:r>
            <a:r>
              <a:rPr lang="en" sz="1400"/>
              <a:t>. We need to determine the camera’s u,v, and w vectors:</a:t>
            </a:r>
          </a:p>
          <a:p>
            <a:pPr indent="-317500" lvl="0" marL="457200" rtl="0" algn="just">
              <a:spcBef>
                <a:spcPts val="0"/>
              </a:spcBef>
              <a:buSzPct val="100000"/>
              <a:buAutoNum type="arabicParenR"/>
            </a:pPr>
            <a:r>
              <a:rPr lang="en" sz="1400"/>
              <a:t>We need to know the world-aligned camera’s up vector j (usually y (0,1,0,0))</a:t>
            </a:r>
          </a:p>
          <a:p>
            <a:pPr indent="-317500" lvl="0" marL="457200" rtl="0" algn="just">
              <a:spcBef>
                <a:spcPts val="0"/>
              </a:spcBef>
              <a:buSzPct val="100000"/>
              <a:buAutoNum type="arabicParenR"/>
            </a:pPr>
            <a:r>
              <a:rPr lang="en" sz="1400"/>
              <a:t>Secondly, we need to know the camera’s position </a:t>
            </a:r>
            <a:r>
              <a:rPr lang="en" sz="1400">
                <a:solidFill>
                  <a:srgbClr val="E06666"/>
                </a:solidFill>
              </a:rPr>
              <a:t>Q</a:t>
            </a:r>
            <a:r>
              <a:rPr lang="en" sz="1400"/>
              <a:t>, and the view target </a:t>
            </a:r>
            <a:r>
              <a:rPr lang="en" sz="1400">
                <a:solidFill>
                  <a:srgbClr val="93C47D"/>
                </a:solidFill>
              </a:rPr>
              <a:t>T</a:t>
            </a:r>
            <a:r>
              <a:rPr lang="en" sz="1400"/>
              <a:t>.</a:t>
            </a:r>
          </a:p>
          <a:p>
            <a:pPr lvl="0" algn="just">
              <a:spcBef>
                <a:spcPts val="0"/>
              </a:spcBef>
              <a:buNone/>
            </a:pPr>
            <a:r>
              <a:t/>
            </a:r>
            <a:endParaRPr sz="1400"/>
          </a:p>
        </p:txBody>
      </p:sp>
      <p:sp>
        <p:nvSpPr>
          <p:cNvPr id="540" name="Shape 5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View Space Matrix</a:t>
            </a:r>
          </a:p>
        </p:txBody>
      </p:sp>
      <p:pic>
        <p:nvPicPr>
          <p:cNvPr id="541" name="Shape 541"/>
          <p:cNvPicPr preferRelativeResize="0"/>
          <p:nvPr/>
        </p:nvPicPr>
        <p:blipFill>
          <a:blip r:embed="rId3">
            <a:alphaModFix/>
          </a:blip>
          <a:stretch>
            <a:fillRect/>
          </a:stretch>
        </p:blipFill>
        <p:spPr>
          <a:xfrm rot="900001">
            <a:off x="649425" y="3206550"/>
            <a:ext cx="1279751" cy="1279751"/>
          </a:xfrm>
          <a:prstGeom prst="rect">
            <a:avLst/>
          </a:prstGeom>
          <a:noFill/>
          <a:ln>
            <a:noFill/>
          </a:ln>
        </p:spPr>
      </p:pic>
      <p:cxnSp>
        <p:nvCxnSpPr>
          <p:cNvPr id="542" name="Shape 542"/>
          <p:cNvCxnSpPr/>
          <p:nvPr/>
        </p:nvCxnSpPr>
        <p:spPr>
          <a:xfrm>
            <a:off x="460717" y="3038316"/>
            <a:ext cx="0" cy="1516205"/>
          </a:xfrm>
          <a:prstGeom prst="straightConnector1">
            <a:avLst/>
          </a:prstGeom>
          <a:noFill/>
          <a:ln cap="flat" cmpd="sng" w="9525">
            <a:solidFill>
              <a:srgbClr val="F1C232"/>
            </a:solidFill>
            <a:prstDash val="solid"/>
            <a:round/>
            <a:headEnd len="lg" w="lg" type="stealth"/>
            <a:tailEnd len="lg" w="lg" type="none"/>
          </a:ln>
        </p:spPr>
      </p:cxnSp>
      <p:cxnSp>
        <p:nvCxnSpPr>
          <p:cNvPr id="543" name="Shape 543"/>
          <p:cNvCxnSpPr/>
          <p:nvPr/>
        </p:nvCxnSpPr>
        <p:spPr>
          <a:xfrm rot="-9974766">
            <a:off x="256667" y="4732963"/>
            <a:ext cx="1683266" cy="0"/>
          </a:xfrm>
          <a:prstGeom prst="straightConnector1">
            <a:avLst/>
          </a:prstGeom>
          <a:noFill/>
          <a:ln cap="flat" cmpd="sng" w="9525">
            <a:solidFill>
              <a:srgbClr val="F1C232"/>
            </a:solidFill>
            <a:prstDash val="solid"/>
            <a:round/>
            <a:headEnd len="lg" w="lg" type="stealth"/>
            <a:tailEnd len="lg" w="lg" type="none"/>
          </a:ln>
        </p:spPr>
      </p:cxnSp>
      <p:sp>
        <p:nvSpPr>
          <p:cNvPr id="544" name="Shape 544"/>
          <p:cNvSpPr txBox="1"/>
          <p:nvPr/>
        </p:nvSpPr>
        <p:spPr>
          <a:xfrm>
            <a:off x="453166" y="2767134"/>
            <a:ext cx="390300" cy="352500"/>
          </a:xfrm>
          <a:prstGeom prst="rect">
            <a:avLst/>
          </a:prstGeom>
          <a:noFill/>
          <a:ln>
            <a:noFill/>
          </a:ln>
        </p:spPr>
        <p:txBody>
          <a:bodyPr anchorCtr="0" anchor="t" bIns="91425" lIns="91425" rIns="91425" tIns="91425">
            <a:noAutofit/>
          </a:bodyPr>
          <a:lstStyle/>
          <a:p>
            <a:pPr lvl="0" algn="ctr">
              <a:spcBef>
                <a:spcPts val="0"/>
              </a:spcBef>
              <a:buNone/>
            </a:pPr>
            <a:r>
              <a:rPr lang="en" sz="1000">
                <a:solidFill>
                  <a:srgbClr val="F1C232"/>
                </a:solidFill>
              </a:rPr>
              <a:t>v</a:t>
            </a:r>
          </a:p>
        </p:txBody>
      </p:sp>
      <p:sp>
        <p:nvSpPr>
          <p:cNvPr id="545" name="Shape 545"/>
          <p:cNvSpPr txBox="1"/>
          <p:nvPr/>
        </p:nvSpPr>
        <p:spPr>
          <a:xfrm>
            <a:off x="1853398" y="4760920"/>
            <a:ext cx="390300" cy="3525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F1C232"/>
                </a:solidFill>
              </a:rPr>
              <a:t>u</a:t>
            </a:r>
          </a:p>
        </p:txBody>
      </p:sp>
      <p:sp>
        <p:nvSpPr>
          <p:cNvPr id="546" name="Shape 546"/>
          <p:cNvSpPr txBox="1"/>
          <p:nvPr/>
        </p:nvSpPr>
        <p:spPr>
          <a:xfrm>
            <a:off x="1612075" y="2824150"/>
            <a:ext cx="1661400" cy="3528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F1C232"/>
                </a:solidFill>
              </a:rPr>
              <a:t>View Space Local System</a:t>
            </a:r>
          </a:p>
        </p:txBody>
      </p:sp>
      <p:cxnSp>
        <p:nvCxnSpPr>
          <p:cNvPr id="547" name="Shape 547"/>
          <p:cNvCxnSpPr>
            <a:stCxn id="541" idx="3"/>
          </p:cNvCxnSpPr>
          <p:nvPr/>
        </p:nvCxnSpPr>
        <p:spPr>
          <a:xfrm>
            <a:off x="1907373" y="4012037"/>
            <a:ext cx="2612100" cy="699900"/>
          </a:xfrm>
          <a:prstGeom prst="straightConnector1">
            <a:avLst/>
          </a:prstGeom>
          <a:noFill/>
          <a:ln cap="flat" cmpd="sng" w="9525">
            <a:solidFill>
              <a:srgbClr val="E06666"/>
            </a:solidFill>
            <a:prstDash val="solid"/>
            <a:round/>
            <a:headEnd len="lg" w="lg" type="none"/>
            <a:tailEnd len="lg" w="lg" type="stealth"/>
          </a:ln>
        </p:spPr>
      </p:cxnSp>
      <p:cxnSp>
        <p:nvCxnSpPr>
          <p:cNvPr id="548" name="Shape 548"/>
          <p:cNvCxnSpPr/>
          <p:nvPr/>
        </p:nvCxnSpPr>
        <p:spPr>
          <a:xfrm>
            <a:off x="6457550" y="2862800"/>
            <a:ext cx="0" cy="2216100"/>
          </a:xfrm>
          <a:prstGeom prst="straightConnector1">
            <a:avLst/>
          </a:prstGeom>
          <a:noFill/>
          <a:ln cap="flat" cmpd="sng" w="9525">
            <a:solidFill>
              <a:srgbClr val="F1C232"/>
            </a:solidFill>
            <a:prstDash val="solid"/>
            <a:round/>
            <a:headEnd len="lg" w="lg" type="stealth"/>
            <a:tailEnd len="lg" w="lg" type="none"/>
          </a:ln>
        </p:spPr>
      </p:cxnSp>
      <p:cxnSp>
        <p:nvCxnSpPr>
          <p:cNvPr id="549" name="Shape 549"/>
          <p:cNvCxnSpPr/>
          <p:nvPr/>
        </p:nvCxnSpPr>
        <p:spPr>
          <a:xfrm>
            <a:off x="3996900" y="5078775"/>
            <a:ext cx="2460600" cy="0"/>
          </a:xfrm>
          <a:prstGeom prst="straightConnector1">
            <a:avLst/>
          </a:prstGeom>
          <a:noFill/>
          <a:ln cap="flat" cmpd="sng" w="9525">
            <a:solidFill>
              <a:srgbClr val="F1C232"/>
            </a:solidFill>
            <a:prstDash val="solid"/>
            <a:round/>
            <a:headEnd len="lg" w="lg" type="stealth"/>
            <a:tailEnd len="lg" w="lg" type="none"/>
          </a:ln>
        </p:spPr>
      </p:cxnSp>
      <p:sp>
        <p:nvSpPr>
          <p:cNvPr id="550" name="Shape 550"/>
          <p:cNvSpPr txBox="1"/>
          <p:nvPr/>
        </p:nvSpPr>
        <p:spPr>
          <a:xfrm>
            <a:off x="5098650" y="2871850"/>
            <a:ext cx="1256100" cy="3528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F1C232"/>
                </a:solidFill>
              </a:rPr>
              <a:t>World System</a:t>
            </a:r>
          </a:p>
        </p:txBody>
      </p:sp>
      <p:sp>
        <p:nvSpPr>
          <p:cNvPr id="551" name="Shape 551"/>
          <p:cNvSpPr/>
          <p:nvPr/>
        </p:nvSpPr>
        <p:spPr>
          <a:xfrm>
            <a:off x="4519475" y="4630100"/>
            <a:ext cx="292800" cy="292800"/>
          </a:xfrm>
          <a:prstGeom prst="ellipse">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2" name="Shape 552"/>
          <p:cNvSpPr txBox="1"/>
          <p:nvPr/>
        </p:nvSpPr>
        <p:spPr>
          <a:xfrm>
            <a:off x="4037825" y="4277300"/>
            <a:ext cx="1256100" cy="3528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E06666"/>
                </a:solidFill>
              </a:rPr>
              <a:t>target T</a:t>
            </a:r>
          </a:p>
        </p:txBody>
      </p:sp>
      <p:sp>
        <p:nvSpPr>
          <p:cNvPr id="553" name="Shape 553"/>
          <p:cNvSpPr txBox="1"/>
          <p:nvPr/>
        </p:nvSpPr>
        <p:spPr>
          <a:xfrm>
            <a:off x="6585200" y="2899150"/>
            <a:ext cx="2247000" cy="2179500"/>
          </a:xfrm>
          <a:prstGeom prst="rect">
            <a:avLst/>
          </a:prstGeom>
          <a:noFill/>
          <a:ln>
            <a:noFill/>
          </a:ln>
        </p:spPr>
        <p:txBody>
          <a:bodyPr anchorCtr="0" anchor="t" bIns="91425" lIns="91425" rIns="91425" tIns="91425">
            <a:noAutofit/>
          </a:bodyPr>
          <a:lstStyle/>
          <a:p>
            <a:pPr lvl="0" rtl="0" algn="just">
              <a:spcBef>
                <a:spcPts val="0"/>
              </a:spcBef>
              <a:buNone/>
            </a:pPr>
            <a:r>
              <a:rPr lang="en" sz="1200">
                <a:solidFill>
                  <a:srgbClr val="999999"/>
                </a:solidFill>
              </a:rPr>
              <a:t>By knowing the “up” vector and the target, we can easily obtain the View Space matrix.</a:t>
            </a:r>
          </a:p>
          <a:p>
            <a:pPr lvl="0" rtl="0" algn="just">
              <a:spcBef>
                <a:spcPts val="0"/>
              </a:spcBef>
              <a:buNone/>
            </a:pPr>
            <a:r>
              <a:t/>
            </a:r>
            <a:endParaRPr sz="1200">
              <a:solidFill>
                <a:srgbClr val="999999"/>
              </a:solidFill>
            </a:endParaRPr>
          </a:p>
          <a:p>
            <a:pPr lvl="0" rtl="0" algn="just">
              <a:spcBef>
                <a:spcPts val="0"/>
              </a:spcBef>
              <a:buNone/>
            </a:pPr>
            <a:r>
              <a:rPr lang="en" sz="1200">
                <a:solidFill>
                  <a:srgbClr val="F1C232"/>
                </a:solidFill>
              </a:rPr>
              <a:t>w</a:t>
            </a:r>
            <a:r>
              <a:rPr lang="en" sz="1200">
                <a:solidFill>
                  <a:srgbClr val="F1C232"/>
                </a:solidFill>
              </a:rPr>
              <a:t> = Norm(</a:t>
            </a:r>
            <a:r>
              <a:rPr lang="en" sz="1200">
                <a:solidFill>
                  <a:srgbClr val="93C47D"/>
                </a:solidFill>
              </a:rPr>
              <a:t>T</a:t>
            </a:r>
            <a:r>
              <a:rPr lang="en" sz="1200">
                <a:solidFill>
                  <a:srgbClr val="F1C232"/>
                </a:solidFill>
              </a:rPr>
              <a:t> - </a:t>
            </a:r>
            <a:r>
              <a:rPr lang="en" sz="1200">
                <a:solidFill>
                  <a:srgbClr val="E06666"/>
                </a:solidFill>
              </a:rPr>
              <a:t>Q</a:t>
            </a:r>
            <a:r>
              <a:rPr lang="en" sz="1200">
                <a:solidFill>
                  <a:srgbClr val="F1C232"/>
                </a:solidFill>
              </a:rPr>
              <a:t>) 	- forward</a:t>
            </a:r>
          </a:p>
          <a:p>
            <a:pPr lvl="0" rtl="0" algn="just">
              <a:spcBef>
                <a:spcPts val="0"/>
              </a:spcBef>
              <a:buNone/>
            </a:pPr>
            <a:r>
              <a:t/>
            </a:r>
            <a:endParaRPr sz="1200">
              <a:solidFill>
                <a:srgbClr val="F1C232"/>
              </a:solidFill>
            </a:endParaRPr>
          </a:p>
          <a:p>
            <a:pPr lvl="0" rtl="0" algn="just">
              <a:spcBef>
                <a:spcPts val="0"/>
              </a:spcBef>
              <a:buNone/>
            </a:pPr>
            <a:r>
              <a:rPr lang="en" sz="1200">
                <a:solidFill>
                  <a:srgbClr val="F1C232"/>
                </a:solidFill>
              </a:rPr>
              <a:t>u = Norm(j x w) 	- right</a:t>
            </a:r>
          </a:p>
          <a:p>
            <a:pPr lvl="0" rtl="0" algn="just">
              <a:spcBef>
                <a:spcPts val="0"/>
              </a:spcBef>
              <a:buNone/>
            </a:pPr>
            <a:r>
              <a:t/>
            </a:r>
            <a:endParaRPr sz="1200">
              <a:solidFill>
                <a:srgbClr val="F1C232"/>
              </a:solidFill>
            </a:endParaRPr>
          </a:p>
          <a:p>
            <a:pPr lvl="0" rtl="0" algn="just">
              <a:spcBef>
                <a:spcPts val="0"/>
              </a:spcBef>
              <a:buNone/>
            </a:pPr>
            <a:r>
              <a:rPr lang="en" sz="1200">
                <a:solidFill>
                  <a:srgbClr val="F1C232"/>
                </a:solidFill>
              </a:rPr>
              <a:t>v = w x u		- up</a:t>
            </a:r>
          </a:p>
          <a:p>
            <a:pPr lvl="0" rtl="0" algn="just">
              <a:spcBef>
                <a:spcPts val="0"/>
              </a:spcBef>
              <a:buNone/>
            </a:pPr>
            <a:r>
              <a:t/>
            </a:r>
            <a:endParaRPr sz="1200">
              <a:solidFill>
                <a:srgbClr val="F1C232"/>
              </a:solidFill>
            </a:endParaRPr>
          </a:p>
          <a:p>
            <a:pPr lvl="0" algn="ctr">
              <a:spcBef>
                <a:spcPts val="0"/>
              </a:spcBef>
              <a:buNone/>
            </a:pPr>
            <a:r>
              <a:rPr lang="en" sz="1200">
                <a:solidFill>
                  <a:srgbClr val="93C47D"/>
                </a:solidFill>
              </a:rPr>
              <a:t>Finally, compute W</a:t>
            </a:r>
            <a:r>
              <a:rPr baseline="30000" lang="en" sz="1200">
                <a:solidFill>
                  <a:srgbClr val="93C47D"/>
                </a:solidFill>
              </a:rPr>
              <a:t>-1</a:t>
            </a:r>
          </a:p>
        </p:txBody>
      </p:sp>
      <p:sp>
        <p:nvSpPr>
          <p:cNvPr id="554" name="Shape 554"/>
          <p:cNvSpPr txBox="1"/>
          <p:nvPr/>
        </p:nvSpPr>
        <p:spPr>
          <a:xfrm>
            <a:off x="430525" y="4277300"/>
            <a:ext cx="435600" cy="3528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E06666"/>
                </a:solidFill>
              </a:rPr>
              <a:t>Q</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idx="1" type="body"/>
          </p:nvPr>
        </p:nvSpPr>
        <p:spPr>
          <a:xfrm>
            <a:off x="311700" y="1152475"/>
            <a:ext cx="8520600" cy="2662800"/>
          </a:xfrm>
          <a:prstGeom prst="rect">
            <a:avLst/>
          </a:prstGeom>
        </p:spPr>
        <p:txBody>
          <a:bodyPr anchorCtr="0" anchor="t" bIns="91425" lIns="91425" rIns="91425" tIns="91425">
            <a:noAutofit/>
          </a:bodyPr>
          <a:lstStyle/>
          <a:p>
            <a:pPr lvl="0">
              <a:spcBef>
                <a:spcPts val="0"/>
              </a:spcBef>
              <a:buNone/>
            </a:pPr>
            <a:r>
              <a:rPr lang="en" sz="1200"/>
              <a:t>Once we calculated W</a:t>
            </a:r>
            <a:r>
              <a:rPr baseline="30000" lang="en" sz="1200"/>
              <a:t>-1</a:t>
            </a:r>
            <a:r>
              <a:rPr lang="en" sz="1200"/>
              <a:t>, we can proceed to set every model to View Space.</a:t>
            </a:r>
          </a:p>
          <a:p>
            <a:pPr lvl="0">
              <a:spcBef>
                <a:spcPts val="0"/>
              </a:spcBef>
              <a:buNone/>
            </a:pPr>
            <a:r>
              <a:rPr lang="en" sz="1200"/>
              <a:t>Since every model is in Local Space, we will need to:</a:t>
            </a:r>
          </a:p>
          <a:p>
            <a:pPr indent="-304800" lvl="0" marL="457200" rtl="0">
              <a:spcBef>
                <a:spcPts val="0"/>
              </a:spcBef>
              <a:buSzPct val="100000"/>
              <a:buAutoNum type="arabicParenR"/>
            </a:pPr>
            <a:r>
              <a:rPr lang="en" sz="1200"/>
              <a:t>Place them in World Space - set them in a common world -</a:t>
            </a:r>
          </a:p>
          <a:p>
            <a:pPr indent="-304800" lvl="0" marL="457200" rtl="0">
              <a:spcBef>
                <a:spcPts val="0"/>
              </a:spcBef>
              <a:buSzPct val="100000"/>
              <a:buAutoNum type="arabicParenR"/>
            </a:pPr>
            <a:r>
              <a:rPr lang="en" sz="1200"/>
              <a:t>Place them in View Space</a:t>
            </a:r>
          </a:p>
          <a:p>
            <a:pPr indent="-304800" lvl="0" marL="457200" rtl="0">
              <a:spcBef>
                <a:spcPts val="0"/>
              </a:spcBef>
              <a:buSzPct val="100000"/>
              <a:buAutoNum type="arabicParenR"/>
            </a:pPr>
            <a:r>
              <a:rPr lang="en" sz="1200"/>
              <a:t>Determine the Projection Space (coming up soon, while rendering)</a:t>
            </a:r>
          </a:p>
          <a:p>
            <a:pPr lvl="0">
              <a:spcBef>
                <a:spcPts val="0"/>
              </a:spcBef>
              <a:buNone/>
            </a:pPr>
            <a:r>
              <a:rPr lang="en" sz="1200"/>
              <a:t>Each object has its own </a:t>
            </a:r>
            <a:r>
              <a:rPr b="1" lang="en" sz="1200">
                <a:solidFill>
                  <a:srgbClr val="F1C232"/>
                </a:solidFill>
              </a:rPr>
              <a:t>W</a:t>
            </a:r>
            <a:r>
              <a:rPr lang="en" sz="1200"/>
              <a:t> = (Local → World) matrix, but they all share the same </a:t>
            </a:r>
            <a:r>
              <a:rPr b="1" lang="en" sz="1200">
                <a:solidFill>
                  <a:srgbClr val="F1C232"/>
                </a:solidFill>
              </a:rPr>
              <a:t>V</a:t>
            </a:r>
            <a:r>
              <a:rPr lang="en" sz="1200"/>
              <a:t> = (World to View) matrix </a:t>
            </a:r>
          </a:p>
        </p:txBody>
      </p:sp>
      <p:sp>
        <p:nvSpPr>
          <p:cNvPr id="560" name="Shape 5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View Space Matrix</a:t>
            </a:r>
          </a:p>
        </p:txBody>
      </p:sp>
      <p:cxnSp>
        <p:nvCxnSpPr>
          <p:cNvPr id="561" name="Shape 561"/>
          <p:cNvCxnSpPr/>
          <p:nvPr/>
        </p:nvCxnSpPr>
        <p:spPr>
          <a:xfrm>
            <a:off x="1503100" y="3974975"/>
            <a:ext cx="0" cy="443100"/>
          </a:xfrm>
          <a:prstGeom prst="straightConnector1">
            <a:avLst/>
          </a:prstGeom>
          <a:noFill/>
          <a:ln cap="flat" cmpd="sng" w="9525">
            <a:solidFill>
              <a:srgbClr val="93C47D"/>
            </a:solidFill>
            <a:prstDash val="solid"/>
            <a:round/>
            <a:headEnd len="lg" w="lg" type="stealth"/>
            <a:tailEnd len="lg" w="lg" type="none"/>
          </a:ln>
        </p:spPr>
      </p:cxnSp>
      <p:cxnSp>
        <p:nvCxnSpPr>
          <p:cNvPr id="562" name="Shape 562"/>
          <p:cNvCxnSpPr/>
          <p:nvPr/>
        </p:nvCxnSpPr>
        <p:spPr>
          <a:xfrm rot="10800000">
            <a:off x="1503100" y="4418075"/>
            <a:ext cx="418200" cy="0"/>
          </a:xfrm>
          <a:prstGeom prst="straightConnector1">
            <a:avLst/>
          </a:prstGeom>
          <a:noFill/>
          <a:ln cap="flat" cmpd="sng" w="9525">
            <a:solidFill>
              <a:srgbClr val="93C47D"/>
            </a:solidFill>
            <a:prstDash val="solid"/>
            <a:round/>
            <a:headEnd len="lg" w="lg" type="stealth"/>
            <a:tailEnd len="lg" w="lg" type="none"/>
          </a:ln>
        </p:spPr>
      </p:cxnSp>
      <p:cxnSp>
        <p:nvCxnSpPr>
          <p:cNvPr id="563" name="Shape 563"/>
          <p:cNvCxnSpPr/>
          <p:nvPr/>
        </p:nvCxnSpPr>
        <p:spPr>
          <a:xfrm>
            <a:off x="3650537" y="3974975"/>
            <a:ext cx="0" cy="925800"/>
          </a:xfrm>
          <a:prstGeom prst="straightConnector1">
            <a:avLst/>
          </a:prstGeom>
          <a:noFill/>
          <a:ln cap="flat" cmpd="sng" w="9525">
            <a:solidFill>
              <a:srgbClr val="FFD966"/>
            </a:solidFill>
            <a:prstDash val="solid"/>
            <a:round/>
            <a:headEnd len="lg" w="lg" type="stealth"/>
            <a:tailEnd len="lg" w="lg" type="none"/>
          </a:ln>
        </p:spPr>
      </p:cxnSp>
      <p:cxnSp>
        <p:nvCxnSpPr>
          <p:cNvPr id="564" name="Shape 564"/>
          <p:cNvCxnSpPr/>
          <p:nvPr/>
        </p:nvCxnSpPr>
        <p:spPr>
          <a:xfrm rot="10800000">
            <a:off x="3650506" y="4900875"/>
            <a:ext cx="873900" cy="0"/>
          </a:xfrm>
          <a:prstGeom prst="straightConnector1">
            <a:avLst/>
          </a:prstGeom>
          <a:noFill/>
          <a:ln cap="flat" cmpd="sng" w="9525">
            <a:solidFill>
              <a:srgbClr val="FFD966"/>
            </a:solidFill>
            <a:prstDash val="solid"/>
            <a:round/>
            <a:headEnd len="lg" w="lg" type="stealth"/>
            <a:tailEnd len="lg" w="lg" type="none"/>
          </a:ln>
        </p:spPr>
      </p:cxnSp>
      <p:cxnSp>
        <p:nvCxnSpPr>
          <p:cNvPr id="565" name="Shape 565"/>
          <p:cNvCxnSpPr/>
          <p:nvPr/>
        </p:nvCxnSpPr>
        <p:spPr>
          <a:xfrm rot="10800000">
            <a:off x="4541615" y="3927613"/>
            <a:ext cx="0" cy="443029"/>
          </a:xfrm>
          <a:prstGeom prst="straightConnector1">
            <a:avLst/>
          </a:prstGeom>
          <a:noFill/>
          <a:ln cap="flat" cmpd="sng" w="9525">
            <a:solidFill>
              <a:srgbClr val="93C47D"/>
            </a:solidFill>
            <a:prstDash val="solid"/>
            <a:round/>
            <a:headEnd len="lg" w="lg" type="stealth"/>
            <a:tailEnd len="lg" w="lg" type="none"/>
          </a:ln>
        </p:spPr>
      </p:cxnSp>
      <p:cxnSp>
        <p:nvCxnSpPr>
          <p:cNvPr id="566" name="Shape 566"/>
          <p:cNvCxnSpPr/>
          <p:nvPr/>
        </p:nvCxnSpPr>
        <p:spPr>
          <a:xfrm rot="-1563013">
            <a:off x="4047323" y="4041817"/>
            <a:ext cx="418072" cy="0"/>
          </a:xfrm>
          <a:prstGeom prst="straightConnector1">
            <a:avLst/>
          </a:prstGeom>
          <a:noFill/>
          <a:ln cap="flat" cmpd="sng" w="9525">
            <a:solidFill>
              <a:srgbClr val="93C47D"/>
            </a:solidFill>
            <a:prstDash val="solid"/>
            <a:round/>
            <a:headEnd len="lg" w="lg" type="stealth"/>
            <a:tailEnd len="lg" w="lg" type="none"/>
          </a:ln>
        </p:spPr>
      </p:cxnSp>
      <p:cxnSp>
        <p:nvCxnSpPr>
          <p:cNvPr id="567" name="Shape 567"/>
          <p:cNvCxnSpPr/>
          <p:nvPr/>
        </p:nvCxnSpPr>
        <p:spPr>
          <a:xfrm>
            <a:off x="5436640" y="4195271"/>
            <a:ext cx="0" cy="443231"/>
          </a:xfrm>
          <a:prstGeom prst="straightConnector1">
            <a:avLst/>
          </a:prstGeom>
          <a:noFill/>
          <a:ln cap="flat" cmpd="sng" w="9525">
            <a:solidFill>
              <a:srgbClr val="E06666"/>
            </a:solidFill>
            <a:prstDash val="solid"/>
            <a:round/>
            <a:headEnd len="lg" w="lg" type="stealth"/>
            <a:tailEnd len="lg" w="lg" type="none"/>
          </a:ln>
        </p:spPr>
      </p:cxnSp>
      <p:cxnSp>
        <p:nvCxnSpPr>
          <p:cNvPr id="568" name="Shape 568"/>
          <p:cNvCxnSpPr/>
          <p:nvPr/>
        </p:nvCxnSpPr>
        <p:spPr>
          <a:xfrm rot="895408">
            <a:off x="4968352" y="4577187"/>
            <a:ext cx="418205" cy="0"/>
          </a:xfrm>
          <a:prstGeom prst="straightConnector1">
            <a:avLst/>
          </a:prstGeom>
          <a:noFill/>
          <a:ln cap="flat" cmpd="sng" w="9525">
            <a:solidFill>
              <a:srgbClr val="E06666"/>
            </a:solidFill>
            <a:prstDash val="solid"/>
            <a:round/>
            <a:headEnd len="lg" w="lg" type="stealth"/>
            <a:tailEnd len="lg" w="lg" type="none"/>
          </a:ln>
        </p:spPr>
      </p:cxnSp>
      <p:cxnSp>
        <p:nvCxnSpPr>
          <p:cNvPr id="569" name="Shape 569"/>
          <p:cNvCxnSpPr/>
          <p:nvPr/>
        </p:nvCxnSpPr>
        <p:spPr>
          <a:xfrm>
            <a:off x="6704387" y="3974925"/>
            <a:ext cx="0" cy="925800"/>
          </a:xfrm>
          <a:prstGeom prst="straightConnector1">
            <a:avLst/>
          </a:prstGeom>
          <a:noFill/>
          <a:ln cap="flat" cmpd="sng" w="9525">
            <a:solidFill>
              <a:srgbClr val="E06666"/>
            </a:solidFill>
            <a:prstDash val="solid"/>
            <a:round/>
            <a:headEnd len="lg" w="lg" type="stealth"/>
            <a:tailEnd len="lg" w="lg" type="none"/>
          </a:ln>
        </p:spPr>
      </p:cxnSp>
      <p:cxnSp>
        <p:nvCxnSpPr>
          <p:cNvPr id="570" name="Shape 570"/>
          <p:cNvCxnSpPr/>
          <p:nvPr/>
        </p:nvCxnSpPr>
        <p:spPr>
          <a:xfrm rot="10800000">
            <a:off x="6704356" y="4900825"/>
            <a:ext cx="873900" cy="0"/>
          </a:xfrm>
          <a:prstGeom prst="straightConnector1">
            <a:avLst/>
          </a:prstGeom>
          <a:noFill/>
          <a:ln cap="flat" cmpd="sng" w="9525">
            <a:solidFill>
              <a:srgbClr val="E06666"/>
            </a:solidFill>
            <a:prstDash val="solid"/>
            <a:round/>
            <a:headEnd len="lg" w="lg" type="stealth"/>
            <a:tailEnd len="lg" w="lg" type="none"/>
          </a:ln>
        </p:spPr>
      </p:cxnSp>
      <p:cxnSp>
        <p:nvCxnSpPr>
          <p:cNvPr id="571" name="Shape 571"/>
          <p:cNvCxnSpPr/>
          <p:nvPr/>
        </p:nvCxnSpPr>
        <p:spPr>
          <a:xfrm rot="10800000">
            <a:off x="7760445" y="3918527"/>
            <a:ext cx="0" cy="442889"/>
          </a:xfrm>
          <a:prstGeom prst="straightConnector1">
            <a:avLst/>
          </a:prstGeom>
          <a:noFill/>
          <a:ln cap="flat" cmpd="sng" w="9525">
            <a:solidFill>
              <a:srgbClr val="93C47D"/>
            </a:solidFill>
            <a:prstDash val="solid"/>
            <a:round/>
            <a:headEnd len="lg" w="lg" type="stealth"/>
            <a:tailEnd len="lg" w="lg" type="none"/>
          </a:ln>
        </p:spPr>
      </p:cxnSp>
      <p:cxnSp>
        <p:nvCxnSpPr>
          <p:cNvPr id="572" name="Shape 572"/>
          <p:cNvCxnSpPr/>
          <p:nvPr/>
        </p:nvCxnSpPr>
        <p:spPr>
          <a:xfrm rot="-4345372">
            <a:off x="7276640" y="4272144"/>
            <a:ext cx="418226" cy="0"/>
          </a:xfrm>
          <a:prstGeom prst="straightConnector1">
            <a:avLst/>
          </a:prstGeom>
          <a:noFill/>
          <a:ln cap="flat" cmpd="sng" w="9525">
            <a:solidFill>
              <a:srgbClr val="93C47D"/>
            </a:solidFill>
            <a:prstDash val="solid"/>
            <a:round/>
            <a:headEnd len="lg" w="lg" type="stealth"/>
            <a:tailEnd len="lg" w="lg" type="none"/>
          </a:ln>
        </p:spPr>
      </p:cxnSp>
      <p:sp>
        <p:nvSpPr>
          <p:cNvPr id="573" name="Shape 573"/>
          <p:cNvSpPr txBox="1"/>
          <p:nvPr/>
        </p:nvSpPr>
        <p:spPr>
          <a:xfrm>
            <a:off x="816100" y="3589950"/>
            <a:ext cx="1374000" cy="315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1C232"/>
                </a:solidFill>
              </a:rPr>
              <a:t>Local Space</a:t>
            </a:r>
          </a:p>
        </p:txBody>
      </p:sp>
      <p:sp>
        <p:nvSpPr>
          <p:cNvPr id="574" name="Shape 574"/>
          <p:cNvSpPr txBox="1"/>
          <p:nvPr/>
        </p:nvSpPr>
        <p:spPr>
          <a:xfrm>
            <a:off x="2963550" y="3589950"/>
            <a:ext cx="1374000" cy="315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1C232"/>
                </a:solidFill>
              </a:rPr>
              <a:t>World Space</a:t>
            </a:r>
          </a:p>
        </p:txBody>
      </p:sp>
      <p:sp>
        <p:nvSpPr>
          <p:cNvPr id="575" name="Shape 575"/>
          <p:cNvSpPr txBox="1"/>
          <p:nvPr/>
        </p:nvSpPr>
        <p:spPr>
          <a:xfrm>
            <a:off x="6017400" y="3589950"/>
            <a:ext cx="1374000" cy="315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1C232"/>
                </a:solidFill>
              </a:rPr>
              <a:t>View Space</a:t>
            </a:r>
          </a:p>
        </p:txBody>
      </p:sp>
      <p:cxnSp>
        <p:nvCxnSpPr>
          <p:cNvPr id="576" name="Shape 576"/>
          <p:cNvCxnSpPr>
            <a:stCxn id="573" idx="3"/>
            <a:endCxn id="574" idx="1"/>
          </p:cNvCxnSpPr>
          <p:nvPr/>
        </p:nvCxnSpPr>
        <p:spPr>
          <a:xfrm>
            <a:off x="2190100" y="3747600"/>
            <a:ext cx="773400" cy="0"/>
          </a:xfrm>
          <a:prstGeom prst="straightConnector1">
            <a:avLst/>
          </a:prstGeom>
          <a:noFill/>
          <a:ln cap="flat" cmpd="sng" w="9525">
            <a:solidFill>
              <a:srgbClr val="E69138"/>
            </a:solidFill>
            <a:prstDash val="dash"/>
            <a:round/>
            <a:headEnd len="lg" w="lg" type="none"/>
            <a:tailEnd len="lg" w="lg" type="stealth"/>
          </a:ln>
        </p:spPr>
      </p:cxnSp>
      <p:cxnSp>
        <p:nvCxnSpPr>
          <p:cNvPr id="577" name="Shape 577"/>
          <p:cNvCxnSpPr>
            <a:stCxn id="574" idx="3"/>
            <a:endCxn id="575" idx="1"/>
          </p:cNvCxnSpPr>
          <p:nvPr/>
        </p:nvCxnSpPr>
        <p:spPr>
          <a:xfrm>
            <a:off x="4337550" y="3747600"/>
            <a:ext cx="1680000" cy="0"/>
          </a:xfrm>
          <a:prstGeom prst="straightConnector1">
            <a:avLst/>
          </a:prstGeom>
          <a:noFill/>
          <a:ln cap="flat" cmpd="sng" w="9525">
            <a:solidFill>
              <a:srgbClr val="E69138"/>
            </a:solidFill>
            <a:prstDash val="dash"/>
            <a:round/>
            <a:headEnd len="lg" w="lg" type="none"/>
            <a:tailEnd len="lg" w="lg"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ph idx="1" type="body"/>
          </p:nvPr>
        </p:nvSpPr>
        <p:spPr>
          <a:xfrm>
            <a:off x="311700" y="1152475"/>
            <a:ext cx="8520600" cy="875700"/>
          </a:xfrm>
          <a:prstGeom prst="rect">
            <a:avLst/>
          </a:prstGeom>
        </p:spPr>
        <p:txBody>
          <a:bodyPr anchorCtr="0" anchor="t" bIns="91425" lIns="91425" rIns="91425" tIns="91425">
            <a:noAutofit/>
          </a:bodyPr>
          <a:lstStyle/>
          <a:p>
            <a:pPr lvl="0" algn="just">
              <a:spcBef>
                <a:spcPts val="0"/>
              </a:spcBef>
              <a:buNone/>
            </a:pPr>
            <a:r>
              <a:rPr lang="en"/>
              <a:t>As opposed to Local → World matrices for objects, there will only be 1 view matrix to place objects in front of the camera. The final matrix is the product of the inverse of W, which does not include a scale matrix (why scaling a camera? ;) </a:t>
            </a:r>
          </a:p>
        </p:txBody>
      </p:sp>
      <p:sp>
        <p:nvSpPr>
          <p:cNvPr id="583" name="Shape 5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View Space Matrix</a:t>
            </a:r>
          </a:p>
        </p:txBody>
      </p:sp>
      <p:sp>
        <p:nvSpPr>
          <p:cNvPr id="584" name="Shape 584"/>
          <p:cNvSpPr/>
          <p:nvPr/>
        </p:nvSpPr>
        <p:spPr>
          <a:xfrm>
            <a:off x="2326225" y="2471150"/>
            <a:ext cx="1968600" cy="12159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u</a:t>
            </a:r>
            <a:r>
              <a:rPr baseline="-25000" lang="en">
                <a:solidFill>
                  <a:srgbClr val="FFD966"/>
                </a:solidFill>
              </a:rPr>
              <a:t>x	</a:t>
            </a:r>
            <a:r>
              <a:rPr lang="en">
                <a:solidFill>
                  <a:srgbClr val="FFD966"/>
                </a:solidFill>
              </a:rPr>
              <a:t>v</a:t>
            </a:r>
            <a:r>
              <a:rPr baseline="-25000" lang="en">
                <a:solidFill>
                  <a:srgbClr val="FFD966"/>
                </a:solidFill>
              </a:rPr>
              <a:t>x</a:t>
            </a:r>
            <a:r>
              <a:rPr lang="en">
                <a:solidFill>
                  <a:srgbClr val="FFD966"/>
                </a:solidFill>
              </a:rPr>
              <a:t>	w</a:t>
            </a:r>
            <a:r>
              <a:rPr baseline="-25000" lang="en">
                <a:solidFill>
                  <a:srgbClr val="FFD966"/>
                </a:solidFill>
              </a:rPr>
              <a:t>y</a:t>
            </a:r>
            <a:r>
              <a:rPr lang="en">
                <a:solidFill>
                  <a:srgbClr val="FFD966"/>
                </a:solidFill>
              </a:rPr>
              <a:t>	0</a:t>
            </a:r>
          </a:p>
          <a:p>
            <a:pPr lvl="0" rtl="0" algn="ctr">
              <a:spcBef>
                <a:spcPts val="0"/>
              </a:spcBef>
              <a:buNone/>
            </a:pPr>
            <a:r>
              <a:rPr lang="en">
                <a:solidFill>
                  <a:srgbClr val="FFD966"/>
                </a:solidFill>
              </a:rPr>
              <a:t>u</a:t>
            </a:r>
            <a:r>
              <a:rPr baseline="-25000" lang="en">
                <a:solidFill>
                  <a:srgbClr val="FFD966"/>
                </a:solidFill>
              </a:rPr>
              <a:t>y	</a:t>
            </a:r>
            <a:r>
              <a:rPr lang="en">
                <a:solidFill>
                  <a:srgbClr val="FFD966"/>
                </a:solidFill>
              </a:rPr>
              <a:t>v</a:t>
            </a:r>
            <a:r>
              <a:rPr baseline="-25000" lang="en">
                <a:solidFill>
                  <a:srgbClr val="FFD966"/>
                </a:solidFill>
              </a:rPr>
              <a:t>x</a:t>
            </a:r>
            <a:r>
              <a:rPr lang="en">
                <a:solidFill>
                  <a:srgbClr val="FFD966"/>
                </a:solidFill>
              </a:rPr>
              <a:t>	w</a:t>
            </a:r>
            <a:r>
              <a:rPr baseline="-25000" lang="en">
                <a:solidFill>
                  <a:srgbClr val="FFD966"/>
                </a:solidFill>
              </a:rPr>
              <a:t>y</a:t>
            </a:r>
            <a:r>
              <a:rPr lang="en">
                <a:solidFill>
                  <a:srgbClr val="FFD966"/>
                </a:solidFill>
              </a:rPr>
              <a:t>	0</a:t>
            </a:r>
          </a:p>
          <a:p>
            <a:pPr lvl="0" rtl="0" algn="ctr">
              <a:spcBef>
                <a:spcPts val="0"/>
              </a:spcBef>
              <a:buNone/>
            </a:pPr>
            <a:r>
              <a:rPr lang="en">
                <a:solidFill>
                  <a:srgbClr val="FFD966"/>
                </a:solidFill>
              </a:rPr>
              <a:t>u</a:t>
            </a:r>
            <a:r>
              <a:rPr baseline="-25000" lang="en">
                <a:solidFill>
                  <a:srgbClr val="FFD966"/>
                </a:solidFill>
              </a:rPr>
              <a:t>z	</a:t>
            </a:r>
            <a:r>
              <a:rPr lang="en">
                <a:solidFill>
                  <a:srgbClr val="FFD966"/>
                </a:solidFill>
              </a:rPr>
              <a:t>v</a:t>
            </a:r>
            <a:r>
              <a:rPr baseline="-25000" lang="en">
                <a:solidFill>
                  <a:srgbClr val="FFD966"/>
                </a:solidFill>
              </a:rPr>
              <a:t>x</a:t>
            </a:r>
            <a:r>
              <a:rPr lang="en">
                <a:solidFill>
                  <a:srgbClr val="FFD966"/>
                </a:solidFill>
              </a:rPr>
              <a:t>	w</a:t>
            </a:r>
            <a:r>
              <a:rPr baseline="-25000" lang="en">
                <a:solidFill>
                  <a:srgbClr val="FFD966"/>
                </a:solidFill>
              </a:rPr>
              <a:t>y</a:t>
            </a:r>
            <a:r>
              <a:rPr lang="en">
                <a:solidFill>
                  <a:srgbClr val="FFD966"/>
                </a:solidFill>
              </a:rPr>
              <a:t>	0</a:t>
            </a:r>
          </a:p>
          <a:p>
            <a:pPr lvl="0" rtl="0" algn="ctr">
              <a:spcBef>
                <a:spcPts val="0"/>
              </a:spcBef>
              <a:buNone/>
            </a:pPr>
            <a:r>
              <a:rPr lang="en">
                <a:solidFill>
                  <a:srgbClr val="FFD966"/>
                </a:solidFill>
              </a:rPr>
              <a:t>-Q·u	-Q·v	-Q·w</a:t>
            </a:r>
            <a:r>
              <a:rPr lang="en">
                <a:solidFill>
                  <a:srgbClr val="FFD966"/>
                </a:solidFill>
              </a:rPr>
              <a:t>	</a:t>
            </a:r>
            <a:r>
              <a:rPr lang="en">
                <a:solidFill>
                  <a:srgbClr val="FFD966"/>
                </a:solidFill>
              </a:rPr>
              <a:t>1</a:t>
            </a:r>
          </a:p>
        </p:txBody>
      </p:sp>
      <p:sp>
        <p:nvSpPr>
          <p:cNvPr id="585" name="Shape 585"/>
          <p:cNvSpPr txBox="1"/>
          <p:nvPr/>
        </p:nvSpPr>
        <p:spPr>
          <a:xfrm>
            <a:off x="411625" y="2845250"/>
            <a:ext cx="1914600" cy="4677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1C232"/>
                </a:solidFill>
              </a:rPr>
              <a:t>W</a:t>
            </a:r>
            <a:r>
              <a:rPr baseline="30000" lang="en">
                <a:solidFill>
                  <a:srgbClr val="F1C232"/>
                </a:solidFill>
              </a:rPr>
              <a:t>-1</a:t>
            </a:r>
            <a:r>
              <a:rPr lang="en">
                <a:solidFill>
                  <a:srgbClr val="F1C232"/>
                </a:solidFill>
              </a:rPr>
              <a:t> = (RT)</a:t>
            </a:r>
            <a:r>
              <a:rPr baseline="30000" lang="en">
                <a:solidFill>
                  <a:srgbClr val="F1C232"/>
                </a:solidFill>
              </a:rPr>
              <a:t>-1</a:t>
            </a:r>
            <a:r>
              <a:rPr lang="en">
                <a:solidFill>
                  <a:srgbClr val="F1C232"/>
                </a:solidFill>
              </a:rPr>
              <a:t> = T</a:t>
            </a:r>
            <a:r>
              <a:rPr baseline="30000" lang="en">
                <a:solidFill>
                  <a:srgbClr val="F1C232"/>
                </a:solidFill>
              </a:rPr>
              <a:t>-1</a:t>
            </a:r>
            <a:r>
              <a:rPr lang="en">
                <a:solidFill>
                  <a:srgbClr val="F1C232"/>
                </a:solidFill>
              </a:rPr>
              <a:t>R =</a:t>
            </a:r>
          </a:p>
        </p:txBody>
      </p:sp>
      <p:sp>
        <p:nvSpPr>
          <p:cNvPr id="586" name="Shape 586"/>
          <p:cNvSpPr txBox="1"/>
          <p:nvPr/>
        </p:nvSpPr>
        <p:spPr>
          <a:xfrm>
            <a:off x="4693000" y="2471150"/>
            <a:ext cx="4139400" cy="1215900"/>
          </a:xfrm>
          <a:prstGeom prst="rect">
            <a:avLst/>
          </a:prstGeom>
          <a:noFill/>
          <a:ln>
            <a:noFill/>
          </a:ln>
        </p:spPr>
        <p:txBody>
          <a:bodyPr anchorCtr="0" anchor="ctr" bIns="91425" lIns="91425" rIns="91425" tIns="91425">
            <a:noAutofit/>
          </a:bodyPr>
          <a:lstStyle/>
          <a:p>
            <a:pPr lvl="0" algn="ctr">
              <a:spcBef>
                <a:spcPts val="0"/>
              </a:spcBef>
              <a:buNone/>
            </a:pPr>
            <a:r>
              <a:rPr lang="en" sz="1800">
                <a:solidFill>
                  <a:srgbClr val="999999"/>
                </a:solidFill>
              </a:rPr>
              <a:t>Recall that the inverse of the rotation function is its transposed one.</a:t>
            </a:r>
          </a:p>
        </p:txBody>
      </p:sp>
      <p:sp>
        <p:nvSpPr>
          <p:cNvPr id="587" name="Shape 587"/>
          <p:cNvSpPr txBox="1"/>
          <p:nvPr/>
        </p:nvSpPr>
        <p:spPr>
          <a:xfrm>
            <a:off x="411625" y="3950375"/>
            <a:ext cx="8420700" cy="1058700"/>
          </a:xfrm>
          <a:prstGeom prst="rect">
            <a:avLst/>
          </a:prstGeom>
          <a:noFill/>
          <a:ln>
            <a:noFill/>
          </a:ln>
        </p:spPr>
        <p:txBody>
          <a:bodyPr anchorCtr="0" anchor="ctr" bIns="91425" lIns="91425" rIns="91425" tIns="91425">
            <a:noAutofit/>
          </a:bodyPr>
          <a:lstStyle/>
          <a:p>
            <a:pPr lvl="0">
              <a:spcBef>
                <a:spcPts val="0"/>
              </a:spcBef>
              <a:buNone/>
            </a:pPr>
            <a:r>
              <a:rPr lang="en">
                <a:solidFill>
                  <a:srgbClr val="999999"/>
                </a:solidFill>
              </a:rPr>
              <a:t>If Q = (-20,35,-50) with T = (10,0,30) with j (0,1,0)</a:t>
            </a:r>
          </a:p>
          <a:p>
            <a:pPr lvl="0">
              <a:spcBef>
                <a:spcPts val="0"/>
              </a:spcBef>
              <a:buNone/>
            </a:pPr>
            <a:r>
              <a:t/>
            </a:r>
            <a:endParaRPr>
              <a:solidFill>
                <a:srgbClr val="F1C232"/>
              </a:solidFill>
            </a:endParaRPr>
          </a:p>
          <a:p>
            <a:pPr lvl="0">
              <a:spcBef>
                <a:spcPts val="0"/>
              </a:spcBef>
              <a:buNone/>
            </a:pPr>
            <a:r>
              <a:rPr lang="en">
                <a:solidFill>
                  <a:srgbClr val="F1C232"/>
                </a:solidFill>
              </a:rPr>
              <a:t>w = Norm(T - Q) 	= (.32, -.38, .86)</a:t>
            </a:r>
          </a:p>
          <a:p>
            <a:pPr lvl="0">
              <a:spcBef>
                <a:spcPts val="0"/>
              </a:spcBef>
              <a:buNone/>
            </a:pPr>
            <a:r>
              <a:rPr lang="en">
                <a:solidFill>
                  <a:srgbClr val="F1C232"/>
                </a:solidFill>
              </a:rPr>
              <a:t>u = Norm(u x j)	= (.93, 0, -.35)</a:t>
            </a:r>
          </a:p>
          <a:p>
            <a:pPr lvl="0">
              <a:spcBef>
                <a:spcPts val="0"/>
              </a:spcBef>
              <a:buNone/>
            </a:pPr>
            <a:r>
              <a:rPr lang="en">
                <a:solidFill>
                  <a:srgbClr val="F1C232"/>
                </a:solidFill>
              </a:rPr>
              <a:t>v = u x v		= (.13, .92, .35)</a:t>
            </a:r>
          </a:p>
        </p:txBody>
      </p:sp>
      <p:sp>
        <p:nvSpPr>
          <p:cNvPr id="588" name="Shape 588"/>
          <p:cNvSpPr/>
          <p:nvPr/>
        </p:nvSpPr>
        <p:spPr>
          <a:xfrm>
            <a:off x="6040300" y="3871775"/>
            <a:ext cx="1839000" cy="12159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solidFill>
                  <a:srgbClr val="FFD966"/>
                </a:solidFill>
              </a:rPr>
              <a:t>.93	.13	.32	0</a:t>
            </a:r>
          </a:p>
          <a:p>
            <a:pPr lvl="0" rtl="0" algn="l">
              <a:spcBef>
                <a:spcPts val="0"/>
              </a:spcBef>
              <a:buNone/>
            </a:pPr>
            <a:r>
              <a:rPr lang="en">
                <a:solidFill>
                  <a:srgbClr val="FFD966"/>
                </a:solidFill>
              </a:rPr>
              <a:t>0	.92	.-38	0</a:t>
            </a:r>
          </a:p>
          <a:p>
            <a:pPr lvl="0" rtl="0" algn="l">
              <a:spcBef>
                <a:spcPts val="0"/>
              </a:spcBef>
              <a:buNone/>
            </a:pPr>
            <a:r>
              <a:rPr lang="en">
                <a:solidFill>
                  <a:srgbClr val="FFD966"/>
                </a:solidFill>
              </a:rPr>
              <a:t>-.35	.35	.86	0</a:t>
            </a:r>
          </a:p>
          <a:p>
            <a:pPr lvl="0" rtl="0" algn="l">
              <a:spcBef>
                <a:spcPts val="0"/>
              </a:spcBef>
              <a:buNone/>
            </a:pPr>
            <a:r>
              <a:rPr lang="en">
                <a:solidFill>
                  <a:srgbClr val="FFD966"/>
                </a:solidFill>
              </a:rPr>
              <a:t>1.17	-11	63	1</a:t>
            </a:r>
          </a:p>
        </p:txBody>
      </p:sp>
      <p:sp>
        <p:nvSpPr>
          <p:cNvPr id="589" name="Shape 589"/>
          <p:cNvSpPr/>
          <p:nvPr/>
        </p:nvSpPr>
        <p:spPr>
          <a:xfrm>
            <a:off x="4579300" y="3956150"/>
            <a:ext cx="143400" cy="1058700"/>
          </a:xfrm>
          <a:prstGeom prst="rightBrace">
            <a:avLst>
              <a:gd fmla="val 8333" name="adj1"/>
              <a:gd fmla="val 50000" name="adj2"/>
            </a:avLst>
          </a:prstGeom>
          <a:noFill/>
          <a:ln cap="flat" cmpd="sng" w="9525">
            <a:solidFill>
              <a:srgbClr val="93C4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Basics </a:t>
            </a:r>
            <a:r>
              <a:rPr lang="en">
                <a:solidFill>
                  <a:srgbClr val="999999"/>
                </a:solidFill>
              </a:rPr>
              <a:t>- Homogeneous Coordinates</a:t>
            </a:r>
          </a:p>
        </p:txBody>
      </p:sp>
      <p:sp>
        <p:nvSpPr>
          <p:cNvPr id="70" name="Shape 70"/>
          <p:cNvSpPr txBox="1"/>
          <p:nvPr>
            <p:ph idx="1" type="body"/>
          </p:nvPr>
        </p:nvSpPr>
        <p:spPr>
          <a:xfrm>
            <a:off x="311700" y="1152475"/>
            <a:ext cx="8520600" cy="3879300"/>
          </a:xfrm>
          <a:prstGeom prst="rect">
            <a:avLst/>
          </a:prstGeom>
        </p:spPr>
        <p:txBody>
          <a:bodyPr anchorCtr="0" anchor="ctr" bIns="91425" lIns="91425" rIns="91425" tIns="91425">
            <a:noAutofit/>
          </a:bodyPr>
          <a:lstStyle/>
          <a:p>
            <a:pPr lvl="0" rtl="0">
              <a:spcBef>
                <a:spcPts val="0"/>
              </a:spcBef>
              <a:spcAft>
                <a:spcPts val="0"/>
              </a:spcAft>
              <a:buNone/>
            </a:pPr>
            <a:r>
              <a:rPr lang="en" sz="1400"/>
              <a:t>Note that we are representing these points as a vector of 4 components </a:t>
            </a:r>
            <a:r>
              <a:rPr lang="en" sz="1400">
                <a:solidFill>
                  <a:srgbClr val="FFD966"/>
                </a:solidFill>
              </a:rPr>
              <a:t>v = (x,y,z,w)</a:t>
            </a:r>
          </a:p>
          <a:p>
            <a:pPr lvl="0">
              <a:spcBef>
                <a:spcPts val="0"/>
              </a:spcBef>
              <a:buNone/>
            </a:pPr>
            <a:r>
              <a:t/>
            </a:r>
            <a:endParaRPr sz="1400"/>
          </a:p>
          <a:p>
            <a:pPr lvl="0">
              <a:spcBef>
                <a:spcPts val="0"/>
              </a:spcBef>
              <a:buNone/>
            </a:pPr>
            <a:r>
              <a:rPr lang="en" sz="1400"/>
              <a:t>The </a:t>
            </a:r>
            <a:r>
              <a:rPr lang="en" sz="1400">
                <a:solidFill>
                  <a:srgbClr val="FFD966"/>
                </a:solidFill>
              </a:rPr>
              <a:t>w</a:t>
            </a:r>
            <a:r>
              <a:rPr lang="en" sz="1400"/>
              <a:t> component, denotes whether we are transforming a:</a:t>
            </a:r>
          </a:p>
          <a:p>
            <a:pPr indent="457200" lvl="0" rtl="0">
              <a:spcBef>
                <a:spcPts val="0"/>
              </a:spcBef>
              <a:buNone/>
            </a:pPr>
            <a:r>
              <a:rPr lang="en" sz="1400"/>
              <a:t>- </a:t>
            </a:r>
            <a:r>
              <a:rPr lang="en" sz="1400">
                <a:solidFill>
                  <a:srgbClr val="E06666"/>
                </a:solidFill>
              </a:rPr>
              <a:t>POINT 	</a:t>
            </a:r>
            <a:r>
              <a:rPr lang="en" sz="1400"/>
              <a:t>			(x , y , z , 1) 	</a:t>
            </a:r>
            <a:r>
              <a:rPr lang="en" sz="1400">
                <a:solidFill>
                  <a:srgbClr val="FFD966"/>
                </a:solidFill>
              </a:rPr>
              <a:t>- actual location in the coordinates plane</a:t>
            </a:r>
          </a:p>
          <a:p>
            <a:pPr indent="457200" lvl="0">
              <a:spcBef>
                <a:spcPts val="0"/>
              </a:spcBef>
              <a:buNone/>
            </a:pPr>
            <a:r>
              <a:rPr lang="en" sz="1400"/>
              <a:t>- </a:t>
            </a:r>
            <a:r>
              <a:rPr lang="en" sz="1400">
                <a:solidFill>
                  <a:srgbClr val="E69138"/>
                </a:solidFill>
              </a:rPr>
              <a:t>VECTOR </a:t>
            </a:r>
            <a:r>
              <a:rPr lang="en" sz="1400"/>
              <a:t>				(x , y , z , 0)	</a:t>
            </a:r>
            <a:r>
              <a:rPr lang="en" sz="1400">
                <a:solidFill>
                  <a:srgbClr val="FFD966"/>
                </a:solidFill>
              </a:rPr>
              <a:t>- only represent magnitude and direction</a:t>
            </a:r>
          </a:p>
          <a:p>
            <a:pPr lvl="0">
              <a:spcBef>
                <a:spcPts val="0"/>
              </a:spcBef>
              <a:buNone/>
            </a:pPr>
            <a:r>
              <a:rPr lang="en" sz="1400"/>
              <a:t>The transformations can be homogeneously applied to 4x4 matrices just as we do it for 3x3</a:t>
            </a:r>
          </a:p>
          <a:p>
            <a:pPr lvl="0" rtl="0">
              <a:spcBef>
                <a:spcPts val="0"/>
              </a:spcBef>
              <a:spcAft>
                <a:spcPts val="0"/>
              </a:spcAft>
              <a:buNone/>
            </a:pPr>
            <a:r>
              <a:rPr lang="en" sz="1400"/>
              <a:t>Note that given two points, p</a:t>
            </a:r>
            <a:r>
              <a:rPr baseline="-25000" lang="en" sz="1400"/>
              <a:t>1 </a:t>
            </a:r>
            <a:r>
              <a:rPr lang="en" sz="1400"/>
              <a:t>and</a:t>
            </a:r>
            <a:r>
              <a:rPr baseline="-25000" lang="en" sz="1400"/>
              <a:t> </a:t>
            </a:r>
            <a:r>
              <a:rPr lang="en" sz="1400"/>
              <a:t>p</a:t>
            </a:r>
            <a:r>
              <a:rPr baseline="-25000" lang="en" sz="1400"/>
              <a:t>2</a:t>
            </a:r>
            <a:r>
              <a:rPr lang="en" sz="1400"/>
              <a:t>, if we subtract them, we will obtain a vector v.</a:t>
            </a:r>
          </a:p>
          <a:p>
            <a:pPr lvl="0" rtl="0">
              <a:spcBef>
                <a:spcPts val="0"/>
              </a:spcBef>
              <a:spcAft>
                <a:spcPts val="0"/>
              </a:spcAft>
              <a:buNone/>
            </a:pPr>
            <a:r>
              <a:rPr lang="en" sz="1400"/>
              <a:t>Conversely, if we subtract a vector v from p</a:t>
            </a:r>
            <a:r>
              <a:rPr baseline="-25000" lang="en" sz="1400"/>
              <a:t>1</a:t>
            </a:r>
            <a:r>
              <a:rPr lang="en" sz="1400"/>
              <a:t> we will obtain a point. </a:t>
            </a:r>
          </a:p>
          <a:p>
            <a:pPr lvl="0" rtl="0">
              <a:spcBef>
                <a:spcPts val="0"/>
              </a:spcBef>
              <a:spcAft>
                <a:spcPts val="0"/>
              </a:spcAft>
              <a:buNone/>
            </a:pPr>
            <a:r>
              <a:t/>
            </a:r>
            <a:endParaRPr sz="1400"/>
          </a:p>
          <a:p>
            <a:pPr lvl="0" rtl="0">
              <a:spcBef>
                <a:spcPts val="0"/>
              </a:spcBef>
              <a:spcAft>
                <a:spcPts val="0"/>
              </a:spcAft>
              <a:buNone/>
            </a:pPr>
            <a:r>
              <a:rPr lang="en" sz="1400"/>
              <a:t>This indicates that properties hold.</a:t>
            </a:r>
          </a:p>
        </p:txBody>
      </p:sp>
      <p:sp>
        <p:nvSpPr>
          <p:cNvPr id="71" name="Shape 71"/>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3" name="Shape 593"/>
        <p:cNvGrpSpPr/>
        <p:nvPr/>
      </p:nvGrpSpPr>
      <p:grpSpPr>
        <a:xfrm>
          <a:off x="0" y="0"/>
          <a:ext cx="0" cy="0"/>
          <a:chOff x="0" y="0"/>
          <a:chExt cx="0" cy="0"/>
        </a:xfrm>
      </p:grpSpPr>
      <p:sp>
        <p:nvSpPr>
          <p:cNvPr id="594" name="Shape 594"/>
          <p:cNvSpPr/>
          <p:nvPr/>
        </p:nvSpPr>
        <p:spPr>
          <a:xfrm>
            <a:off x="1118850" y="3387200"/>
            <a:ext cx="1899600" cy="833400"/>
          </a:xfrm>
          <a:prstGeom prst="rect">
            <a:avLst/>
          </a:prstGeom>
          <a:noFill/>
          <a:ln cap="flat" cmpd="sng" w="9525">
            <a:solidFill>
              <a:srgbClr val="E06666"/>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95" name="Shape 595"/>
          <p:cNvCxnSpPr/>
          <p:nvPr/>
        </p:nvCxnSpPr>
        <p:spPr>
          <a:xfrm flipH="1" rot="10800000">
            <a:off x="428025" y="3379800"/>
            <a:ext cx="683400" cy="1366500"/>
          </a:xfrm>
          <a:prstGeom prst="straightConnector1">
            <a:avLst/>
          </a:prstGeom>
          <a:noFill/>
          <a:ln cap="flat" cmpd="sng" w="9525">
            <a:solidFill>
              <a:srgbClr val="E69138"/>
            </a:solidFill>
            <a:prstDash val="solid"/>
            <a:round/>
            <a:headEnd len="lg" w="lg" type="none"/>
            <a:tailEnd len="lg" w="lg" type="none"/>
          </a:ln>
        </p:spPr>
      </p:cxnSp>
      <p:cxnSp>
        <p:nvCxnSpPr>
          <p:cNvPr id="596" name="Shape 596"/>
          <p:cNvCxnSpPr/>
          <p:nvPr/>
        </p:nvCxnSpPr>
        <p:spPr>
          <a:xfrm flipH="1" rot="10800000">
            <a:off x="443050" y="3387300"/>
            <a:ext cx="2575500" cy="1359000"/>
          </a:xfrm>
          <a:prstGeom prst="straightConnector1">
            <a:avLst/>
          </a:prstGeom>
          <a:noFill/>
          <a:ln cap="flat" cmpd="sng" w="9525">
            <a:solidFill>
              <a:srgbClr val="E69138"/>
            </a:solidFill>
            <a:prstDash val="solid"/>
            <a:round/>
            <a:headEnd len="lg" w="lg" type="none"/>
            <a:tailEnd len="lg" w="lg" type="none"/>
          </a:ln>
        </p:spPr>
      </p:cxnSp>
      <p:cxnSp>
        <p:nvCxnSpPr>
          <p:cNvPr id="597" name="Shape 597"/>
          <p:cNvCxnSpPr/>
          <p:nvPr/>
        </p:nvCxnSpPr>
        <p:spPr>
          <a:xfrm flipH="1" rot="10800000">
            <a:off x="443050" y="4220700"/>
            <a:ext cx="2575500" cy="518100"/>
          </a:xfrm>
          <a:prstGeom prst="straightConnector1">
            <a:avLst/>
          </a:prstGeom>
          <a:noFill/>
          <a:ln cap="flat" cmpd="sng" w="9525">
            <a:solidFill>
              <a:srgbClr val="E69138"/>
            </a:solidFill>
            <a:prstDash val="solid"/>
            <a:round/>
            <a:headEnd len="lg" w="lg" type="none"/>
            <a:tailEnd len="lg" w="lg" type="none"/>
          </a:ln>
        </p:spPr>
      </p:cxnSp>
      <p:cxnSp>
        <p:nvCxnSpPr>
          <p:cNvPr id="598" name="Shape 598"/>
          <p:cNvCxnSpPr/>
          <p:nvPr/>
        </p:nvCxnSpPr>
        <p:spPr>
          <a:xfrm flipH="1" rot="10800000">
            <a:off x="450550" y="4220700"/>
            <a:ext cx="675900" cy="510600"/>
          </a:xfrm>
          <a:prstGeom prst="straightConnector1">
            <a:avLst/>
          </a:prstGeom>
          <a:noFill/>
          <a:ln cap="flat" cmpd="sng" w="9525">
            <a:solidFill>
              <a:srgbClr val="F1C232"/>
            </a:solidFill>
            <a:prstDash val="dot"/>
            <a:round/>
            <a:headEnd len="lg" w="lg" type="none"/>
            <a:tailEnd len="lg" w="lg" type="none"/>
          </a:ln>
        </p:spPr>
      </p:cxnSp>
      <p:sp>
        <p:nvSpPr>
          <p:cNvPr id="599" name="Shape 599"/>
          <p:cNvSpPr/>
          <p:nvPr/>
        </p:nvSpPr>
        <p:spPr>
          <a:xfrm>
            <a:off x="723100" y="4151000"/>
            <a:ext cx="831300" cy="364800"/>
          </a:xfrm>
          <a:prstGeom prst="rect">
            <a:avLst/>
          </a:prstGeom>
          <a:noFill/>
          <a:ln cap="flat" cmpd="sng" w="9525">
            <a:solidFill>
              <a:srgbClr val="93C47D"/>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rot="1159041">
            <a:off x="517158" y="4396355"/>
            <a:ext cx="505138" cy="505138"/>
          </a:xfrm>
          <a:prstGeom prst="arc">
            <a:avLst>
              <a:gd fmla="val 16200000" name="adj1"/>
              <a:gd fmla="val 0" name="adj2"/>
            </a:avLst>
          </a:prstGeom>
          <a:noFill/>
          <a:ln cap="flat" cmpd="sng" w="9525">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1" name="Shape 601"/>
          <p:cNvSpPr txBox="1"/>
          <p:nvPr>
            <p:ph idx="1" type="body"/>
          </p:nvPr>
        </p:nvSpPr>
        <p:spPr>
          <a:xfrm>
            <a:off x="311700" y="1152475"/>
            <a:ext cx="8520600" cy="1867200"/>
          </a:xfrm>
          <a:prstGeom prst="rect">
            <a:avLst/>
          </a:prstGeom>
        </p:spPr>
        <p:txBody>
          <a:bodyPr anchorCtr="0" anchor="t" bIns="91425" lIns="91425" rIns="91425" tIns="91425">
            <a:noAutofit/>
          </a:bodyPr>
          <a:lstStyle/>
          <a:p>
            <a:pPr indent="0" lvl="0" marL="0" rtl="0" algn="just">
              <a:spcBef>
                <a:spcPts val="0"/>
              </a:spcBef>
              <a:buNone/>
            </a:pPr>
            <a:r>
              <a:rPr lang="en" sz="1400">
                <a:solidFill>
                  <a:srgbClr val="999999"/>
                </a:solidFill>
              </a:rPr>
              <a:t>We know that that models are worked in local systems, then placed in world coordinates, and finally showed transform to view space if the camera is pointing at them. Finally, </a:t>
            </a:r>
            <a:r>
              <a:rPr lang="en" sz="1400">
                <a:solidFill>
                  <a:srgbClr val="F1C232"/>
                </a:solidFill>
              </a:rPr>
              <a:t>we need to describe how all the vertices, can be describe on a 2D place, such that the 3D illusion holds</a:t>
            </a:r>
            <a:r>
              <a:rPr lang="en" sz="1400">
                <a:solidFill>
                  <a:srgbClr val="999999"/>
                </a:solidFill>
              </a:rPr>
              <a:t>. This is attained by respecting the </a:t>
            </a:r>
            <a:r>
              <a:rPr lang="en" sz="1400">
                <a:solidFill>
                  <a:srgbClr val="93C47D"/>
                </a:solidFill>
              </a:rPr>
              <a:t>parallel lines perspective</a:t>
            </a:r>
            <a:r>
              <a:rPr lang="en" sz="1400">
                <a:solidFill>
                  <a:srgbClr val="999999"/>
                </a:solidFill>
              </a:rPr>
              <a:t> </a:t>
            </a:r>
            <a:r>
              <a:rPr lang="en" sz="1400">
                <a:solidFill>
                  <a:srgbClr val="93C47D"/>
                </a:solidFill>
              </a:rPr>
              <a:t>as the “depth”</a:t>
            </a:r>
            <a:r>
              <a:rPr lang="en" sz="1400">
                <a:solidFill>
                  <a:srgbClr val="999999"/>
                </a:solidFill>
              </a:rPr>
              <a:t> of the image increases. </a:t>
            </a:r>
          </a:p>
          <a:p>
            <a:pPr indent="0" lvl="0" marL="0" rtl="0" algn="just">
              <a:spcBef>
                <a:spcPts val="0"/>
              </a:spcBef>
              <a:buNone/>
            </a:pPr>
            <a:r>
              <a:rPr lang="en" sz="1400">
                <a:solidFill>
                  <a:srgbClr val="999999"/>
                </a:solidFill>
              </a:rPr>
              <a:t>We will need to define the following parameters: near plane </a:t>
            </a:r>
            <a:r>
              <a:rPr b="1" lang="en" sz="1400">
                <a:solidFill>
                  <a:srgbClr val="93C47D"/>
                </a:solidFill>
              </a:rPr>
              <a:t>f</a:t>
            </a:r>
            <a:r>
              <a:rPr b="1" lang="en" sz="1400">
                <a:solidFill>
                  <a:srgbClr val="999999"/>
                </a:solidFill>
              </a:rPr>
              <a:t> </a:t>
            </a:r>
            <a:r>
              <a:rPr lang="en" sz="1400">
                <a:solidFill>
                  <a:srgbClr val="999999"/>
                </a:solidFill>
              </a:rPr>
              <a:t>(distance on z-axis from the camera), a vertical angle </a:t>
            </a:r>
            <a:r>
              <a:rPr b="1" lang="en" sz="1400">
                <a:solidFill>
                  <a:srgbClr val="E06666"/>
                </a:solidFill>
              </a:rPr>
              <a:t>alpha</a:t>
            </a:r>
            <a:r>
              <a:rPr lang="en" sz="1400">
                <a:solidFill>
                  <a:srgbClr val="999999"/>
                </a:solidFill>
              </a:rPr>
              <a:t>, and an aspect ratio </a:t>
            </a:r>
            <a:r>
              <a:rPr b="1" lang="en" sz="1400">
                <a:solidFill>
                  <a:srgbClr val="F1C232"/>
                </a:solidFill>
              </a:rPr>
              <a:t>R</a:t>
            </a:r>
            <a:r>
              <a:rPr lang="en" sz="1400">
                <a:solidFill>
                  <a:srgbClr val="F1C232"/>
                </a:solidFill>
              </a:rPr>
              <a:t> </a:t>
            </a:r>
            <a:r>
              <a:rPr lang="en" sz="1400">
                <a:solidFill>
                  <a:srgbClr val="999999"/>
                </a:solidFill>
              </a:rPr>
              <a:t>(clientWidth/clientHeight)</a:t>
            </a:r>
          </a:p>
        </p:txBody>
      </p:sp>
      <p:sp>
        <p:nvSpPr>
          <p:cNvPr id="602" name="Shape 602"/>
          <p:cNvSpPr txBox="1"/>
          <p:nvPr/>
        </p:nvSpPr>
        <p:spPr>
          <a:xfrm>
            <a:off x="3243900" y="3079350"/>
            <a:ext cx="5588400" cy="17937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999999"/>
                </a:solidFill>
              </a:rPr>
              <a:t>It is imperative, to avoid distortions, that the aspect ratio of the projection screen, coincides with that of the back buffer on which this will be rendered to. After we obtain the ratio, we will define the horizontal view angle based on this ratio, the screen relative size (not the actual height) and alpha. Let the relative height be 2, since we will have [-1 , 1] coordinates in general.</a:t>
            </a:r>
          </a:p>
        </p:txBody>
      </p:sp>
      <p:sp>
        <p:nvSpPr>
          <p:cNvPr id="603" name="Shape 6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Projection Matrix</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sp>
        <p:nvSpPr>
          <p:cNvPr id="608" name="Shape 608"/>
          <p:cNvSpPr txBox="1"/>
          <p:nvPr/>
        </p:nvSpPr>
        <p:spPr>
          <a:xfrm>
            <a:off x="1696960" y="3591535"/>
            <a:ext cx="374100" cy="347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69138"/>
                </a:solidFill>
              </a:rPr>
              <a:t>1</a:t>
            </a:r>
          </a:p>
        </p:txBody>
      </p:sp>
      <p:sp>
        <p:nvSpPr>
          <p:cNvPr id="609" name="Shape 609"/>
          <p:cNvSpPr txBox="1"/>
          <p:nvPr/>
        </p:nvSpPr>
        <p:spPr>
          <a:xfrm>
            <a:off x="943249" y="3641624"/>
            <a:ext cx="374100" cy="347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6FA8DC"/>
                </a:solidFill>
              </a:rPr>
              <a:t>r</a:t>
            </a:r>
          </a:p>
        </p:txBody>
      </p:sp>
      <p:sp>
        <p:nvSpPr>
          <p:cNvPr id="610" name="Shape 610"/>
          <p:cNvSpPr/>
          <p:nvPr/>
        </p:nvSpPr>
        <p:spPr>
          <a:xfrm>
            <a:off x="1734491" y="1885683"/>
            <a:ext cx="4107300" cy="1802099"/>
          </a:xfrm>
          <a:prstGeom prst="rect">
            <a:avLst/>
          </a:prstGeom>
          <a:noFill/>
          <a:ln cap="flat" cmpd="sng" w="9525">
            <a:solidFill>
              <a:srgbClr val="353535"/>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11" name="Shape 611"/>
          <p:cNvCxnSpPr/>
          <p:nvPr/>
        </p:nvCxnSpPr>
        <p:spPr>
          <a:xfrm flipH="1" rot="10800000">
            <a:off x="240758" y="1869697"/>
            <a:ext cx="1477800" cy="2954700"/>
          </a:xfrm>
          <a:prstGeom prst="straightConnector1">
            <a:avLst/>
          </a:prstGeom>
          <a:noFill/>
          <a:ln cap="flat" cmpd="sng" w="9525">
            <a:solidFill>
              <a:srgbClr val="353535"/>
            </a:solidFill>
            <a:prstDash val="solid"/>
            <a:round/>
            <a:headEnd len="lg" w="lg" type="none"/>
            <a:tailEnd len="lg" w="lg" type="none"/>
          </a:ln>
        </p:spPr>
      </p:cxnSp>
      <p:cxnSp>
        <p:nvCxnSpPr>
          <p:cNvPr id="612" name="Shape 612"/>
          <p:cNvCxnSpPr/>
          <p:nvPr/>
        </p:nvCxnSpPr>
        <p:spPr>
          <a:xfrm flipH="1" rot="10800000">
            <a:off x="273245" y="1885897"/>
            <a:ext cx="5568900" cy="2938500"/>
          </a:xfrm>
          <a:prstGeom prst="straightConnector1">
            <a:avLst/>
          </a:prstGeom>
          <a:noFill/>
          <a:ln cap="flat" cmpd="sng" w="9525">
            <a:solidFill>
              <a:srgbClr val="353535"/>
            </a:solidFill>
            <a:prstDash val="solid"/>
            <a:round/>
            <a:headEnd len="lg" w="lg" type="none"/>
            <a:tailEnd len="lg" w="lg" type="none"/>
          </a:ln>
        </p:spPr>
      </p:cxnSp>
      <p:cxnSp>
        <p:nvCxnSpPr>
          <p:cNvPr id="613" name="Shape 613"/>
          <p:cNvCxnSpPr/>
          <p:nvPr/>
        </p:nvCxnSpPr>
        <p:spPr>
          <a:xfrm flipH="1" rot="10800000">
            <a:off x="273245" y="3687980"/>
            <a:ext cx="5568900" cy="1120200"/>
          </a:xfrm>
          <a:prstGeom prst="straightConnector1">
            <a:avLst/>
          </a:prstGeom>
          <a:noFill/>
          <a:ln cap="flat" cmpd="sng" w="9525">
            <a:solidFill>
              <a:srgbClr val="353535"/>
            </a:solidFill>
            <a:prstDash val="solid"/>
            <a:round/>
            <a:headEnd len="lg" w="lg" type="none"/>
            <a:tailEnd len="lg" w="lg" type="none"/>
          </a:ln>
        </p:spPr>
      </p:cxnSp>
      <p:cxnSp>
        <p:nvCxnSpPr>
          <p:cNvPr id="614" name="Shape 614"/>
          <p:cNvCxnSpPr/>
          <p:nvPr/>
        </p:nvCxnSpPr>
        <p:spPr>
          <a:xfrm flipH="1" rot="10800000">
            <a:off x="289462" y="3687963"/>
            <a:ext cx="1461600" cy="1104000"/>
          </a:xfrm>
          <a:prstGeom prst="straightConnector1">
            <a:avLst/>
          </a:prstGeom>
          <a:noFill/>
          <a:ln cap="flat" cmpd="sng" w="9525">
            <a:solidFill>
              <a:srgbClr val="666666"/>
            </a:solidFill>
            <a:prstDash val="dot"/>
            <a:round/>
            <a:headEnd len="lg" w="lg" type="none"/>
            <a:tailEnd len="lg" w="lg" type="none"/>
          </a:ln>
        </p:spPr>
      </p:cxnSp>
      <p:sp>
        <p:nvSpPr>
          <p:cNvPr id="615" name="Shape 615"/>
          <p:cNvSpPr/>
          <p:nvPr/>
        </p:nvSpPr>
        <p:spPr>
          <a:xfrm>
            <a:off x="878782" y="3537210"/>
            <a:ext cx="1797600" cy="788700"/>
          </a:xfrm>
          <a:prstGeom prst="rect">
            <a:avLst/>
          </a:prstGeom>
          <a:noFill/>
          <a:ln cap="flat" cmpd="sng" w="9525">
            <a:solidFill>
              <a:srgbClr val="666666"/>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6" name="Shape 616"/>
          <p:cNvSpPr/>
          <p:nvPr/>
        </p:nvSpPr>
        <p:spPr>
          <a:xfrm rot="1502207">
            <a:off x="616259" y="4171284"/>
            <a:ext cx="417532" cy="417532"/>
          </a:xfrm>
          <a:prstGeom prst="arc">
            <a:avLst>
              <a:gd fmla="val 16200000" name="adj1"/>
              <a:gd fmla="val 0" name="adj2"/>
            </a:avLst>
          </a:prstGeom>
          <a:noFill/>
          <a:ln cap="flat" cmpd="sng" w="9525">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17" name="Shape 617"/>
          <p:cNvCxnSpPr>
            <a:endCxn id="615" idx="0"/>
          </p:cNvCxnSpPr>
          <p:nvPr/>
        </p:nvCxnSpPr>
        <p:spPr>
          <a:xfrm flipH="1" rot="10800000">
            <a:off x="273382" y="3537210"/>
            <a:ext cx="1504200" cy="1279200"/>
          </a:xfrm>
          <a:prstGeom prst="straightConnector1">
            <a:avLst/>
          </a:prstGeom>
          <a:noFill/>
          <a:ln cap="flat" cmpd="sng" w="9525">
            <a:solidFill>
              <a:srgbClr val="93C47D"/>
            </a:solidFill>
            <a:prstDash val="solid"/>
            <a:round/>
            <a:headEnd len="lg" w="lg" type="none"/>
            <a:tailEnd len="lg" w="lg" type="none"/>
          </a:ln>
        </p:spPr>
      </p:cxnSp>
      <p:cxnSp>
        <p:nvCxnSpPr>
          <p:cNvPr id="618" name="Shape 618"/>
          <p:cNvCxnSpPr/>
          <p:nvPr/>
        </p:nvCxnSpPr>
        <p:spPr>
          <a:xfrm rot="10800000">
            <a:off x="1768424" y="3561510"/>
            <a:ext cx="3300" cy="347400"/>
          </a:xfrm>
          <a:prstGeom prst="straightConnector1">
            <a:avLst/>
          </a:prstGeom>
          <a:noFill/>
          <a:ln cap="flat" cmpd="sng" w="9525">
            <a:solidFill>
              <a:srgbClr val="E69138"/>
            </a:solidFill>
            <a:prstDash val="solid"/>
            <a:round/>
            <a:headEnd len="lg" w="lg" type="none"/>
            <a:tailEnd len="lg" w="lg" type="none"/>
          </a:ln>
        </p:spPr>
      </p:cxnSp>
      <p:cxnSp>
        <p:nvCxnSpPr>
          <p:cNvPr id="619" name="Shape 619"/>
          <p:cNvCxnSpPr/>
          <p:nvPr/>
        </p:nvCxnSpPr>
        <p:spPr>
          <a:xfrm flipH="1" rot="10800000">
            <a:off x="233182" y="3924660"/>
            <a:ext cx="1542000" cy="910800"/>
          </a:xfrm>
          <a:prstGeom prst="straightConnector1">
            <a:avLst/>
          </a:prstGeom>
          <a:noFill/>
          <a:ln cap="flat" cmpd="sng" w="9525">
            <a:solidFill>
              <a:srgbClr val="E06666"/>
            </a:solidFill>
            <a:prstDash val="solid"/>
            <a:round/>
            <a:headEnd len="lg" w="lg" type="none"/>
            <a:tailEnd len="lg" w="lg" type="none"/>
          </a:ln>
        </p:spPr>
      </p:cxnSp>
      <p:sp>
        <p:nvSpPr>
          <p:cNvPr id="620" name="Shape 620"/>
          <p:cNvSpPr txBox="1"/>
          <p:nvPr/>
        </p:nvSpPr>
        <p:spPr>
          <a:xfrm>
            <a:off x="5895525" y="1885675"/>
            <a:ext cx="2891700" cy="1802100"/>
          </a:xfrm>
          <a:prstGeom prst="rect">
            <a:avLst/>
          </a:prstGeom>
          <a:noFill/>
          <a:ln>
            <a:noFill/>
          </a:ln>
        </p:spPr>
        <p:txBody>
          <a:bodyPr anchorCtr="0" anchor="ctr" bIns="91425" lIns="91425" rIns="91425" tIns="91425">
            <a:noAutofit/>
          </a:bodyPr>
          <a:lstStyle/>
          <a:p>
            <a:pPr lvl="0" rtl="0" algn="just">
              <a:spcBef>
                <a:spcPts val="0"/>
              </a:spcBef>
              <a:buNone/>
            </a:pPr>
            <a:r>
              <a:t/>
            </a:r>
            <a:endParaRPr>
              <a:solidFill>
                <a:srgbClr val="999999"/>
              </a:solidFill>
            </a:endParaRPr>
          </a:p>
          <a:p>
            <a:pPr lvl="0" rtl="0" algn="just">
              <a:spcBef>
                <a:spcPts val="0"/>
              </a:spcBef>
              <a:buNone/>
            </a:pPr>
            <a:r>
              <a:t/>
            </a:r>
            <a:endParaRPr>
              <a:solidFill>
                <a:srgbClr val="999999"/>
              </a:solidFill>
            </a:endParaRPr>
          </a:p>
          <a:p>
            <a:pPr lvl="0" rtl="0" algn="ctr">
              <a:spcBef>
                <a:spcPts val="0"/>
              </a:spcBef>
              <a:buNone/>
            </a:pPr>
            <a:r>
              <a:rPr lang="en">
                <a:solidFill>
                  <a:srgbClr val="999999"/>
                </a:solidFill>
              </a:rPr>
              <a:t>if height = 2 → r = w / h → 2 r = w</a:t>
            </a:r>
          </a:p>
          <a:p>
            <a:pPr lvl="0" rtl="0" algn="just">
              <a:spcBef>
                <a:spcPts val="0"/>
              </a:spcBef>
              <a:buNone/>
            </a:pPr>
            <a:r>
              <a:t/>
            </a:r>
            <a:endParaRPr>
              <a:solidFill>
                <a:srgbClr val="999999"/>
              </a:solidFill>
            </a:endParaRPr>
          </a:p>
          <a:p>
            <a:pPr indent="-228600" lvl="0" marL="457200" rtl="0" algn="just">
              <a:spcBef>
                <a:spcPts val="0"/>
              </a:spcBef>
              <a:buClr>
                <a:srgbClr val="999999"/>
              </a:buClr>
              <a:buAutoNum type="arabicParenR"/>
            </a:pPr>
            <a:r>
              <a:rPr b="1" lang="en">
                <a:solidFill>
                  <a:srgbClr val="E06666"/>
                </a:solidFill>
              </a:rPr>
              <a:t>d</a:t>
            </a:r>
            <a:r>
              <a:rPr lang="en">
                <a:solidFill>
                  <a:srgbClr val="999999"/>
                </a:solidFill>
              </a:rPr>
              <a:t> = cot (alpha/2)</a:t>
            </a:r>
          </a:p>
          <a:p>
            <a:pPr indent="-228600" lvl="0" marL="457200" rtl="0" algn="just">
              <a:spcBef>
                <a:spcPts val="0"/>
              </a:spcBef>
              <a:buClr>
                <a:srgbClr val="999999"/>
              </a:buClr>
              <a:buAutoNum type="arabicParenR"/>
            </a:pPr>
            <a:r>
              <a:rPr b="1" lang="en">
                <a:solidFill>
                  <a:srgbClr val="6FA8DC"/>
                </a:solidFill>
              </a:rPr>
              <a:t>alpha</a:t>
            </a:r>
            <a:r>
              <a:rPr b="1" lang="en">
                <a:solidFill>
                  <a:srgbClr val="999999"/>
                </a:solidFill>
              </a:rPr>
              <a:t> </a:t>
            </a:r>
            <a:r>
              <a:rPr lang="en">
                <a:solidFill>
                  <a:srgbClr val="999999"/>
                </a:solidFill>
              </a:rPr>
              <a:t>is known</a:t>
            </a:r>
          </a:p>
          <a:p>
            <a:pPr indent="-228600" lvl="0" marL="457200" rtl="0" algn="just">
              <a:spcBef>
                <a:spcPts val="0"/>
              </a:spcBef>
              <a:buClr>
                <a:srgbClr val="999999"/>
              </a:buClr>
              <a:buAutoNum type="arabicParenR"/>
            </a:pPr>
            <a:r>
              <a:rPr b="1" lang="en">
                <a:solidFill>
                  <a:srgbClr val="F1C232"/>
                </a:solidFill>
              </a:rPr>
              <a:t>beta</a:t>
            </a:r>
            <a:r>
              <a:rPr lang="en">
                <a:solidFill>
                  <a:srgbClr val="999999"/>
                </a:solidFill>
              </a:rPr>
              <a:t> = 2 tan</a:t>
            </a:r>
            <a:r>
              <a:rPr baseline="30000" lang="en">
                <a:solidFill>
                  <a:srgbClr val="999999"/>
                </a:solidFill>
              </a:rPr>
              <a:t>-1</a:t>
            </a:r>
            <a:r>
              <a:rPr lang="en">
                <a:solidFill>
                  <a:srgbClr val="999999"/>
                </a:solidFill>
              </a:rPr>
              <a:t>(r / d)</a:t>
            </a:r>
          </a:p>
          <a:p>
            <a:pPr lvl="0" rtl="0" algn="just">
              <a:spcBef>
                <a:spcPts val="0"/>
              </a:spcBef>
              <a:buNone/>
            </a:pPr>
            <a:r>
              <a:t/>
            </a:r>
            <a:endParaRPr>
              <a:solidFill>
                <a:srgbClr val="999999"/>
              </a:solidFill>
            </a:endParaRPr>
          </a:p>
          <a:p>
            <a:pPr lvl="0" rtl="0" algn="just">
              <a:spcBef>
                <a:spcPts val="0"/>
              </a:spcBef>
              <a:buNone/>
            </a:pPr>
            <a:r>
              <a:t/>
            </a:r>
            <a:endParaRPr>
              <a:solidFill>
                <a:srgbClr val="999999"/>
              </a:solidFill>
            </a:endParaRPr>
          </a:p>
          <a:p>
            <a:pPr lvl="0" rtl="0" algn="just">
              <a:spcBef>
                <a:spcPts val="0"/>
              </a:spcBef>
              <a:buNone/>
            </a:pPr>
            <a:r>
              <a:t/>
            </a:r>
            <a:endParaRPr>
              <a:solidFill>
                <a:srgbClr val="999999"/>
              </a:solidFill>
            </a:endParaRPr>
          </a:p>
        </p:txBody>
      </p:sp>
      <p:sp>
        <p:nvSpPr>
          <p:cNvPr id="621" name="Shape 621"/>
          <p:cNvSpPr txBox="1"/>
          <p:nvPr/>
        </p:nvSpPr>
        <p:spPr>
          <a:xfrm>
            <a:off x="1360083" y="3753975"/>
            <a:ext cx="374100" cy="347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06666"/>
                </a:solidFill>
              </a:rPr>
              <a:t>d</a:t>
            </a:r>
          </a:p>
        </p:txBody>
      </p:sp>
      <p:sp>
        <p:nvSpPr>
          <p:cNvPr id="622" name="Shape 622"/>
          <p:cNvSpPr/>
          <p:nvPr/>
        </p:nvSpPr>
        <p:spPr>
          <a:xfrm rot="-1399698">
            <a:off x="180803" y="4464151"/>
            <a:ext cx="539395" cy="539395"/>
          </a:xfrm>
          <a:prstGeom prst="arc">
            <a:avLst>
              <a:gd fmla="val 16200000" name="adj1"/>
              <a:gd fmla="val 0" name="adj2"/>
            </a:avLst>
          </a:prstGeom>
          <a:noFill/>
          <a:ln cap="flat" cmpd="sng" w="952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23" name="Shape 623"/>
          <p:cNvCxnSpPr/>
          <p:nvPr/>
        </p:nvCxnSpPr>
        <p:spPr>
          <a:xfrm flipH="1" rot="10800000">
            <a:off x="875774" y="3925719"/>
            <a:ext cx="894300" cy="1800"/>
          </a:xfrm>
          <a:prstGeom prst="straightConnector1">
            <a:avLst/>
          </a:prstGeom>
          <a:noFill/>
          <a:ln cap="flat" cmpd="sng" w="9525">
            <a:solidFill>
              <a:srgbClr val="6FA8DC"/>
            </a:solidFill>
            <a:prstDash val="solid"/>
            <a:round/>
            <a:headEnd len="lg" w="lg" type="none"/>
            <a:tailEnd len="lg" w="lg" type="none"/>
          </a:ln>
        </p:spPr>
      </p:cxnSp>
      <p:cxnSp>
        <p:nvCxnSpPr>
          <p:cNvPr id="624" name="Shape 624"/>
          <p:cNvCxnSpPr>
            <a:endCxn id="615" idx="1"/>
          </p:cNvCxnSpPr>
          <p:nvPr/>
        </p:nvCxnSpPr>
        <p:spPr>
          <a:xfrm flipH="1" rot="10800000">
            <a:off x="221782" y="3931560"/>
            <a:ext cx="657000" cy="915900"/>
          </a:xfrm>
          <a:prstGeom prst="straightConnector1">
            <a:avLst/>
          </a:prstGeom>
          <a:noFill/>
          <a:ln cap="flat" cmpd="sng" w="9525">
            <a:solidFill>
              <a:srgbClr val="8E7CC3"/>
            </a:solidFill>
            <a:prstDash val="solid"/>
            <a:round/>
            <a:headEnd len="lg" w="lg" type="none"/>
            <a:tailEnd len="lg" w="lg" type="none"/>
          </a:ln>
        </p:spPr>
      </p:cxnSp>
      <p:sp>
        <p:nvSpPr>
          <p:cNvPr id="625" name="Shape 625"/>
          <p:cNvSpPr txBox="1"/>
          <p:nvPr>
            <p:ph idx="1" type="body"/>
          </p:nvPr>
        </p:nvSpPr>
        <p:spPr>
          <a:xfrm>
            <a:off x="311700" y="1152475"/>
            <a:ext cx="8520600" cy="555000"/>
          </a:xfrm>
          <a:prstGeom prst="rect">
            <a:avLst/>
          </a:prstGeom>
        </p:spPr>
        <p:txBody>
          <a:bodyPr anchorCtr="0" anchor="t" bIns="91425" lIns="91425" rIns="91425" tIns="91425">
            <a:noAutofit/>
          </a:bodyPr>
          <a:lstStyle/>
          <a:p>
            <a:pPr lvl="0" rtl="0" algn="just">
              <a:lnSpc>
                <a:spcPct val="100000"/>
              </a:lnSpc>
              <a:spcBef>
                <a:spcPts val="0"/>
              </a:spcBef>
              <a:spcAft>
                <a:spcPts val="0"/>
              </a:spcAft>
              <a:buNone/>
            </a:pPr>
            <a:r>
              <a:rPr lang="en" sz="1200">
                <a:solidFill>
                  <a:srgbClr val="999999"/>
                </a:solidFill>
              </a:rPr>
              <a:t>Our mission is to determine WHERE the </a:t>
            </a:r>
            <a:r>
              <a:rPr lang="en" sz="1200">
                <a:solidFill>
                  <a:srgbClr val="F1C232"/>
                </a:solidFill>
              </a:rPr>
              <a:t>projection window</a:t>
            </a:r>
            <a:r>
              <a:rPr lang="en" sz="1200">
                <a:solidFill>
                  <a:srgbClr val="999999"/>
                </a:solidFill>
              </a:rPr>
              <a:t> will be placed and how vertices will project on it.</a:t>
            </a:r>
          </a:p>
          <a:p>
            <a:pPr indent="0" lvl="0" marL="0" rtl="0" algn="just">
              <a:spcBef>
                <a:spcPts val="0"/>
              </a:spcBef>
              <a:buNone/>
            </a:pPr>
            <a:r>
              <a:rPr lang="en" sz="1200">
                <a:solidFill>
                  <a:srgbClr val="999999"/>
                </a:solidFill>
              </a:rPr>
              <a:t>Let’s start with the PW: based on the height we specified and knowing the vertical (alpha) view angle. </a:t>
            </a:r>
          </a:p>
        </p:txBody>
      </p:sp>
      <p:sp>
        <p:nvSpPr>
          <p:cNvPr id="626" name="Shape 626"/>
          <p:cNvSpPr txBox="1"/>
          <p:nvPr>
            <p:ph idx="1" type="body"/>
          </p:nvPr>
        </p:nvSpPr>
        <p:spPr>
          <a:xfrm>
            <a:off x="2676375" y="4456350"/>
            <a:ext cx="6156000" cy="555000"/>
          </a:xfrm>
          <a:prstGeom prst="rect">
            <a:avLst/>
          </a:prstGeom>
        </p:spPr>
        <p:txBody>
          <a:bodyPr anchorCtr="0" anchor="t" bIns="91425" lIns="91425" rIns="91425" tIns="91425">
            <a:noAutofit/>
          </a:bodyPr>
          <a:lstStyle/>
          <a:p>
            <a:pPr indent="0" lvl="0" marL="0" rtl="0" algn="just">
              <a:spcBef>
                <a:spcPts val="0"/>
              </a:spcBef>
              <a:buNone/>
            </a:pPr>
            <a:r>
              <a:rPr lang="en" sz="1400">
                <a:solidFill>
                  <a:srgbClr val="999999"/>
                </a:solidFill>
              </a:rPr>
              <a:t>Thanks to the fact that we are using normalized height and we know alpha, now we know how far and wide should the projection window be.</a:t>
            </a:r>
          </a:p>
        </p:txBody>
      </p:sp>
      <p:sp>
        <p:nvSpPr>
          <p:cNvPr id="627" name="Shape 6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Projection Matrix</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idx="1" type="body"/>
          </p:nvPr>
        </p:nvSpPr>
        <p:spPr>
          <a:xfrm>
            <a:off x="311700" y="1152475"/>
            <a:ext cx="8520600" cy="555000"/>
          </a:xfrm>
          <a:prstGeom prst="rect">
            <a:avLst/>
          </a:prstGeom>
        </p:spPr>
        <p:txBody>
          <a:bodyPr anchorCtr="0" anchor="t" bIns="91425" lIns="91425" rIns="91425" tIns="91425">
            <a:noAutofit/>
          </a:bodyPr>
          <a:lstStyle/>
          <a:p>
            <a:pPr lvl="0" rtl="0" algn="just">
              <a:lnSpc>
                <a:spcPct val="100000"/>
              </a:lnSpc>
              <a:spcBef>
                <a:spcPts val="0"/>
              </a:spcBef>
              <a:spcAft>
                <a:spcPts val="0"/>
              </a:spcAft>
              <a:buNone/>
            </a:pPr>
            <a:r>
              <a:rPr lang="en" sz="1600">
                <a:solidFill>
                  <a:srgbClr val="999999"/>
                </a:solidFill>
              </a:rPr>
              <a:t>We now proceed to find each viable (camera-wise) vertex point (x,y,z) projected as (x’,y’,d)</a:t>
            </a:r>
          </a:p>
          <a:p>
            <a:pPr lvl="0" rtl="0" algn="just">
              <a:lnSpc>
                <a:spcPct val="100000"/>
              </a:lnSpc>
              <a:spcBef>
                <a:spcPts val="0"/>
              </a:spcBef>
              <a:spcAft>
                <a:spcPts val="0"/>
              </a:spcAft>
              <a:buNone/>
            </a:pPr>
            <a:r>
              <a:rPr lang="en" sz="1600">
                <a:solidFill>
                  <a:srgbClr val="999999"/>
                </a:solidFill>
              </a:rPr>
              <a:t>This can be easily obtained by:</a:t>
            </a:r>
          </a:p>
        </p:txBody>
      </p:sp>
      <p:cxnSp>
        <p:nvCxnSpPr>
          <p:cNvPr id="633" name="Shape 633"/>
          <p:cNvCxnSpPr/>
          <p:nvPr/>
        </p:nvCxnSpPr>
        <p:spPr>
          <a:xfrm>
            <a:off x="604425" y="2509725"/>
            <a:ext cx="837300" cy="1450200"/>
          </a:xfrm>
          <a:prstGeom prst="straightConnector1">
            <a:avLst/>
          </a:prstGeom>
          <a:noFill/>
          <a:ln cap="flat" cmpd="sng" w="9525">
            <a:solidFill>
              <a:srgbClr val="666666"/>
            </a:solidFill>
            <a:prstDash val="solid"/>
            <a:round/>
            <a:headEnd len="lg" w="lg" type="none"/>
            <a:tailEnd len="lg" w="lg" type="none"/>
          </a:ln>
        </p:spPr>
      </p:cxnSp>
      <p:cxnSp>
        <p:nvCxnSpPr>
          <p:cNvPr id="634" name="Shape 634"/>
          <p:cNvCxnSpPr/>
          <p:nvPr/>
        </p:nvCxnSpPr>
        <p:spPr>
          <a:xfrm flipH="1">
            <a:off x="1441725" y="2497575"/>
            <a:ext cx="844200" cy="1462200"/>
          </a:xfrm>
          <a:prstGeom prst="straightConnector1">
            <a:avLst/>
          </a:prstGeom>
          <a:noFill/>
          <a:ln cap="flat" cmpd="sng" w="9525">
            <a:solidFill>
              <a:srgbClr val="666666"/>
            </a:solidFill>
            <a:prstDash val="solid"/>
            <a:round/>
            <a:headEnd len="lg" w="lg" type="none"/>
            <a:tailEnd len="lg" w="lg" type="none"/>
          </a:ln>
        </p:spPr>
      </p:cxnSp>
      <p:cxnSp>
        <p:nvCxnSpPr>
          <p:cNvPr id="635" name="Shape 635"/>
          <p:cNvCxnSpPr/>
          <p:nvPr/>
        </p:nvCxnSpPr>
        <p:spPr>
          <a:xfrm>
            <a:off x="600731" y="2493675"/>
            <a:ext cx="1681800" cy="0"/>
          </a:xfrm>
          <a:prstGeom prst="straightConnector1">
            <a:avLst/>
          </a:prstGeom>
          <a:noFill/>
          <a:ln cap="flat" cmpd="sng" w="9525">
            <a:solidFill>
              <a:srgbClr val="666666"/>
            </a:solidFill>
            <a:prstDash val="solid"/>
            <a:round/>
            <a:headEnd len="lg" w="lg" type="none"/>
            <a:tailEnd len="lg" w="lg" type="none"/>
          </a:ln>
        </p:spPr>
      </p:cxnSp>
      <p:cxnSp>
        <p:nvCxnSpPr>
          <p:cNvPr id="636" name="Shape 636"/>
          <p:cNvCxnSpPr/>
          <p:nvPr/>
        </p:nvCxnSpPr>
        <p:spPr>
          <a:xfrm>
            <a:off x="1118825" y="3372200"/>
            <a:ext cx="653100" cy="0"/>
          </a:xfrm>
          <a:prstGeom prst="straightConnector1">
            <a:avLst/>
          </a:prstGeom>
          <a:noFill/>
          <a:ln cap="flat" cmpd="sng" w="9525">
            <a:solidFill>
              <a:srgbClr val="666666"/>
            </a:solidFill>
            <a:prstDash val="solid"/>
            <a:round/>
            <a:headEnd len="lg" w="lg" type="none"/>
            <a:tailEnd len="lg" w="lg" type="none"/>
          </a:ln>
        </p:spPr>
      </p:cxnSp>
      <p:cxnSp>
        <p:nvCxnSpPr>
          <p:cNvPr id="637" name="Shape 637"/>
          <p:cNvCxnSpPr/>
          <p:nvPr/>
        </p:nvCxnSpPr>
        <p:spPr>
          <a:xfrm rot="10800000">
            <a:off x="1445375" y="2893725"/>
            <a:ext cx="0" cy="1066200"/>
          </a:xfrm>
          <a:prstGeom prst="straightConnector1">
            <a:avLst/>
          </a:prstGeom>
          <a:noFill/>
          <a:ln cap="flat" cmpd="sng" w="9525">
            <a:solidFill>
              <a:srgbClr val="F1C232"/>
            </a:solidFill>
            <a:prstDash val="solid"/>
            <a:round/>
            <a:headEnd len="lg" w="lg" type="none"/>
            <a:tailEnd len="lg" w="lg" type="none"/>
          </a:ln>
        </p:spPr>
      </p:cxnSp>
      <p:cxnSp>
        <p:nvCxnSpPr>
          <p:cNvPr id="638" name="Shape 638"/>
          <p:cNvCxnSpPr/>
          <p:nvPr/>
        </p:nvCxnSpPr>
        <p:spPr>
          <a:xfrm rot="10800000">
            <a:off x="1088925" y="2899150"/>
            <a:ext cx="367800" cy="0"/>
          </a:xfrm>
          <a:prstGeom prst="straightConnector1">
            <a:avLst/>
          </a:prstGeom>
          <a:noFill/>
          <a:ln cap="flat" cmpd="sng" w="9525">
            <a:solidFill>
              <a:srgbClr val="F1C232"/>
            </a:solidFill>
            <a:prstDash val="solid"/>
            <a:round/>
            <a:headEnd len="lg" w="lg" type="none"/>
            <a:tailEnd len="lg" w="lg" type="none"/>
          </a:ln>
        </p:spPr>
      </p:cxnSp>
      <p:cxnSp>
        <p:nvCxnSpPr>
          <p:cNvPr id="639" name="Shape 639"/>
          <p:cNvCxnSpPr/>
          <p:nvPr/>
        </p:nvCxnSpPr>
        <p:spPr>
          <a:xfrm rot="10800000">
            <a:off x="1088675" y="2899125"/>
            <a:ext cx="356700" cy="1060800"/>
          </a:xfrm>
          <a:prstGeom prst="straightConnector1">
            <a:avLst/>
          </a:prstGeom>
          <a:noFill/>
          <a:ln cap="flat" cmpd="sng" w="9525">
            <a:solidFill>
              <a:srgbClr val="F1C232"/>
            </a:solidFill>
            <a:prstDash val="solid"/>
            <a:round/>
            <a:headEnd len="lg" w="lg" type="none"/>
            <a:tailEnd len="lg" w="lg" type="none"/>
          </a:ln>
        </p:spPr>
      </p:cxnSp>
      <p:sp>
        <p:nvSpPr>
          <p:cNvPr id="640" name="Shape 640"/>
          <p:cNvSpPr txBox="1"/>
          <p:nvPr/>
        </p:nvSpPr>
        <p:spPr>
          <a:xfrm>
            <a:off x="878550" y="2666381"/>
            <a:ext cx="3567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3C47D"/>
                </a:solidFill>
              </a:rPr>
              <a:t>x</a:t>
            </a:r>
          </a:p>
        </p:txBody>
      </p:sp>
      <p:sp>
        <p:nvSpPr>
          <p:cNvPr id="641" name="Shape 641"/>
          <p:cNvSpPr txBox="1"/>
          <p:nvPr/>
        </p:nvSpPr>
        <p:spPr>
          <a:xfrm>
            <a:off x="1353818" y="2666381"/>
            <a:ext cx="3567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3C47D"/>
                </a:solidFill>
              </a:rPr>
              <a:t>z</a:t>
            </a:r>
          </a:p>
        </p:txBody>
      </p:sp>
      <p:sp>
        <p:nvSpPr>
          <p:cNvPr id="642" name="Shape 642"/>
          <p:cNvSpPr txBox="1"/>
          <p:nvPr/>
        </p:nvSpPr>
        <p:spPr>
          <a:xfrm>
            <a:off x="1353818" y="3131881"/>
            <a:ext cx="3567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3C47D"/>
                </a:solidFill>
              </a:rPr>
              <a:t>d</a:t>
            </a:r>
          </a:p>
        </p:txBody>
      </p:sp>
      <p:sp>
        <p:nvSpPr>
          <p:cNvPr id="643" name="Shape 643"/>
          <p:cNvSpPr txBox="1"/>
          <p:nvPr/>
        </p:nvSpPr>
        <p:spPr>
          <a:xfrm>
            <a:off x="1133842" y="3139389"/>
            <a:ext cx="3567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3C47D"/>
                </a:solidFill>
              </a:rPr>
              <a:t>x’</a:t>
            </a:r>
          </a:p>
        </p:txBody>
      </p:sp>
      <p:sp>
        <p:nvSpPr>
          <p:cNvPr id="644" name="Shape 644"/>
          <p:cNvSpPr txBox="1"/>
          <p:nvPr/>
        </p:nvSpPr>
        <p:spPr>
          <a:xfrm>
            <a:off x="2755725" y="2001925"/>
            <a:ext cx="6076500" cy="1511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999999"/>
                </a:solidFill>
              </a:rPr>
              <a:t>Both x’ and y’ are easily obtained with similar triangles:</a:t>
            </a:r>
          </a:p>
          <a:p>
            <a:pPr lvl="0" rtl="0">
              <a:spcBef>
                <a:spcPts val="0"/>
              </a:spcBef>
              <a:buNone/>
            </a:pPr>
            <a:r>
              <a:t/>
            </a:r>
            <a:endParaRPr>
              <a:solidFill>
                <a:srgbClr val="999999"/>
              </a:solidFill>
            </a:endParaRPr>
          </a:p>
          <a:p>
            <a:pPr lvl="0" rtl="0" algn="ctr">
              <a:spcBef>
                <a:spcPts val="0"/>
              </a:spcBef>
              <a:buNone/>
            </a:pPr>
            <a:r>
              <a:rPr lang="en">
                <a:solidFill>
                  <a:srgbClr val="999999"/>
                </a:solidFill>
              </a:rPr>
              <a:t>x’ / d = x / z → x’ = (x d) / z = x / z tan(alpha/2) </a:t>
            </a:r>
            <a:r>
              <a:rPr lang="en" sz="1000">
                <a:solidFill>
                  <a:srgbClr val="999999"/>
                </a:solidFill>
              </a:rPr>
              <a:t>- View Space</a:t>
            </a:r>
          </a:p>
          <a:p>
            <a:pPr lvl="0" rtl="0" algn="ctr">
              <a:spcBef>
                <a:spcPts val="0"/>
              </a:spcBef>
              <a:buNone/>
            </a:pPr>
            <a:r>
              <a:t/>
            </a:r>
            <a:endParaRPr>
              <a:solidFill>
                <a:srgbClr val="FFD966"/>
              </a:solidFill>
            </a:endParaRPr>
          </a:p>
          <a:p>
            <a:pPr lvl="0" rtl="0" algn="ctr">
              <a:spcBef>
                <a:spcPts val="0"/>
              </a:spcBef>
              <a:buNone/>
            </a:pPr>
            <a:r>
              <a:rPr lang="en">
                <a:solidFill>
                  <a:srgbClr val="F1C232"/>
                </a:solidFill>
              </a:rPr>
              <a:t>y’ / d = y / z → y’ = (y d) / z = y / z tan(alpha/2)</a:t>
            </a:r>
          </a:p>
        </p:txBody>
      </p:sp>
      <p:sp>
        <p:nvSpPr>
          <p:cNvPr id="645" name="Shape 645"/>
          <p:cNvSpPr/>
          <p:nvPr/>
        </p:nvSpPr>
        <p:spPr>
          <a:xfrm>
            <a:off x="2652525" y="3980450"/>
            <a:ext cx="2215200" cy="961200"/>
          </a:xfrm>
          <a:prstGeom prst="rect">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6" name="Shape 646"/>
          <p:cNvSpPr txBox="1"/>
          <p:nvPr/>
        </p:nvSpPr>
        <p:spPr>
          <a:xfrm>
            <a:off x="4499923" y="3687650"/>
            <a:ext cx="3678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06666"/>
                </a:solidFill>
              </a:rPr>
              <a:t>1</a:t>
            </a:r>
          </a:p>
        </p:txBody>
      </p:sp>
      <p:sp>
        <p:nvSpPr>
          <p:cNvPr id="647" name="Shape 647"/>
          <p:cNvSpPr txBox="1"/>
          <p:nvPr/>
        </p:nvSpPr>
        <p:spPr>
          <a:xfrm>
            <a:off x="2652523" y="3687650"/>
            <a:ext cx="3678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06666"/>
                </a:solidFill>
              </a:rPr>
              <a:t>-1</a:t>
            </a:r>
          </a:p>
        </p:txBody>
      </p:sp>
      <p:sp>
        <p:nvSpPr>
          <p:cNvPr id="648" name="Shape 648"/>
          <p:cNvSpPr txBox="1"/>
          <p:nvPr/>
        </p:nvSpPr>
        <p:spPr>
          <a:xfrm>
            <a:off x="2284723" y="3980450"/>
            <a:ext cx="3678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06666"/>
                </a:solidFill>
              </a:rPr>
              <a:t>1</a:t>
            </a:r>
          </a:p>
        </p:txBody>
      </p:sp>
      <p:sp>
        <p:nvSpPr>
          <p:cNvPr id="649" name="Shape 649"/>
          <p:cNvSpPr txBox="1"/>
          <p:nvPr/>
        </p:nvSpPr>
        <p:spPr>
          <a:xfrm>
            <a:off x="2284723" y="4633625"/>
            <a:ext cx="3678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E06666"/>
                </a:solidFill>
              </a:rPr>
              <a:t>-1</a:t>
            </a:r>
          </a:p>
        </p:txBody>
      </p:sp>
      <p:sp>
        <p:nvSpPr>
          <p:cNvPr id="650" name="Shape 650"/>
          <p:cNvSpPr txBox="1"/>
          <p:nvPr/>
        </p:nvSpPr>
        <p:spPr>
          <a:xfrm>
            <a:off x="2282523" y="3225800"/>
            <a:ext cx="3678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d</a:t>
            </a:r>
          </a:p>
        </p:txBody>
      </p:sp>
      <p:sp>
        <p:nvSpPr>
          <p:cNvPr id="651" name="Shape 651"/>
          <p:cNvSpPr txBox="1"/>
          <p:nvPr/>
        </p:nvSpPr>
        <p:spPr>
          <a:xfrm>
            <a:off x="2282527" y="2373581"/>
            <a:ext cx="367800" cy="2928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1C232"/>
                </a:solidFill>
              </a:rPr>
              <a:t>f</a:t>
            </a:r>
          </a:p>
        </p:txBody>
      </p:sp>
      <p:sp>
        <p:nvSpPr>
          <p:cNvPr id="652" name="Shape 652"/>
          <p:cNvSpPr txBox="1"/>
          <p:nvPr/>
        </p:nvSpPr>
        <p:spPr>
          <a:xfrm>
            <a:off x="3118125" y="4134350"/>
            <a:ext cx="1284000" cy="653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1C232"/>
                </a:solidFill>
              </a:rPr>
              <a:t>- 1 &lt; </a:t>
            </a:r>
            <a:r>
              <a:rPr lang="en" sz="1200">
                <a:solidFill>
                  <a:srgbClr val="93C47D"/>
                </a:solidFill>
              </a:rPr>
              <a:t>(‘x/r)</a:t>
            </a:r>
            <a:r>
              <a:rPr lang="en" sz="1200">
                <a:solidFill>
                  <a:srgbClr val="F1C232"/>
                </a:solidFill>
              </a:rPr>
              <a:t> &lt; 1</a:t>
            </a:r>
          </a:p>
          <a:p>
            <a:pPr lvl="0" rtl="0" algn="ctr">
              <a:spcBef>
                <a:spcPts val="0"/>
              </a:spcBef>
              <a:buNone/>
            </a:pPr>
            <a:r>
              <a:rPr lang="en" sz="1200">
                <a:solidFill>
                  <a:srgbClr val="F1C232"/>
                </a:solidFill>
              </a:rPr>
              <a:t>- 1 &lt; y &lt; 1</a:t>
            </a:r>
          </a:p>
          <a:p>
            <a:pPr lvl="0" rtl="0" algn="ctr">
              <a:spcBef>
                <a:spcPts val="0"/>
              </a:spcBef>
              <a:buNone/>
            </a:pPr>
            <a:r>
              <a:rPr lang="en" sz="1200">
                <a:solidFill>
                  <a:srgbClr val="F1C232"/>
                </a:solidFill>
              </a:rPr>
              <a:t> n &lt; z &lt; f</a:t>
            </a:r>
          </a:p>
        </p:txBody>
      </p:sp>
      <p:sp>
        <p:nvSpPr>
          <p:cNvPr id="653" name="Shape 653"/>
          <p:cNvSpPr txBox="1"/>
          <p:nvPr/>
        </p:nvSpPr>
        <p:spPr>
          <a:xfrm>
            <a:off x="5323725" y="3807775"/>
            <a:ext cx="3456000" cy="1254000"/>
          </a:xfrm>
          <a:prstGeom prst="rect">
            <a:avLst/>
          </a:prstGeom>
          <a:noFill/>
          <a:ln>
            <a:noFill/>
          </a:ln>
        </p:spPr>
        <p:txBody>
          <a:bodyPr anchorCtr="0" anchor="ctr" bIns="91425" lIns="91425" rIns="91425" tIns="91425">
            <a:noAutofit/>
          </a:bodyPr>
          <a:lstStyle/>
          <a:p>
            <a:pPr lvl="0" rtl="0" algn="just">
              <a:spcBef>
                <a:spcPts val="0"/>
              </a:spcBef>
              <a:buNone/>
            </a:pPr>
            <a:r>
              <a:rPr b="1" lang="en" sz="1200">
                <a:solidFill>
                  <a:srgbClr val="F1C232"/>
                </a:solidFill>
              </a:rPr>
              <a:t>Normalized Device Coordinates - NDC</a:t>
            </a:r>
          </a:p>
          <a:p>
            <a:pPr lvl="0" rtl="0" algn="just">
              <a:spcBef>
                <a:spcPts val="0"/>
              </a:spcBef>
              <a:buNone/>
            </a:pPr>
            <a:r>
              <a:t/>
            </a:r>
            <a:endParaRPr sz="1200">
              <a:solidFill>
                <a:srgbClr val="999999"/>
              </a:solidFill>
            </a:endParaRPr>
          </a:p>
          <a:p>
            <a:pPr lvl="0" rtl="0" algn="just">
              <a:spcBef>
                <a:spcPts val="0"/>
              </a:spcBef>
              <a:buNone/>
            </a:pPr>
            <a:r>
              <a:rPr lang="en" sz="1200">
                <a:solidFill>
                  <a:srgbClr val="999999"/>
                </a:solidFill>
              </a:rPr>
              <a:t>This poses a problem, we need to normalize the x, such that the GPU can use NDC.</a:t>
            </a:r>
          </a:p>
          <a:p>
            <a:pPr lvl="0" rtl="0" algn="just">
              <a:spcBef>
                <a:spcPts val="0"/>
              </a:spcBef>
              <a:buNone/>
            </a:pPr>
            <a:r>
              <a:t/>
            </a:r>
            <a:endParaRPr sz="1200">
              <a:solidFill>
                <a:srgbClr val="999999"/>
              </a:solidFill>
            </a:endParaRPr>
          </a:p>
          <a:p>
            <a:pPr lvl="0" rtl="0" algn="just">
              <a:spcBef>
                <a:spcPts val="0"/>
              </a:spcBef>
              <a:buNone/>
            </a:pPr>
            <a:r>
              <a:rPr lang="en" sz="1200">
                <a:solidFill>
                  <a:srgbClr val="999999"/>
                </a:solidFill>
              </a:rPr>
              <a:t>finally:	          </a:t>
            </a:r>
            <a:r>
              <a:rPr b="1" lang="en" sz="1200">
                <a:solidFill>
                  <a:srgbClr val="F1C232"/>
                </a:solidFill>
              </a:rPr>
              <a:t>x’ = x / (r z tan(alpha/2))</a:t>
            </a:r>
          </a:p>
        </p:txBody>
      </p:sp>
      <p:sp>
        <p:nvSpPr>
          <p:cNvPr id="654" name="Shape 654"/>
          <p:cNvSpPr/>
          <p:nvPr/>
        </p:nvSpPr>
        <p:spPr>
          <a:xfrm>
            <a:off x="5104733" y="4002379"/>
            <a:ext cx="150300" cy="947400"/>
          </a:xfrm>
          <a:prstGeom prst="leftBrace">
            <a:avLst>
              <a:gd fmla="val 8333" name="adj1"/>
              <a:gd fmla="val 50000" name="adj2"/>
            </a:avLst>
          </a:prstGeom>
          <a:noFill/>
          <a:ln cap="flat" cmpd="sng" w="9525">
            <a:solidFill>
              <a:srgbClr val="E69138"/>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5" name="Shape 6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Projection Matrix</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9" name="Shape 659"/>
        <p:cNvGrpSpPr/>
        <p:nvPr/>
      </p:nvGrpSpPr>
      <p:grpSpPr>
        <a:xfrm>
          <a:off x="0" y="0"/>
          <a:ext cx="0" cy="0"/>
          <a:chOff x="0" y="0"/>
          <a:chExt cx="0" cy="0"/>
        </a:xfrm>
      </p:grpSpPr>
      <p:sp>
        <p:nvSpPr>
          <p:cNvPr id="660" name="Shape 660"/>
          <p:cNvSpPr txBox="1"/>
          <p:nvPr>
            <p:ph idx="1" type="body"/>
          </p:nvPr>
        </p:nvSpPr>
        <p:spPr>
          <a:xfrm>
            <a:off x="311700" y="1152475"/>
            <a:ext cx="8520600" cy="395100"/>
          </a:xfrm>
          <a:prstGeom prst="rect">
            <a:avLst/>
          </a:prstGeom>
        </p:spPr>
        <p:txBody>
          <a:bodyPr anchorCtr="0" anchor="t" bIns="91425" lIns="91425" rIns="91425" tIns="91425">
            <a:noAutofit/>
          </a:bodyPr>
          <a:lstStyle/>
          <a:p>
            <a:pPr lvl="0" rtl="0" algn="just">
              <a:lnSpc>
                <a:spcPct val="100000"/>
              </a:lnSpc>
              <a:spcBef>
                <a:spcPts val="0"/>
              </a:spcBef>
              <a:spcAft>
                <a:spcPts val="0"/>
              </a:spcAft>
              <a:buNone/>
            </a:pPr>
            <a:r>
              <a:rPr lang="en" sz="1600">
                <a:solidFill>
                  <a:srgbClr val="999999"/>
                </a:solidFill>
              </a:rPr>
              <a:t>The finally projection matrix is:</a:t>
            </a:r>
          </a:p>
        </p:txBody>
      </p:sp>
      <p:sp>
        <p:nvSpPr>
          <p:cNvPr id="661" name="Shape 661"/>
          <p:cNvSpPr/>
          <p:nvPr/>
        </p:nvSpPr>
        <p:spPr>
          <a:xfrm>
            <a:off x="2378550" y="1944750"/>
            <a:ext cx="4386900" cy="12540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just">
              <a:spcBef>
                <a:spcPts val="0"/>
              </a:spcBef>
              <a:buNone/>
            </a:pPr>
            <a:r>
              <a:rPr lang="en">
                <a:solidFill>
                  <a:srgbClr val="FFD966"/>
                </a:solidFill>
              </a:rPr>
              <a:t>1 / r tan(a/2)	0			0		0</a:t>
            </a:r>
          </a:p>
          <a:p>
            <a:pPr lvl="0" rtl="0" algn="just">
              <a:spcBef>
                <a:spcPts val="0"/>
              </a:spcBef>
              <a:buNone/>
            </a:pPr>
            <a:r>
              <a:rPr lang="en">
                <a:solidFill>
                  <a:srgbClr val="FFD966"/>
                </a:solidFill>
              </a:rPr>
              <a:t>0			1/tan(alpha/2)	0		0</a:t>
            </a:r>
          </a:p>
          <a:p>
            <a:pPr lvl="0" rtl="0" algn="just">
              <a:spcBef>
                <a:spcPts val="0"/>
              </a:spcBef>
              <a:buNone/>
            </a:pPr>
            <a:r>
              <a:rPr lang="en">
                <a:solidFill>
                  <a:srgbClr val="FFD966"/>
                </a:solidFill>
              </a:rPr>
              <a:t>0			0			A		1</a:t>
            </a:r>
          </a:p>
          <a:p>
            <a:pPr lvl="0" rtl="0" algn="just">
              <a:spcBef>
                <a:spcPts val="0"/>
              </a:spcBef>
              <a:buNone/>
            </a:pPr>
            <a:r>
              <a:rPr lang="en">
                <a:solidFill>
                  <a:srgbClr val="FFD966"/>
                </a:solidFill>
              </a:rPr>
              <a:t>0			0			B		0</a:t>
            </a:r>
          </a:p>
        </p:txBody>
      </p:sp>
      <p:sp>
        <p:nvSpPr>
          <p:cNvPr id="662" name="Shape 662"/>
          <p:cNvSpPr txBox="1"/>
          <p:nvPr>
            <p:ph idx="1" type="body"/>
          </p:nvPr>
        </p:nvSpPr>
        <p:spPr>
          <a:xfrm>
            <a:off x="311700" y="3347250"/>
            <a:ext cx="8520600" cy="3951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sz="1600">
                <a:solidFill>
                  <a:srgbClr val="999999"/>
                </a:solidFill>
              </a:rPr>
              <a:t>After multiplying, </a:t>
            </a:r>
            <a:r>
              <a:rPr lang="en" sz="1600">
                <a:solidFill>
                  <a:srgbClr val="93C47D"/>
                </a:solidFill>
              </a:rPr>
              <a:t>we still need to divide by </a:t>
            </a:r>
            <a:r>
              <a:rPr b="1" lang="en" sz="1600">
                <a:solidFill>
                  <a:srgbClr val="93C47D"/>
                </a:solidFill>
              </a:rPr>
              <a:t>z </a:t>
            </a:r>
            <a:r>
              <a:rPr lang="en" sz="1600">
                <a:solidFill>
                  <a:srgbClr val="93C47D"/>
                </a:solidFill>
              </a:rPr>
              <a:t>every coordinate </a:t>
            </a:r>
            <a:r>
              <a:rPr lang="en" sz="1600">
                <a:solidFill>
                  <a:srgbClr val="999999"/>
                </a:solidFill>
              </a:rPr>
              <a:t>(can’t be done linearly).</a:t>
            </a:r>
          </a:p>
        </p:txBody>
      </p:sp>
      <p:sp>
        <p:nvSpPr>
          <p:cNvPr id="663" name="Shape 663"/>
          <p:cNvSpPr txBox="1"/>
          <p:nvPr/>
        </p:nvSpPr>
        <p:spPr>
          <a:xfrm>
            <a:off x="364062" y="2393850"/>
            <a:ext cx="2014500" cy="3558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(x, y, z, w=1)</a:t>
            </a:r>
            <a:r>
              <a:rPr lang="en" sz="1800">
                <a:solidFill>
                  <a:srgbClr val="E69138"/>
                </a:solidFill>
              </a:rPr>
              <a:t>  * </a:t>
            </a:r>
          </a:p>
        </p:txBody>
      </p:sp>
      <p:sp>
        <p:nvSpPr>
          <p:cNvPr id="664" name="Shape 664"/>
          <p:cNvSpPr/>
          <p:nvPr/>
        </p:nvSpPr>
        <p:spPr>
          <a:xfrm>
            <a:off x="2378550" y="4063000"/>
            <a:ext cx="4386900" cy="6105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1 / r tan(a/2), 1/tan(alpha/2), A + (B/z), 1</a:t>
            </a:r>
          </a:p>
        </p:txBody>
      </p:sp>
      <p:sp>
        <p:nvSpPr>
          <p:cNvPr id="665" name="Shape 66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Projection Matrix</a:t>
            </a:r>
          </a:p>
        </p:txBody>
      </p:sp>
      <p:sp>
        <p:nvSpPr>
          <p:cNvPr id="666" name="Shape 666"/>
          <p:cNvSpPr txBox="1"/>
          <p:nvPr/>
        </p:nvSpPr>
        <p:spPr>
          <a:xfrm>
            <a:off x="6770650" y="1247225"/>
            <a:ext cx="2014500" cy="443100"/>
          </a:xfrm>
          <a:prstGeom prst="rect">
            <a:avLst/>
          </a:prstGeom>
          <a:noFill/>
          <a:ln>
            <a:noFill/>
          </a:ln>
        </p:spPr>
        <p:txBody>
          <a:bodyPr anchorCtr="0" anchor="ctr" bIns="91425" lIns="91425" rIns="91425" tIns="91425">
            <a:noAutofit/>
          </a:bodyPr>
          <a:lstStyle/>
          <a:p>
            <a:pPr lvl="0" algn="r">
              <a:spcBef>
                <a:spcPts val="0"/>
              </a:spcBef>
              <a:buNone/>
            </a:pPr>
            <a:r>
              <a:rPr b="1" lang="en" sz="800">
                <a:solidFill>
                  <a:srgbClr val="E06666"/>
                </a:solidFill>
              </a:rPr>
              <a:t>We still need to normalize the values for z (depth) !</a:t>
            </a:r>
          </a:p>
        </p:txBody>
      </p:sp>
      <p:sp>
        <p:nvSpPr>
          <p:cNvPr id="667" name="Shape 667"/>
          <p:cNvSpPr/>
          <p:nvPr/>
        </p:nvSpPr>
        <p:spPr>
          <a:xfrm>
            <a:off x="6893050" y="2613825"/>
            <a:ext cx="232800" cy="395100"/>
          </a:xfrm>
          <a:prstGeom prst="rect">
            <a:avLst/>
          </a:prstGeom>
          <a:noFill/>
          <a:ln>
            <a:noFill/>
          </a:ln>
        </p:spPr>
        <p:txBody>
          <a:bodyPr anchorCtr="0" anchor="ctr" bIns="91425" lIns="91425" rIns="91425" tIns="91425">
            <a:noAutofit/>
          </a:bodyPr>
          <a:lstStyle/>
          <a:p>
            <a:pPr lvl="0">
              <a:spcBef>
                <a:spcPts val="0"/>
              </a:spcBef>
              <a:buNone/>
            </a:pPr>
            <a:r>
              <a:t/>
            </a:r>
            <a:endParaRPr/>
          </a:p>
        </p:txBody>
      </p:sp>
      <p:cxnSp>
        <p:nvCxnSpPr>
          <p:cNvPr id="668" name="Shape 668"/>
          <p:cNvCxnSpPr>
            <a:stCxn id="666" idx="2"/>
            <a:endCxn id="667" idx="3"/>
          </p:cNvCxnSpPr>
          <p:nvPr/>
        </p:nvCxnSpPr>
        <p:spPr>
          <a:xfrm rot="5400000">
            <a:off x="6891400" y="1924925"/>
            <a:ext cx="1121100" cy="651900"/>
          </a:xfrm>
          <a:prstGeom prst="curvedConnector2">
            <a:avLst/>
          </a:prstGeom>
          <a:noFill/>
          <a:ln cap="flat" cmpd="sng" w="9525">
            <a:solidFill>
              <a:srgbClr val="E06666"/>
            </a:solidFill>
            <a:prstDash val="solid"/>
            <a:round/>
            <a:headEnd len="lg" w="lg" type="none"/>
            <a:tailEnd len="lg" w="lg" type="stealth"/>
          </a:ln>
        </p:spPr>
      </p:cxnSp>
      <p:sp>
        <p:nvSpPr>
          <p:cNvPr id="669" name="Shape 669"/>
          <p:cNvSpPr/>
          <p:nvPr/>
        </p:nvSpPr>
        <p:spPr>
          <a:xfrm>
            <a:off x="5211100" y="2583791"/>
            <a:ext cx="240300" cy="405600"/>
          </a:xfrm>
          <a:prstGeom prst="rect">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x="0" y="0"/>
          <a:ext cx="0" cy="0"/>
          <a:chOff x="0" y="0"/>
          <a:chExt cx="0" cy="0"/>
        </a:xfrm>
      </p:grpSpPr>
      <p:sp>
        <p:nvSpPr>
          <p:cNvPr id="674" name="Shape 674"/>
          <p:cNvSpPr txBox="1"/>
          <p:nvPr>
            <p:ph idx="1" type="body"/>
          </p:nvPr>
        </p:nvSpPr>
        <p:spPr>
          <a:xfrm>
            <a:off x="311700" y="1152475"/>
            <a:ext cx="8520600" cy="2340000"/>
          </a:xfrm>
          <a:prstGeom prst="rect">
            <a:avLst/>
          </a:prstGeom>
        </p:spPr>
        <p:txBody>
          <a:bodyPr anchorCtr="0" anchor="t" bIns="91425" lIns="91425" rIns="91425" tIns="91425">
            <a:noAutofit/>
          </a:bodyPr>
          <a:lstStyle/>
          <a:p>
            <a:pPr lvl="0" algn="just">
              <a:spcBef>
                <a:spcPts val="0"/>
              </a:spcBef>
              <a:buNone/>
            </a:pPr>
            <a:r>
              <a:rPr lang="en" sz="1200"/>
              <a:t>After normalizing horizontal and vertical boundaries, we need to normalize the depth (given as z in view space) of our objects. Remember the depth buffer will be set in the range of [0-1] for each pixel.</a:t>
            </a:r>
          </a:p>
          <a:p>
            <a:pPr lvl="0" algn="just">
              <a:spcBef>
                <a:spcPts val="0"/>
              </a:spcBef>
              <a:buNone/>
            </a:pPr>
            <a:r>
              <a:rPr lang="en" sz="1200"/>
              <a:t>For this we will use the following functions:</a:t>
            </a:r>
          </a:p>
          <a:p>
            <a:pPr lvl="0" algn="just">
              <a:spcBef>
                <a:spcPts val="0"/>
              </a:spcBef>
              <a:buNone/>
            </a:pPr>
            <a:r>
              <a:rPr lang="en" sz="1200"/>
              <a:t>g(n) = A + B/n = 0		→ On the nearest field</a:t>
            </a:r>
          </a:p>
          <a:p>
            <a:pPr lvl="0" algn="just">
              <a:spcBef>
                <a:spcPts val="0"/>
              </a:spcBef>
              <a:buNone/>
            </a:pPr>
            <a:r>
              <a:rPr lang="en" sz="1200"/>
              <a:t>g(f) = A + B/f = 1		→ On the farthest field</a:t>
            </a:r>
          </a:p>
          <a:p>
            <a:pPr lvl="0" algn="just">
              <a:spcBef>
                <a:spcPts val="0"/>
              </a:spcBef>
              <a:buNone/>
            </a:pPr>
            <a:r>
              <a:rPr lang="en" sz="1200"/>
              <a:t>After we solve for A = f / (f-n) and B = -nf / (f-n) we can finally place them in the matrix:</a:t>
            </a:r>
          </a:p>
        </p:txBody>
      </p:sp>
      <p:sp>
        <p:nvSpPr>
          <p:cNvPr id="675" name="Shape 6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Relative Frames </a:t>
            </a:r>
            <a:r>
              <a:rPr lang="en">
                <a:solidFill>
                  <a:srgbClr val="999999"/>
                </a:solidFill>
              </a:rPr>
              <a:t>- Projection Matrix</a:t>
            </a:r>
          </a:p>
        </p:txBody>
      </p:sp>
      <p:sp>
        <p:nvSpPr>
          <p:cNvPr id="676" name="Shape 676"/>
          <p:cNvSpPr/>
          <p:nvPr/>
        </p:nvSpPr>
        <p:spPr>
          <a:xfrm>
            <a:off x="2528700" y="3574650"/>
            <a:ext cx="4086600" cy="12540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just">
              <a:spcBef>
                <a:spcPts val="0"/>
              </a:spcBef>
              <a:buNone/>
            </a:pPr>
            <a:r>
              <a:rPr lang="en">
                <a:solidFill>
                  <a:srgbClr val="FFD966"/>
                </a:solidFill>
              </a:rPr>
              <a:t>1 / r tan(a/2)	0			0		0</a:t>
            </a:r>
          </a:p>
          <a:p>
            <a:pPr lvl="0" rtl="0" algn="just">
              <a:spcBef>
                <a:spcPts val="0"/>
              </a:spcBef>
              <a:buNone/>
            </a:pPr>
            <a:r>
              <a:rPr lang="en">
                <a:solidFill>
                  <a:srgbClr val="FFD966"/>
                </a:solidFill>
              </a:rPr>
              <a:t>0			1/tan(alpha/2)	0		0</a:t>
            </a:r>
          </a:p>
          <a:p>
            <a:pPr lvl="0" rtl="0" algn="just">
              <a:spcBef>
                <a:spcPts val="0"/>
              </a:spcBef>
              <a:buNone/>
            </a:pPr>
            <a:r>
              <a:rPr lang="en">
                <a:solidFill>
                  <a:srgbClr val="FFD966"/>
                </a:solidFill>
              </a:rPr>
              <a:t>0			0			   f/(f-n)	1</a:t>
            </a:r>
          </a:p>
          <a:p>
            <a:pPr lvl="0" rtl="0" algn="just">
              <a:spcBef>
                <a:spcPts val="0"/>
              </a:spcBef>
              <a:buNone/>
            </a:pPr>
            <a:r>
              <a:rPr lang="en">
                <a:solidFill>
                  <a:srgbClr val="FFD966"/>
                </a:solidFill>
              </a:rPr>
              <a:t>0			0			-n</a:t>
            </a:r>
            <a:r>
              <a:rPr lang="en">
                <a:solidFill>
                  <a:srgbClr val="FFD966"/>
                </a:solidFill>
              </a:rPr>
              <a:t>f/(f-n)</a:t>
            </a:r>
            <a:r>
              <a:rPr lang="en">
                <a:solidFill>
                  <a:srgbClr val="FFD966"/>
                </a:solidFill>
              </a:rPr>
              <a:t>	0</a:t>
            </a:r>
          </a:p>
        </p:txBody>
      </p:sp>
      <p:sp>
        <p:nvSpPr>
          <p:cNvPr id="677" name="Shape 677"/>
          <p:cNvSpPr/>
          <p:nvPr/>
        </p:nvSpPr>
        <p:spPr>
          <a:xfrm>
            <a:off x="4024725" y="2260900"/>
            <a:ext cx="150300" cy="630600"/>
          </a:xfrm>
          <a:prstGeom prst="rightBrace">
            <a:avLst>
              <a:gd fmla="val 8333" name="adj1"/>
              <a:gd fmla="val 50000" name="adj2"/>
            </a:avLst>
          </a:prstGeom>
          <a:noFill/>
          <a:ln cap="flat" cmpd="sng" w="952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8" name="Shape 678"/>
          <p:cNvSpPr txBox="1"/>
          <p:nvPr/>
        </p:nvSpPr>
        <p:spPr>
          <a:xfrm>
            <a:off x="4175025" y="2350900"/>
            <a:ext cx="4302300" cy="4506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1C232"/>
                </a:solidFill>
              </a:rPr>
              <a:t>Note that this is independent to (f - n) - depth of field</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2" name="Shape 682"/>
        <p:cNvGrpSpPr/>
        <p:nvPr/>
      </p:nvGrpSpPr>
      <p:grpSpPr>
        <a:xfrm>
          <a:off x="0" y="0"/>
          <a:ext cx="0" cy="0"/>
          <a:chOff x="0" y="0"/>
          <a:chExt cx="0" cy="0"/>
        </a:xfrm>
      </p:grpSpPr>
      <p:sp>
        <p:nvSpPr>
          <p:cNvPr id="683" name="Shape 6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Summary</a:t>
            </a:r>
          </a:p>
        </p:txBody>
      </p:sp>
      <p:sp>
        <p:nvSpPr>
          <p:cNvPr id="684" name="Shape 684"/>
          <p:cNvSpPr txBox="1"/>
          <p:nvPr/>
        </p:nvSpPr>
        <p:spPr>
          <a:xfrm>
            <a:off x="428025" y="1254725"/>
            <a:ext cx="8404200" cy="43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9999"/>
                </a:solidFill>
              </a:rPr>
              <a:t>The following is a summary of the transformations presented thus far:</a:t>
            </a:r>
          </a:p>
        </p:txBody>
      </p:sp>
      <p:sp>
        <p:nvSpPr>
          <p:cNvPr id="685" name="Shape 685"/>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
        <p:nvSpPr>
          <p:cNvPr id="686" name="Shape 686"/>
          <p:cNvSpPr txBox="1"/>
          <p:nvPr/>
        </p:nvSpPr>
        <p:spPr>
          <a:xfrm>
            <a:off x="311700" y="1634750"/>
            <a:ext cx="8332800" cy="3000000"/>
          </a:xfrm>
          <a:prstGeom prst="rect">
            <a:avLst/>
          </a:prstGeom>
          <a:noFill/>
          <a:ln>
            <a:noFill/>
          </a:ln>
        </p:spPr>
        <p:txBody>
          <a:bodyPr anchorCtr="0" anchor="ctr" bIns="91425" lIns="91425" rIns="91425" tIns="91425">
            <a:noAutofit/>
          </a:bodyPr>
          <a:lstStyle/>
          <a:p>
            <a:pPr lvl="0" rtl="0" algn="ctr">
              <a:lnSpc>
                <a:spcPct val="115000"/>
              </a:lnSpc>
              <a:spcBef>
                <a:spcPts val="0"/>
              </a:spcBef>
              <a:spcAft>
                <a:spcPts val="1600"/>
              </a:spcAft>
              <a:buNone/>
            </a:pPr>
            <a:r>
              <a:rPr lang="en" sz="1800">
                <a:solidFill>
                  <a:srgbClr val="F1C232"/>
                </a:solidFill>
              </a:rPr>
              <a:t>Local Space → World Space </a:t>
            </a:r>
          </a:p>
          <a:p>
            <a:pPr indent="0" lvl="0" marL="0" rtl="0" algn="ctr">
              <a:lnSpc>
                <a:spcPct val="115000"/>
              </a:lnSpc>
              <a:spcBef>
                <a:spcPts val="0"/>
              </a:spcBef>
              <a:spcAft>
                <a:spcPts val="1600"/>
              </a:spcAft>
              <a:buNone/>
            </a:pPr>
            <a:r>
              <a:rPr lang="en" sz="1800">
                <a:solidFill>
                  <a:srgbClr val="F1C232"/>
                </a:solidFill>
              </a:rPr>
              <a:t>World Space → </a:t>
            </a:r>
            <a:r>
              <a:rPr lang="en" sz="1800">
                <a:solidFill>
                  <a:srgbClr val="F1C232"/>
                </a:solidFill>
              </a:rPr>
              <a:t>View Space </a:t>
            </a:r>
          </a:p>
          <a:p>
            <a:pPr indent="0" lvl="0" marL="0" rtl="0" algn="ctr">
              <a:lnSpc>
                <a:spcPct val="115000"/>
              </a:lnSpc>
              <a:spcBef>
                <a:spcPts val="0"/>
              </a:spcBef>
              <a:spcAft>
                <a:spcPts val="1600"/>
              </a:spcAft>
              <a:buNone/>
            </a:pPr>
            <a:r>
              <a:rPr lang="en" sz="1800">
                <a:solidFill>
                  <a:srgbClr val="F1C232"/>
                </a:solidFill>
              </a:rPr>
              <a:t>View Space </a:t>
            </a:r>
            <a:r>
              <a:rPr lang="en" sz="1800">
                <a:solidFill>
                  <a:srgbClr val="F1C232"/>
                </a:solidFill>
              </a:rPr>
              <a:t>→ Projection Space (Expressed in NDC)</a:t>
            </a:r>
          </a:p>
          <a:p>
            <a:pPr indent="0" lvl="0" marL="0" rtl="0" algn="ctr">
              <a:lnSpc>
                <a:spcPct val="115000"/>
              </a:lnSpc>
              <a:spcBef>
                <a:spcPts val="0"/>
              </a:spcBef>
              <a:spcAft>
                <a:spcPts val="1600"/>
              </a:spcAft>
              <a:buNone/>
            </a:pPr>
            <a:r>
              <a:rPr lang="en" sz="1800">
                <a:solidFill>
                  <a:srgbClr val="F1C232"/>
                </a:solidFill>
              </a:rPr>
              <a:t>Normalize the depth values (Projection Matrix and Perspective Divide)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sp>
        <p:nvSpPr>
          <p:cNvPr id="691" name="Shape 6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API</a:t>
            </a:r>
          </a:p>
        </p:txBody>
      </p:sp>
      <p:sp>
        <p:nvSpPr>
          <p:cNvPr id="692" name="Shape 692"/>
          <p:cNvSpPr txBox="1"/>
          <p:nvPr/>
        </p:nvSpPr>
        <p:spPr>
          <a:xfrm>
            <a:off x="428025" y="1254725"/>
            <a:ext cx="8404200" cy="3183600"/>
          </a:xfrm>
          <a:prstGeom prst="rect">
            <a:avLst/>
          </a:prstGeom>
          <a:noFill/>
          <a:ln>
            <a:noFill/>
          </a:ln>
        </p:spPr>
        <p:txBody>
          <a:bodyPr anchorCtr="0" anchor="t" bIns="91425" lIns="91425" rIns="91425" tIns="91425">
            <a:noAutofit/>
          </a:bodyPr>
          <a:lstStyle/>
          <a:p>
            <a:pPr lvl="0">
              <a:spcBef>
                <a:spcPts val="0"/>
              </a:spcBef>
              <a:buNone/>
            </a:pPr>
            <a:r>
              <a:rPr lang="en" sz="1600" u="sng">
                <a:solidFill>
                  <a:schemeClr val="hlink"/>
                </a:solidFill>
                <a:hlinkClick r:id="rId3"/>
              </a:rPr>
              <a:t>DirectXMath</a:t>
            </a:r>
            <a:r>
              <a:rPr lang="en" sz="1600">
                <a:solidFill>
                  <a:srgbClr val="999999"/>
                </a:solidFill>
              </a:rPr>
              <a:t> provides:</a:t>
            </a:r>
          </a:p>
          <a:p>
            <a:pPr lvl="0">
              <a:spcBef>
                <a:spcPts val="0"/>
              </a:spcBef>
              <a:buNone/>
            </a:pPr>
            <a:r>
              <a:t/>
            </a:r>
            <a:endParaRPr sz="1600">
              <a:solidFill>
                <a:srgbClr val="999999"/>
              </a:solidFill>
            </a:endParaRPr>
          </a:p>
          <a:p>
            <a:pPr lvl="0">
              <a:spcBef>
                <a:spcPts val="0"/>
              </a:spcBef>
              <a:buNone/>
            </a:pPr>
            <a:r>
              <a:rPr lang="en" sz="1600">
                <a:solidFill>
                  <a:srgbClr val="999999"/>
                </a:solidFill>
              </a:rPr>
              <a:t>XMMatrixScaling					-	Creates a scaling matrix</a:t>
            </a:r>
          </a:p>
          <a:p>
            <a:pPr lvl="0">
              <a:spcBef>
                <a:spcPts val="0"/>
              </a:spcBef>
              <a:buNone/>
            </a:pPr>
            <a:r>
              <a:rPr lang="en" sz="1600">
                <a:solidFill>
                  <a:srgbClr val="999999"/>
                </a:solidFill>
              </a:rPr>
              <a:t>XMMatrixScalingFromVector			-	same, but using the components of a vector</a:t>
            </a:r>
          </a:p>
          <a:p>
            <a:pPr lvl="0">
              <a:spcBef>
                <a:spcPts val="0"/>
              </a:spcBef>
              <a:buNone/>
            </a:pPr>
            <a:r>
              <a:rPr lang="en" sz="1600">
                <a:solidFill>
                  <a:srgbClr val="999999"/>
                </a:solidFill>
              </a:rPr>
              <a:t>XMMatrixRotation[X,Y,Z]				-	Clockwise R</a:t>
            </a:r>
            <a:r>
              <a:rPr baseline="-25000" lang="en" sz="1600">
                <a:solidFill>
                  <a:srgbClr val="999999"/>
                </a:solidFill>
              </a:rPr>
              <a:t>[x,y,z]</a:t>
            </a:r>
          </a:p>
          <a:p>
            <a:pPr lvl="0" rtl="0">
              <a:spcBef>
                <a:spcPts val="0"/>
              </a:spcBef>
              <a:buNone/>
            </a:pPr>
            <a:r>
              <a:rPr lang="en" sz="1600">
                <a:solidFill>
                  <a:srgbClr val="999999"/>
                </a:solidFill>
              </a:rPr>
              <a:t>XMMatrixRotationAxis				-	Rotates an angle around an axis n</a:t>
            </a:r>
          </a:p>
          <a:p>
            <a:pPr lvl="0" rtl="0">
              <a:spcBef>
                <a:spcPts val="0"/>
              </a:spcBef>
              <a:buNone/>
            </a:pPr>
            <a:r>
              <a:rPr lang="en" sz="1600">
                <a:solidFill>
                  <a:srgbClr val="999999"/>
                </a:solidFill>
              </a:rPr>
              <a:t>XMMatrixTranslation				-	Creates just a translation matrix</a:t>
            </a:r>
          </a:p>
          <a:p>
            <a:pPr lvl="0">
              <a:spcBef>
                <a:spcPts val="0"/>
              </a:spcBef>
              <a:buNone/>
            </a:pPr>
            <a:r>
              <a:rPr lang="en" sz="1600">
                <a:solidFill>
                  <a:srgbClr val="999999"/>
                </a:solidFill>
              </a:rPr>
              <a:t>XMMatrixTranslationFromVector		-	same, but using the components of a vector</a:t>
            </a:r>
          </a:p>
          <a:p>
            <a:pPr lvl="0">
              <a:spcBef>
                <a:spcPts val="0"/>
              </a:spcBef>
              <a:buNone/>
            </a:pPr>
            <a:r>
              <a:rPr lang="en" sz="1600">
                <a:solidFill>
                  <a:srgbClr val="999999"/>
                </a:solidFill>
              </a:rPr>
              <a:t>XMVector3TransformCoord			-	Transforms points w=1</a:t>
            </a:r>
          </a:p>
          <a:p>
            <a:pPr lvl="0">
              <a:spcBef>
                <a:spcPts val="0"/>
              </a:spcBef>
              <a:buNone/>
            </a:pPr>
            <a:r>
              <a:rPr lang="en" sz="1600">
                <a:solidFill>
                  <a:srgbClr val="999999"/>
                </a:solidFill>
              </a:rPr>
              <a:t>XMVector3TransformNormal			-	Transforms vectors	w = 0</a:t>
            </a:r>
          </a:p>
          <a:p>
            <a:pPr lvl="0">
              <a:spcBef>
                <a:spcPts val="0"/>
              </a:spcBef>
              <a:buNone/>
            </a:pPr>
            <a:r>
              <a:rPr lang="en" sz="1600">
                <a:solidFill>
                  <a:srgbClr val="999999"/>
                </a:solidFill>
              </a:rPr>
              <a:t>XMMatrixLookAtLH					-	Creates a </a:t>
            </a:r>
            <a:r>
              <a:rPr b="1" lang="en" sz="1600">
                <a:solidFill>
                  <a:srgbClr val="999999"/>
                </a:solidFill>
              </a:rPr>
              <a:t>V</a:t>
            </a:r>
            <a:r>
              <a:rPr lang="en" sz="1600">
                <a:solidFill>
                  <a:srgbClr val="999999"/>
                </a:solidFill>
              </a:rPr>
              <a:t>iew matrix transform</a:t>
            </a:r>
          </a:p>
          <a:p>
            <a:pPr lvl="0" rtl="0">
              <a:spcBef>
                <a:spcPts val="0"/>
              </a:spcBef>
              <a:buNone/>
            </a:pPr>
            <a:r>
              <a:rPr lang="en" sz="1600">
                <a:solidFill>
                  <a:srgbClr val="999999"/>
                </a:solidFill>
              </a:rPr>
              <a:t>XMMatrixPerspectiveFovLH			-	Creates a </a:t>
            </a:r>
            <a:r>
              <a:rPr b="1" lang="en" sz="1600">
                <a:solidFill>
                  <a:srgbClr val="999999"/>
                </a:solidFill>
              </a:rPr>
              <a:t>P</a:t>
            </a:r>
            <a:r>
              <a:rPr lang="en" sz="1600">
                <a:solidFill>
                  <a:srgbClr val="999999"/>
                </a:solidFill>
              </a:rPr>
              <a:t>rojection matrix</a:t>
            </a:r>
          </a:p>
        </p:txBody>
      </p:sp>
      <p:sp>
        <p:nvSpPr>
          <p:cNvPr id="693" name="Shape 693"/>
          <p:cNvSpPr/>
          <p:nvPr/>
        </p:nvSpPr>
        <p:spPr>
          <a:xfrm rot="5400000">
            <a:off x="4480050" y="2705800"/>
            <a:ext cx="183900" cy="3649200"/>
          </a:xfrm>
          <a:prstGeom prst="rightBrace">
            <a:avLst>
              <a:gd fmla="val 8333" name="adj1"/>
              <a:gd fmla="val 50000" name="adj2"/>
            </a:avLst>
          </a:prstGeom>
          <a:noFill/>
          <a:ln cap="flat" cmpd="sng" w="952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4" name="Shape 694"/>
          <p:cNvSpPr txBox="1"/>
          <p:nvPr/>
        </p:nvSpPr>
        <p:spPr>
          <a:xfrm>
            <a:off x="1801350" y="4698600"/>
            <a:ext cx="5541300" cy="285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999999"/>
                </a:solidFill>
              </a:rPr>
              <a:t>All these transformations can be done with </a:t>
            </a:r>
            <a:r>
              <a:rPr lang="en">
                <a:solidFill>
                  <a:srgbClr val="FFD966"/>
                </a:solidFill>
              </a:rPr>
              <a:t>XMVector4Transform</a:t>
            </a:r>
          </a:p>
        </p:txBody>
      </p:sp>
      <p:sp>
        <p:nvSpPr>
          <p:cNvPr id="695" name="Shape 695"/>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5798276" y="1553700"/>
            <a:ext cx="5405824" cy="3589800"/>
          </a:xfrm>
          <a:prstGeom prst="rect">
            <a:avLst/>
          </a:prstGeom>
          <a:noFill/>
          <a:ln>
            <a:noFill/>
          </a:ln>
        </p:spPr>
      </p:pic>
      <p:sp>
        <p:nvSpPr>
          <p:cNvPr id="77" name="Shape 7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rgbClr val="E69138"/>
                </a:solidFill>
              </a:rPr>
              <a:t>Basics </a:t>
            </a:r>
            <a:r>
              <a:rPr lang="en">
                <a:solidFill>
                  <a:srgbClr val="999999"/>
                </a:solidFill>
              </a:rPr>
              <a:t>- Transformations</a:t>
            </a:r>
          </a:p>
        </p:txBody>
      </p:sp>
      <p:sp>
        <p:nvSpPr>
          <p:cNvPr id="78" name="Shape 78"/>
          <p:cNvSpPr txBox="1"/>
          <p:nvPr/>
        </p:nvSpPr>
        <p:spPr>
          <a:xfrm>
            <a:off x="311700" y="1652075"/>
            <a:ext cx="6684600" cy="2989800"/>
          </a:xfrm>
          <a:prstGeom prst="rect">
            <a:avLst/>
          </a:prstGeom>
          <a:noFill/>
          <a:ln>
            <a:noFill/>
          </a:ln>
        </p:spPr>
        <p:txBody>
          <a:bodyPr anchorCtr="0" anchor="t" bIns="91425" lIns="91425" rIns="91425" tIns="91425">
            <a:noAutofit/>
          </a:bodyPr>
          <a:lstStyle/>
          <a:p>
            <a:pPr lvl="0">
              <a:spcBef>
                <a:spcPts val="0"/>
              </a:spcBef>
              <a:buNone/>
            </a:pPr>
            <a:r>
              <a:rPr lang="en">
                <a:solidFill>
                  <a:srgbClr val="E69138"/>
                </a:solidFill>
              </a:rPr>
              <a:t>Set of triangles which when combined, form the exterior shell of objects.</a:t>
            </a:r>
          </a:p>
        </p:txBody>
      </p:sp>
      <p:sp>
        <p:nvSpPr>
          <p:cNvPr id="79" name="Shape 79"/>
          <p:cNvSpPr/>
          <p:nvPr/>
        </p:nvSpPr>
        <p:spPr>
          <a:xfrm>
            <a:off x="4880561" y="2288798"/>
            <a:ext cx="758100" cy="655800"/>
          </a:xfrm>
          <a:prstGeom prst="triangle">
            <a:avLst>
              <a:gd fmla="val 50000" name="adj"/>
            </a:avLst>
          </a:prstGeom>
          <a:noFill/>
          <a:ln cap="flat" cmpd="sng" w="9525">
            <a:solidFill>
              <a:srgbClr val="F1C23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6431521" y="2288798"/>
            <a:ext cx="758100" cy="655800"/>
          </a:xfrm>
          <a:prstGeom prst="triangle">
            <a:avLst>
              <a:gd fmla="val 50000" name="adj"/>
            </a:avLst>
          </a:prstGeom>
          <a:solidFill>
            <a:srgbClr val="F1C232"/>
          </a:solidFill>
          <a:ln>
            <a:noFill/>
          </a:ln>
        </p:spPr>
        <p:txBody>
          <a:bodyPr anchorCtr="0" anchor="ctr" bIns="91425" lIns="91425" rIns="91425" tIns="91425">
            <a:noAutofit/>
          </a:bodyPr>
          <a:lstStyle/>
          <a:p>
            <a:pPr lvl="0">
              <a:spcBef>
                <a:spcPts val="0"/>
              </a:spcBef>
              <a:buNone/>
            </a:pPr>
            <a:r>
              <a:t/>
            </a:r>
            <a:endParaRPr/>
          </a:p>
        </p:txBody>
      </p:sp>
      <p:cxnSp>
        <p:nvCxnSpPr>
          <p:cNvPr id="81" name="Shape 81"/>
          <p:cNvCxnSpPr/>
          <p:nvPr/>
        </p:nvCxnSpPr>
        <p:spPr>
          <a:xfrm>
            <a:off x="5638633" y="2616692"/>
            <a:ext cx="771900" cy="0"/>
          </a:xfrm>
          <a:prstGeom prst="straightConnector1">
            <a:avLst/>
          </a:prstGeom>
          <a:noFill/>
          <a:ln cap="flat" cmpd="sng" w="9525">
            <a:solidFill>
              <a:srgbClr val="93C47D"/>
            </a:solidFill>
            <a:prstDash val="solid"/>
            <a:round/>
            <a:headEnd len="lg" w="lg" type="none"/>
            <a:tailEnd len="lg" w="lg" type="stealth"/>
          </a:ln>
        </p:spPr>
      </p:cxnSp>
      <p:sp>
        <p:nvSpPr>
          <p:cNvPr id="82" name="Shape 82"/>
          <p:cNvSpPr/>
          <p:nvPr/>
        </p:nvSpPr>
        <p:spPr>
          <a:xfrm>
            <a:off x="4880561" y="3180465"/>
            <a:ext cx="758100" cy="655800"/>
          </a:xfrm>
          <a:prstGeom prst="triangle">
            <a:avLst>
              <a:gd fmla="val 50000" name="adj"/>
            </a:avLst>
          </a:prstGeom>
          <a:solidFill>
            <a:srgbClr val="F1C232"/>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rot="-2500724">
            <a:off x="6431455" y="3180579"/>
            <a:ext cx="757948" cy="655528"/>
          </a:xfrm>
          <a:prstGeom prst="triangle">
            <a:avLst>
              <a:gd fmla="val 50000" name="adj"/>
            </a:avLst>
          </a:prstGeom>
          <a:solidFill>
            <a:srgbClr val="F1C232"/>
          </a:solidFill>
          <a:ln>
            <a:noFill/>
          </a:ln>
        </p:spPr>
        <p:txBody>
          <a:bodyPr anchorCtr="0" anchor="ctr" bIns="91425" lIns="91425" rIns="91425" tIns="91425">
            <a:noAutofit/>
          </a:bodyPr>
          <a:lstStyle/>
          <a:p>
            <a:pPr lvl="0">
              <a:spcBef>
                <a:spcPts val="0"/>
              </a:spcBef>
              <a:buNone/>
            </a:pPr>
            <a:r>
              <a:t/>
            </a:r>
            <a:endParaRPr/>
          </a:p>
        </p:txBody>
      </p:sp>
      <p:cxnSp>
        <p:nvCxnSpPr>
          <p:cNvPr id="84" name="Shape 84"/>
          <p:cNvCxnSpPr/>
          <p:nvPr/>
        </p:nvCxnSpPr>
        <p:spPr>
          <a:xfrm>
            <a:off x="5638633" y="3508306"/>
            <a:ext cx="771900" cy="0"/>
          </a:xfrm>
          <a:prstGeom prst="straightConnector1">
            <a:avLst/>
          </a:prstGeom>
          <a:noFill/>
          <a:ln cap="flat" cmpd="sng" w="9525">
            <a:solidFill>
              <a:srgbClr val="93C47D"/>
            </a:solidFill>
            <a:prstDash val="solid"/>
            <a:round/>
            <a:headEnd len="lg" w="lg" type="none"/>
            <a:tailEnd len="lg" w="lg" type="stealth"/>
          </a:ln>
        </p:spPr>
      </p:cxnSp>
      <p:sp>
        <p:nvSpPr>
          <p:cNvPr id="85" name="Shape 85"/>
          <p:cNvSpPr/>
          <p:nvPr/>
        </p:nvSpPr>
        <p:spPr>
          <a:xfrm>
            <a:off x="4798961" y="4267790"/>
            <a:ext cx="758100" cy="655800"/>
          </a:xfrm>
          <a:prstGeom prst="triangle">
            <a:avLst>
              <a:gd fmla="val 50000" name="adj"/>
            </a:avLst>
          </a:prstGeom>
          <a:solidFill>
            <a:srgbClr val="F1C232"/>
          </a:solidFill>
          <a:ln>
            <a:noFill/>
          </a:ln>
        </p:spPr>
        <p:txBody>
          <a:bodyPr anchorCtr="0" anchor="ctr" bIns="91425" lIns="91425" rIns="91425" tIns="91425">
            <a:noAutofit/>
          </a:bodyPr>
          <a:lstStyle/>
          <a:p>
            <a:pPr lvl="0">
              <a:spcBef>
                <a:spcPts val="0"/>
              </a:spcBef>
              <a:buNone/>
            </a:pPr>
            <a:r>
              <a:t/>
            </a:r>
            <a:endParaRPr/>
          </a:p>
        </p:txBody>
      </p:sp>
      <p:cxnSp>
        <p:nvCxnSpPr>
          <p:cNvPr id="86" name="Shape 86"/>
          <p:cNvCxnSpPr/>
          <p:nvPr/>
        </p:nvCxnSpPr>
        <p:spPr>
          <a:xfrm>
            <a:off x="5567208" y="4568856"/>
            <a:ext cx="771900" cy="0"/>
          </a:xfrm>
          <a:prstGeom prst="straightConnector1">
            <a:avLst/>
          </a:prstGeom>
          <a:noFill/>
          <a:ln cap="flat" cmpd="sng" w="9525">
            <a:solidFill>
              <a:srgbClr val="93C47D"/>
            </a:solidFill>
            <a:prstDash val="solid"/>
            <a:round/>
            <a:headEnd len="lg" w="lg" type="none"/>
            <a:tailEnd len="lg" w="lg" type="stealth"/>
          </a:ln>
        </p:spPr>
      </p:cxnSp>
      <p:sp>
        <p:nvSpPr>
          <p:cNvPr id="87" name="Shape 87"/>
          <p:cNvSpPr/>
          <p:nvPr/>
        </p:nvSpPr>
        <p:spPr>
          <a:xfrm>
            <a:off x="6605380" y="4391545"/>
            <a:ext cx="410100" cy="354600"/>
          </a:xfrm>
          <a:prstGeom prst="triangle">
            <a:avLst>
              <a:gd fmla="val 50000" name="adj"/>
            </a:avLst>
          </a:prstGeom>
          <a:solidFill>
            <a:srgbClr val="F1C232"/>
          </a:solidFill>
          <a:ln>
            <a:noFill/>
          </a:ln>
        </p:spPr>
        <p:txBody>
          <a:bodyPr anchorCtr="0" anchor="ctr" bIns="91425" lIns="91425" rIns="91425" tIns="91425">
            <a:noAutofit/>
          </a:bodyPr>
          <a:lstStyle/>
          <a:p>
            <a:pPr lvl="0">
              <a:spcBef>
                <a:spcPts val="0"/>
              </a:spcBef>
              <a:buNone/>
            </a:pPr>
            <a:r>
              <a:t/>
            </a:r>
            <a:endParaRPr/>
          </a:p>
        </p:txBody>
      </p:sp>
      <p:sp>
        <p:nvSpPr>
          <p:cNvPr id="88" name="Shape 88"/>
          <p:cNvSpPr txBox="1"/>
          <p:nvPr/>
        </p:nvSpPr>
        <p:spPr>
          <a:xfrm>
            <a:off x="2792250" y="2352550"/>
            <a:ext cx="2006700" cy="528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93C47D"/>
                </a:solidFill>
              </a:rPr>
              <a:t>Translation</a:t>
            </a:r>
          </a:p>
        </p:txBody>
      </p:sp>
      <p:sp>
        <p:nvSpPr>
          <p:cNvPr id="89" name="Shape 89"/>
          <p:cNvSpPr txBox="1"/>
          <p:nvPr/>
        </p:nvSpPr>
        <p:spPr>
          <a:xfrm>
            <a:off x="2792250" y="3310175"/>
            <a:ext cx="2006700" cy="528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3C47D"/>
                </a:solidFill>
              </a:rPr>
              <a:t>Rotation</a:t>
            </a:r>
          </a:p>
        </p:txBody>
      </p:sp>
      <p:sp>
        <p:nvSpPr>
          <p:cNvPr id="90" name="Shape 90"/>
          <p:cNvSpPr txBox="1"/>
          <p:nvPr/>
        </p:nvSpPr>
        <p:spPr>
          <a:xfrm>
            <a:off x="2792250" y="4331550"/>
            <a:ext cx="2006700" cy="528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3C47D"/>
                </a:solidFill>
              </a:rPr>
              <a:t>Scaling</a:t>
            </a:r>
          </a:p>
        </p:txBody>
      </p:sp>
      <p:sp>
        <p:nvSpPr>
          <p:cNvPr id="91" name="Shape 91"/>
          <p:cNvSpPr/>
          <p:nvPr/>
        </p:nvSpPr>
        <p:spPr>
          <a:xfrm>
            <a:off x="3015550" y="2352550"/>
            <a:ext cx="194100" cy="2571000"/>
          </a:xfrm>
          <a:prstGeom prst="leftBrace">
            <a:avLst>
              <a:gd fmla="val 8333" name="adj1"/>
              <a:gd fmla="val 50000" name="adj2"/>
            </a:avLst>
          </a:prstGeom>
          <a:noFill/>
          <a:ln cap="flat" cmpd="sng" w="952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txBox="1"/>
          <p:nvPr/>
        </p:nvSpPr>
        <p:spPr>
          <a:xfrm>
            <a:off x="131950" y="3373900"/>
            <a:ext cx="2837700" cy="528300"/>
          </a:xfrm>
          <a:prstGeom prst="rect">
            <a:avLst/>
          </a:prstGeom>
          <a:noFill/>
          <a:ln>
            <a:noFill/>
          </a:ln>
        </p:spPr>
        <p:txBody>
          <a:bodyPr anchorCtr="0" anchor="ctr" bIns="91425" lIns="91425" rIns="91425" tIns="91425">
            <a:noAutofit/>
          </a:bodyPr>
          <a:lstStyle/>
          <a:p>
            <a:pPr lvl="0" rtl="0" algn="ctr">
              <a:spcBef>
                <a:spcPts val="0"/>
              </a:spcBef>
              <a:buNone/>
            </a:pPr>
            <a:r>
              <a:rPr lang="en" sz="1600">
                <a:solidFill>
                  <a:srgbClr val="8E7CC3"/>
                </a:solidFill>
              </a:rPr>
              <a:t>Geometric Transformations</a:t>
            </a:r>
          </a:p>
        </p:txBody>
      </p:sp>
      <p:sp>
        <p:nvSpPr>
          <p:cNvPr id="93" name="Shape 93"/>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idx="1" type="body"/>
          </p:nvPr>
        </p:nvSpPr>
        <p:spPr>
          <a:xfrm>
            <a:off x="311700" y="1152475"/>
            <a:ext cx="8520600" cy="3686100"/>
          </a:xfrm>
          <a:prstGeom prst="rect">
            <a:avLst/>
          </a:prstGeom>
        </p:spPr>
        <p:txBody>
          <a:bodyPr anchorCtr="0" anchor="t" bIns="91425" lIns="91425" rIns="91425" tIns="91425">
            <a:noAutofit/>
          </a:bodyPr>
          <a:lstStyle/>
          <a:p>
            <a:pPr lvl="0">
              <a:spcBef>
                <a:spcPts val="0"/>
              </a:spcBef>
              <a:spcAft>
                <a:spcPts val="0"/>
              </a:spcAft>
              <a:buNone/>
            </a:pPr>
            <a:r>
              <a:rPr lang="en"/>
              <a:t>Given a function </a:t>
            </a:r>
            <a:r>
              <a:rPr lang="en">
                <a:solidFill>
                  <a:srgbClr val="FFD966"/>
                </a:solidFill>
              </a:rPr>
              <a:t>t(u) = u’</a:t>
            </a:r>
            <a:r>
              <a:rPr lang="en"/>
              <a:t> , a linear transformation corresponds to such functions on which the following properties hold:</a:t>
            </a:r>
          </a:p>
          <a:p>
            <a:pPr lvl="0" rtl="0" algn="ctr">
              <a:spcBef>
                <a:spcPts val="0"/>
              </a:spcBef>
              <a:spcAft>
                <a:spcPts val="0"/>
              </a:spcAft>
              <a:buNone/>
            </a:pPr>
            <a:r>
              <a:t/>
            </a:r>
            <a:endParaRPr>
              <a:solidFill>
                <a:srgbClr val="FFD966"/>
              </a:solidFill>
            </a:endParaRPr>
          </a:p>
          <a:p>
            <a:pPr lvl="0" algn="ctr">
              <a:spcBef>
                <a:spcPts val="0"/>
              </a:spcBef>
              <a:spcAft>
                <a:spcPts val="0"/>
              </a:spcAft>
              <a:buNone/>
            </a:pPr>
            <a:r>
              <a:rPr lang="en">
                <a:solidFill>
                  <a:srgbClr val="FFD966"/>
                </a:solidFill>
              </a:rPr>
              <a:t>t(u + v) = t(u) + t(v)</a:t>
            </a:r>
          </a:p>
          <a:p>
            <a:pPr lvl="0" rtl="0" algn="ctr">
              <a:spcBef>
                <a:spcPts val="0"/>
              </a:spcBef>
              <a:spcAft>
                <a:spcPts val="0"/>
              </a:spcAft>
              <a:buNone/>
            </a:pPr>
            <a:r>
              <a:rPr lang="en">
                <a:solidFill>
                  <a:srgbClr val="FFD966"/>
                </a:solidFill>
              </a:rPr>
              <a:t>t(ku) = kt(u)</a:t>
            </a:r>
          </a:p>
          <a:p>
            <a:pPr lvl="0" rtl="0">
              <a:spcBef>
                <a:spcPts val="0"/>
              </a:spcBef>
              <a:spcAft>
                <a:spcPts val="0"/>
              </a:spcAft>
              <a:buNone/>
            </a:pPr>
            <a:r>
              <a:t/>
            </a:r>
            <a:endParaRPr>
              <a:solidFill>
                <a:srgbClr val="666666"/>
              </a:solidFill>
            </a:endParaRPr>
          </a:p>
          <a:p>
            <a:pPr lvl="0" rtl="0" algn="l">
              <a:spcBef>
                <a:spcPts val="0"/>
              </a:spcBef>
              <a:spcAft>
                <a:spcPts val="0"/>
              </a:spcAft>
              <a:buNone/>
            </a:pPr>
            <a:r>
              <a:rPr lang="en">
                <a:solidFill>
                  <a:srgbClr val="999999"/>
                </a:solidFill>
              </a:rPr>
              <a:t>With some manipulation:</a:t>
            </a:r>
          </a:p>
          <a:p>
            <a:pPr lvl="0" rtl="0" algn="l">
              <a:spcBef>
                <a:spcPts val="0"/>
              </a:spcBef>
              <a:spcAft>
                <a:spcPts val="0"/>
              </a:spcAft>
              <a:buNone/>
            </a:pPr>
            <a:r>
              <a:t/>
            </a:r>
            <a:endParaRPr>
              <a:solidFill>
                <a:srgbClr val="999999"/>
              </a:solidFill>
            </a:endParaRPr>
          </a:p>
          <a:p>
            <a:pPr indent="0" lvl="0" marL="2286000" rtl="0" algn="l">
              <a:spcBef>
                <a:spcPts val="0"/>
              </a:spcBef>
              <a:spcAft>
                <a:spcPts val="0"/>
              </a:spcAft>
              <a:buNone/>
            </a:pPr>
            <a:r>
              <a:rPr lang="en">
                <a:solidFill>
                  <a:srgbClr val="999999"/>
                </a:solidFill>
              </a:rPr>
              <a:t>t(au + bv + cw) 	= t(au + (bv + cw))</a:t>
            </a:r>
          </a:p>
          <a:p>
            <a:pPr indent="0" lvl="0" marL="2286000" rtl="0" algn="l">
              <a:spcBef>
                <a:spcPts val="0"/>
              </a:spcBef>
              <a:spcAft>
                <a:spcPts val="0"/>
              </a:spcAft>
              <a:buNone/>
            </a:pPr>
            <a:r>
              <a:rPr lang="en">
                <a:solidFill>
                  <a:srgbClr val="999999"/>
                </a:solidFill>
              </a:rPr>
              <a:t>				= at(u) + t(bv + cw)</a:t>
            </a:r>
          </a:p>
          <a:p>
            <a:pPr indent="0" lvl="0" marL="2286000" rtl="0" algn="l">
              <a:spcBef>
                <a:spcPts val="0"/>
              </a:spcBef>
              <a:spcAft>
                <a:spcPts val="0"/>
              </a:spcAft>
              <a:buNone/>
            </a:pPr>
            <a:r>
              <a:rPr lang="en">
                <a:solidFill>
                  <a:srgbClr val="F1C232"/>
                </a:solidFill>
              </a:rPr>
              <a:t>				</a:t>
            </a:r>
            <a:r>
              <a:rPr lang="en">
                <a:solidFill>
                  <a:srgbClr val="E69138"/>
                </a:solidFill>
              </a:rPr>
              <a:t>= at(u) + bt(v) + ct(w)</a:t>
            </a:r>
          </a:p>
          <a:p>
            <a:pPr indent="0" lvl="0" marL="0" algn="l">
              <a:spcBef>
                <a:spcPts val="0"/>
              </a:spcBef>
              <a:spcAft>
                <a:spcPts val="0"/>
              </a:spcAft>
              <a:buNone/>
            </a:pPr>
            <a:r>
              <a:t/>
            </a:r>
            <a:endParaRPr>
              <a:solidFill>
                <a:srgbClr val="FFD966"/>
              </a:solidFill>
            </a:endParaRPr>
          </a:p>
        </p:txBody>
      </p:sp>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Properties</a:t>
            </a:r>
          </a:p>
        </p:txBody>
      </p:sp>
      <p:sp>
        <p:nvSpPr>
          <p:cNvPr id="100" name="Shape 100"/>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t>Now, let </a:t>
            </a:r>
            <a:r>
              <a:rPr lang="en">
                <a:solidFill>
                  <a:srgbClr val="E69138"/>
                </a:solidFill>
              </a:rPr>
              <a:t>u = (u</a:t>
            </a:r>
            <a:r>
              <a:rPr baseline="-25000" lang="en">
                <a:solidFill>
                  <a:srgbClr val="E69138"/>
                </a:solidFill>
              </a:rPr>
              <a:t>1</a:t>
            </a:r>
            <a:r>
              <a:rPr lang="en">
                <a:solidFill>
                  <a:srgbClr val="E69138"/>
                </a:solidFill>
              </a:rPr>
              <a:t>,u</a:t>
            </a:r>
            <a:r>
              <a:rPr baseline="-25000" lang="en">
                <a:solidFill>
                  <a:srgbClr val="E69138"/>
                </a:solidFill>
              </a:rPr>
              <a:t>2</a:t>
            </a:r>
            <a:r>
              <a:rPr lang="en">
                <a:solidFill>
                  <a:srgbClr val="E69138"/>
                </a:solidFill>
              </a:rPr>
              <a:t>,u</a:t>
            </a:r>
            <a:r>
              <a:rPr baseline="-25000" lang="en">
                <a:solidFill>
                  <a:srgbClr val="E69138"/>
                </a:solidFill>
              </a:rPr>
              <a:t>3</a:t>
            </a:r>
            <a:r>
              <a:rPr lang="en">
                <a:solidFill>
                  <a:srgbClr val="E69138"/>
                </a:solidFill>
              </a:rPr>
              <a:t>), u’ = (u</a:t>
            </a:r>
            <a:r>
              <a:rPr baseline="-25000" lang="en">
                <a:solidFill>
                  <a:srgbClr val="E69138"/>
                </a:solidFill>
              </a:rPr>
              <a:t>1</a:t>
            </a:r>
            <a:r>
              <a:rPr lang="en">
                <a:solidFill>
                  <a:srgbClr val="E69138"/>
                </a:solidFill>
              </a:rPr>
              <a:t>’,u</a:t>
            </a:r>
            <a:r>
              <a:rPr baseline="-25000" lang="en">
                <a:solidFill>
                  <a:srgbClr val="E69138"/>
                </a:solidFill>
              </a:rPr>
              <a:t>2</a:t>
            </a:r>
            <a:r>
              <a:rPr lang="en">
                <a:solidFill>
                  <a:srgbClr val="E69138"/>
                </a:solidFill>
              </a:rPr>
              <a:t>’,u</a:t>
            </a:r>
            <a:r>
              <a:rPr baseline="-25000" lang="en">
                <a:solidFill>
                  <a:srgbClr val="E69138"/>
                </a:solidFill>
              </a:rPr>
              <a:t>3</a:t>
            </a:r>
            <a:r>
              <a:rPr lang="en">
                <a:solidFill>
                  <a:srgbClr val="E69138"/>
                </a:solidFill>
              </a:rPr>
              <a:t>’) … </a:t>
            </a:r>
            <a:r>
              <a:rPr lang="en">
                <a:solidFill>
                  <a:srgbClr val="999999"/>
                </a:solidFill>
              </a:rPr>
              <a:t>what will be get if we do:</a:t>
            </a:r>
          </a:p>
          <a:p>
            <a:pPr lvl="0" rtl="0">
              <a:spcBef>
                <a:spcPts val="0"/>
              </a:spcBef>
              <a:spcAft>
                <a:spcPts val="0"/>
              </a:spcAft>
              <a:buNone/>
            </a:pPr>
            <a:r>
              <a:t/>
            </a:r>
            <a:endParaRPr>
              <a:solidFill>
                <a:srgbClr val="999999"/>
              </a:solidFill>
            </a:endParaRPr>
          </a:p>
          <a:p>
            <a:pPr indent="457200" lvl="0" rtl="0">
              <a:spcBef>
                <a:spcPts val="0"/>
              </a:spcBef>
              <a:spcAft>
                <a:spcPts val="0"/>
              </a:spcAft>
              <a:buNone/>
            </a:pPr>
            <a:r>
              <a:rPr lang="en">
                <a:solidFill>
                  <a:srgbClr val="999999"/>
                </a:solidFill>
              </a:rPr>
              <a:t>t(u) = x*t(u) + y*t(u’) + z*t(u’’)</a:t>
            </a:r>
          </a:p>
          <a:p>
            <a:pPr indent="457200" lvl="0" rtl="0">
              <a:spcBef>
                <a:spcPts val="0"/>
              </a:spcBef>
              <a:spcAft>
                <a:spcPts val="0"/>
              </a:spcAft>
              <a:buNone/>
            </a:pPr>
            <a:r>
              <a:t/>
            </a:r>
            <a:endParaRPr>
              <a:solidFill>
                <a:srgbClr val="999999"/>
              </a:solidFill>
            </a:endParaRPr>
          </a:p>
          <a:p>
            <a:pPr indent="457200" lvl="0" rtl="0">
              <a:spcBef>
                <a:spcPts val="0"/>
              </a:spcBef>
              <a:spcAft>
                <a:spcPts val="0"/>
              </a:spcAft>
              <a:buNone/>
            </a:pPr>
            <a:r>
              <a:t/>
            </a:r>
            <a:endParaRPr>
              <a:solidFill>
                <a:srgbClr val="999999"/>
              </a:solidFill>
            </a:endParaRPr>
          </a:p>
          <a:p>
            <a:pPr indent="457200" lvl="0" rtl="0">
              <a:spcBef>
                <a:spcPts val="0"/>
              </a:spcBef>
              <a:spcAft>
                <a:spcPts val="0"/>
              </a:spcAft>
              <a:buNone/>
            </a:pPr>
            <a:r>
              <a:rPr lang="en">
                <a:solidFill>
                  <a:srgbClr val="999999"/>
                </a:solidFill>
              </a:rPr>
              <a:t>=	(x  y  z)</a:t>
            </a:r>
          </a:p>
          <a:p>
            <a:pPr indent="457200" lvl="0" rtl="0">
              <a:spcBef>
                <a:spcPts val="0"/>
              </a:spcBef>
              <a:spcAft>
                <a:spcPts val="0"/>
              </a:spcAft>
              <a:buNone/>
            </a:pPr>
            <a:r>
              <a:t/>
            </a:r>
            <a:endParaRPr>
              <a:solidFill>
                <a:srgbClr val="999999"/>
              </a:solidFill>
            </a:endParaRPr>
          </a:p>
          <a:p>
            <a:pPr indent="457200" lvl="0" rtl="0">
              <a:spcBef>
                <a:spcPts val="0"/>
              </a:spcBef>
              <a:spcAft>
                <a:spcPts val="0"/>
              </a:spcAft>
              <a:buNone/>
            </a:pPr>
            <a:r>
              <a:t/>
            </a:r>
            <a:endParaRPr>
              <a:solidFill>
                <a:srgbClr val="999999"/>
              </a:solidFill>
            </a:endParaRPr>
          </a:p>
          <a:p>
            <a:pPr indent="457200" lvl="0" rtl="0">
              <a:spcBef>
                <a:spcPts val="0"/>
              </a:spcBef>
              <a:spcAft>
                <a:spcPts val="0"/>
              </a:spcAft>
              <a:buNone/>
            </a:pPr>
            <a:r>
              <a:t/>
            </a:r>
            <a:endParaRPr>
              <a:solidFill>
                <a:srgbClr val="999999"/>
              </a:solidFill>
            </a:endParaRPr>
          </a:p>
          <a:p>
            <a:pPr indent="457200" lvl="0" rtl="0">
              <a:spcBef>
                <a:spcPts val="0"/>
              </a:spcBef>
              <a:spcAft>
                <a:spcPts val="0"/>
              </a:spcAft>
              <a:buNone/>
            </a:pPr>
            <a:r>
              <a:t/>
            </a:r>
            <a:endParaRPr>
              <a:solidFill>
                <a:srgbClr val="999999"/>
              </a:solidFill>
            </a:endParaRPr>
          </a:p>
          <a:p>
            <a:pPr indent="457200" lvl="0" algn="ctr">
              <a:spcBef>
                <a:spcPts val="0"/>
              </a:spcBef>
              <a:spcAft>
                <a:spcPts val="0"/>
              </a:spcAft>
              <a:buNone/>
            </a:pPr>
            <a:r>
              <a:rPr lang="en">
                <a:solidFill>
                  <a:srgbClr val="999999"/>
                </a:solidFill>
              </a:rPr>
              <a:t>=	( </a:t>
            </a:r>
            <a:r>
              <a:rPr lang="en">
                <a:solidFill>
                  <a:srgbClr val="E69138"/>
                </a:solidFill>
              </a:rPr>
              <a:t>x (u</a:t>
            </a:r>
            <a:r>
              <a:rPr baseline="-25000" lang="en">
                <a:solidFill>
                  <a:srgbClr val="E69138"/>
                </a:solidFill>
              </a:rPr>
              <a:t>1</a:t>
            </a:r>
            <a:r>
              <a:rPr lang="en">
                <a:solidFill>
                  <a:srgbClr val="E69138"/>
                </a:solidFill>
              </a:rPr>
              <a:t> +</a:t>
            </a:r>
            <a:r>
              <a:rPr baseline="-25000" lang="en">
                <a:solidFill>
                  <a:srgbClr val="E69138"/>
                </a:solidFill>
              </a:rPr>
              <a:t>  </a:t>
            </a:r>
            <a:r>
              <a:rPr lang="en">
                <a:solidFill>
                  <a:srgbClr val="E69138"/>
                </a:solidFill>
              </a:rPr>
              <a:t>u</a:t>
            </a:r>
            <a:r>
              <a:rPr baseline="-25000" lang="en">
                <a:solidFill>
                  <a:srgbClr val="E69138"/>
                </a:solidFill>
              </a:rPr>
              <a:t>2</a:t>
            </a:r>
            <a:r>
              <a:rPr lang="en">
                <a:solidFill>
                  <a:srgbClr val="E69138"/>
                </a:solidFill>
              </a:rPr>
              <a:t> +</a:t>
            </a:r>
            <a:r>
              <a:rPr baseline="-25000" lang="en">
                <a:solidFill>
                  <a:srgbClr val="E69138"/>
                </a:solidFill>
              </a:rPr>
              <a:t>  </a:t>
            </a:r>
            <a:r>
              <a:rPr lang="en">
                <a:solidFill>
                  <a:srgbClr val="E69138"/>
                </a:solidFill>
              </a:rPr>
              <a:t>u</a:t>
            </a:r>
            <a:r>
              <a:rPr baseline="-25000" lang="en">
                <a:solidFill>
                  <a:srgbClr val="E69138"/>
                </a:solidFill>
              </a:rPr>
              <a:t>3</a:t>
            </a:r>
            <a:r>
              <a:rPr lang="en">
                <a:solidFill>
                  <a:srgbClr val="E69138"/>
                </a:solidFill>
              </a:rPr>
              <a:t>) </a:t>
            </a:r>
            <a:r>
              <a:rPr lang="en"/>
              <a:t>, </a:t>
            </a:r>
            <a:r>
              <a:rPr lang="en">
                <a:solidFill>
                  <a:srgbClr val="6FA8DC"/>
                </a:solidFill>
              </a:rPr>
              <a:t>y (u</a:t>
            </a:r>
            <a:r>
              <a:rPr baseline="-25000" lang="en">
                <a:solidFill>
                  <a:srgbClr val="6FA8DC"/>
                </a:solidFill>
              </a:rPr>
              <a:t>1</a:t>
            </a:r>
            <a:r>
              <a:rPr lang="en">
                <a:solidFill>
                  <a:srgbClr val="6FA8DC"/>
                </a:solidFill>
              </a:rPr>
              <a:t>’ +</a:t>
            </a:r>
            <a:r>
              <a:rPr baseline="-25000" lang="en">
                <a:solidFill>
                  <a:srgbClr val="6FA8DC"/>
                </a:solidFill>
              </a:rPr>
              <a:t>  </a:t>
            </a:r>
            <a:r>
              <a:rPr lang="en">
                <a:solidFill>
                  <a:srgbClr val="6FA8DC"/>
                </a:solidFill>
              </a:rPr>
              <a:t>u</a:t>
            </a:r>
            <a:r>
              <a:rPr baseline="-25000" lang="en">
                <a:solidFill>
                  <a:srgbClr val="6FA8DC"/>
                </a:solidFill>
              </a:rPr>
              <a:t>2</a:t>
            </a:r>
            <a:r>
              <a:rPr lang="en">
                <a:solidFill>
                  <a:srgbClr val="6FA8DC"/>
                </a:solidFill>
              </a:rPr>
              <a:t>’ +</a:t>
            </a:r>
            <a:r>
              <a:rPr baseline="-25000" lang="en">
                <a:solidFill>
                  <a:srgbClr val="6FA8DC"/>
                </a:solidFill>
              </a:rPr>
              <a:t>  </a:t>
            </a:r>
            <a:r>
              <a:rPr lang="en">
                <a:solidFill>
                  <a:srgbClr val="6FA8DC"/>
                </a:solidFill>
              </a:rPr>
              <a:t>u</a:t>
            </a:r>
            <a:r>
              <a:rPr baseline="-25000" lang="en">
                <a:solidFill>
                  <a:srgbClr val="6FA8DC"/>
                </a:solidFill>
              </a:rPr>
              <a:t>3</a:t>
            </a:r>
            <a:r>
              <a:rPr lang="en">
                <a:solidFill>
                  <a:srgbClr val="6FA8DC"/>
                </a:solidFill>
              </a:rPr>
              <a:t>’)</a:t>
            </a:r>
            <a:r>
              <a:rPr lang="en"/>
              <a:t> , </a:t>
            </a:r>
            <a:r>
              <a:rPr lang="en">
                <a:solidFill>
                  <a:srgbClr val="93C47D"/>
                </a:solidFill>
              </a:rPr>
              <a:t>z (u</a:t>
            </a:r>
            <a:r>
              <a:rPr baseline="-25000" lang="en">
                <a:solidFill>
                  <a:srgbClr val="93C47D"/>
                </a:solidFill>
              </a:rPr>
              <a:t>1</a:t>
            </a:r>
            <a:r>
              <a:rPr lang="en">
                <a:solidFill>
                  <a:srgbClr val="93C47D"/>
                </a:solidFill>
              </a:rPr>
              <a:t>’’ +</a:t>
            </a:r>
            <a:r>
              <a:rPr baseline="-25000" lang="en">
                <a:solidFill>
                  <a:srgbClr val="93C47D"/>
                </a:solidFill>
              </a:rPr>
              <a:t>  </a:t>
            </a:r>
            <a:r>
              <a:rPr lang="en">
                <a:solidFill>
                  <a:srgbClr val="93C47D"/>
                </a:solidFill>
              </a:rPr>
              <a:t>u</a:t>
            </a:r>
            <a:r>
              <a:rPr baseline="-25000" lang="en">
                <a:solidFill>
                  <a:srgbClr val="93C47D"/>
                </a:solidFill>
              </a:rPr>
              <a:t>2</a:t>
            </a:r>
            <a:r>
              <a:rPr lang="en">
                <a:solidFill>
                  <a:srgbClr val="93C47D"/>
                </a:solidFill>
              </a:rPr>
              <a:t>’’ +</a:t>
            </a:r>
            <a:r>
              <a:rPr baseline="-25000" lang="en">
                <a:solidFill>
                  <a:srgbClr val="93C47D"/>
                </a:solidFill>
              </a:rPr>
              <a:t>  </a:t>
            </a:r>
            <a:r>
              <a:rPr lang="en">
                <a:solidFill>
                  <a:srgbClr val="93C47D"/>
                </a:solidFill>
              </a:rPr>
              <a:t>u</a:t>
            </a:r>
            <a:r>
              <a:rPr baseline="-25000" lang="en">
                <a:solidFill>
                  <a:srgbClr val="93C47D"/>
                </a:solidFill>
              </a:rPr>
              <a:t>3</a:t>
            </a:r>
            <a:r>
              <a:rPr lang="en">
                <a:solidFill>
                  <a:srgbClr val="93C47D"/>
                </a:solidFill>
              </a:rPr>
              <a:t>’’)</a:t>
            </a:r>
            <a:r>
              <a:rPr lang="en"/>
              <a:t> )</a:t>
            </a:r>
            <a:r>
              <a:rPr lang="en">
                <a:solidFill>
                  <a:srgbClr val="999999"/>
                </a:solidFill>
              </a:rPr>
              <a:t>   </a:t>
            </a:r>
          </a:p>
        </p:txBody>
      </p:sp>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Linear Combination</a:t>
            </a:r>
          </a:p>
        </p:txBody>
      </p:sp>
      <p:sp>
        <p:nvSpPr>
          <p:cNvPr id="107" name="Shape 107"/>
          <p:cNvSpPr/>
          <p:nvPr/>
        </p:nvSpPr>
        <p:spPr>
          <a:xfrm>
            <a:off x="2149625" y="2412525"/>
            <a:ext cx="1532400" cy="1091400"/>
          </a:xfrm>
          <a:prstGeom prst="bracketPair">
            <a:avLst/>
          </a:prstGeom>
          <a:no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800">
                <a:solidFill>
                  <a:srgbClr val="999999"/>
                </a:solidFill>
              </a:rPr>
              <a:t> </a:t>
            </a:r>
            <a:r>
              <a:rPr lang="en" sz="1800">
                <a:solidFill>
                  <a:srgbClr val="999999"/>
                </a:solidFill>
              </a:rPr>
              <a:t>u</a:t>
            </a:r>
            <a:r>
              <a:rPr baseline="-25000" lang="en" sz="1800">
                <a:solidFill>
                  <a:srgbClr val="999999"/>
                </a:solidFill>
              </a:rPr>
              <a:t>1     </a:t>
            </a:r>
            <a:r>
              <a:rPr lang="en" sz="1800">
                <a:solidFill>
                  <a:srgbClr val="999999"/>
                </a:solidFill>
              </a:rPr>
              <a:t>u</a:t>
            </a:r>
            <a:r>
              <a:rPr baseline="-25000" lang="en" sz="1800">
                <a:solidFill>
                  <a:srgbClr val="999999"/>
                </a:solidFill>
              </a:rPr>
              <a:t>2       </a:t>
            </a:r>
            <a:r>
              <a:rPr lang="en" sz="1800">
                <a:solidFill>
                  <a:srgbClr val="999999"/>
                </a:solidFill>
              </a:rPr>
              <a:t>u</a:t>
            </a:r>
            <a:r>
              <a:rPr baseline="-25000" lang="en" sz="1800">
                <a:solidFill>
                  <a:srgbClr val="999999"/>
                </a:solidFill>
              </a:rPr>
              <a:t>3</a:t>
            </a:r>
          </a:p>
          <a:p>
            <a:pPr lvl="0" rtl="0" algn="ctr">
              <a:spcBef>
                <a:spcPts val="0"/>
              </a:spcBef>
              <a:buNone/>
            </a:pPr>
            <a:r>
              <a:rPr lang="en" sz="1800">
                <a:solidFill>
                  <a:srgbClr val="999999"/>
                </a:solidFill>
              </a:rPr>
              <a:t>u’</a:t>
            </a:r>
            <a:r>
              <a:rPr baseline="-25000" lang="en" sz="1800">
                <a:solidFill>
                  <a:srgbClr val="999999"/>
                </a:solidFill>
              </a:rPr>
              <a:t>1  </a:t>
            </a:r>
            <a:r>
              <a:rPr lang="en" sz="1800">
                <a:solidFill>
                  <a:srgbClr val="999999"/>
                </a:solidFill>
              </a:rPr>
              <a:t> u’</a:t>
            </a:r>
            <a:r>
              <a:rPr baseline="-25000" lang="en" sz="1800">
                <a:solidFill>
                  <a:srgbClr val="999999"/>
                </a:solidFill>
              </a:rPr>
              <a:t>2  </a:t>
            </a:r>
            <a:r>
              <a:rPr lang="en" sz="1800">
                <a:solidFill>
                  <a:srgbClr val="999999"/>
                </a:solidFill>
              </a:rPr>
              <a:t>  u’</a:t>
            </a:r>
            <a:r>
              <a:rPr baseline="-25000" lang="en" sz="1800">
                <a:solidFill>
                  <a:srgbClr val="999999"/>
                </a:solidFill>
              </a:rPr>
              <a:t>3</a:t>
            </a:r>
          </a:p>
          <a:p>
            <a:pPr lvl="0" rtl="0" algn="ctr">
              <a:spcBef>
                <a:spcPts val="0"/>
              </a:spcBef>
              <a:buNone/>
            </a:pPr>
            <a:r>
              <a:rPr lang="en" sz="1800">
                <a:solidFill>
                  <a:srgbClr val="999999"/>
                </a:solidFill>
              </a:rPr>
              <a:t>u’’</a:t>
            </a:r>
            <a:r>
              <a:rPr baseline="-25000" lang="en" sz="1800">
                <a:solidFill>
                  <a:srgbClr val="999999"/>
                </a:solidFill>
              </a:rPr>
              <a:t>1</a:t>
            </a:r>
            <a:r>
              <a:rPr lang="en" sz="1800">
                <a:solidFill>
                  <a:srgbClr val="999999"/>
                </a:solidFill>
              </a:rPr>
              <a:t>  u’’</a:t>
            </a:r>
            <a:r>
              <a:rPr baseline="-25000" lang="en" sz="1800">
                <a:solidFill>
                  <a:srgbClr val="999999"/>
                </a:solidFill>
              </a:rPr>
              <a:t>2</a:t>
            </a:r>
            <a:r>
              <a:rPr lang="en" sz="1800">
                <a:solidFill>
                  <a:srgbClr val="999999"/>
                </a:solidFill>
              </a:rPr>
              <a:t>  u’’</a:t>
            </a:r>
            <a:r>
              <a:rPr baseline="-25000" lang="en" sz="1800">
                <a:solidFill>
                  <a:srgbClr val="999999"/>
                </a:solidFill>
              </a:rPr>
              <a:t>3</a:t>
            </a:r>
          </a:p>
        </p:txBody>
      </p:sp>
      <p:sp>
        <p:nvSpPr>
          <p:cNvPr id="108" name="Shape 108"/>
          <p:cNvSpPr txBox="1"/>
          <p:nvPr/>
        </p:nvSpPr>
        <p:spPr>
          <a:xfrm>
            <a:off x="3852300" y="2709975"/>
            <a:ext cx="4980000" cy="496500"/>
          </a:xfrm>
          <a:prstGeom prst="rect">
            <a:avLst/>
          </a:prstGeom>
          <a:noFill/>
          <a:ln>
            <a:noFill/>
          </a:ln>
        </p:spPr>
        <p:txBody>
          <a:bodyPr anchorCtr="0" anchor="ctr" bIns="91425" lIns="91425" rIns="91425" tIns="91425">
            <a:noAutofit/>
          </a:bodyPr>
          <a:lstStyle/>
          <a:p>
            <a:pPr lvl="0" algn="ctr">
              <a:spcBef>
                <a:spcPts val="0"/>
              </a:spcBef>
              <a:buNone/>
            </a:pPr>
            <a:r>
              <a:rPr lang="en" sz="1800">
                <a:solidFill>
                  <a:srgbClr val="E69138"/>
                </a:solidFill>
              </a:rPr>
              <a:t>We obtain the matrix representation of a linear combination</a:t>
            </a:r>
          </a:p>
        </p:txBody>
      </p:sp>
      <p:sp>
        <p:nvSpPr>
          <p:cNvPr id="109" name="Shape 109"/>
          <p:cNvSpPr/>
          <p:nvPr/>
        </p:nvSpPr>
        <p:spPr>
          <a:xfrm rot="-5400000">
            <a:off x="4819150" y="1314350"/>
            <a:ext cx="234000" cy="5417700"/>
          </a:xfrm>
          <a:prstGeom prst="rightBrace">
            <a:avLst>
              <a:gd fmla="val 8333" name="adj1"/>
              <a:gd fmla="val 12345" name="adj2"/>
            </a:avLst>
          </a:prstGeom>
          <a:noFill/>
          <a:ln cap="flat" cmpd="sng" w="9525">
            <a:solidFill>
              <a:srgbClr val="E69138"/>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en" sz="1600"/>
              <a:t>Changing the size of an object.</a:t>
            </a:r>
          </a:p>
          <a:p>
            <a:pPr lvl="0">
              <a:spcBef>
                <a:spcPts val="0"/>
              </a:spcBef>
              <a:buNone/>
            </a:pPr>
            <a:r>
              <a:t/>
            </a:r>
            <a:endParaRPr sz="1600"/>
          </a:p>
          <a:p>
            <a:pPr lvl="0">
              <a:spcBef>
                <a:spcPts val="0"/>
              </a:spcBef>
              <a:buNone/>
            </a:pPr>
            <a:r>
              <a:rPr lang="en" sz="1600"/>
              <a:t>Given a set of vectors and a scalar value k, we simply scale its components:</a:t>
            </a:r>
          </a:p>
          <a:p>
            <a:pPr lvl="0">
              <a:spcBef>
                <a:spcPts val="0"/>
              </a:spcBef>
              <a:buNone/>
            </a:pPr>
            <a:r>
              <a:rPr lang="en" sz="1600"/>
              <a:t>k(v) = (k*v</a:t>
            </a:r>
            <a:r>
              <a:rPr baseline="-25000" lang="en" sz="1600"/>
              <a:t>x</a:t>
            </a:r>
            <a:r>
              <a:rPr lang="en" sz="1600"/>
              <a:t>, k*v</a:t>
            </a:r>
            <a:r>
              <a:rPr baseline="-25000" lang="en" sz="1600"/>
              <a:t>y</a:t>
            </a:r>
            <a:r>
              <a:rPr lang="en" sz="1600"/>
              <a:t>, k*v</a:t>
            </a:r>
            <a:r>
              <a:rPr baseline="-25000" lang="en" sz="1600"/>
              <a:t>z</a:t>
            </a:r>
            <a:r>
              <a:rPr lang="en" sz="1600"/>
              <a:t>)</a:t>
            </a:r>
          </a:p>
          <a:p>
            <a:pPr lvl="0">
              <a:spcBef>
                <a:spcPts val="0"/>
              </a:spcBef>
              <a:buNone/>
            </a:pPr>
            <a:r>
              <a:rPr lang="en" sz="1600"/>
              <a:t>Following the linear transformation properties:</a:t>
            </a:r>
          </a:p>
          <a:p>
            <a:pPr lvl="0" rtl="0">
              <a:spcBef>
                <a:spcPts val="0"/>
              </a:spcBef>
              <a:spcAft>
                <a:spcPts val="0"/>
              </a:spcAft>
              <a:buNone/>
            </a:pPr>
            <a:r>
              <a:rPr lang="en" sz="1600">
                <a:solidFill>
                  <a:srgbClr val="E69138"/>
                </a:solidFill>
              </a:rPr>
              <a:t>k(u + v)</a:t>
            </a:r>
            <a:r>
              <a:rPr lang="en" sz="1600"/>
              <a:t> 	= ( k(u</a:t>
            </a:r>
            <a:r>
              <a:rPr baseline="-25000" lang="en" sz="1600"/>
              <a:t>x</a:t>
            </a:r>
            <a:r>
              <a:rPr lang="en" sz="1600"/>
              <a:t> + v</a:t>
            </a:r>
            <a:r>
              <a:rPr baseline="-25000" lang="en" sz="1600"/>
              <a:t>x</a:t>
            </a:r>
            <a:r>
              <a:rPr lang="en" sz="1600"/>
              <a:t>) , k(u</a:t>
            </a:r>
            <a:r>
              <a:rPr baseline="-25000" lang="en" sz="1600"/>
              <a:t>y</a:t>
            </a:r>
            <a:r>
              <a:rPr lang="en" sz="1600"/>
              <a:t> + v</a:t>
            </a:r>
            <a:r>
              <a:rPr baseline="-25000" lang="en" sz="1600"/>
              <a:t>y</a:t>
            </a:r>
            <a:r>
              <a:rPr lang="en" sz="1600"/>
              <a:t>), k(u</a:t>
            </a:r>
            <a:r>
              <a:rPr baseline="-25000" lang="en" sz="1600"/>
              <a:t>z</a:t>
            </a:r>
            <a:r>
              <a:rPr lang="en" sz="1600"/>
              <a:t> + v</a:t>
            </a:r>
            <a:r>
              <a:rPr baseline="-25000" lang="en" sz="1600"/>
              <a:t>z</a:t>
            </a:r>
            <a:r>
              <a:rPr lang="en" sz="1600"/>
              <a:t>) ) </a:t>
            </a:r>
          </a:p>
          <a:p>
            <a:pPr indent="0" lvl="0" marL="914400" rtl="0">
              <a:spcBef>
                <a:spcPts val="0"/>
              </a:spcBef>
              <a:spcAft>
                <a:spcPts val="0"/>
              </a:spcAft>
              <a:buNone/>
            </a:pPr>
            <a:r>
              <a:rPr lang="en" sz="1600"/>
              <a:t>= ( ku</a:t>
            </a:r>
            <a:r>
              <a:rPr baseline="-25000" lang="en" sz="1600"/>
              <a:t>x</a:t>
            </a:r>
            <a:r>
              <a:rPr lang="en" sz="1600"/>
              <a:t> + kv</a:t>
            </a:r>
            <a:r>
              <a:rPr baseline="-25000" lang="en" sz="1600"/>
              <a:t>x</a:t>
            </a:r>
            <a:r>
              <a:rPr lang="en" sz="1600"/>
              <a:t> ,  ku</a:t>
            </a:r>
            <a:r>
              <a:rPr baseline="-25000" lang="en" sz="1600"/>
              <a:t>y</a:t>
            </a:r>
            <a:r>
              <a:rPr lang="en" sz="1600"/>
              <a:t> + kv</a:t>
            </a:r>
            <a:r>
              <a:rPr baseline="-25000" lang="en" sz="1600"/>
              <a:t>y , </a:t>
            </a:r>
            <a:r>
              <a:rPr lang="en" sz="1600"/>
              <a:t>ku</a:t>
            </a:r>
            <a:r>
              <a:rPr baseline="-25000" lang="en" sz="1600"/>
              <a:t>z</a:t>
            </a:r>
            <a:r>
              <a:rPr lang="en" sz="1600"/>
              <a:t> + kv</a:t>
            </a:r>
            <a:r>
              <a:rPr baseline="-25000" lang="en" sz="1600"/>
              <a:t>z </a:t>
            </a:r>
            <a:r>
              <a:rPr lang="en" sz="1600"/>
              <a:t>)</a:t>
            </a:r>
          </a:p>
          <a:p>
            <a:pPr indent="457200" lvl="0" marL="457200" rtl="0">
              <a:spcBef>
                <a:spcPts val="0"/>
              </a:spcBef>
              <a:spcAft>
                <a:spcPts val="0"/>
              </a:spcAft>
              <a:buNone/>
            </a:pPr>
            <a:r>
              <a:rPr lang="en" sz="1600"/>
              <a:t>= ( ku</a:t>
            </a:r>
            <a:r>
              <a:rPr baseline="-25000" lang="en" sz="1600"/>
              <a:t>x</a:t>
            </a:r>
            <a:r>
              <a:rPr lang="en" sz="1600"/>
              <a:t> , ku</a:t>
            </a:r>
            <a:r>
              <a:rPr baseline="-25000" lang="en" sz="1600"/>
              <a:t>y</a:t>
            </a:r>
            <a:r>
              <a:rPr lang="en" sz="1600"/>
              <a:t> , ku</a:t>
            </a:r>
            <a:r>
              <a:rPr baseline="-25000" lang="en" sz="1600"/>
              <a:t>z</a:t>
            </a:r>
            <a:r>
              <a:rPr lang="en" sz="1600"/>
              <a:t> ) + ( kv</a:t>
            </a:r>
            <a:r>
              <a:rPr baseline="-25000" lang="en" sz="1600"/>
              <a:t>x</a:t>
            </a:r>
            <a:r>
              <a:rPr lang="en" sz="1600"/>
              <a:t> , kv</a:t>
            </a:r>
            <a:r>
              <a:rPr baseline="-25000" lang="en" sz="1600"/>
              <a:t>y</a:t>
            </a:r>
            <a:r>
              <a:rPr lang="en" sz="1600"/>
              <a:t> , kv</a:t>
            </a:r>
            <a:r>
              <a:rPr baseline="-25000" lang="en" sz="1600"/>
              <a:t>z</a:t>
            </a:r>
            <a:r>
              <a:rPr lang="en" sz="1600"/>
              <a:t> ) </a:t>
            </a:r>
          </a:p>
          <a:p>
            <a:pPr indent="457200" lvl="0" marL="457200">
              <a:spcBef>
                <a:spcPts val="0"/>
              </a:spcBef>
              <a:spcAft>
                <a:spcPts val="0"/>
              </a:spcAft>
              <a:buNone/>
            </a:pPr>
            <a:r>
              <a:rPr lang="en" sz="1600"/>
              <a:t>= </a:t>
            </a:r>
            <a:r>
              <a:rPr lang="en" sz="1600">
                <a:solidFill>
                  <a:srgbClr val="E69138"/>
                </a:solidFill>
              </a:rPr>
              <a:t>k(u) + k(v)</a:t>
            </a:r>
          </a:p>
          <a:p>
            <a:pPr lvl="0">
              <a:spcBef>
                <a:spcPts val="0"/>
              </a:spcBef>
              <a:buNone/>
            </a:pPr>
            <a:r>
              <a:t/>
            </a:r>
            <a:endParaRPr sz="1600"/>
          </a:p>
        </p:txBody>
      </p:sp>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Scaling</a:t>
            </a:r>
          </a:p>
        </p:txBody>
      </p:sp>
      <p:sp>
        <p:nvSpPr>
          <p:cNvPr id="117" name="Shape 117"/>
          <p:cNvSpPr/>
          <p:nvPr/>
        </p:nvSpPr>
        <p:spPr>
          <a:xfrm>
            <a:off x="4675300" y="3678700"/>
            <a:ext cx="160500" cy="1070100"/>
          </a:xfrm>
          <a:prstGeom prst="rightBrace">
            <a:avLst>
              <a:gd fmla="val 8333" name="adj1"/>
              <a:gd fmla="val 50000" name="adj2"/>
            </a:avLst>
          </a:prstGeom>
          <a:no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txBox="1"/>
          <p:nvPr/>
        </p:nvSpPr>
        <p:spPr>
          <a:xfrm>
            <a:off x="5174400" y="3499450"/>
            <a:ext cx="3657900" cy="14286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999999"/>
                </a:solidFill>
              </a:rPr>
              <a:t>We can derive a matrix representation.</a:t>
            </a:r>
          </a:p>
          <a:p>
            <a:pPr lvl="0">
              <a:spcBef>
                <a:spcPts val="0"/>
              </a:spcBef>
              <a:buNone/>
            </a:pPr>
            <a:r>
              <a:t/>
            </a:r>
            <a:endParaRPr>
              <a:solidFill>
                <a:srgbClr val="F1C232"/>
              </a:solidFill>
            </a:endParaRPr>
          </a:p>
          <a:p>
            <a:pPr lvl="0" rtl="0" algn="ctr">
              <a:spcBef>
                <a:spcPts val="0"/>
              </a:spcBef>
              <a:buNone/>
            </a:pPr>
            <a:r>
              <a:rPr lang="en">
                <a:solidFill>
                  <a:srgbClr val="FFD966"/>
                </a:solidFill>
              </a:rPr>
              <a:t>S * E, where E = ( e</a:t>
            </a:r>
            <a:r>
              <a:rPr baseline="-25000" lang="en">
                <a:solidFill>
                  <a:srgbClr val="FFD966"/>
                </a:solidFill>
              </a:rPr>
              <a:t>1</a:t>
            </a:r>
            <a:r>
              <a:rPr lang="en">
                <a:solidFill>
                  <a:srgbClr val="FFD966"/>
                </a:solidFill>
              </a:rPr>
              <a:t> , e</a:t>
            </a:r>
            <a:r>
              <a:rPr baseline="-25000" lang="en">
                <a:solidFill>
                  <a:srgbClr val="FFD966"/>
                </a:solidFill>
              </a:rPr>
              <a:t>2</a:t>
            </a:r>
            <a:r>
              <a:rPr lang="en">
                <a:solidFill>
                  <a:srgbClr val="FFD966"/>
                </a:solidFill>
              </a:rPr>
              <a:t> , e</a:t>
            </a:r>
            <a:r>
              <a:rPr baseline="-25000" lang="en">
                <a:solidFill>
                  <a:srgbClr val="FFD966"/>
                </a:solidFill>
              </a:rPr>
              <a:t>3</a:t>
            </a:r>
            <a:r>
              <a:rPr lang="en">
                <a:solidFill>
                  <a:srgbClr val="FFD966"/>
                </a:solidFill>
              </a:rPr>
              <a:t> )</a:t>
            </a:r>
          </a:p>
          <a:p>
            <a:pPr lvl="0" rtl="0" algn="ctr">
              <a:spcBef>
                <a:spcPts val="0"/>
              </a:spcBef>
              <a:buNone/>
            </a:pPr>
            <a:r>
              <a:t/>
            </a:r>
            <a:endParaRPr>
              <a:solidFill>
                <a:srgbClr val="F1C232"/>
              </a:solidFill>
            </a:endParaRPr>
          </a:p>
          <a:p>
            <a:pPr lvl="0" algn="ctr">
              <a:spcBef>
                <a:spcPts val="0"/>
              </a:spcBef>
              <a:buNone/>
            </a:pPr>
            <a:r>
              <a:rPr lang="en">
                <a:solidFill>
                  <a:srgbClr val="999999"/>
                </a:solidFill>
              </a:rPr>
              <a:t>R</a:t>
            </a:r>
            <a:r>
              <a:rPr baseline="30000" lang="en">
                <a:solidFill>
                  <a:srgbClr val="999999"/>
                </a:solidFill>
              </a:rPr>
              <a:t>3</a:t>
            </a:r>
            <a:r>
              <a:rPr lang="en"/>
              <a:t> </a:t>
            </a:r>
            <a:r>
              <a:rPr lang="en">
                <a:solidFill>
                  <a:srgbClr val="999999"/>
                </a:solidFill>
              </a:rPr>
              <a:t>Standard Basis</a:t>
            </a:r>
          </a:p>
        </p:txBody>
      </p:sp>
      <p:sp>
        <p:nvSpPr>
          <p:cNvPr id="119" name="Shape 119"/>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en" sz="1600"/>
              <a:t>Scaling Matrices:											    with inverse:			</a:t>
            </a:r>
          </a:p>
          <a:p>
            <a:pPr lvl="0" rtl="0" algn="l">
              <a:spcBef>
                <a:spcPts val="0"/>
              </a:spcBef>
              <a:spcAft>
                <a:spcPts val="0"/>
              </a:spcAft>
              <a:buNone/>
            </a:pPr>
            <a:r>
              <a:t/>
            </a:r>
            <a:endParaRPr sz="1200"/>
          </a:p>
          <a:p>
            <a:pPr lvl="0" rtl="0" algn="l">
              <a:spcBef>
                <a:spcPts val="0"/>
              </a:spcBef>
              <a:spcAft>
                <a:spcPts val="0"/>
              </a:spcAft>
              <a:buNone/>
            </a:pPr>
            <a:r>
              <a:t/>
            </a:r>
            <a:endParaRPr sz="1200"/>
          </a:p>
          <a:p>
            <a:pPr lvl="0" rtl="0" algn="l">
              <a:spcBef>
                <a:spcPts val="0"/>
              </a:spcBef>
              <a:spcAft>
                <a:spcPts val="0"/>
              </a:spcAft>
              <a:buNone/>
            </a:pPr>
            <a:r>
              <a:t/>
            </a:r>
            <a:endParaRPr sz="1200"/>
          </a:p>
          <a:p>
            <a:pPr lvl="0" rtl="0" algn="l">
              <a:spcBef>
                <a:spcPts val="0"/>
              </a:spcBef>
              <a:spcAft>
                <a:spcPts val="0"/>
              </a:spcAft>
              <a:buNone/>
            </a:pPr>
            <a:r>
              <a:t/>
            </a:r>
            <a:endParaRPr sz="1200"/>
          </a:p>
          <a:p>
            <a:pPr lvl="0" rtl="0" algn="l">
              <a:spcBef>
                <a:spcPts val="0"/>
              </a:spcBef>
              <a:spcAft>
                <a:spcPts val="0"/>
              </a:spcAft>
              <a:buNone/>
            </a:pPr>
            <a:r>
              <a:t/>
            </a:r>
            <a:endParaRPr sz="1200"/>
          </a:p>
          <a:p>
            <a:pPr lvl="0" rtl="0" algn="l">
              <a:spcBef>
                <a:spcPts val="0"/>
              </a:spcBef>
              <a:spcAft>
                <a:spcPts val="0"/>
              </a:spcAft>
              <a:buNone/>
            </a:pPr>
            <a:r>
              <a:t/>
            </a:r>
            <a:endParaRPr sz="1200"/>
          </a:p>
          <a:p>
            <a:pPr lvl="0" rtl="0" algn="l">
              <a:spcBef>
                <a:spcPts val="0"/>
              </a:spcBef>
              <a:spcAft>
                <a:spcPts val="0"/>
              </a:spcAft>
              <a:buNone/>
            </a:pPr>
            <a:r>
              <a:rPr lang="en" sz="1400"/>
              <a:t>For example: given two points p</a:t>
            </a:r>
            <a:r>
              <a:rPr baseline="-25000" lang="en" sz="1400"/>
              <a:t>1</a:t>
            </a:r>
            <a:r>
              <a:rPr lang="en" sz="1400"/>
              <a:t> = (1 , 1 , 2) and p</a:t>
            </a:r>
            <a:r>
              <a:rPr baseline="-25000" lang="en" sz="1400"/>
              <a:t>2</a:t>
            </a:r>
            <a:r>
              <a:rPr lang="en" sz="1400"/>
              <a:t> = ( 5, 3, 1). We can scale them by a factor of </a:t>
            </a:r>
          </a:p>
          <a:p>
            <a:pPr lvl="0" rtl="0" algn="l">
              <a:spcBef>
                <a:spcPts val="0"/>
              </a:spcBef>
              <a:spcAft>
                <a:spcPts val="0"/>
              </a:spcAft>
              <a:buNone/>
            </a:pPr>
            <a:r>
              <a:rPr lang="en" sz="1400"/>
              <a:t>(2 , 2 , 1) the following way:</a:t>
            </a:r>
          </a:p>
          <a:p>
            <a:pPr lvl="0" rtl="0" algn="l">
              <a:spcBef>
                <a:spcPts val="0"/>
              </a:spcBef>
              <a:buNone/>
            </a:pPr>
            <a:r>
              <a:rPr lang="en" sz="1600"/>
              <a:t>					</a:t>
            </a:r>
          </a:p>
          <a:p>
            <a:pPr lvl="0" rtl="0">
              <a:spcBef>
                <a:spcPts val="0"/>
              </a:spcBef>
              <a:buNone/>
            </a:pPr>
            <a:r>
              <a:t/>
            </a:r>
            <a:endParaRPr sz="1600"/>
          </a:p>
          <a:p>
            <a:pPr lvl="0" rtl="0">
              <a:spcBef>
                <a:spcPts val="0"/>
              </a:spcBef>
              <a:buNone/>
            </a:pPr>
            <a:r>
              <a:t/>
            </a:r>
            <a:endParaRPr sz="1600"/>
          </a:p>
        </p:txBody>
      </p:sp>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Scaling</a:t>
            </a:r>
          </a:p>
        </p:txBody>
      </p:sp>
      <p:sp>
        <p:nvSpPr>
          <p:cNvPr id="126" name="Shape 126"/>
          <p:cNvSpPr/>
          <p:nvPr/>
        </p:nvSpPr>
        <p:spPr>
          <a:xfrm>
            <a:off x="2380200" y="1751975"/>
            <a:ext cx="17667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1	0	0	0</a:t>
            </a:r>
          </a:p>
          <a:p>
            <a:pPr lvl="0" rtl="0" algn="ctr">
              <a:spcBef>
                <a:spcPts val="0"/>
              </a:spcBef>
              <a:buNone/>
            </a:pPr>
            <a:r>
              <a:rPr lang="en">
                <a:solidFill>
                  <a:srgbClr val="FFD966"/>
                </a:solidFill>
              </a:rPr>
              <a:t>0	1	0	0</a:t>
            </a:r>
          </a:p>
          <a:p>
            <a:pPr lvl="0" rtl="0" algn="ctr">
              <a:spcBef>
                <a:spcPts val="0"/>
              </a:spcBef>
              <a:buNone/>
            </a:pPr>
            <a:r>
              <a:rPr lang="en">
                <a:solidFill>
                  <a:srgbClr val="FFD966"/>
                </a:solidFill>
              </a:rPr>
              <a:t>0	0	1	0</a:t>
            </a:r>
          </a:p>
          <a:p>
            <a:pPr lvl="0" rtl="0" algn="ctr">
              <a:spcBef>
                <a:spcPts val="0"/>
              </a:spcBef>
              <a:buNone/>
            </a:pPr>
            <a:r>
              <a:rPr lang="en">
                <a:solidFill>
                  <a:srgbClr val="FFD966"/>
                </a:solidFill>
              </a:rPr>
              <a:t>0	0	0	1</a:t>
            </a:r>
          </a:p>
        </p:txBody>
      </p:sp>
      <p:sp>
        <p:nvSpPr>
          <p:cNvPr id="127" name="Shape 127"/>
          <p:cNvSpPr txBox="1"/>
          <p:nvPr/>
        </p:nvSpPr>
        <p:spPr>
          <a:xfrm>
            <a:off x="311700" y="2026625"/>
            <a:ext cx="2068500" cy="5421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93C47D"/>
                </a:solidFill>
              </a:rPr>
              <a:t>S * ( e</a:t>
            </a:r>
            <a:r>
              <a:rPr baseline="-25000" lang="en">
                <a:solidFill>
                  <a:srgbClr val="93C47D"/>
                </a:solidFill>
              </a:rPr>
              <a:t>1</a:t>
            </a:r>
            <a:r>
              <a:rPr lang="en">
                <a:solidFill>
                  <a:srgbClr val="93C47D"/>
                </a:solidFill>
              </a:rPr>
              <a:t> , e</a:t>
            </a:r>
            <a:r>
              <a:rPr baseline="-25000" lang="en">
                <a:solidFill>
                  <a:srgbClr val="93C47D"/>
                </a:solidFill>
              </a:rPr>
              <a:t>2</a:t>
            </a:r>
            <a:r>
              <a:rPr lang="en">
                <a:solidFill>
                  <a:srgbClr val="93C47D"/>
                </a:solidFill>
              </a:rPr>
              <a:t> , e</a:t>
            </a:r>
            <a:r>
              <a:rPr baseline="-25000" lang="en">
                <a:solidFill>
                  <a:srgbClr val="93C47D"/>
                </a:solidFill>
              </a:rPr>
              <a:t>3</a:t>
            </a:r>
            <a:r>
              <a:rPr lang="en">
                <a:solidFill>
                  <a:srgbClr val="93C47D"/>
                </a:solidFill>
              </a:rPr>
              <a:t> ,1)</a:t>
            </a:r>
            <a:r>
              <a:rPr lang="en">
                <a:solidFill>
                  <a:srgbClr val="E69138"/>
                </a:solidFill>
              </a:rPr>
              <a:t> = S *</a:t>
            </a:r>
          </a:p>
        </p:txBody>
      </p:sp>
      <p:sp>
        <p:nvSpPr>
          <p:cNvPr id="128" name="Shape 128"/>
          <p:cNvSpPr txBox="1"/>
          <p:nvPr/>
        </p:nvSpPr>
        <p:spPr>
          <a:xfrm>
            <a:off x="4169387" y="2026625"/>
            <a:ext cx="331800" cy="5421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E69138"/>
                </a:solidFill>
              </a:rPr>
              <a:t>= </a:t>
            </a:r>
          </a:p>
        </p:txBody>
      </p:sp>
      <p:sp>
        <p:nvSpPr>
          <p:cNvPr id="129" name="Shape 129"/>
          <p:cNvSpPr txBox="1"/>
          <p:nvPr/>
        </p:nvSpPr>
        <p:spPr>
          <a:xfrm>
            <a:off x="311699" y="4323450"/>
            <a:ext cx="1175100" cy="3558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E69138"/>
                </a:solidFill>
              </a:rPr>
              <a:t>(-1 , 1 , 2, 1)  * </a:t>
            </a:r>
          </a:p>
        </p:txBody>
      </p:sp>
      <p:sp>
        <p:nvSpPr>
          <p:cNvPr id="130" name="Shape 130"/>
          <p:cNvSpPr txBox="1"/>
          <p:nvPr/>
        </p:nvSpPr>
        <p:spPr>
          <a:xfrm>
            <a:off x="3253500" y="4323450"/>
            <a:ext cx="1325700" cy="3558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E69138"/>
                </a:solidFill>
              </a:rPr>
              <a:t>=  (-2 , 2 , 4, 1) </a:t>
            </a:r>
          </a:p>
        </p:txBody>
      </p:sp>
      <p:sp>
        <p:nvSpPr>
          <p:cNvPr id="131" name="Shape 131"/>
          <p:cNvSpPr txBox="1"/>
          <p:nvPr/>
        </p:nvSpPr>
        <p:spPr>
          <a:xfrm>
            <a:off x="4344849" y="4323450"/>
            <a:ext cx="1233900" cy="3558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E69138"/>
                </a:solidFill>
              </a:rPr>
              <a:t>(5 , 3 , 1 , 1)  * </a:t>
            </a:r>
          </a:p>
        </p:txBody>
      </p:sp>
      <p:sp>
        <p:nvSpPr>
          <p:cNvPr id="132" name="Shape 132"/>
          <p:cNvSpPr txBox="1"/>
          <p:nvPr/>
        </p:nvSpPr>
        <p:spPr>
          <a:xfrm>
            <a:off x="7345450" y="4323450"/>
            <a:ext cx="1267200" cy="3558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E69138"/>
                </a:solidFill>
              </a:rPr>
              <a:t>=  (10 , 6 , 2 , 1) </a:t>
            </a:r>
          </a:p>
        </p:txBody>
      </p:sp>
      <p:cxnSp>
        <p:nvCxnSpPr>
          <p:cNvPr id="133" name="Shape 133"/>
          <p:cNvCxnSpPr/>
          <p:nvPr/>
        </p:nvCxnSpPr>
        <p:spPr>
          <a:xfrm>
            <a:off x="6462100" y="1597317"/>
            <a:ext cx="0" cy="1400700"/>
          </a:xfrm>
          <a:prstGeom prst="straightConnector1">
            <a:avLst/>
          </a:prstGeom>
          <a:noFill/>
          <a:ln cap="flat" cmpd="sng" w="28575">
            <a:solidFill>
              <a:srgbClr val="93C47D"/>
            </a:solidFill>
            <a:prstDash val="dash"/>
            <a:round/>
            <a:headEnd len="lg" w="lg" type="none"/>
            <a:tailEnd len="lg" w="lg" type="none"/>
          </a:ln>
        </p:spPr>
      </p:cxnSp>
      <p:sp>
        <p:nvSpPr>
          <p:cNvPr id="134" name="Shape 134"/>
          <p:cNvSpPr/>
          <p:nvPr/>
        </p:nvSpPr>
        <p:spPr>
          <a:xfrm>
            <a:off x="4523700" y="1751975"/>
            <a:ext cx="17667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s	0	0	0</a:t>
            </a:r>
          </a:p>
          <a:p>
            <a:pPr lvl="0" rtl="0" algn="ctr">
              <a:spcBef>
                <a:spcPts val="0"/>
              </a:spcBef>
              <a:buNone/>
            </a:pPr>
            <a:r>
              <a:rPr lang="en">
                <a:solidFill>
                  <a:srgbClr val="FFD966"/>
                </a:solidFill>
              </a:rPr>
              <a:t>0	s	0	0</a:t>
            </a:r>
          </a:p>
          <a:p>
            <a:pPr lvl="0" rtl="0" algn="ctr">
              <a:spcBef>
                <a:spcPts val="0"/>
              </a:spcBef>
              <a:buNone/>
            </a:pPr>
            <a:r>
              <a:rPr lang="en">
                <a:solidFill>
                  <a:srgbClr val="FFD966"/>
                </a:solidFill>
              </a:rPr>
              <a:t>0	0	s	0</a:t>
            </a:r>
          </a:p>
          <a:p>
            <a:pPr lvl="0" rtl="0" algn="ctr">
              <a:spcBef>
                <a:spcPts val="0"/>
              </a:spcBef>
              <a:buNone/>
            </a:pPr>
            <a:r>
              <a:rPr lang="en">
                <a:solidFill>
                  <a:srgbClr val="FFD966"/>
                </a:solidFill>
              </a:rPr>
              <a:t>0	0	0	1</a:t>
            </a:r>
          </a:p>
        </p:txBody>
      </p:sp>
      <p:sp>
        <p:nvSpPr>
          <p:cNvPr id="135" name="Shape 135"/>
          <p:cNvSpPr/>
          <p:nvPr/>
        </p:nvSpPr>
        <p:spPr>
          <a:xfrm>
            <a:off x="6633800" y="1751975"/>
            <a:ext cx="19788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solidFill>
                  <a:srgbClr val="FFD966"/>
                </a:solidFill>
              </a:rPr>
              <a:t>1/s	0	0	0</a:t>
            </a:r>
          </a:p>
          <a:p>
            <a:pPr lvl="0" rtl="0" algn="l">
              <a:spcBef>
                <a:spcPts val="0"/>
              </a:spcBef>
              <a:buNone/>
            </a:pPr>
            <a:r>
              <a:rPr lang="en">
                <a:solidFill>
                  <a:srgbClr val="FFD966"/>
                </a:solidFill>
              </a:rPr>
              <a:t>0	1/s	0	0</a:t>
            </a:r>
          </a:p>
          <a:p>
            <a:pPr lvl="0" rtl="0" algn="l">
              <a:spcBef>
                <a:spcPts val="0"/>
              </a:spcBef>
              <a:buNone/>
            </a:pPr>
            <a:r>
              <a:rPr lang="en">
                <a:solidFill>
                  <a:srgbClr val="FFD966"/>
                </a:solidFill>
              </a:rPr>
              <a:t>0	0	1/s	0</a:t>
            </a:r>
          </a:p>
          <a:p>
            <a:pPr indent="0" lvl="0" marL="0" rtl="0" algn="l">
              <a:spcBef>
                <a:spcPts val="0"/>
              </a:spcBef>
              <a:buNone/>
            </a:pPr>
            <a:r>
              <a:rPr lang="en">
                <a:solidFill>
                  <a:srgbClr val="FFD966"/>
                </a:solidFill>
              </a:rPr>
              <a:t>0	0	0	1/s</a:t>
            </a:r>
          </a:p>
        </p:txBody>
      </p:sp>
      <p:sp>
        <p:nvSpPr>
          <p:cNvPr id="136" name="Shape 136"/>
          <p:cNvSpPr/>
          <p:nvPr/>
        </p:nvSpPr>
        <p:spPr>
          <a:xfrm>
            <a:off x="1486800" y="3955650"/>
            <a:ext cx="17667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2	0	0	0</a:t>
            </a:r>
          </a:p>
          <a:p>
            <a:pPr lvl="0" rtl="0" algn="ctr">
              <a:spcBef>
                <a:spcPts val="0"/>
              </a:spcBef>
              <a:buNone/>
            </a:pPr>
            <a:r>
              <a:rPr lang="en">
                <a:solidFill>
                  <a:srgbClr val="FFD966"/>
                </a:solidFill>
              </a:rPr>
              <a:t>0	2	0	0</a:t>
            </a:r>
          </a:p>
          <a:p>
            <a:pPr lvl="0" rtl="0" algn="ctr">
              <a:spcBef>
                <a:spcPts val="0"/>
              </a:spcBef>
              <a:buNone/>
            </a:pPr>
            <a:r>
              <a:rPr lang="en">
                <a:solidFill>
                  <a:srgbClr val="FFD966"/>
                </a:solidFill>
              </a:rPr>
              <a:t>0	0	2	0</a:t>
            </a:r>
          </a:p>
          <a:p>
            <a:pPr lvl="0" rtl="0" algn="ctr">
              <a:spcBef>
                <a:spcPts val="0"/>
              </a:spcBef>
              <a:buNone/>
            </a:pPr>
            <a:r>
              <a:rPr lang="en">
                <a:solidFill>
                  <a:srgbClr val="FFD966"/>
                </a:solidFill>
              </a:rPr>
              <a:t>0	0	0	1</a:t>
            </a:r>
          </a:p>
        </p:txBody>
      </p:sp>
      <p:sp>
        <p:nvSpPr>
          <p:cNvPr id="137" name="Shape 137"/>
          <p:cNvSpPr/>
          <p:nvPr/>
        </p:nvSpPr>
        <p:spPr>
          <a:xfrm>
            <a:off x="5578750" y="3955650"/>
            <a:ext cx="1766700" cy="10914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2	0	0	0</a:t>
            </a:r>
          </a:p>
          <a:p>
            <a:pPr lvl="0" rtl="0" algn="ctr">
              <a:spcBef>
                <a:spcPts val="0"/>
              </a:spcBef>
              <a:buNone/>
            </a:pPr>
            <a:r>
              <a:rPr lang="en">
                <a:solidFill>
                  <a:srgbClr val="FFD966"/>
                </a:solidFill>
              </a:rPr>
              <a:t>0	2	0	0</a:t>
            </a:r>
          </a:p>
          <a:p>
            <a:pPr lvl="0" rtl="0" algn="ctr">
              <a:spcBef>
                <a:spcPts val="0"/>
              </a:spcBef>
              <a:buNone/>
            </a:pPr>
            <a:r>
              <a:rPr lang="en">
                <a:solidFill>
                  <a:srgbClr val="FFD966"/>
                </a:solidFill>
              </a:rPr>
              <a:t>0	0	2	0</a:t>
            </a:r>
          </a:p>
          <a:p>
            <a:pPr lvl="0" rtl="0" algn="ctr">
              <a:spcBef>
                <a:spcPts val="0"/>
              </a:spcBef>
              <a:buNone/>
            </a:pPr>
            <a:r>
              <a:rPr lang="en">
                <a:solidFill>
                  <a:srgbClr val="FFD966"/>
                </a:solidFill>
              </a:rPr>
              <a:t>0	0	0	1</a:t>
            </a:r>
          </a:p>
        </p:txBody>
      </p:sp>
      <p:sp>
        <p:nvSpPr>
          <p:cNvPr id="138" name="Shape 138"/>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8520600" cy="845700"/>
          </a:xfrm>
          <a:prstGeom prst="rect">
            <a:avLst/>
          </a:prstGeom>
        </p:spPr>
        <p:txBody>
          <a:bodyPr anchorCtr="0" anchor="t" bIns="91425" lIns="91425" rIns="91425" tIns="91425">
            <a:noAutofit/>
          </a:bodyPr>
          <a:lstStyle/>
          <a:p>
            <a:pPr lvl="0">
              <a:spcBef>
                <a:spcPts val="0"/>
              </a:spcBef>
              <a:buNone/>
            </a:pPr>
            <a:r>
              <a:rPr lang="en"/>
              <a:t>Before jumping into 3D - every rotation happens in 2-axes, while 1 always remains still. Let’s take a look at 2D rotations first:</a:t>
            </a:r>
          </a:p>
          <a:p>
            <a:pPr lvl="0">
              <a:spcBef>
                <a:spcPts val="0"/>
              </a:spcBef>
              <a:buNone/>
            </a:pPr>
            <a:r>
              <a:t/>
            </a:r>
            <a:endParaRPr/>
          </a:p>
          <a:p>
            <a:pPr lvl="0">
              <a:spcBef>
                <a:spcPts val="0"/>
              </a:spcBef>
              <a:buNone/>
            </a:pPr>
            <a:r>
              <a:t/>
            </a:r>
            <a:endParaRPr/>
          </a:p>
        </p:txBody>
      </p:sp>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E69138"/>
                </a:solidFill>
              </a:rPr>
              <a:t>Linear Transformation </a:t>
            </a:r>
            <a:r>
              <a:rPr lang="en">
                <a:solidFill>
                  <a:srgbClr val="999999"/>
                </a:solidFill>
              </a:rPr>
              <a:t>- Rotation</a:t>
            </a:r>
          </a:p>
        </p:txBody>
      </p:sp>
      <p:cxnSp>
        <p:nvCxnSpPr>
          <p:cNvPr id="145" name="Shape 145"/>
          <p:cNvCxnSpPr/>
          <p:nvPr/>
        </p:nvCxnSpPr>
        <p:spPr>
          <a:xfrm>
            <a:off x="871025" y="3227850"/>
            <a:ext cx="0" cy="1426800"/>
          </a:xfrm>
          <a:prstGeom prst="straightConnector1">
            <a:avLst/>
          </a:prstGeom>
          <a:noFill/>
          <a:ln cap="flat" cmpd="sng" w="9525">
            <a:solidFill>
              <a:srgbClr val="FFD966"/>
            </a:solidFill>
            <a:prstDash val="solid"/>
            <a:round/>
            <a:headEnd len="lg" w="lg" type="stealth"/>
            <a:tailEnd len="lg" w="lg" type="none"/>
          </a:ln>
        </p:spPr>
      </p:cxnSp>
      <p:cxnSp>
        <p:nvCxnSpPr>
          <p:cNvPr id="146" name="Shape 146"/>
          <p:cNvCxnSpPr/>
          <p:nvPr/>
        </p:nvCxnSpPr>
        <p:spPr>
          <a:xfrm rot="10800000">
            <a:off x="871025" y="4654650"/>
            <a:ext cx="1516800" cy="0"/>
          </a:xfrm>
          <a:prstGeom prst="straightConnector1">
            <a:avLst/>
          </a:prstGeom>
          <a:noFill/>
          <a:ln cap="flat" cmpd="sng" w="9525">
            <a:solidFill>
              <a:srgbClr val="FFD966"/>
            </a:solidFill>
            <a:prstDash val="solid"/>
            <a:round/>
            <a:headEnd len="lg" w="lg" type="stealth"/>
            <a:tailEnd len="lg" w="lg" type="none"/>
          </a:ln>
        </p:spPr>
      </p:cxnSp>
      <p:sp>
        <p:nvSpPr>
          <p:cNvPr id="147" name="Shape 147"/>
          <p:cNvSpPr/>
          <p:nvPr/>
        </p:nvSpPr>
        <p:spPr>
          <a:xfrm>
            <a:off x="405425" y="4425600"/>
            <a:ext cx="931200" cy="458100"/>
          </a:xfrm>
          <a:prstGeom prst="rect">
            <a:avLst/>
          </a:prstGeom>
          <a:noFill/>
          <a:ln cap="flat" cmpd="sng" w="9525">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1268992" y="4361700"/>
            <a:ext cx="127500" cy="127500"/>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818525" y="4031300"/>
            <a:ext cx="518100" cy="518100"/>
          </a:xfrm>
          <a:prstGeom prst="arc">
            <a:avLst>
              <a:gd fmla="val 16200000" name="adj1"/>
              <a:gd fmla="val 0" name="adj2"/>
            </a:avLst>
          </a:prstGeom>
          <a:noFill/>
          <a:ln cap="flat" cmpd="sng" w="9525">
            <a:solidFill>
              <a:srgbClr val="E69138"/>
            </a:solidFill>
            <a:prstDash val="solid"/>
            <a:round/>
            <a:headEnd len="med" w="med" type="stealth"/>
            <a:tailEnd len="med" w="med" type="none"/>
          </a:ln>
        </p:spPr>
        <p:txBody>
          <a:bodyPr anchorCtr="0" anchor="ctr" bIns="91425" lIns="91425" rIns="91425" tIns="91425">
            <a:noAutofit/>
          </a:bodyPr>
          <a:lstStyle/>
          <a:p>
            <a:pPr lvl="0">
              <a:spcBef>
                <a:spcPts val="0"/>
              </a:spcBef>
              <a:buNone/>
            </a:pPr>
            <a:r>
              <a:t/>
            </a:r>
            <a:endParaRPr/>
          </a:p>
        </p:txBody>
      </p:sp>
      <p:cxnSp>
        <p:nvCxnSpPr>
          <p:cNvPr id="150" name="Shape 150"/>
          <p:cNvCxnSpPr/>
          <p:nvPr/>
        </p:nvCxnSpPr>
        <p:spPr>
          <a:xfrm>
            <a:off x="3506875" y="3227850"/>
            <a:ext cx="0" cy="1426800"/>
          </a:xfrm>
          <a:prstGeom prst="straightConnector1">
            <a:avLst/>
          </a:prstGeom>
          <a:noFill/>
          <a:ln cap="flat" cmpd="sng" w="9525">
            <a:solidFill>
              <a:srgbClr val="FFD966"/>
            </a:solidFill>
            <a:prstDash val="solid"/>
            <a:round/>
            <a:headEnd len="lg" w="lg" type="stealth"/>
            <a:tailEnd len="lg" w="lg" type="none"/>
          </a:ln>
        </p:spPr>
      </p:cxnSp>
      <p:cxnSp>
        <p:nvCxnSpPr>
          <p:cNvPr id="151" name="Shape 151"/>
          <p:cNvCxnSpPr/>
          <p:nvPr/>
        </p:nvCxnSpPr>
        <p:spPr>
          <a:xfrm rot="10800000">
            <a:off x="3506875" y="4654650"/>
            <a:ext cx="1516800" cy="0"/>
          </a:xfrm>
          <a:prstGeom prst="straightConnector1">
            <a:avLst/>
          </a:prstGeom>
          <a:noFill/>
          <a:ln cap="flat" cmpd="sng" w="9525">
            <a:solidFill>
              <a:srgbClr val="FFD966"/>
            </a:solidFill>
            <a:prstDash val="solid"/>
            <a:round/>
            <a:headEnd len="lg" w="lg" type="stealth"/>
            <a:tailEnd len="lg" w="lg" type="none"/>
          </a:ln>
        </p:spPr>
      </p:cxnSp>
      <p:sp>
        <p:nvSpPr>
          <p:cNvPr id="152" name="Shape 152"/>
          <p:cNvSpPr/>
          <p:nvPr/>
        </p:nvSpPr>
        <p:spPr>
          <a:xfrm rot="-1800079">
            <a:off x="3143782" y="4414182"/>
            <a:ext cx="931162" cy="457915"/>
          </a:xfrm>
          <a:prstGeom prst="rect">
            <a:avLst/>
          </a:prstGeom>
          <a:noFill/>
          <a:ln cap="flat" cmpd="sng" w="9525">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rot="-1796741">
            <a:off x="3830930" y="4150213"/>
            <a:ext cx="127409" cy="127409"/>
          </a:xfrm>
          <a:prstGeom prst="ellipse">
            <a:avLst/>
          </a:prstGeom>
          <a:solidFill>
            <a:srgbClr val="E06666"/>
          </a:solidFill>
          <a:ln>
            <a:noFill/>
          </a:ln>
        </p:spPr>
        <p:txBody>
          <a:bodyPr anchorCtr="0" anchor="ctr" bIns="91425" lIns="91425" rIns="91425" tIns="91425">
            <a:noAutofit/>
          </a:bodyPr>
          <a:lstStyle/>
          <a:p>
            <a:pPr lvl="0">
              <a:spcBef>
                <a:spcPts val="0"/>
              </a:spcBef>
              <a:buNone/>
            </a:pPr>
            <a:r>
              <a:t/>
            </a:r>
            <a:endParaRPr/>
          </a:p>
        </p:txBody>
      </p:sp>
      <p:sp>
        <p:nvSpPr>
          <p:cNvPr id="154" name="Shape 154"/>
          <p:cNvSpPr txBox="1"/>
          <p:nvPr/>
        </p:nvSpPr>
        <p:spPr>
          <a:xfrm>
            <a:off x="1396500" y="4110200"/>
            <a:ext cx="1809600" cy="360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FD966"/>
                </a:solidFill>
              </a:rPr>
              <a:t>p</a:t>
            </a:r>
            <a:r>
              <a:rPr baseline="-25000" lang="en">
                <a:solidFill>
                  <a:srgbClr val="FFD966"/>
                </a:solidFill>
              </a:rPr>
              <a:t>1</a:t>
            </a:r>
            <a:r>
              <a:rPr lang="en">
                <a:solidFill>
                  <a:srgbClr val="FFD966"/>
                </a:solidFill>
              </a:rPr>
              <a:t> = (x, y) </a:t>
            </a:r>
          </a:p>
        </p:txBody>
      </p:sp>
      <p:sp>
        <p:nvSpPr>
          <p:cNvPr id="155" name="Shape 155"/>
          <p:cNvSpPr txBox="1"/>
          <p:nvPr/>
        </p:nvSpPr>
        <p:spPr>
          <a:xfrm>
            <a:off x="3678475" y="4110200"/>
            <a:ext cx="1809600" cy="360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D966"/>
                </a:solidFill>
              </a:rPr>
              <a:t>p</a:t>
            </a:r>
            <a:r>
              <a:rPr baseline="-25000" lang="en">
                <a:solidFill>
                  <a:srgbClr val="FFD966"/>
                </a:solidFill>
              </a:rPr>
              <a:t>2</a:t>
            </a:r>
            <a:r>
              <a:rPr lang="en">
                <a:solidFill>
                  <a:srgbClr val="FFD966"/>
                </a:solidFill>
              </a:rPr>
              <a:t> = (x’, y’) </a:t>
            </a:r>
          </a:p>
        </p:txBody>
      </p:sp>
      <p:sp>
        <p:nvSpPr>
          <p:cNvPr id="156" name="Shape 156"/>
          <p:cNvSpPr txBox="1"/>
          <p:nvPr/>
        </p:nvSpPr>
        <p:spPr>
          <a:xfrm>
            <a:off x="472200" y="1988537"/>
            <a:ext cx="8199600" cy="780900"/>
          </a:xfrm>
          <a:prstGeom prst="rect">
            <a:avLst/>
          </a:prstGeom>
          <a:noFill/>
          <a:ln>
            <a:noFill/>
          </a:ln>
        </p:spPr>
        <p:txBody>
          <a:bodyPr anchorCtr="0" anchor="t" bIns="91425" lIns="91425" rIns="91425" tIns="91425">
            <a:noAutofit/>
          </a:bodyPr>
          <a:lstStyle/>
          <a:p>
            <a:pPr lvl="0">
              <a:spcBef>
                <a:spcPts val="0"/>
              </a:spcBef>
              <a:buNone/>
            </a:pPr>
            <a:r>
              <a:rPr lang="en" sz="1200">
                <a:solidFill>
                  <a:srgbClr val="999999"/>
                </a:solidFill>
              </a:rPr>
              <a:t>If				then</a:t>
            </a:r>
          </a:p>
          <a:p>
            <a:pPr lvl="0">
              <a:spcBef>
                <a:spcPts val="0"/>
              </a:spcBef>
              <a:buNone/>
            </a:pPr>
            <a:r>
              <a:rPr lang="en" sz="1200">
                <a:solidFill>
                  <a:srgbClr val="FFD966"/>
                </a:solidFill>
              </a:rPr>
              <a:t>	</a:t>
            </a:r>
            <a:r>
              <a:rPr lang="en" sz="1200">
                <a:solidFill>
                  <a:srgbClr val="999999"/>
                </a:solidFill>
              </a:rPr>
              <a:t>x = r cos(t)			x’ = r cos(t + a) = r cos(t) cos(a) - r sin(t) sin(a)</a:t>
            </a:r>
            <a:r>
              <a:rPr lang="en" sz="1200">
                <a:solidFill>
                  <a:srgbClr val="FFD966"/>
                </a:solidFill>
              </a:rPr>
              <a:t>		= x cos(a) - y sin(a)</a:t>
            </a:r>
          </a:p>
          <a:p>
            <a:pPr lvl="0">
              <a:spcBef>
                <a:spcPts val="0"/>
              </a:spcBef>
              <a:buNone/>
            </a:pPr>
            <a:r>
              <a:rPr lang="en" sz="1200">
                <a:solidFill>
                  <a:srgbClr val="FFD966"/>
                </a:solidFill>
              </a:rPr>
              <a:t>	</a:t>
            </a:r>
            <a:r>
              <a:rPr lang="en" sz="1200">
                <a:solidFill>
                  <a:srgbClr val="999999"/>
                </a:solidFill>
              </a:rPr>
              <a:t>y = r sin(t)			y’ = r sin(t + a)  = r sin(t) cos(a) + r cos(t) sin(a)</a:t>
            </a:r>
            <a:r>
              <a:rPr lang="en" sz="1200">
                <a:solidFill>
                  <a:srgbClr val="FFD966"/>
                </a:solidFill>
              </a:rPr>
              <a:t>		= y cos(a) + x sin(a)</a:t>
            </a:r>
          </a:p>
        </p:txBody>
      </p:sp>
      <p:sp>
        <p:nvSpPr>
          <p:cNvPr id="157" name="Shape 157"/>
          <p:cNvSpPr/>
          <p:nvPr/>
        </p:nvSpPr>
        <p:spPr>
          <a:xfrm>
            <a:off x="7406500" y="3275425"/>
            <a:ext cx="1248000" cy="7731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cosθ	sinθ</a:t>
            </a:r>
          </a:p>
          <a:p>
            <a:pPr lvl="0" rtl="0" algn="ctr">
              <a:spcBef>
                <a:spcPts val="0"/>
              </a:spcBef>
              <a:buNone/>
            </a:pPr>
            <a:r>
              <a:rPr lang="en">
                <a:solidFill>
                  <a:srgbClr val="FFD966"/>
                </a:solidFill>
              </a:rPr>
              <a:t>-sinθ	cosθ</a:t>
            </a:r>
          </a:p>
        </p:txBody>
      </p:sp>
      <p:sp>
        <p:nvSpPr>
          <p:cNvPr id="158" name="Shape 158"/>
          <p:cNvSpPr txBox="1"/>
          <p:nvPr/>
        </p:nvSpPr>
        <p:spPr>
          <a:xfrm>
            <a:off x="6677800" y="3440425"/>
            <a:ext cx="728700" cy="4431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FFD966"/>
                </a:solidFill>
              </a:rPr>
              <a:t>(x,y)</a:t>
            </a:r>
          </a:p>
        </p:txBody>
      </p:sp>
      <p:sp>
        <p:nvSpPr>
          <p:cNvPr id="159" name="Shape 159"/>
          <p:cNvSpPr/>
          <p:nvPr/>
        </p:nvSpPr>
        <p:spPr>
          <a:xfrm>
            <a:off x="7406198" y="4187258"/>
            <a:ext cx="1248000" cy="773100"/>
          </a:xfrm>
          <a:prstGeom prst="bracketPair">
            <a:avLst/>
          </a:prstGeom>
          <a:no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D966"/>
                </a:solidFill>
              </a:rPr>
              <a:t>cosθ	-sinθ</a:t>
            </a:r>
          </a:p>
          <a:p>
            <a:pPr lvl="0" rtl="0" algn="ctr">
              <a:spcBef>
                <a:spcPts val="0"/>
              </a:spcBef>
              <a:buNone/>
            </a:pPr>
            <a:r>
              <a:rPr lang="en">
                <a:solidFill>
                  <a:srgbClr val="FFD966"/>
                </a:solidFill>
              </a:rPr>
              <a:t>sinθ	cosθ</a:t>
            </a:r>
          </a:p>
        </p:txBody>
      </p:sp>
      <p:sp>
        <p:nvSpPr>
          <p:cNvPr id="160" name="Shape 160"/>
          <p:cNvSpPr txBox="1"/>
          <p:nvPr/>
        </p:nvSpPr>
        <p:spPr>
          <a:xfrm>
            <a:off x="6677498" y="4352258"/>
            <a:ext cx="728700" cy="4431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FFD966"/>
                </a:solidFill>
              </a:rPr>
              <a:t>(x,y)</a:t>
            </a:r>
            <a:r>
              <a:rPr baseline="30000" lang="en" sz="1800">
                <a:solidFill>
                  <a:srgbClr val="FFD966"/>
                </a:solidFill>
              </a:rPr>
              <a:t>T</a:t>
            </a:r>
          </a:p>
        </p:txBody>
      </p:sp>
      <p:cxnSp>
        <p:nvCxnSpPr>
          <p:cNvPr id="161" name="Shape 161"/>
          <p:cNvCxnSpPr/>
          <p:nvPr/>
        </p:nvCxnSpPr>
        <p:spPr>
          <a:xfrm>
            <a:off x="2817218" y="4290350"/>
            <a:ext cx="555599" cy="0"/>
          </a:xfrm>
          <a:prstGeom prst="straightConnector1">
            <a:avLst/>
          </a:prstGeom>
          <a:noFill/>
          <a:ln cap="flat" cmpd="sng" w="9525">
            <a:solidFill>
              <a:srgbClr val="93C47D"/>
            </a:solidFill>
            <a:prstDash val="solid"/>
            <a:round/>
            <a:headEnd len="lg" w="lg" type="none"/>
            <a:tailEnd len="lg" w="lg" type="stealth"/>
          </a:ln>
        </p:spPr>
      </p:cxnSp>
      <p:sp>
        <p:nvSpPr>
          <p:cNvPr id="162" name="Shape 162"/>
          <p:cNvSpPr txBox="1"/>
          <p:nvPr/>
        </p:nvSpPr>
        <p:spPr>
          <a:xfrm>
            <a:off x="5376525" y="2953650"/>
            <a:ext cx="1413900" cy="4431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999999"/>
                </a:solidFill>
              </a:rPr>
              <a:t>With matrices:</a:t>
            </a:r>
          </a:p>
        </p:txBody>
      </p:sp>
      <p:sp>
        <p:nvSpPr>
          <p:cNvPr id="163" name="Shape 163"/>
          <p:cNvSpPr txBox="1"/>
          <p:nvPr/>
        </p:nvSpPr>
        <p:spPr>
          <a:xfrm>
            <a:off x="5376525" y="3440425"/>
            <a:ext cx="1449000" cy="443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99999"/>
                </a:solidFill>
              </a:rPr>
              <a:t>counter-clockwise → </a:t>
            </a:r>
          </a:p>
        </p:txBody>
      </p:sp>
      <p:sp>
        <p:nvSpPr>
          <p:cNvPr id="164" name="Shape 164"/>
          <p:cNvSpPr txBox="1"/>
          <p:nvPr/>
        </p:nvSpPr>
        <p:spPr>
          <a:xfrm>
            <a:off x="5869724" y="4369842"/>
            <a:ext cx="920700" cy="443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99999"/>
                </a:solidFill>
              </a:rPr>
              <a:t>clockwise → </a:t>
            </a:r>
          </a:p>
        </p:txBody>
      </p:sp>
      <p:sp>
        <p:nvSpPr>
          <p:cNvPr id="165" name="Shape 165"/>
          <p:cNvSpPr txBox="1"/>
          <p:nvPr/>
        </p:nvSpPr>
        <p:spPr>
          <a:xfrm>
            <a:off x="7131600" y="0"/>
            <a:ext cx="2012400" cy="420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rPr>
              <a:t>Fernando Geraci</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