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2"/>
  </p:notesMasterIdLst>
  <p:sldIdLst>
    <p:sldId id="256" r:id="rId5"/>
    <p:sldId id="257" r:id="rId6"/>
    <p:sldId id="258" r:id="rId7"/>
    <p:sldId id="259" r:id="rId8"/>
    <p:sldId id="260" r:id="rId9"/>
    <p:sldId id="261" r:id="rId10"/>
    <p:sldId id="268" r:id="rId11"/>
  </p:sldIdLst>
  <p:sldSz cx="9144000" cy="5143500" type="screen16x9"/>
  <p:notesSz cx="6858000" cy="9144000"/>
  <p:embeddedFontLst>
    <p:embeddedFont>
      <p:font typeface="Architects Daughter" pitchFamily="2" charset="0"/>
      <p:regular r:id="rId13"/>
    </p:embeddedFont>
    <p:embeddedFont>
      <p:font typeface="Slackey" panose="02000000000000000000" pitchFamily="2" charset="0"/>
      <p:regular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B311124-9B20-4AF7-BF08-CC93332B8A68}">
  <a:tblStyle styleId="{5B311124-9B20-4AF7-BF08-CC93332B8A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48"/>
  </p:normalViewPr>
  <p:slideViewPr>
    <p:cSldViewPr snapToGrid="0">
      <p:cViewPr varScale="1">
        <p:scale>
          <a:sx n="156" d="100"/>
          <a:sy n="156" d="100"/>
        </p:scale>
        <p:origin x="3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1.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c678de4ba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c678de4ba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c678de4b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c678de4b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c678de4ba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c678de4ba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c678de4ba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c678de4b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c678de4ba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c678de4ba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4eb6e96e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4eb6e96e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Slackey"/>
              <a:buNone/>
              <a:defRPr sz="2800">
                <a:solidFill>
                  <a:schemeClr val="dk1"/>
                </a:solidFill>
                <a:latin typeface="Slackey"/>
                <a:ea typeface="Slackey"/>
                <a:cs typeface="Slackey"/>
                <a:sym typeface="Slacke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Architects Daughter"/>
              <a:buChar char="●"/>
              <a:defRPr sz="1800">
                <a:solidFill>
                  <a:schemeClr val="dk2"/>
                </a:solidFill>
                <a:latin typeface="Architects Daughter"/>
                <a:ea typeface="Architects Daughter"/>
                <a:cs typeface="Architects Daughter"/>
                <a:sym typeface="Architects Daughter"/>
              </a:defRPr>
            </a:lvl1pPr>
            <a:lvl2pPr marL="914400" lvl="1" indent="-317500">
              <a:lnSpc>
                <a:spcPct val="115000"/>
              </a:lnSpc>
              <a:spcBef>
                <a:spcPts val="1600"/>
              </a:spcBef>
              <a:spcAft>
                <a:spcPts val="0"/>
              </a:spcAft>
              <a:buClr>
                <a:schemeClr val="dk2"/>
              </a:buClr>
              <a:buSzPts val="1400"/>
              <a:buFont typeface="Architects Daughter"/>
              <a:buChar char="○"/>
              <a:defRPr>
                <a:solidFill>
                  <a:schemeClr val="dk2"/>
                </a:solidFill>
                <a:latin typeface="Architects Daughter"/>
                <a:ea typeface="Architects Daughter"/>
                <a:cs typeface="Architects Daughter"/>
                <a:sym typeface="Architects Daughter"/>
              </a:defRPr>
            </a:lvl2pPr>
            <a:lvl3pPr marL="1371600" lvl="2" indent="-317500">
              <a:lnSpc>
                <a:spcPct val="115000"/>
              </a:lnSpc>
              <a:spcBef>
                <a:spcPts val="1600"/>
              </a:spcBef>
              <a:spcAft>
                <a:spcPts val="0"/>
              </a:spcAft>
              <a:buClr>
                <a:schemeClr val="dk2"/>
              </a:buClr>
              <a:buSzPts val="1400"/>
              <a:buFont typeface="Architects Daughter"/>
              <a:buChar char="■"/>
              <a:defRPr>
                <a:solidFill>
                  <a:schemeClr val="dk2"/>
                </a:solidFill>
                <a:latin typeface="Architects Daughter"/>
                <a:ea typeface="Architects Daughter"/>
                <a:cs typeface="Architects Daughter"/>
                <a:sym typeface="Architects Daughter"/>
              </a:defRPr>
            </a:lvl3pPr>
            <a:lvl4pPr marL="1828800" lvl="3" indent="-317500">
              <a:lnSpc>
                <a:spcPct val="115000"/>
              </a:lnSpc>
              <a:spcBef>
                <a:spcPts val="1600"/>
              </a:spcBef>
              <a:spcAft>
                <a:spcPts val="0"/>
              </a:spcAft>
              <a:buClr>
                <a:schemeClr val="dk2"/>
              </a:buClr>
              <a:buSzPts val="1400"/>
              <a:buFont typeface="Architects Daughter"/>
              <a:buChar char="●"/>
              <a:defRPr>
                <a:solidFill>
                  <a:schemeClr val="dk2"/>
                </a:solidFill>
                <a:latin typeface="Architects Daughter"/>
                <a:ea typeface="Architects Daughter"/>
                <a:cs typeface="Architects Daughter"/>
                <a:sym typeface="Architects Daughter"/>
              </a:defRPr>
            </a:lvl4pPr>
            <a:lvl5pPr marL="2286000" lvl="4" indent="-317500">
              <a:lnSpc>
                <a:spcPct val="115000"/>
              </a:lnSpc>
              <a:spcBef>
                <a:spcPts val="1600"/>
              </a:spcBef>
              <a:spcAft>
                <a:spcPts val="0"/>
              </a:spcAft>
              <a:buClr>
                <a:schemeClr val="dk2"/>
              </a:buClr>
              <a:buSzPts val="1400"/>
              <a:buFont typeface="Architects Daughter"/>
              <a:buChar char="○"/>
              <a:defRPr>
                <a:solidFill>
                  <a:schemeClr val="dk2"/>
                </a:solidFill>
                <a:latin typeface="Architects Daughter"/>
                <a:ea typeface="Architects Daughter"/>
                <a:cs typeface="Architects Daughter"/>
                <a:sym typeface="Architects Daughter"/>
              </a:defRPr>
            </a:lvl5pPr>
            <a:lvl6pPr marL="2743200" lvl="5" indent="-317500">
              <a:lnSpc>
                <a:spcPct val="115000"/>
              </a:lnSpc>
              <a:spcBef>
                <a:spcPts val="1600"/>
              </a:spcBef>
              <a:spcAft>
                <a:spcPts val="0"/>
              </a:spcAft>
              <a:buClr>
                <a:schemeClr val="dk2"/>
              </a:buClr>
              <a:buSzPts val="1400"/>
              <a:buFont typeface="Architects Daughter"/>
              <a:buChar char="■"/>
              <a:defRPr>
                <a:solidFill>
                  <a:schemeClr val="dk2"/>
                </a:solidFill>
                <a:latin typeface="Architects Daughter"/>
                <a:ea typeface="Architects Daughter"/>
                <a:cs typeface="Architects Daughter"/>
                <a:sym typeface="Architects Daughter"/>
              </a:defRPr>
            </a:lvl6pPr>
            <a:lvl7pPr marL="3200400" lvl="6" indent="-317500">
              <a:lnSpc>
                <a:spcPct val="115000"/>
              </a:lnSpc>
              <a:spcBef>
                <a:spcPts val="1600"/>
              </a:spcBef>
              <a:spcAft>
                <a:spcPts val="0"/>
              </a:spcAft>
              <a:buClr>
                <a:schemeClr val="dk2"/>
              </a:buClr>
              <a:buSzPts val="1400"/>
              <a:buFont typeface="Architects Daughter"/>
              <a:buChar char="●"/>
              <a:defRPr>
                <a:solidFill>
                  <a:schemeClr val="dk2"/>
                </a:solidFill>
                <a:latin typeface="Architects Daughter"/>
                <a:ea typeface="Architects Daughter"/>
                <a:cs typeface="Architects Daughter"/>
                <a:sym typeface="Architects Daughter"/>
              </a:defRPr>
            </a:lvl7pPr>
            <a:lvl8pPr marL="3657600" lvl="7" indent="-317500">
              <a:lnSpc>
                <a:spcPct val="115000"/>
              </a:lnSpc>
              <a:spcBef>
                <a:spcPts val="1600"/>
              </a:spcBef>
              <a:spcAft>
                <a:spcPts val="0"/>
              </a:spcAft>
              <a:buClr>
                <a:schemeClr val="dk2"/>
              </a:buClr>
              <a:buSzPts val="1400"/>
              <a:buFont typeface="Architects Daughter"/>
              <a:buChar char="○"/>
              <a:defRPr>
                <a:solidFill>
                  <a:schemeClr val="dk2"/>
                </a:solidFill>
                <a:latin typeface="Architects Daughter"/>
                <a:ea typeface="Architects Daughter"/>
                <a:cs typeface="Architects Daughter"/>
                <a:sym typeface="Architects Daughter"/>
              </a:defRPr>
            </a:lvl8pPr>
            <a:lvl9pPr marL="4114800" lvl="8" indent="-317500">
              <a:lnSpc>
                <a:spcPct val="115000"/>
              </a:lnSpc>
              <a:spcBef>
                <a:spcPts val="1600"/>
              </a:spcBef>
              <a:spcAft>
                <a:spcPts val="1600"/>
              </a:spcAft>
              <a:buClr>
                <a:schemeClr val="dk2"/>
              </a:buClr>
              <a:buSzPts val="1400"/>
              <a:buFont typeface="Architects Daughter"/>
              <a:buChar char="■"/>
              <a:defRPr>
                <a:solidFill>
                  <a:schemeClr val="dk2"/>
                </a:solidFill>
                <a:latin typeface="Architects Daughter"/>
                <a:ea typeface="Architects Daughter"/>
                <a:cs typeface="Architects Daughter"/>
                <a:sym typeface="Architects Daughter"/>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au/maps/@54.7115288,20.3244481,4099711m/data=!3m1!1e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0402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a:solidFill>
                  <a:srgbClr val="666666"/>
                </a:solidFill>
              </a:rPr>
              <a:t>The Bridges </a:t>
            </a:r>
            <a:endParaRPr>
              <a:solidFill>
                <a:srgbClr val="666666"/>
              </a:solidFill>
            </a:endParaRPr>
          </a:p>
          <a:p>
            <a:pPr marL="0" lvl="0" indent="0" algn="ctr" rtl="0">
              <a:spcBef>
                <a:spcPts val="0"/>
              </a:spcBef>
              <a:spcAft>
                <a:spcPts val="0"/>
              </a:spcAft>
              <a:buNone/>
            </a:pPr>
            <a:r>
              <a:rPr lang="en-GB">
                <a:solidFill>
                  <a:srgbClr val="666666"/>
                </a:solidFill>
              </a:rPr>
              <a:t>of Königsberg</a:t>
            </a:r>
            <a:endParaRPr>
              <a:solidFill>
                <a:srgbClr val="666666"/>
              </a:solidFill>
            </a:endParaRPr>
          </a:p>
        </p:txBody>
      </p:sp>
      <p:sp>
        <p:nvSpPr>
          <p:cNvPr id="55" name="Google Shape;55;p13"/>
          <p:cNvSpPr txBox="1">
            <a:spLocks noGrp="1"/>
          </p:cNvSpPr>
          <p:nvPr>
            <p:ph type="subTitle" idx="1"/>
          </p:nvPr>
        </p:nvSpPr>
        <p:spPr>
          <a:xfrm>
            <a:off x="311713" y="3886150"/>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solidFill>
                  <a:srgbClr val="B7B7B7"/>
                </a:solidFill>
              </a:rPr>
              <a:t>and other examples relating to graph theory</a:t>
            </a:r>
            <a:endParaRPr>
              <a:solidFill>
                <a:srgbClr val="B7B7B7"/>
              </a:solidFill>
            </a:endParaRPr>
          </a:p>
        </p:txBody>
      </p:sp>
      <p:pic>
        <p:nvPicPr>
          <p:cNvPr id="56" name="Google Shape;56;p13" descr="Image result for stone bridge drawing"/>
          <p:cNvPicPr preferRelativeResize="0"/>
          <p:nvPr/>
        </p:nvPicPr>
        <p:blipFill>
          <a:blip r:embed="rId3">
            <a:alphaModFix/>
          </a:blip>
          <a:stretch>
            <a:fillRect/>
          </a:stretch>
        </p:blipFill>
        <p:spPr>
          <a:xfrm>
            <a:off x="1746938" y="2256629"/>
            <a:ext cx="5650130" cy="17553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Let’s go to Kaliningrad</a:t>
            </a:r>
            <a:endParaRPr/>
          </a:p>
        </p:txBody>
      </p:sp>
      <p:pic>
        <p:nvPicPr>
          <p:cNvPr id="62" name="Google Shape;62;p14">
            <a:hlinkClick r:id="rId3"/>
          </p:cNvPr>
          <p:cNvPicPr preferRelativeResize="0"/>
          <p:nvPr/>
        </p:nvPicPr>
        <p:blipFill>
          <a:blip r:embed="rId4">
            <a:alphaModFix/>
          </a:blip>
          <a:stretch>
            <a:fillRect/>
          </a:stretch>
        </p:blipFill>
        <p:spPr>
          <a:xfrm>
            <a:off x="1215525" y="1093925"/>
            <a:ext cx="6712950" cy="382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Konigsberg</a:t>
            </a:r>
            <a:endParaRPr/>
          </a:p>
        </p:txBody>
      </p:sp>
      <p:pic>
        <p:nvPicPr>
          <p:cNvPr id="68" name="Google Shape;68;p15"/>
          <p:cNvPicPr preferRelativeResize="0"/>
          <p:nvPr/>
        </p:nvPicPr>
        <p:blipFill>
          <a:blip r:embed="rId3">
            <a:alphaModFix/>
          </a:blip>
          <a:stretch>
            <a:fillRect/>
          </a:stretch>
        </p:blipFill>
        <p:spPr>
          <a:xfrm>
            <a:off x="394550" y="1087275"/>
            <a:ext cx="4059272" cy="3820975"/>
          </a:xfrm>
          <a:prstGeom prst="rect">
            <a:avLst/>
          </a:prstGeom>
          <a:noFill/>
          <a:ln>
            <a:noFill/>
          </a:ln>
        </p:spPr>
      </p:pic>
      <p:pic>
        <p:nvPicPr>
          <p:cNvPr id="69" name="Google Shape;69;p15"/>
          <p:cNvPicPr preferRelativeResize="0"/>
          <p:nvPr/>
        </p:nvPicPr>
        <p:blipFill>
          <a:blip r:embed="rId4">
            <a:alphaModFix/>
          </a:blip>
          <a:stretch>
            <a:fillRect/>
          </a:stretch>
        </p:blipFill>
        <p:spPr>
          <a:xfrm>
            <a:off x="4647647" y="1087275"/>
            <a:ext cx="4070772" cy="3820975"/>
          </a:xfrm>
          <a:prstGeom prst="rect">
            <a:avLst/>
          </a:prstGeom>
          <a:noFill/>
          <a:ln>
            <a:noFill/>
          </a:ln>
        </p:spPr>
      </p:pic>
      <p:cxnSp>
        <p:nvCxnSpPr>
          <p:cNvPr id="70" name="Google Shape;70;p15"/>
          <p:cNvCxnSpPr/>
          <p:nvPr/>
        </p:nvCxnSpPr>
        <p:spPr>
          <a:xfrm flipH="1">
            <a:off x="6411600" y="1940025"/>
            <a:ext cx="124200" cy="573000"/>
          </a:xfrm>
          <a:prstGeom prst="straightConnector1">
            <a:avLst/>
          </a:prstGeom>
          <a:noFill/>
          <a:ln w="152400" cap="flat" cmpd="sng">
            <a:solidFill>
              <a:srgbClr val="000000"/>
            </a:solidFill>
            <a:prstDash val="solid"/>
            <a:round/>
            <a:headEnd type="none" w="med" len="med"/>
            <a:tailEnd type="none" w="med" len="med"/>
          </a:ln>
        </p:spPr>
      </p:cxnSp>
      <p:cxnSp>
        <p:nvCxnSpPr>
          <p:cNvPr id="71" name="Google Shape;71;p15"/>
          <p:cNvCxnSpPr/>
          <p:nvPr/>
        </p:nvCxnSpPr>
        <p:spPr>
          <a:xfrm flipH="1">
            <a:off x="6094525" y="2962325"/>
            <a:ext cx="124200" cy="573000"/>
          </a:xfrm>
          <a:prstGeom prst="straightConnector1">
            <a:avLst/>
          </a:prstGeom>
          <a:noFill/>
          <a:ln w="152400" cap="flat" cmpd="sng">
            <a:solidFill>
              <a:srgbClr val="000000"/>
            </a:solidFill>
            <a:prstDash val="solid"/>
            <a:round/>
            <a:headEnd type="none" w="med" len="med"/>
            <a:tailEnd type="none" w="med" len="med"/>
          </a:ln>
        </p:spPr>
      </p:cxnSp>
      <p:cxnSp>
        <p:nvCxnSpPr>
          <p:cNvPr id="72" name="Google Shape;72;p15"/>
          <p:cNvCxnSpPr/>
          <p:nvPr/>
        </p:nvCxnSpPr>
        <p:spPr>
          <a:xfrm flipH="1">
            <a:off x="7248025" y="2348400"/>
            <a:ext cx="124200" cy="573000"/>
          </a:xfrm>
          <a:prstGeom prst="straightConnector1">
            <a:avLst/>
          </a:prstGeom>
          <a:noFill/>
          <a:ln w="152400" cap="flat" cmpd="sng">
            <a:solidFill>
              <a:srgbClr val="000000"/>
            </a:solidFill>
            <a:prstDash val="solid"/>
            <a:round/>
            <a:headEnd type="none" w="med" len="med"/>
            <a:tailEnd type="none" w="med" len="med"/>
          </a:ln>
        </p:spPr>
      </p:cxnSp>
      <p:cxnSp>
        <p:nvCxnSpPr>
          <p:cNvPr id="73" name="Google Shape;73;p15"/>
          <p:cNvCxnSpPr/>
          <p:nvPr/>
        </p:nvCxnSpPr>
        <p:spPr>
          <a:xfrm flipH="1">
            <a:off x="7075925" y="3198075"/>
            <a:ext cx="124200" cy="573000"/>
          </a:xfrm>
          <a:prstGeom prst="straightConnector1">
            <a:avLst/>
          </a:prstGeom>
          <a:noFill/>
          <a:ln w="152400" cap="flat" cmpd="sng">
            <a:solidFill>
              <a:srgbClr val="000000"/>
            </a:solidFill>
            <a:prstDash val="solid"/>
            <a:round/>
            <a:headEnd type="none" w="med" len="med"/>
            <a:tailEnd type="none" w="med" len="med"/>
          </a:ln>
        </p:spPr>
      </p:cxnSp>
      <p:cxnSp>
        <p:nvCxnSpPr>
          <p:cNvPr id="74" name="Google Shape;74;p15"/>
          <p:cNvCxnSpPr/>
          <p:nvPr/>
        </p:nvCxnSpPr>
        <p:spPr>
          <a:xfrm flipH="1">
            <a:off x="7932525" y="2278325"/>
            <a:ext cx="11700" cy="643200"/>
          </a:xfrm>
          <a:prstGeom prst="straightConnector1">
            <a:avLst/>
          </a:prstGeom>
          <a:noFill/>
          <a:ln w="152400" cap="flat" cmpd="sng">
            <a:solidFill>
              <a:srgbClr val="000000"/>
            </a:solidFill>
            <a:prstDash val="solid"/>
            <a:round/>
            <a:headEnd type="none" w="med" len="med"/>
            <a:tailEnd type="none" w="med" len="med"/>
          </a:ln>
        </p:spPr>
      </p:cxnSp>
      <p:cxnSp>
        <p:nvCxnSpPr>
          <p:cNvPr id="75" name="Google Shape;75;p15"/>
          <p:cNvCxnSpPr/>
          <p:nvPr/>
        </p:nvCxnSpPr>
        <p:spPr>
          <a:xfrm flipH="1">
            <a:off x="7553450" y="4460000"/>
            <a:ext cx="570300" cy="120000"/>
          </a:xfrm>
          <a:prstGeom prst="straightConnector1">
            <a:avLst/>
          </a:prstGeom>
          <a:noFill/>
          <a:ln w="152400" cap="flat" cmpd="sng">
            <a:solidFill>
              <a:srgbClr val="000000"/>
            </a:solidFill>
            <a:prstDash val="solid"/>
            <a:round/>
            <a:headEnd type="none" w="med" len="med"/>
            <a:tailEnd type="none" w="med" len="med"/>
          </a:ln>
        </p:spPr>
      </p:cxnSp>
      <p:cxnSp>
        <p:nvCxnSpPr>
          <p:cNvPr id="76" name="Google Shape;76;p15"/>
          <p:cNvCxnSpPr/>
          <p:nvPr/>
        </p:nvCxnSpPr>
        <p:spPr>
          <a:xfrm rot="10800000">
            <a:off x="7486725" y="3240875"/>
            <a:ext cx="457500" cy="15900"/>
          </a:xfrm>
          <a:prstGeom prst="straightConnector1">
            <a:avLst/>
          </a:prstGeom>
          <a:noFill/>
          <a:ln w="152400" cap="flat" cmpd="sng">
            <a:solidFill>
              <a:srgbClr val="000000"/>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Let’s get abstracted!</a:t>
            </a:r>
            <a:endParaRPr/>
          </a:p>
        </p:txBody>
      </p:sp>
      <p:pic>
        <p:nvPicPr>
          <p:cNvPr id="82" name="Google Shape;82;p16" descr="Image result for bridges of konigsberg graph"/>
          <p:cNvPicPr preferRelativeResize="0"/>
          <p:nvPr/>
        </p:nvPicPr>
        <p:blipFill>
          <a:blip r:embed="rId3">
            <a:alphaModFix/>
          </a:blip>
          <a:stretch>
            <a:fillRect/>
          </a:stretch>
        </p:blipFill>
        <p:spPr>
          <a:xfrm>
            <a:off x="419250" y="1152975"/>
            <a:ext cx="4083425" cy="3471625"/>
          </a:xfrm>
          <a:prstGeom prst="rect">
            <a:avLst/>
          </a:prstGeom>
          <a:noFill/>
          <a:ln>
            <a:noFill/>
          </a:ln>
        </p:spPr>
      </p:pic>
      <p:sp>
        <p:nvSpPr>
          <p:cNvPr id="83" name="Google Shape;83;p16"/>
          <p:cNvSpPr txBox="1">
            <a:spLocks noGrp="1"/>
          </p:cNvSpPr>
          <p:nvPr>
            <p:ph type="body" idx="1"/>
          </p:nvPr>
        </p:nvSpPr>
        <p:spPr>
          <a:xfrm>
            <a:off x="4830525" y="1152475"/>
            <a:ext cx="40017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Can you find a route that will traverse each edge exactly once?</a:t>
            </a:r>
            <a:endParaRPr/>
          </a:p>
          <a:p>
            <a:pPr marL="0" lvl="0" indent="0" algn="l" rtl="0">
              <a:spcBef>
                <a:spcPts val="1600"/>
              </a:spcBef>
              <a:spcAft>
                <a:spcPts val="1600"/>
              </a:spcAft>
              <a:buNone/>
            </a:pPr>
            <a:r>
              <a:rPr lang="en-GB"/>
              <a:t>This is known as an Eulerian Circuit.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Why is there no solution?</a:t>
            </a:r>
            <a:endParaRPr/>
          </a:p>
        </p:txBody>
      </p:sp>
      <p:sp>
        <p:nvSpPr>
          <p:cNvPr id="89" name="Google Shape;89;p17"/>
          <p:cNvSpPr txBox="1">
            <a:spLocks noGrp="1"/>
          </p:cNvSpPr>
          <p:nvPr>
            <p:ph type="body" idx="1"/>
          </p:nvPr>
        </p:nvSpPr>
        <p:spPr>
          <a:xfrm>
            <a:off x="311700" y="1152475"/>
            <a:ext cx="4560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GB"/>
              <a:t>Look at the following diagrams. With which of these diagrams is it possible to traverse all the edges exactly once?</a:t>
            </a:r>
            <a:endParaRPr/>
          </a:p>
        </p:txBody>
      </p:sp>
      <p:pic>
        <p:nvPicPr>
          <p:cNvPr id="90" name="Google Shape;90;p17"/>
          <p:cNvPicPr preferRelativeResize="0"/>
          <p:nvPr/>
        </p:nvPicPr>
        <p:blipFill>
          <a:blip r:embed="rId3">
            <a:alphaModFix/>
          </a:blip>
          <a:stretch>
            <a:fillRect/>
          </a:stretch>
        </p:blipFill>
        <p:spPr>
          <a:xfrm>
            <a:off x="440800" y="2311438"/>
            <a:ext cx="3905250" cy="2409825"/>
          </a:xfrm>
          <a:prstGeom prst="rect">
            <a:avLst/>
          </a:prstGeom>
          <a:noFill/>
          <a:ln>
            <a:noFill/>
          </a:ln>
        </p:spPr>
      </p:pic>
      <p:graphicFrame>
        <p:nvGraphicFramePr>
          <p:cNvPr id="91" name="Google Shape;91;p17"/>
          <p:cNvGraphicFramePr/>
          <p:nvPr>
            <p:extLst>
              <p:ext uri="{D42A27DB-BD31-4B8C-83A1-F6EECF244321}">
                <p14:modId xmlns:p14="http://schemas.microsoft.com/office/powerpoint/2010/main" val="2555565899"/>
              </p:ext>
            </p:extLst>
          </p:nvPr>
        </p:nvGraphicFramePr>
        <p:xfrm>
          <a:off x="5669100" y="1063530"/>
          <a:ext cx="2516675" cy="3603230"/>
        </p:xfrm>
        <a:graphic>
          <a:graphicData uri="http://schemas.openxmlformats.org/drawingml/2006/table">
            <a:tbl>
              <a:tblPr>
                <a:noFill/>
                <a:tableStyleId>{5B311124-9B20-4AF7-BF08-CC93332B8A68}</a:tableStyleId>
              </a:tblPr>
              <a:tblGrid>
                <a:gridCol w="919550">
                  <a:extLst>
                    <a:ext uri="{9D8B030D-6E8A-4147-A177-3AD203B41FA5}">
                      <a16:colId xmlns:a16="http://schemas.microsoft.com/office/drawing/2014/main" val="20000"/>
                    </a:ext>
                  </a:extLst>
                </a:gridCol>
                <a:gridCol w="1597125">
                  <a:extLst>
                    <a:ext uri="{9D8B030D-6E8A-4147-A177-3AD203B41FA5}">
                      <a16:colId xmlns:a16="http://schemas.microsoft.com/office/drawing/2014/main" val="20001"/>
                    </a:ext>
                  </a:extLst>
                </a:gridCol>
              </a:tblGrid>
              <a:tr h="433550">
                <a:tc>
                  <a:txBody>
                    <a:bodyPr/>
                    <a:lstStyle/>
                    <a:p>
                      <a:pPr marL="0" lvl="0" indent="0" algn="ctr" rtl="0">
                        <a:spcBef>
                          <a:spcPts val="0"/>
                        </a:spcBef>
                        <a:spcAft>
                          <a:spcPts val="0"/>
                        </a:spcAft>
                        <a:buNone/>
                      </a:pPr>
                      <a:r>
                        <a:rPr lang="en-GB">
                          <a:solidFill>
                            <a:srgbClr val="FFFFFF"/>
                          </a:solidFill>
                          <a:latin typeface="Architects Daughter"/>
                          <a:ea typeface="Architects Daughter"/>
                          <a:cs typeface="Architects Daughter"/>
                          <a:sym typeface="Architects Daughter"/>
                        </a:rPr>
                        <a:t>Shape #</a:t>
                      </a:r>
                      <a:endParaRPr>
                        <a:solidFill>
                          <a:srgbClr val="FFFFFF"/>
                        </a:solidFill>
                        <a:latin typeface="Architects Daughter"/>
                        <a:ea typeface="Architects Daughter"/>
                        <a:cs typeface="Architects Daughter"/>
                        <a:sym typeface="Architects Daughter"/>
                      </a:endParaRPr>
                    </a:p>
                  </a:txBody>
                  <a:tcPr marL="91425" marR="91425" marT="91425" marB="91425">
                    <a:solidFill>
                      <a:srgbClr val="4A86E8"/>
                    </a:solidFill>
                  </a:tcPr>
                </a:tc>
                <a:tc>
                  <a:txBody>
                    <a:bodyPr/>
                    <a:lstStyle/>
                    <a:p>
                      <a:pPr marL="0" lvl="0" indent="0" algn="ctr" rtl="0">
                        <a:spcBef>
                          <a:spcPts val="0"/>
                        </a:spcBef>
                        <a:spcAft>
                          <a:spcPts val="0"/>
                        </a:spcAft>
                        <a:buNone/>
                      </a:pPr>
                      <a:r>
                        <a:rPr lang="en-GB">
                          <a:solidFill>
                            <a:srgbClr val="FFFFFF"/>
                          </a:solidFill>
                          <a:latin typeface="Architects Daughter"/>
                          <a:ea typeface="Architects Daughter"/>
                          <a:cs typeface="Architects Daughter"/>
                          <a:sym typeface="Architects Daughter"/>
                        </a:rPr>
                        <a:t>Eulerian Circuit?</a:t>
                      </a:r>
                      <a:endParaRPr>
                        <a:solidFill>
                          <a:srgbClr val="FFFFFF"/>
                        </a:solidFill>
                        <a:latin typeface="Architects Daughter"/>
                        <a:ea typeface="Architects Daughter"/>
                        <a:cs typeface="Architects Daughter"/>
                        <a:sym typeface="Architects Daughter"/>
                      </a:endParaRPr>
                    </a:p>
                  </a:txBody>
                  <a:tcPr marL="91425" marR="91425" marT="91425" marB="91425">
                    <a:solidFill>
                      <a:srgbClr val="4A86E8"/>
                    </a:solidFill>
                  </a:tcPr>
                </a:tc>
                <a:extLst>
                  <a:ext uri="{0D108BD9-81ED-4DB2-BD59-A6C34878D82A}">
                    <a16:rowId xmlns:a16="http://schemas.microsoft.com/office/drawing/2014/main" val="10000"/>
                  </a:ext>
                </a:extLst>
              </a:tr>
              <a:tr h="359875">
                <a:tc>
                  <a:txBody>
                    <a:bodyPr/>
                    <a:lstStyle/>
                    <a:p>
                      <a:pPr marL="0" lvl="0" indent="0" algn="ctr" rtl="0">
                        <a:spcBef>
                          <a:spcPts val="0"/>
                        </a:spcBef>
                        <a:spcAft>
                          <a:spcPts val="0"/>
                        </a:spcAft>
                        <a:buNone/>
                      </a:pPr>
                      <a:r>
                        <a:rPr lang="en-GB">
                          <a:latin typeface="Architects Daughter"/>
                          <a:ea typeface="Architects Daughter"/>
                          <a:cs typeface="Architects Daughter"/>
                          <a:sym typeface="Architects Daughter"/>
                        </a:rPr>
                        <a:t>1</a:t>
                      </a:r>
                      <a:endParaRPr>
                        <a:latin typeface="Architects Daughter"/>
                        <a:ea typeface="Architects Daughter"/>
                        <a:cs typeface="Architects Daughter"/>
                        <a:sym typeface="Architects Daughter"/>
                      </a:endParaRPr>
                    </a:p>
                  </a:txBody>
                  <a:tcPr marL="91425" marR="91425" marT="91425" marB="91425">
                    <a:solidFill>
                      <a:srgbClr val="A4C2F4"/>
                    </a:solidFill>
                  </a:tcPr>
                </a:tc>
                <a:tc>
                  <a:txBody>
                    <a:bodyPr/>
                    <a:lstStyle/>
                    <a:p>
                      <a:pPr marL="0" lvl="0" indent="0" algn="ctr" rtl="0">
                        <a:spcBef>
                          <a:spcPts val="0"/>
                        </a:spcBef>
                        <a:spcAft>
                          <a:spcPts val="0"/>
                        </a:spcAft>
                        <a:buNone/>
                      </a:pPr>
                      <a:r>
                        <a:rPr lang="en-AU" dirty="0">
                          <a:latin typeface="Architects Daughter"/>
                          <a:ea typeface="Architects Daughter"/>
                          <a:cs typeface="Architects Daughter"/>
                          <a:sym typeface="Architects Daughter"/>
                        </a:rPr>
                        <a:t>True</a:t>
                      </a:r>
                      <a:endParaRPr dirty="0">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1"/>
                  </a:ext>
                </a:extLst>
              </a:tr>
              <a:tr h="359875">
                <a:tc>
                  <a:txBody>
                    <a:bodyPr/>
                    <a:lstStyle/>
                    <a:p>
                      <a:pPr marL="0" lvl="0" indent="0" algn="ctr" rtl="0">
                        <a:spcBef>
                          <a:spcPts val="0"/>
                        </a:spcBef>
                        <a:spcAft>
                          <a:spcPts val="0"/>
                        </a:spcAft>
                        <a:buNone/>
                      </a:pPr>
                      <a:r>
                        <a:rPr lang="en-GB">
                          <a:latin typeface="Architects Daughter"/>
                          <a:ea typeface="Architects Daughter"/>
                          <a:cs typeface="Architects Daughter"/>
                          <a:sym typeface="Architects Daughter"/>
                        </a:rPr>
                        <a:t>2</a:t>
                      </a:r>
                      <a:endParaRPr>
                        <a:latin typeface="Architects Daughter"/>
                        <a:ea typeface="Architects Daughter"/>
                        <a:cs typeface="Architects Daughter"/>
                        <a:sym typeface="Architects Daughter"/>
                      </a:endParaRPr>
                    </a:p>
                  </a:txBody>
                  <a:tcPr marL="91425" marR="91425" marT="91425" marB="91425">
                    <a:solidFill>
                      <a:srgbClr val="A4C2F4"/>
                    </a:solidFill>
                  </a:tcPr>
                </a:tc>
                <a:tc>
                  <a:txBody>
                    <a:bodyPr/>
                    <a:lstStyle/>
                    <a:p>
                      <a:pPr marL="0" lvl="0" indent="0" algn="ctr" rtl="0">
                        <a:spcBef>
                          <a:spcPts val="0"/>
                        </a:spcBef>
                        <a:spcAft>
                          <a:spcPts val="0"/>
                        </a:spcAft>
                        <a:buNone/>
                      </a:pPr>
                      <a:r>
                        <a:rPr lang="en-AU" dirty="0">
                          <a:latin typeface="Architects Daughter"/>
                          <a:ea typeface="Architects Daughter"/>
                          <a:cs typeface="Architects Daughter"/>
                          <a:sym typeface="Architects Daughter"/>
                        </a:rPr>
                        <a:t>True</a:t>
                      </a:r>
                      <a:endParaRPr dirty="0">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2"/>
                  </a:ext>
                </a:extLst>
              </a:tr>
              <a:tr h="359875">
                <a:tc>
                  <a:txBody>
                    <a:bodyPr/>
                    <a:lstStyle/>
                    <a:p>
                      <a:pPr marL="0" lvl="0" indent="0" algn="ctr" rtl="0">
                        <a:spcBef>
                          <a:spcPts val="0"/>
                        </a:spcBef>
                        <a:spcAft>
                          <a:spcPts val="0"/>
                        </a:spcAft>
                        <a:buNone/>
                      </a:pPr>
                      <a:r>
                        <a:rPr lang="en-GB" dirty="0">
                          <a:latin typeface="Architects Daughter"/>
                          <a:ea typeface="Architects Daughter"/>
                          <a:cs typeface="Architects Daughter"/>
                          <a:sym typeface="Architects Daughter"/>
                        </a:rPr>
                        <a:t>3</a:t>
                      </a:r>
                      <a:endParaRPr dirty="0">
                        <a:latin typeface="Architects Daughter"/>
                        <a:ea typeface="Architects Daughter"/>
                        <a:cs typeface="Architects Daughter"/>
                        <a:sym typeface="Architects Daughter"/>
                      </a:endParaRPr>
                    </a:p>
                  </a:txBody>
                  <a:tcPr marL="91425" marR="91425" marT="91425" marB="91425">
                    <a:solidFill>
                      <a:srgbClr val="A4C2F4"/>
                    </a:solidFill>
                  </a:tcPr>
                </a:tc>
                <a:tc>
                  <a:txBody>
                    <a:bodyPr/>
                    <a:lstStyle/>
                    <a:p>
                      <a:pPr marL="0" lvl="0" indent="0" algn="ctr" rtl="0">
                        <a:spcBef>
                          <a:spcPts val="0"/>
                        </a:spcBef>
                        <a:spcAft>
                          <a:spcPts val="0"/>
                        </a:spcAft>
                        <a:buNone/>
                      </a:pPr>
                      <a:endParaRPr dirty="0">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3"/>
                  </a:ext>
                </a:extLst>
              </a:tr>
              <a:tr h="359875">
                <a:tc>
                  <a:txBody>
                    <a:bodyPr/>
                    <a:lstStyle/>
                    <a:p>
                      <a:pPr marL="0" lvl="0" indent="0" algn="ctr" rtl="0">
                        <a:spcBef>
                          <a:spcPts val="0"/>
                        </a:spcBef>
                        <a:spcAft>
                          <a:spcPts val="0"/>
                        </a:spcAft>
                        <a:buNone/>
                      </a:pPr>
                      <a:r>
                        <a:rPr lang="en-GB" dirty="0">
                          <a:latin typeface="Architects Daughter"/>
                          <a:ea typeface="Architects Daughter"/>
                          <a:cs typeface="Architects Daughter"/>
                          <a:sym typeface="Architects Daughter"/>
                        </a:rPr>
                        <a:t>4</a:t>
                      </a:r>
                      <a:endParaRPr dirty="0">
                        <a:latin typeface="Architects Daughter"/>
                        <a:ea typeface="Architects Daughter"/>
                        <a:cs typeface="Architects Daughter"/>
                        <a:sym typeface="Architects Daughter"/>
                      </a:endParaRPr>
                    </a:p>
                  </a:txBody>
                  <a:tcPr marL="91425" marR="91425" marT="91425" marB="91425">
                    <a:solidFill>
                      <a:srgbClr val="A4C2F4"/>
                    </a:solidFill>
                  </a:tcPr>
                </a:tc>
                <a:tc>
                  <a:txBody>
                    <a:bodyPr/>
                    <a:lstStyle/>
                    <a:p>
                      <a:pPr marL="0" lvl="0" indent="0" algn="ctr" rtl="0">
                        <a:spcBef>
                          <a:spcPts val="0"/>
                        </a:spcBef>
                        <a:spcAft>
                          <a:spcPts val="0"/>
                        </a:spcAft>
                        <a:buNone/>
                      </a:pPr>
                      <a:endParaRPr>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4"/>
                  </a:ext>
                </a:extLst>
              </a:tr>
              <a:tr h="359875">
                <a:tc>
                  <a:txBody>
                    <a:bodyPr/>
                    <a:lstStyle/>
                    <a:p>
                      <a:pPr marL="0" lvl="0" indent="0" algn="ctr" rtl="0">
                        <a:spcBef>
                          <a:spcPts val="0"/>
                        </a:spcBef>
                        <a:spcAft>
                          <a:spcPts val="0"/>
                        </a:spcAft>
                        <a:buNone/>
                      </a:pPr>
                      <a:r>
                        <a:rPr lang="en-GB">
                          <a:latin typeface="Architects Daughter"/>
                          <a:ea typeface="Architects Daughter"/>
                          <a:cs typeface="Architects Daughter"/>
                          <a:sym typeface="Architects Daughter"/>
                        </a:rPr>
                        <a:t>5</a:t>
                      </a:r>
                      <a:endParaRPr>
                        <a:latin typeface="Architects Daughter"/>
                        <a:ea typeface="Architects Daughter"/>
                        <a:cs typeface="Architects Daughter"/>
                        <a:sym typeface="Architects Daughter"/>
                      </a:endParaRPr>
                    </a:p>
                  </a:txBody>
                  <a:tcPr marL="91425" marR="91425" marT="91425" marB="91425">
                    <a:solidFill>
                      <a:srgbClr val="A4C2F4"/>
                    </a:solidFill>
                  </a:tcPr>
                </a:tc>
                <a:tc>
                  <a:txBody>
                    <a:bodyPr/>
                    <a:lstStyle/>
                    <a:p>
                      <a:pPr marL="0" lvl="0" indent="0" algn="ctr" rtl="0">
                        <a:spcBef>
                          <a:spcPts val="0"/>
                        </a:spcBef>
                        <a:spcAft>
                          <a:spcPts val="0"/>
                        </a:spcAft>
                        <a:buNone/>
                      </a:pPr>
                      <a:endParaRPr>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5"/>
                  </a:ext>
                </a:extLst>
              </a:tr>
              <a:tr h="359875">
                <a:tc>
                  <a:txBody>
                    <a:bodyPr/>
                    <a:lstStyle/>
                    <a:p>
                      <a:pPr marL="0" lvl="0" indent="0" algn="ctr" rtl="0">
                        <a:spcBef>
                          <a:spcPts val="0"/>
                        </a:spcBef>
                        <a:spcAft>
                          <a:spcPts val="0"/>
                        </a:spcAft>
                        <a:buNone/>
                      </a:pPr>
                      <a:r>
                        <a:rPr lang="en-GB">
                          <a:latin typeface="Architects Daughter"/>
                          <a:ea typeface="Architects Daughter"/>
                          <a:cs typeface="Architects Daughter"/>
                          <a:sym typeface="Architects Daughter"/>
                        </a:rPr>
                        <a:t>6</a:t>
                      </a:r>
                      <a:endParaRPr>
                        <a:latin typeface="Architects Daughter"/>
                        <a:ea typeface="Architects Daughter"/>
                        <a:cs typeface="Architects Daughter"/>
                        <a:sym typeface="Architects Daughter"/>
                      </a:endParaRPr>
                    </a:p>
                  </a:txBody>
                  <a:tcPr marL="91425" marR="91425" marT="91425" marB="91425">
                    <a:solidFill>
                      <a:srgbClr val="A4C2F4"/>
                    </a:solidFill>
                  </a:tcPr>
                </a:tc>
                <a:tc>
                  <a:txBody>
                    <a:bodyPr/>
                    <a:lstStyle/>
                    <a:p>
                      <a:pPr marL="0" lvl="0" indent="0" algn="ctr" rtl="0">
                        <a:spcBef>
                          <a:spcPts val="0"/>
                        </a:spcBef>
                        <a:spcAft>
                          <a:spcPts val="0"/>
                        </a:spcAft>
                        <a:buNone/>
                      </a:pPr>
                      <a:endParaRPr>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6"/>
                  </a:ext>
                </a:extLst>
              </a:tr>
              <a:tr h="359875">
                <a:tc>
                  <a:txBody>
                    <a:bodyPr/>
                    <a:lstStyle/>
                    <a:p>
                      <a:pPr marL="0" lvl="0" indent="0" algn="ctr" rtl="0">
                        <a:spcBef>
                          <a:spcPts val="0"/>
                        </a:spcBef>
                        <a:spcAft>
                          <a:spcPts val="0"/>
                        </a:spcAft>
                        <a:buNone/>
                      </a:pPr>
                      <a:r>
                        <a:rPr lang="en-GB">
                          <a:latin typeface="Architects Daughter"/>
                          <a:ea typeface="Architects Daughter"/>
                          <a:cs typeface="Architects Daughter"/>
                          <a:sym typeface="Architects Daughter"/>
                        </a:rPr>
                        <a:t>7</a:t>
                      </a:r>
                      <a:endParaRPr>
                        <a:latin typeface="Architects Daughter"/>
                        <a:ea typeface="Architects Daughter"/>
                        <a:cs typeface="Architects Daughter"/>
                        <a:sym typeface="Architects Daughter"/>
                      </a:endParaRPr>
                    </a:p>
                  </a:txBody>
                  <a:tcPr marL="91425" marR="91425" marT="91425" marB="91425">
                    <a:solidFill>
                      <a:srgbClr val="A4C2F4"/>
                    </a:solidFill>
                  </a:tcPr>
                </a:tc>
                <a:tc>
                  <a:txBody>
                    <a:bodyPr/>
                    <a:lstStyle/>
                    <a:p>
                      <a:pPr marL="0" lvl="0" indent="0" algn="ctr" rtl="0">
                        <a:spcBef>
                          <a:spcPts val="0"/>
                        </a:spcBef>
                        <a:spcAft>
                          <a:spcPts val="0"/>
                        </a:spcAft>
                        <a:buNone/>
                      </a:pPr>
                      <a:endParaRPr>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7"/>
                  </a:ext>
                </a:extLst>
              </a:tr>
              <a:tr h="359875">
                <a:tc>
                  <a:txBody>
                    <a:bodyPr/>
                    <a:lstStyle/>
                    <a:p>
                      <a:pPr marL="0" lvl="0" indent="0" algn="ctr" rtl="0">
                        <a:spcBef>
                          <a:spcPts val="0"/>
                        </a:spcBef>
                        <a:spcAft>
                          <a:spcPts val="0"/>
                        </a:spcAft>
                        <a:buNone/>
                      </a:pPr>
                      <a:r>
                        <a:rPr lang="en-GB">
                          <a:latin typeface="Architects Daughter"/>
                          <a:ea typeface="Architects Daughter"/>
                          <a:cs typeface="Architects Daughter"/>
                          <a:sym typeface="Architects Daughter"/>
                        </a:rPr>
                        <a:t>8</a:t>
                      </a:r>
                      <a:endParaRPr>
                        <a:latin typeface="Architects Daughter"/>
                        <a:ea typeface="Architects Daughter"/>
                        <a:cs typeface="Architects Daughter"/>
                        <a:sym typeface="Architects Daughter"/>
                      </a:endParaRPr>
                    </a:p>
                  </a:txBody>
                  <a:tcPr marL="91425" marR="91425" marT="91425" marB="91425">
                    <a:solidFill>
                      <a:srgbClr val="A4C2F4"/>
                    </a:solidFill>
                  </a:tcPr>
                </a:tc>
                <a:tc>
                  <a:txBody>
                    <a:bodyPr/>
                    <a:lstStyle/>
                    <a:p>
                      <a:pPr marL="0" lvl="0" indent="0" algn="ctr" rtl="0">
                        <a:spcBef>
                          <a:spcPts val="0"/>
                        </a:spcBef>
                        <a:spcAft>
                          <a:spcPts val="0"/>
                        </a:spcAft>
                        <a:buNone/>
                      </a:pPr>
                      <a:endParaRPr dirty="0">
                        <a:latin typeface="Architects Daughter"/>
                        <a:ea typeface="Architects Daughter"/>
                        <a:cs typeface="Architects Daughter"/>
                        <a:sym typeface="Architects Daughter"/>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Euler’s Solution</a:t>
            </a:r>
            <a:endParaRPr/>
          </a:p>
        </p:txBody>
      </p:sp>
      <p:sp>
        <p:nvSpPr>
          <p:cNvPr id="97" name="Google Shape;97;p18"/>
          <p:cNvSpPr txBox="1">
            <a:spLocks noGrp="1"/>
          </p:cNvSpPr>
          <p:nvPr>
            <p:ph type="body" idx="1"/>
          </p:nvPr>
        </p:nvSpPr>
        <p:spPr>
          <a:xfrm>
            <a:off x="2945725" y="987275"/>
            <a:ext cx="5886600" cy="358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Euler’s solution to the Konigsberg Bridge Problem was demonstrating that it was not possible to find a solution in the first place.</a:t>
            </a:r>
            <a:endParaRPr/>
          </a:p>
          <a:p>
            <a:pPr marL="0" lvl="0" indent="0" algn="l" rtl="0">
              <a:spcBef>
                <a:spcPts val="1600"/>
              </a:spcBef>
              <a:spcAft>
                <a:spcPts val="0"/>
              </a:spcAft>
              <a:buNone/>
            </a:pPr>
            <a:r>
              <a:rPr lang="en-GB"/>
              <a:t>He said that in order for an Eulerian path to exist, there must be either 0 or 2 odd degree vertices in total. Any more and it’s just not possible to traverse every edge exactly once.</a:t>
            </a:r>
            <a:endParaRPr/>
          </a:p>
          <a:p>
            <a:pPr marL="0" lvl="0" indent="0" algn="l" rtl="0">
              <a:spcBef>
                <a:spcPts val="1600"/>
              </a:spcBef>
              <a:spcAft>
                <a:spcPts val="1600"/>
              </a:spcAft>
              <a:buNone/>
            </a:pPr>
            <a:r>
              <a:rPr lang="en-GB"/>
              <a:t>Only the start and end node can have an odd degree. In order to traverse every edge, you must enter and exit every other node meaning that their degrees have to be even.</a:t>
            </a:r>
            <a:endParaRPr/>
          </a:p>
        </p:txBody>
      </p:sp>
      <p:pic>
        <p:nvPicPr>
          <p:cNvPr id="98" name="Google Shape;98;p18" descr="Image result for leonhard euler silhouette"/>
          <p:cNvPicPr preferRelativeResize="0"/>
          <p:nvPr/>
        </p:nvPicPr>
        <p:blipFill>
          <a:blip r:embed="rId3">
            <a:alphaModFix/>
          </a:blip>
          <a:stretch>
            <a:fillRect/>
          </a:stretch>
        </p:blipFill>
        <p:spPr>
          <a:xfrm>
            <a:off x="177225" y="1332975"/>
            <a:ext cx="2635798"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Extension: Write code to determine if the following graph is an eulerian circuit</a:t>
            </a:r>
            <a:endParaRPr/>
          </a:p>
        </p:txBody>
      </p:sp>
      <p:sp>
        <p:nvSpPr>
          <p:cNvPr id="170" name="Google Shape;170;p25"/>
          <p:cNvSpPr txBox="1">
            <a:spLocks noGrp="1"/>
          </p:cNvSpPr>
          <p:nvPr>
            <p:ph type="body" idx="1"/>
          </p:nvPr>
        </p:nvSpPr>
        <p:spPr>
          <a:xfrm>
            <a:off x="311700" y="2478575"/>
            <a:ext cx="6360600" cy="1447800"/>
          </a:xfrm>
          <a:prstGeom prst="rect">
            <a:avLst/>
          </a:prstGeom>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1600"/>
              </a:spcAft>
              <a:buNone/>
            </a:pPr>
            <a:r>
              <a:rPr lang="en-GB" sz="1200">
                <a:latin typeface="Courier New"/>
                <a:ea typeface="Courier New"/>
                <a:cs typeface="Courier New"/>
                <a:sym typeface="Courier New"/>
              </a:rPr>
              <a:t>for n in [[0,130,228], [1,217,106], [2,219,189], [3,157,164], [4,193,254]]:</a:t>
            </a:r>
            <a:br>
              <a:rPr lang="en-GB" sz="1200">
                <a:latin typeface="Courier New"/>
                <a:ea typeface="Courier New"/>
                <a:cs typeface="Courier New"/>
                <a:sym typeface="Courier New"/>
              </a:rPr>
            </a:br>
            <a:r>
              <a:rPr lang="en-GB" sz="1200">
                <a:latin typeface="Courier New"/>
                <a:ea typeface="Courier New"/>
                <a:cs typeface="Courier New"/>
                <a:sym typeface="Courier New"/>
              </a:rPr>
              <a:t>    new_node = graph.add_node(id =n[0])</a:t>
            </a:r>
            <a:br>
              <a:rPr lang="en-GB" sz="1200">
                <a:latin typeface="Courier New"/>
                <a:ea typeface="Courier New"/>
                <a:cs typeface="Courier New"/>
                <a:sym typeface="Courier New"/>
              </a:rPr>
            </a:br>
            <a:r>
              <a:rPr lang="en-GB" sz="1200">
                <a:latin typeface="Courier New"/>
                <a:ea typeface="Courier New"/>
                <a:cs typeface="Courier New"/>
                <a:sym typeface="Courier New"/>
              </a:rPr>
              <a:t>    new_node.set_position(n[1], n[2], relative = False)</a:t>
            </a:r>
            <a:br>
              <a:rPr lang="en-GB" sz="1200">
                <a:latin typeface="Courier New"/>
                <a:ea typeface="Courier New"/>
                <a:cs typeface="Courier New"/>
                <a:sym typeface="Courier New"/>
              </a:rPr>
            </a:br>
            <a:r>
              <a:rPr lang="en-GB" sz="1200">
                <a:latin typeface="Courier New"/>
                <a:ea typeface="Courier New"/>
                <a:cs typeface="Courier New"/>
                <a:sym typeface="Courier New"/>
              </a:rPr>
              <a:t>for e in  [[1,3], [2,1], [2,3], [4,2], [0,2], [0,4], [0,3], [3,4]]:</a:t>
            </a:r>
            <a:br>
              <a:rPr lang="en-GB" sz="1200">
                <a:latin typeface="Courier New"/>
                <a:ea typeface="Courier New"/>
                <a:cs typeface="Courier New"/>
                <a:sym typeface="Courier New"/>
              </a:rPr>
            </a:br>
            <a:r>
              <a:rPr lang="en-GB" sz="1200">
                <a:latin typeface="Courier New"/>
                <a:ea typeface="Courier New"/>
                <a:cs typeface="Courier New"/>
                <a:sym typeface="Courier New"/>
              </a:rPr>
              <a:t>    new_edge = graph.add_edge(graph.node(e[0]), graph.node(e[1]))</a:t>
            </a:r>
            <a:endParaRPr sz="1200">
              <a:latin typeface="Courier New"/>
              <a:ea typeface="Courier New"/>
              <a:cs typeface="Courier New"/>
              <a:sym typeface="Courier New"/>
            </a:endParaRPr>
          </a:p>
        </p:txBody>
      </p:sp>
      <p:pic>
        <p:nvPicPr>
          <p:cNvPr id="171" name="Google Shape;171;p25"/>
          <p:cNvPicPr preferRelativeResize="0"/>
          <p:nvPr/>
        </p:nvPicPr>
        <p:blipFill rotWithShape="1">
          <a:blip r:embed="rId3">
            <a:alphaModFix/>
          </a:blip>
          <a:srcRect l="8182" t="3569" r="12066" b="6977"/>
          <a:stretch/>
        </p:blipFill>
        <p:spPr>
          <a:xfrm>
            <a:off x="6908600" y="1892050"/>
            <a:ext cx="1852875" cy="26208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224B90A977E949A271DB7F70235B50" ma:contentTypeVersion="12" ma:contentTypeDescription="Create a new document." ma:contentTypeScope="" ma:versionID="2cb9e5fe5948c69ffe2a65e283dc17df">
  <xsd:schema xmlns:xsd="http://www.w3.org/2001/XMLSchema" xmlns:xs="http://www.w3.org/2001/XMLSchema" xmlns:p="http://schemas.microsoft.com/office/2006/metadata/properties" xmlns:ns2="7931008f-5bd1-4c17-b04d-853b9de41564" xmlns:ns3="e922249c-2e51-498c-887c-e5d654688006" targetNamespace="http://schemas.microsoft.com/office/2006/metadata/properties" ma:root="true" ma:fieldsID="22b8d411f09bb3fd269f1e0ebe272871" ns2:_="" ns3:_="">
    <xsd:import namespace="7931008f-5bd1-4c17-b04d-853b9de41564"/>
    <xsd:import namespace="e922249c-2e51-498c-887c-e5d65468800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31008f-5bd1-4c17-b04d-853b9de415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922249c-2e51-498c-887c-e5d654688006"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6645BB-4291-4C9B-A108-D9061C15E9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31008f-5bd1-4c17-b04d-853b9de41564"/>
    <ds:schemaRef ds:uri="e922249c-2e51-498c-887c-e5d6546880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EF00E3-72B2-4A83-B349-A184E17A780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F523131-05A3-43E3-ABDF-C3846CDA1DC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46</TotalTime>
  <Words>312</Words>
  <Application>Microsoft Macintosh PowerPoint</Application>
  <PresentationFormat>On-screen Show (16:9)</PresentationFormat>
  <Paragraphs>28</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Slackey</vt:lpstr>
      <vt:lpstr>Arial</vt:lpstr>
      <vt:lpstr>Courier New</vt:lpstr>
      <vt:lpstr>Architects Daughter</vt:lpstr>
      <vt:lpstr>Simple Light</vt:lpstr>
      <vt:lpstr>The Bridges  of Königsberg</vt:lpstr>
      <vt:lpstr>Let’s go to Kaliningrad</vt:lpstr>
      <vt:lpstr>Konigsberg</vt:lpstr>
      <vt:lpstr>Let’s get abstracted!</vt:lpstr>
      <vt:lpstr>Why is there no solution?</vt:lpstr>
      <vt:lpstr>Euler’s Solution</vt:lpstr>
      <vt:lpstr>Extension: Write code to determine if the following graph is an eulerian circuit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Bridges  of Königsberg</dc:title>
  <dc:creator>Toan Huynh</dc:creator>
  <cp:lastModifiedBy>Campbell Gregor</cp:lastModifiedBy>
  <cp:revision>4</cp:revision>
  <dcterms:modified xsi:type="dcterms:W3CDTF">2021-02-28T22:32:26Z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0x010100B1224B90A977E949A271DB7F70235B50</vt:lpwstr>
  </property>
</Properties>
</file>