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4"/>
  </p:sldMasterIdLst>
  <p:notesMasterIdLst>
    <p:notesMasterId r:id="rId24"/>
  </p:notesMasterIdLst>
  <p:sldIdLst>
    <p:sldId id="256" r:id="rId5"/>
    <p:sldId id="257" r:id="rId6"/>
    <p:sldId id="258" r:id="rId7"/>
    <p:sldId id="259" r:id="rId8"/>
    <p:sldId id="260" r:id="rId9"/>
    <p:sldId id="266" r:id="rId10"/>
    <p:sldId id="267" r:id="rId11"/>
    <p:sldId id="282" r:id="rId12"/>
    <p:sldId id="284" r:id="rId13"/>
    <p:sldId id="283" r:id="rId14"/>
    <p:sldId id="285" r:id="rId15"/>
    <p:sldId id="286" r:id="rId16"/>
    <p:sldId id="287" r:id="rId17"/>
    <p:sldId id="272" r:id="rId18"/>
    <p:sldId id="288" r:id="rId19"/>
    <p:sldId id="273" r:id="rId20"/>
    <p:sldId id="274" r:id="rId21"/>
    <p:sldId id="279" r:id="rId22"/>
    <p:sldId id="280" r:id="rId23"/>
  </p:sldIdLst>
  <p:sldSz cx="9144000" cy="5143500" type="screen16x9"/>
  <p:notesSz cx="6858000" cy="9144000"/>
  <p:embeddedFontLst>
    <p:embeddedFont>
      <p:font typeface="Cabin Sketch" panose="020B0604020202020204" charset="0"/>
      <p:regular r:id="rId25"/>
      <p:bold r:id="rId26"/>
    </p:embeddedFont>
    <p:embeddedFont>
      <p:font typeface="Shadows Into Light" panose="020B0604020202020204"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217" autoAdjust="0"/>
  </p:normalViewPr>
  <p:slideViewPr>
    <p:cSldViewPr snapToGrid="0">
      <p:cViewPr varScale="1">
        <p:scale>
          <a:sx n="132" d="100"/>
          <a:sy n="132" d="100"/>
        </p:scale>
        <p:origin x="10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 name="Google Shape;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e12fe433b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e12fe433b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4166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e12fe433b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e12fe433b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73780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e12fe433b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e12fe433b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89544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e12fe433b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e12fe433b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09726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a58165de8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a58165de8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a58165de8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a58165de8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6728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a58165de8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a58165de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58165de8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a58165de8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a58165de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a58165de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a58165de8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a58165de8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ga57e9488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 name="Google Shape;38;ga57e9488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a57e94881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a57e9488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a57e9488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a57e9488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a57e94881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a57e9488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a57e94881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a57e94881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e12fe433b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e12fe433b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e12fe433b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e12fe433b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2213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e12fe433b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e12fe433b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0927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1583342"/>
            <a:ext cx="7772400" cy="1159856"/>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1" name="Google Shape;11;p2"/>
          <p:cNvSpPr txBox="1">
            <a:spLocks noGrp="1"/>
          </p:cNvSpPr>
          <p:nvPr>
            <p:ph type="subTitle" idx="1"/>
          </p:nvPr>
        </p:nvSpPr>
        <p:spPr>
          <a:xfrm>
            <a:off x="685800" y="2840054"/>
            <a:ext cx="7772400" cy="784738"/>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a:endParaRPr/>
          </a:p>
        </p:txBody>
      </p:sp>
      <p:sp>
        <p:nvSpPr>
          <p:cNvPr id="12" name="Google Shape;12;p2"/>
          <p:cNvSpPr txBox="1">
            <a:spLocks noGrp="1"/>
          </p:cNvSpPr>
          <p:nvPr>
            <p:ph type="sldNum" idx="12"/>
          </p:nvPr>
        </p:nvSpPr>
        <p:spPr>
          <a:xfrm>
            <a:off x="8556791" y="4749851"/>
            <a:ext cx="548700" cy="393525"/>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57200" y="205978"/>
            <a:ext cx="8229600" cy="85725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 name="Google Shape;15;p3"/>
          <p:cNvSpPr txBox="1">
            <a:spLocks noGrp="1"/>
          </p:cNvSpPr>
          <p:nvPr>
            <p:ph type="body" idx="1"/>
          </p:nvPr>
        </p:nvSpPr>
        <p:spPr>
          <a:xfrm>
            <a:off x="457200" y="1200150"/>
            <a:ext cx="8229600" cy="3725681"/>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 name="Google Shape;16;p3"/>
          <p:cNvSpPr txBox="1">
            <a:spLocks noGrp="1"/>
          </p:cNvSpPr>
          <p:nvPr>
            <p:ph type="sldNum" idx="12"/>
          </p:nvPr>
        </p:nvSpPr>
        <p:spPr>
          <a:xfrm>
            <a:off x="8556791" y="4749851"/>
            <a:ext cx="548700" cy="393525"/>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57200" y="205978"/>
            <a:ext cx="8229600" cy="85725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9" name="Google Shape;19;p4"/>
          <p:cNvSpPr txBox="1">
            <a:spLocks noGrp="1"/>
          </p:cNvSpPr>
          <p:nvPr>
            <p:ph type="body" idx="1"/>
          </p:nvPr>
        </p:nvSpPr>
        <p:spPr>
          <a:xfrm>
            <a:off x="457200" y="1200150"/>
            <a:ext cx="3994526" cy="3725681"/>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 name="Google Shape;20;p4"/>
          <p:cNvSpPr txBox="1">
            <a:spLocks noGrp="1"/>
          </p:cNvSpPr>
          <p:nvPr>
            <p:ph type="body" idx="2"/>
          </p:nvPr>
        </p:nvSpPr>
        <p:spPr>
          <a:xfrm>
            <a:off x="4692274" y="1200150"/>
            <a:ext cx="3994526" cy="3725681"/>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1" name="Google Shape;21;p4"/>
          <p:cNvSpPr txBox="1">
            <a:spLocks noGrp="1"/>
          </p:cNvSpPr>
          <p:nvPr>
            <p:ph type="sldNum" idx="12"/>
          </p:nvPr>
        </p:nvSpPr>
        <p:spPr>
          <a:xfrm>
            <a:off x="8556791" y="4749851"/>
            <a:ext cx="548700" cy="393525"/>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457200" y="205978"/>
            <a:ext cx="8229600" cy="85725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sldNum" idx="12"/>
          </p:nvPr>
        </p:nvSpPr>
        <p:spPr>
          <a:xfrm>
            <a:off x="8556791" y="4749851"/>
            <a:ext cx="548700" cy="393525"/>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5"/>
        <p:cNvGrpSpPr/>
        <p:nvPr/>
      </p:nvGrpSpPr>
      <p:grpSpPr>
        <a:xfrm>
          <a:off x="0" y="0"/>
          <a:ext cx="0" cy="0"/>
          <a:chOff x="0" y="0"/>
          <a:chExt cx="0" cy="0"/>
        </a:xfrm>
      </p:grpSpPr>
      <p:sp>
        <p:nvSpPr>
          <p:cNvPr id="26" name="Google Shape;26;p6"/>
          <p:cNvSpPr txBox="1">
            <a:spLocks noGrp="1"/>
          </p:cNvSpPr>
          <p:nvPr>
            <p:ph type="body" idx="1"/>
          </p:nvPr>
        </p:nvSpPr>
        <p:spPr>
          <a:xfrm>
            <a:off x="457200" y="4406309"/>
            <a:ext cx="8229600" cy="51952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
        <p:nvSpPr>
          <p:cNvPr id="27" name="Google Shape;27;p6"/>
          <p:cNvSpPr txBox="1">
            <a:spLocks noGrp="1"/>
          </p:cNvSpPr>
          <p:nvPr>
            <p:ph type="sldNum" idx="12"/>
          </p:nvPr>
        </p:nvSpPr>
        <p:spPr>
          <a:xfrm>
            <a:off x="8556791" y="4749851"/>
            <a:ext cx="548700" cy="393525"/>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7"/>
          <p:cNvSpPr txBox="1">
            <a:spLocks noGrp="1"/>
          </p:cNvSpPr>
          <p:nvPr>
            <p:ph type="sldNum" idx="12"/>
          </p:nvPr>
        </p:nvSpPr>
        <p:spPr>
          <a:xfrm>
            <a:off x="8556791" y="4749851"/>
            <a:ext cx="548700" cy="393525"/>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600"/>
              <a:buNone/>
              <a:defRPr sz="3600" b="1">
                <a:solidFill>
                  <a:schemeClr val="dk1"/>
                </a:solidFill>
              </a:defRPr>
            </a:lvl1pPr>
            <a:lvl2pPr lvl="1">
              <a:spcBef>
                <a:spcPts val="0"/>
              </a:spcBef>
              <a:spcAft>
                <a:spcPts val="0"/>
              </a:spcAft>
              <a:buClr>
                <a:schemeClr val="dk1"/>
              </a:buClr>
              <a:buSzPts val="3600"/>
              <a:buNone/>
              <a:defRPr sz="3600" b="1">
                <a:solidFill>
                  <a:schemeClr val="dk1"/>
                </a:solidFill>
              </a:defRPr>
            </a:lvl2pPr>
            <a:lvl3pPr lvl="2">
              <a:spcBef>
                <a:spcPts val="0"/>
              </a:spcBef>
              <a:spcAft>
                <a:spcPts val="0"/>
              </a:spcAft>
              <a:buClr>
                <a:schemeClr val="dk1"/>
              </a:buClr>
              <a:buSzPts val="3600"/>
              <a:buNone/>
              <a:defRPr sz="3600" b="1">
                <a:solidFill>
                  <a:schemeClr val="dk1"/>
                </a:solidFill>
              </a:defRPr>
            </a:lvl3pPr>
            <a:lvl4pPr lvl="3">
              <a:spcBef>
                <a:spcPts val="0"/>
              </a:spcBef>
              <a:spcAft>
                <a:spcPts val="0"/>
              </a:spcAft>
              <a:buClr>
                <a:schemeClr val="dk1"/>
              </a:buClr>
              <a:buSzPts val="3600"/>
              <a:buNone/>
              <a:defRPr sz="3600" b="1">
                <a:solidFill>
                  <a:schemeClr val="dk1"/>
                </a:solidFill>
              </a:defRPr>
            </a:lvl4pPr>
            <a:lvl5pPr lvl="4">
              <a:spcBef>
                <a:spcPts val="0"/>
              </a:spcBef>
              <a:spcAft>
                <a:spcPts val="0"/>
              </a:spcAft>
              <a:buClr>
                <a:schemeClr val="dk1"/>
              </a:buClr>
              <a:buSzPts val="3600"/>
              <a:buNone/>
              <a:defRPr sz="3600" b="1">
                <a:solidFill>
                  <a:schemeClr val="dk1"/>
                </a:solidFill>
              </a:defRPr>
            </a:lvl5pPr>
            <a:lvl6pPr lvl="5">
              <a:spcBef>
                <a:spcPts val="0"/>
              </a:spcBef>
              <a:spcAft>
                <a:spcPts val="0"/>
              </a:spcAft>
              <a:buClr>
                <a:schemeClr val="dk1"/>
              </a:buClr>
              <a:buSzPts val="3600"/>
              <a:buNone/>
              <a:defRPr sz="3600" b="1">
                <a:solidFill>
                  <a:schemeClr val="dk1"/>
                </a:solidFill>
              </a:defRPr>
            </a:lvl6pPr>
            <a:lvl7pPr lvl="6">
              <a:spcBef>
                <a:spcPts val="0"/>
              </a:spcBef>
              <a:spcAft>
                <a:spcPts val="0"/>
              </a:spcAft>
              <a:buClr>
                <a:schemeClr val="dk1"/>
              </a:buClr>
              <a:buSzPts val="3600"/>
              <a:buNone/>
              <a:defRPr sz="3600" b="1">
                <a:solidFill>
                  <a:schemeClr val="dk1"/>
                </a:solidFill>
              </a:defRPr>
            </a:lvl7pPr>
            <a:lvl8pPr lvl="7">
              <a:spcBef>
                <a:spcPts val="0"/>
              </a:spcBef>
              <a:spcAft>
                <a:spcPts val="0"/>
              </a:spcAft>
              <a:buClr>
                <a:schemeClr val="dk1"/>
              </a:buClr>
              <a:buSzPts val="3600"/>
              <a:buNone/>
              <a:defRPr sz="3600" b="1">
                <a:solidFill>
                  <a:schemeClr val="dk1"/>
                </a:solidFill>
              </a:defRPr>
            </a:lvl8pPr>
            <a:lvl9pPr lvl="8">
              <a:spcBef>
                <a:spcPts val="0"/>
              </a:spcBef>
              <a:spcAft>
                <a:spcPts val="0"/>
              </a:spcAft>
              <a:buClr>
                <a:schemeClr val="dk1"/>
              </a:buClr>
              <a:buSzPts val="3600"/>
              <a:buNone/>
              <a:defRPr sz="3600" b="1">
                <a:solidFill>
                  <a:schemeClr val="dk1"/>
                </a:solidFill>
              </a:defRPr>
            </a:lvl9pPr>
          </a:lstStyle>
          <a:p>
            <a:endParaRPr/>
          </a:p>
        </p:txBody>
      </p:sp>
      <p:sp>
        <p:nvSpPr>
          <p:cNvPr id="7" name="Google Shape;7;p1"/>
          <p:cNvSpPr txBox="1">
            <a:spLocks noGrp="1"/>
          </p:cNvSpPr>
          <p:nvPr>
            <p:ph type="body" idx="1"/>
          </p:nvPr>
        </p:nvSpPr>
        <p:spPr>
          <a:xfrm>
            <a:off x="457200" y="1200150"/>
            <a:ext cx="8229600" cy="3725681"/>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Char char="●"/>
              <a:defRPr sz="3000">
                <a:solidFill>
                  <a:schemeClr val="dk1"/>
                </a:solidFill>
              </a:defRPr>
            </a:lvl1pPr>
            <a:lvl2pPr marL="914400" lvl="1" indent="-381000">
              <a:spcBef>
                <a:spcPts val="0"/>
              </a:spcBef>
              <a:spcAft>
                <a:spcPts val="0"/>
              </a:spcAft>
              <a:buClr>
                <a:schemeClr val="dk1"/>
              </a:buClr>
              <a:buSzPts val="2400"/>
              <a:buChar char="○"/>
              <a:defRPr sz="2400">
                <a:solidFill>
                  <a:schemeClr val="dk1"/>
                </a:solidFill>
              </a:defRPr>
            </a:lvl2pPr>
            <a:lvl3pPr marL="1371600" lvl="2" indent="-381000">
              <a:spcBef>
                <a:spcPts val="0"/>
              </a:spcBef>
              <a:spcAft>
                <a:spcPts val="0"/>
              </a:spcAft>
              <a:buClr>
                <a:schemeClr val="dk1"/>
              </a:buClr>
              <a:buSzPts val="2400"/>
              <a:buChar char="■"/>
              <a:defRPr sz="2400">
                <a:solidFill>
                  <a:schemeClr val="dk1"/>
                </a:solidFill>
              </a:defRPr>
            </a:lvl3pPr>
            <a:lvl4pPr marL="1828800" lvl="3" indent="-342900">
              <a:spcBef>
                <a:spcPts val="0"/>
              </a:spcBef>
              <a:spcAft>
                <a:spcPts val="0"/>
              </a:spcAft>
              <a:buClr>
                <a:schemeClr val="dk1"/>
              </a:buClr>
              <a:buSzPts val="1800"/>
              <a:buChar char="●"/>
              <a:defRPr sz="1800">
                <a:solidFill>
                  <a:schemeClr val="dk1"/>
                </a:solidFill>
              </a:defRPr>
            </a:lvl4pPr>
            <a:lvl5pPr marL="2286000" lvl="4" indent="-342900">
              <a:spcBef>
                <a:spcPts val="0"/>
              </a:spcBef>
              <a:spcAft>
                <a:spcPts val="0"/>
              </a:spcAft>
              <a:buClr>
                <a:schemeClr val="dk1"/>
              </a:buClr>
              <a:buSzPts val="1800"/>
              <a:buChar char="○"/>
              <a:defRPr sz="1800">
                <a:solidFill>
                  <a:schemeClr val="dk1"/>
                </a:solidFill>
              </a:defRPr>
            </a:lvl5pPr>
            <a:lvl6pPr marL="2743200" lvl="5" indent="-342900">
              <a:spcBef>
                <a:spcPts val="0"/>
              </a:spcBef>
              <a:spcAft>
                <a:spcPts val="0"/>
              </a:spcAft>
              <a:buClr>
                <a:schemeClr val="dk1"/>
              </a:buClr>
              <a:buSzPts val="1800"/>
              <a:buChar char="■"/>
              <a:defRPr sz="1800">
                <a:solidFill>
                  <a:schemeClr val="dk1"/>
                </a:solidFill>
              </a:defRPr>
            </a:lvl6pPr>
            <a:lvl7pPr marL="3200400" lvl="6" indent="-342900">
              <a:spcBef>
                <a:spcPts val="0"/>
              </a:spcBef>
              <a:spcAft>
                <a:spcPts val="0"/>
              </a:spcAft>
              <a:buClr>
                <a:schemeClr val="dk1"/>
              </a:buClr>
              <a:buSzPts val="1800"/>
              <a:buChar char="●"/>
              <a:defRPr sz="1800">
                <a:solidFill>
                  <a:schemeClr val="dk1"/>
                </a:solidFill>
              </a:defRPr>
            </a:lvl7pPr>
            <a:lvl8pPr marL="3657600" lvl="7" indent="-342900">
              <a:spcBef>
                <a:spcPts val="0"/>
              </a:spcBef>
              <a:spcAft>
                <a:spcPts val="0"/>
              </a:spcAft>
              <a:buClr>
                <a:schemeClr val="dk1"/>
              </a:buClr>
              <a:buSzPts val="1800"/>
              <a:buChar char="○"/>
              <a:defRPr sz="1800">
                <a:solidFill>
                  <a:schemeClr val="dk1"/>
                </a:solidFill>
              </a:defRPr>
            </a:lvl8pPr>
            <a:lvl9pPr marL="4114800" lvl="8" indent="-342900">
              <a:spcBef>
                <a:spcPts val="0"/>
              </a:spcBef>
              <a:spcAft>
                <a:spcPts val="0"/>
              </a:spcAft>
              <a:buClr>
                <a:schemeClr val="dk1"/>
              </a:buClr>
              <a:buSzPts val="1800"/>
              <a:buChar char="■"/>
              <a:defRPr sz="1800">
                <a:solidFill>
                  <a:schemeClr val="dk1"/>
                </a:solidFill>
              </a:defRPr>
            </a:lvl9pPr>
          </a:lstStyle>
          <a:p>
            <a:endParaRPr/>
          </a:p>
        </p:txBody>
      </p:sp>
      <p:sp>
        <p:nvSpPr>
          <p:cNvPr id="8" name="Google Shape;8;p1"/>
          <p:cNvSpPr txBox="1">
            <a:spLocks noGrp="1"/>
          </p:cNvSpPr>
          <p:nvPr>
            <p:ph type="sldNum" idx="12"/>
          </p:nvPr>
        </p:nvSpPr>
        <p:spPr>
          <a:xfrm>
            <a:off x="8556791" y="4749851"/>
            <a:ext cx="548700" cy="393525"/>
          </a:xfrm>
          <a:prstGeom prst="rect">
            <a:avLst/>
          </a:prstGeom>
          <a:noFill/>
          <a:ln>
            <a:noFill/>
          </a:ln>
        </p:spPr>
        <p:txBody>
          <a:bodyPr spcFirstLastPara="1" wrap="square" lIns="91425" tIns="91425" rIns="91425" bIns="91425" anchor="ctr" anchorCtr="0">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youtube.com/watch?v=SC5CX8drAtU"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8"/>
          <p:cNvSpPr txBox="1">
            <a:spLocks noGrp="1"/>
          </p:cNvSpPr>
          <p:nvPr>
            <p:ph type="ctrTitle"/>
          </p:nvPr>
        </p:nvSpPr>
        <p:spPr>
          <a:xfrm>
            <a:off x="685800" y="1583342"/>
            <a:ext cx="7772400" cy="115985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Cabin Sketch"/>
                <a:ea typeface="Cabin Sketch"/>
                <a:cs typeface="Cabin Sketch"/>
                <a:sym typeface="Cabin Sketch"/>
              </a:rPr>
              <a:t>NP-</a:t>
            </a:r>
            <a:r>
              <a:rPr lang="en">
                <a:solidFill>
                  <a:srgbClr val="FF0000"/>
                </a:solidFill>
                <a:latin typeface="Cabin Sketch"/>
                <a:ea typeface="Cabin Sketch"/>
                <a:cs typeface="Cabin Sketch"/>
                <a:sym typeface="Cabin Sketch"/>
              </a:rPr>
              <a:t>Hard</a:t>
            </a:r>
            <a:endParaRPr>
              <a:solidFill>
                <a:srgbClr val="FF0000"/>
              </a:solidFill>
              <a:latin typeface="Cabin Sketch"/>
              <a:ea typeface="Cabin Sketch"/>
              <a:cs typeface="Cabin Sketch"/>
              <a:sym typeface="Cabin Sketch"/>
            </a:endParaRPr>
          </a:p>
        </p:txBody>
      </p:sp>
      <p:sp>
        <p:nvSpPr>
          <p:cNvPr id="35" name="Google Shape;35;p8"/>
          <p:cNvSpPr txBox="1">
            <a:spLocks noGrp="1"/>
          </p:cNvSpPr>
          <p:nvPr>
            <p:ph type="subTitle" idx="1"/>
          </p:nvPr>
        </p:nvSpPr>
        <p:spPr>
          <a:xfrm>
            <a:off x="685800" y="2840054"/>
            <a:ext cx="7772400" cy="7847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Shadows Into Light"/>
                <a:ea typeface="Shadows Into Light"/>
                <a:cs typeface="Shadows Into Light"/>
                <a:sym typeface="Shadows Into Light"/>
              </a:rPr>
              <a:t>so how do we solve such puzzles?</a:t>
            </a:r>
            <a:endParaRPr>
              <a:latin typeface="Shadows Into Light"/>
              <a:ea typeface="Shadows Into Light"/>
              <a:cs typeface="Shadows Into Light"/>
              <a:sym typeface="Shadows In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19"/>
          <p:cNvPicPr preferRelativeResize="0"/>
          <p:nvPr/>
        </p:nvPicPr>
        <p:blipFill>
          <a:blip r:embed="rId3">
            <a:alphaModFix/>
          </a:blip>
          <a:stretch>
            <a:fillRect/>
          </a:stretch>
        </p:blipFill>
        <p:spPr>
          <a:xfrm>
            <a:off x="1385075" y="143875"/>
            <a:ext cx="6373849" cy="4855750"/>
          </a:xfrm>
          <a:prstGeom prst="rect">
            <a:avLst/>
          </a:prstGeom>
          <a:noFill/>
          <a:ln>
            <a:noFill/>
          </a:ln>
        </p:spPr>
      </p:pic>
      <p:cxnSp>
        <p:nvCxnSpPr>
          <p:cNvPr id="136" name="Google Shape;136;p19"/>
          <p:cNvCxnSpPr/>
          <p:nvPr/>
        </p:nvCxnSpPr>
        <p:spPr>
          <a:xfrm flipH="1">
            <a:off x="5674475" y="572650"/>
            <a:ext cx="1634700" cy="1988700"/>
          </a:xfrm>
          <a:prstGeom prst="straightConnector1">
            <a:avLst/>
          </a:prstGeom>
          <a:noFill/>
          <a:ln w="38100" cap="flat" cmpd="sng">
            <a:solidFill>
              <a:srgbClr val="FF0000"/>
            </a:solidFill>
            <a:prstDash val="solid"/>
            <a:round/>
            <a:headEnd type="none" w="med" len="med"/>
            <a:tailEnd type="none" w="med" len="med"/>
          </a:ln>
        </p:spPr>
      </p:cxnSp>
      <p:cxnSp>
        <p:nvCxnSpPr>
          <p:cNvPr id="138" name="Google Shape;138;p19"/>
          <p:cNvCxnSpPr/>
          <p:nvPr/>
        </p:nvCxnSpPr>
        <p:spPr>
          <a:xfrm flipH="1">
            <a:off x="3800325" y="1291075"/>
            <a:ext cx="145800" cy="1322400"/>
          </a:xfrm>
          <a:prstGeom prst="straightConnector1">
            <a:avLst/>
          </a:prstGeom>
          <a:noFill/>
          <a:ln w="38100" cap="flat" cmpd="sng">
            <a:solidFill>
              <a:srgbClr val="7030A0"/>
            </a:solidFill>
            <a:prstDash val="solid"/>
            <a:round/>
            <a:headEnd type="none" w="med" len="med"/>
            <a:tailEnd type="none" w="med" len="med"/>
          </a:ln>
        </p:spPr>
      </p:cxnSp>
      <p:cxnSp>
        <p:nvCxnSpPr>
          <p:cNvPr id="139" name="Google Shape;139;p19"/>
          <p:cNvCxnSpPr>
            <a:cxnSpLocks/>
          </p:cNvCxnSpPr>
          <p:nvPr/>
        </p:nvCxnSpPr>
        <p:spPr>
          <a:xfrm>
            <a:off x="1770025" y="531000"/>
            <a:ext cx="3623350" cy="2080436"/>
          </a:xfrm>
          <a:prstGeom prst="straightConnector1">
            <a:avLst/>
          </a:prstGeom>
          <a:noFill/>
          <a:ln w="38100" cap="flat" cmpd="sng">
            <a:solidFill>
              <a:srgbClr val="7030A0"/>
            </a:solidFill>
            <a:prstDash val="solid"/>
            <a:round/>
            <a:headEnd type="none" w="med" len="med"/>
            <a:tailEnd type="none" w="med" len="med"/>
          </a:ln>
        </p:spPr>
      </p:cxnSp>
      <p:cxnSp>
        <p:nvCxnSpPr>
          <p:cNvPr id="140" name="Google Shape;140;p19"/>
          <p:cNvCxnSpPr>
            <a:cxnSpLocks/>
          </p:cNvCxnSpPr>
          <p:nvPr/>
        </p:nvCxnSpPr>
        <p:spPr>
          <a:xfrm>
            <a:off x="3831625" y="2919213"/>
            <a:ext cx="890036" cy="1750266"/>
          </a:xfrm>
          <a:prstGeom prst="straightConnector1">
            <a:avLst/>
          </a:prstGeom>
          <a:noFill/>
          <a:ln w="38100" cap="flat" cmpd="sng">
            <a:solidFill>
              <a:srgbClr val="7030A0"/>
            </a:solidFill>
            <a:prstDash val="solid"/>
            <a:round/>
            <a:headEnd type="none" w="med" len="med"/>
            <a:tailEnd type="none" w="med" len="med"/>
          </a:ln>
        </p:spPr>
      </p:cxnSp>
      <p:cxnSp>
        <p:nvCxnSpPr>
          <p:cNvPr id="141" name="Google Shape;141;p19"/>
          <p:cNvCxnSpPr/>
          <p:nvPr/>
        </p:nvCxnSpPr>
        <p:spPr>
          <a:xfrm rot="10800000" flipH="1">
            <a:off x="4914425" y="603775"/>
            <a:ext cx="2426100" cy="3987900"/>
          </a:xfrm>
          <a:prstGeom prst="straightConnector1">
            <a:avLst/>
          </a:prstGeom>
          <a:noFill/>
          <a:ln w="38100" cap="flat" cmpd="sng">
            <a:solidFill>
              <a:srgbClr val="FF0000"/>
            </a:solidFill>
            <a:prstDash val="solid"/>
            <a:round/>
            <a:headEnd type="none" w="med" len="med"/>
            <a:tailEnd type="none" w="med" len="med"/>
          </a:ln>
        </p:spPr>
      </p:cxnSp>
      <p:sp>
        <p:nvSpPr>
          <p:cNvPr id="2" name="TextBox 1">
            <a:extLst>
              <a:ext uri="{FF2B5EF4-FFF2-40B4-BE49-F238E27FC236}">
                <a16:creationId xmlns:a16="http://schemas.microsoft.com/office/drawing/2014/main" id="{BC8E6CCD-B8AF-4249-89D6-7043498F5303}"/>
              </a:ext>
            </a:extLst>
          </p:cNvPr>
          <p:cNvSpPr txBox="1"/>
          <p:nvPr/>
        </p:nvSpPr>
        <p:spPr>
          <a:xfrm>
            <a:off x="6553065" y="2611436"/>
            <a:ext cx="1755609" cy="307777"/>
          </a:xfrm>
          <a:prstGeom prst="rect">
            <a:avLst/>
          </a:prstGeom>
          <a:noFill/>
        </p:spPr>
        <p:txBody>
          <a:bodyPr wrap="none" rtlCol="0">
            <a:spAutoFit/>
          </a:bodyPr>
          <a:lstStyle/>
          <a:p>
            <a:r>
              <a:rPr lang="en-AU" dirty="0"/>
              <a:t>Route: </a:t>
            </a:r>
            <a:r>
              <a:rPr lang="en-AU" dirty="0">
                <a:solidFill>
                  <a:srgbClr val="FF0000"/>
                </a:solidFill>
              </a:rPr>
              <a:t>0,4</a:t>
            </a:r>
            <a:r>
              <a:rPr lang="en-AU" dirty="0"/>
              <a:t>,</a:t>
            </a:r>
            <a:r>
              <a:rPr lang="en-AU" b="1" dirty="0">
                <a:solidFill>
                  <a:srgbClr val="7030A0"/>
                </a:solidFill>
              </a:rPr>
              <a:t>1,5,3</a:t>
            </a:r>
            <a:r>
              <a:rPr lang="en-AU" dirty="0"/>
              <a:t>,</a:t>
            </a:r>
            <a:r>
              <a:rPr lang="en-AU" dirty="0">
                <a:solidFill>
                  <a:srgbClr val="FF0000"/>
                </a:solidFill>
              </a:rPr>
              <a:t>2,0</a:t>
            </a:r>
          </a:p>
        </p:txBody>
      </p:sp>
      <p:sp>
        <p:nvSpPr>
          <p:cNvPr id="3" name="TextBox 2">
            <a:extLst>
              <a:ext uri="{FF2B5EF4-FFF2-40B4-BE49-F238E27FC236}">
                <a16:creationId xmlns:a16="http://schemas.microsoft.com/office/drawing/2014/main" id="{09FCD2C7-2013-4C72-B531-EFE06D374BCA}"/>
              </a:ext>
            </a:extLst>
          </p:cNvPr>
          <p:cNvSpPr txBox="1"/>
          <p:nvPr/>
        </p:nvSpPr>
        <p:spPr>
          <a:xfrm>
            <a:off x="6680290" y="2274374"/>
            <a:ext cx="1707519" cy="307777"/>
          </a:xfrm>
          <a:prstGeom prst="rect">
            <a:avLst/>
          </a:prstGeom>
          <a:noFill/>
        </p:spPr>
        <p:txBody>
          <a:bodyPr wrap="none" rtlCol="0">
            <a:spAutoFit/>
          </a:bodyPr>
          <a:lstStyle/>
          <a:p>
            <a:r>
              <a:rPr lang="en-AU" b="1" dirty="0">
                <a:solidFill>
                  <a:srgbClr val="7030A0"/>
                </a:solidFill>
              </a:rPr>
              <a:t>Reverse the order</a:t>
            </a:r>
          </a:p>
        </p:txBody>
      </p:sp>
      <p:cxnSp>
        <p:nvCxnSpPr>
          <p:cNvPr id="14" name="Google Shape;138;p19">
            <a:extLst>
              <a:ext uri="{FF2B5EF4-FFF2-40B4-BE49-F238E27FC236}">
                <a16:creationId xmlns:a16="http://schemas.microsoft.com/office/drawing/2014/main" id="{FF09FE47-DCB7-4F5A-A084-55B38F4ECF30}"/>
              </a:ext>
            </a:extLst>
          </p:cNvPr>
          <p:cNvCxnSpPr>
            <a:cxnSpLocks/>
          </p:cNvCxnSpPr>
          <p:nvPr/>
        </p:nvCxnSpPr>
        <p:spPr>
          <a:xfrm flipH="1" flipV="1">
            <a:off x="1770025" y="528961"/>
            <a:ext cx="2030300" cy="524232"/>
          </a:xfrm>
          <a:prstGeom prst="straightConnector1">
            <a:avLst/>
          </a:prstGeom>
          <a:noFill/>
          <a:ln w="38100" cap="flat" cmpd="sng">
            <a:solidFill>
              <a:srgbClr val="7030A0"/>
            </a:solidFill>
            <a:prstDash val="solid"/>
            <a:round/>
            <a:headEnd type="none" w="med" len="med"/>
            <a:tailEnd type="none" w="med" len="med"/>
          </a:ln>
        </p:spPr>
      </p:cxnSp>
    </p:spTree>
    <p:extLst>
      <p:ext uri="{BB962C8B-B14F-4D97-AF65-F5344CB8AC3E}">
        <p14:creationId xmlns:p14="http://schemas.microsoft.com/office/powerpoint/2010/main" val="3873948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19"/>
          <p:cNvPicPr preferRelativeResize="0"/>
          <p:nvPr/>
        </p:nvPicPr>
        <p:blipFill>
          <a:blip r:embed="rId3">
            <a:alphaModFix/>
          </a:blip>
          <a:stretch>
            <a:fillRect/>
          </a:stretch>
        </p:blipFill>
        <p:spPr>
          <a:xfrm>
            <a:off x="1385075" y="143875"/>
            <a:ext cx="6373849" cy="4855750"/>
          </a:xfrm>
          <a:prstGeom prst="rect">
            <a:avLst/>
          </a:prstGeom>
          <a:noFill/>
          <a:ln>
            <a:noFill/>
          </a:ln>
        </p:spPr>
      </p:pic>
      <p:cxnSp>
        <p:nvCxnSpPr>
          <p:cNvPr id="136" name="Google Shape;136;p19"/>
          <p:cNvCxnSpPr/>
          <p:nvPr/>
        </p:nvCxnSpPr>
        <p:spPr>
          <a:xfrm flipH="1">
            <a:off x="5674475" y="572650"/>
            <a:ext cx="1634700" cy="1988700"/>
          </a:xfrm>
          <a:prstGeom prst="straightConnector1">
            <a:avLst/>
          </a:prstGeom>
          <a:noFill/>
          <a:ln w="38100" cap="flat" cmpd="sng">
            <a:solidFill>
              <a:srgbClr val="FF0000"/>
            </a:solidFill>
            <a:prstDash val="solid"/>
            <a:round/>
            <a:headEnd type="none" w="med" len="med"/>
            <a:tailEnd type="none" w="med" len="med"/>
          </a:ln>
        </p:spPr>
      </p:cxnSp>
      <p:cxnSp>
        <p:nvCxnSpPr>
          <p:cNvPr id="138" name="Google Shape;138;p19"/>
          <p:cNvCxnSpPr/>
          <p:nvPr/>
        </p:nvCxnSpPr>
        <p:spPr>
          <a:xfrm flipH="1">
            <a:off x="3800325" y="1291075"/>
            <a:ext cx="145800" cy="1322400"/>
          </a:xfrm>
          <a:prstGeom prst="straightConnector1">
            <a:avLst/>
          </a:prstGeom>
          <a:noFill/>
          <a:ln w="38100" cap="flat" cmpd="sng">
            <a:solidFill>
              <a:srgbClr val="7030A0"/>
            </a:solidFill>
            <a:prstDash val="solid"/>
            <a:round/>
            <a:headEnd type="none" w="med" len="med"/>
            <a:tailEnd type="none" w="med" len="med"/>
          </a:ln>
        </p:spPr>
      </p:cxnSp>
      <p:cxnSp>
        <p:nvCxnSpPr>
          <p:cNvPr id="139" name="Google Shape;139;p19"/>
          <p:cNvCxnSpPr>
            <a:cxnSpLocks/>
          </p:cNvCxnSpPr>
          <p:nvPr/>
        </p:nvCxnSpPr>
        <p:spPr>
          <a:xfrm>
            <a:off x="1770025" y="531000"/>
            <a:ext cx="3623350" cy="2080436"/>
          </a:xfrm>
          <a:prstGeom prst="straightConnector1">
            <a:avLst/>
          </a:prstGeom>
          <a:noFill/>
          <a:ln w="38100" cap="flat" cmpd="sng">
            <a:solidFill>
              <a:srgbClr val="7030A0"/>
            </a:solidFill>
            <a:prstDash val="solid"/>
            <a:round/>
            <a:headEnd type="none" w="med" len="med"/>
            <a:tailEnd type="none" w="med" len="med"/>
          </a:ln>
        </p:spPr>
      </p:cxnSp>
      <p:cxnSp>
        <p:nvCxnSpPr>
          <p:cNvPr id="140" name="Google Shape;140;p19"/>
          <p:cNvCxnSpPr>
            <a:cxnSpLocks/>
          </p:cNvCxnSpPr>
          <p:nvPr/>
        </p:nvCxnSpPr>
        <p:spPr>
          <a:xfrm>
            <a:off x="3831625" y="2919213"/>
            <a:ext cx="890036" cy="1750266"/>
          </a:xfrm>
          <a:prstGeom prst="straightConnector1">
            <a:avLst/>
          </a:prstGeom>
          <a:noFill/>
          <a:ln w="38100" cap="flat" cmpd="sng">
            <a:solidFill>
              <a:srgbClr val="7030A0"/>
            </a:solidFill>
            <a:prstDash val="solid"/>
            <a:round/>
            <a:headEnd type="none" w="med" len="med"/>
            <a:tailEnd type="none" w="med" len="med"/>
          </a:ln>
        </p:spPr>
      </p:cxnSp>
      <p:cxnSp>
        <p:nvCxnSpPr>
          <p:cNvPr id="141" name="Google Shape;141;p19"/>
          <p:cNvCxnSpPr/>
          <p:nvPr/>
        </p:nvCxnSpPr>
        <p:spPr>
          <a:xfrm rot="10800000" flipH="1">
            <a:off x="4914425" y="603775"/>
            <a:ext cx="2426100" cy="3987900"/>
          </a:xfrm>
          <a:prstGeom prst="straightConnector1">
            <a:avLst/>
          </a:prstGeom>
          <a:noFill/>
          <a:ln w="38100" cap="flat" cmpd="sng">
            <a:solidFill>
              <a:srgbClr val="FF0000"/>
            </a:solidFill>
            <a:prstDash val="solid"/>
            <a:round/>
            <a:headEnd type="none" w="med" len="med"/>
            <a:tailEnd type="none" w="med" len="med"/>
          </a:ln>
        </p:spPr>
      </p:cxnSp>
      <p:sp>
        <p:nvSpPr>
          <p:cNvPr id="2" name="TextBox 1">
            <a:extLst>
              <a:ext uri="{FF2B5EF4-FFF2-40B4-BE49-F238E27FC236}">
                <a16:creationId xmlns:a16="http://schemas.microsoft.com/office/drawing/2014/main" id="{BC8E6CCD-B8AF-4249-89D6-7043498F5303}"/>
              </a:ext>
            </a:extLst>
          </p:cNvPr>
          <p:cNvSpPr txBox="1"/>
          <p:nvPr/>
        </p:nvSpPr>
        <p:spPr>
          <a:xfrm>
            <a:off x="6553065" y="2611436"/>
            <a:ext cx="1755609" cy="307777"/>
          </a:xfrm>
          <a:prstGeom prst="rect">
            <a:avLst/>
          </a:prstGeom>
          <a:noFill/>
        </p:spPr>
        <p:txBody>
          <a:bodyPr wrap="none" rtlCol="0">
            <a:spAutoFit/>
          </a:bodyPr>
          <a:lstStyle/>
          <a:p>
            <a:r>
              <a:rPr lang="en-AU" dirty="0"/>
              <a:t>Route: </a:t>
            </a:r>
            <a:r>
              <a:rPr lang="en-AU" dirty="0">
                <a:solidFill>
                  <a:srgbClr val="FF0000"/>
                </a:solidFill>
              </a:rPr>
              <a:t>0,4</a:t>
            </a:r>
            <a:r>
              <a:rPr lang="en-AU" dirty="0"/>
              <a:t>,</a:t>
            </a:r>
            <a:r>
              <a:rPr lang="en-AU" b="1" dirty="0">
                <a:solidFill>
                  <a:srgbClr val="7030A0"/>
                </a:solidFill>
              </a:rPr>
              <a:t>1,5,3</a:t>
            </a:r>
            <a:r>
              <a:rPr lang="en-AU" dirty="0"/>
              <a:t>,</a:t>
            </a:r>
            <a:r>
              <a:rPr lang="en-AU" dirty="0">
                <a:solidFill>
                  <a:srgbClr val="FF0000"/>
                </a:solidFill>
              </a:rPr>
              <a:t>2,0</a:t>
            </a:r>
          </a:p>
        </p:txBody>
      </p:sp>
      <p:sp>
        <p:nvSpPr>
          <p:cNvPr id="3" name="TextBox 2">
            <a:extLst>
              <a:ext uri="{FF2B5EF4-FFF2-40B4-BE49-F238E27FC236}">
                <a16:creationId xmlns:a16="http://schemas.microsoft.com/office/drawing/2014/main" id="{09FCD2C7-2013-4C72-B531-EFE06D374BCA}"/>
              </a:ext>
            </a:extLst>
          </p:cNvPr>
          <p:cNvSpPr txBox="1"/>
          <p:nvPr/>
        </p:nvSpPr>
        <p:spPr>
          <a:xfrm>
            <a:off x="6638704" y="2260480"/>
            <a:ext cx="1853392" cy="307777"/>
          </a:xfrm>
          <a:prstGeom prst="rect">
            <a:avLst/>
          </a:prstGeom>
          <a:noFill/>
        </p:spPr>
        <p:txBody>
          <a:bodyPr wrap="none" rtlCol="0">
            <a:spAutoFit/>
          </a:bodyPr>
          <a:lstStyle/>
          <a:p>
            <a:r>
              <a:rPr lang="en-AU" b="1" dirty="0">
                <a:solidFill>
                  <a:srgbClr val="7030A0"/>
                </a:solidFill>
              </a:rPr>
              <a:t>Check the new cost</a:t>
            </a:r>
          </a:p>
        </p:txBody>
      </p:sp>
      <p:cxnSp>
        <p:nvCxnSpPr>
          <p:cNvPr id="14" name="Google Shape;138;p19">
            <a:extLst>
              <a:ext uri="{FF2B5EF4-FFF2-40B4-BE49-F238E27FC236}">
                <a16:creationId xmlns:a16="http://schemas.microsoft.com/office/drawing/2014/main" id="{FF09FE47-DCB7-4F5A-A084-55B38F4ECF30}"/>
              </a:ext>
            </a:extLst>
          </p:cNvPr>
          <p:cNvCxnSpPr>
            <a:cxnSpLocks/>
          </p:cNvCxnSpPr>
          <p:nvPr/>
        </p:nvCxnSpPr>
        <p:spPr>
          <a:xfrm flipH="1" flipV="1">
            <a:off x="1770025" y="528961"/>
            <a:ext cx="2030300" cy="524232"/>
          </a:xfrm>
          <a:prstGeom prst="straightConnector1">
            <a:avLst/>
          </a:prstGeom>
          <a:noFill/>
          <a:ln w="38100" cap="flat" cmpd="sng">
            <a:solidFill>
              <a:srgbClr val="7030A0"/>
            </a:solidFill>
            <a:prstDash val="solid"/>
            <a:round/>
            <a:headEnd type="none" w="med" len="med"/>
            <a:tailEnd type="none" w="med" len="med"/>
          </a:ln>
        </p:spPr>
      </p:cxnSp>
      <p:sp>
        <p:nvSpPr>
          <p:cNvPr id="11" name="Google Shape;154;p20">
            <a:extLst>
              <a:ext uri="{FF2B5EF4-FFF2-40B4-BE49-F238E27FC236}">
                <a16:creationId xmlns:a16="http://schemas.microsoft.com/office/drawing/2014/main" id="{35A1FC5F-FB95-499E-ADCE-8EDD56E56AA7}"/>
              </a:ext>
            </a:extLst>
          </p:cNvPr>
          <p:cNvSpPr txBox="1"/>
          <p:nvPr/>
        </p:nvSpPr>
        <p:spPr>
          <a:xfrm>
            <a:off x="6559525" y="2998650"/>
            <a:ext cx="2298900" cy="69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Path cost = 1402</a:t>
            </a:r>
            <a:endParaRPr dirty="0"/>
          </a:p>
        </p:txBody>
      </p:sp>
    </p:spTree>
    <p:extLst>
      <p:ext uri="{BB962C8B-B14F-4D97-AF65-F5344CB8AC3E}">
        <p14:creationId xmlns:p14="http://schemas.microsoft.com/office/powerpoint/2010/main" val="4166357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19"/>
          <p:cNvPicPr preferRelativeResize="0"/>
          <p:nvPr/>
        </p:nvPicPr>
        <p:blipFill>
          <a:blip r:embed="rId3">
            <a:alphaModFix/>
          </a:blip>
          <a:stretch>
            <a:fillRect/>
          </a:stretch>
        </p:blipFill>
        <p:spPr>
          <a:xfrm>
            <a:off x="1385075" y="140382"/>
            <a:ext cx="6373849" cy="4855750"/>
          </a:xfrm>
          <a:prstGeom prst="rect">
            <a:avLst/>
          </a:prstGeom>
          <a:noFill/>
          <a:ln>
            <a:noFill/>
          </a:ln>
        </p:spPr>
      </p:pic>
      <p:cxnSp>
        <p:nvCxnSpPr>
          <p:cNvPr id="136" name="Google Shape;136;p19"/>
          <p:cNvCxnSpPr/>
          <p:nvPr/>
        </p:nvCxnSpPr>
        <p:spPr>
          <a:xfrm flipH="1">
            <a:off x="5674475" y="572650"/>
            <a:ext cx="1634700" cy="1988700"/>
          </a:xfrm>
          <a:prstGeom prst="straightConnector1">
            <a:avLst/>
          </a:prstGeom>
          <a:noFill/>
          <a:ln w="38100" cap="flat" cmpd="sng">
            <a:solidFill>
              <a:srgbClr val="FF0000"/>
            </a:solidFill>
            <a:prstDash val="solid"/>
            <a:round/>
            <a:headEnd type="none" w="med" len="med"/>
            <a:tailEnd type="none" w="med" len="med"/>
          </a:ln>
        </p:spPr>
      </p:cxnSp>
      <p:cxnSp>
        <p:nvCxnSpPr>
          <p:cNvPr id="138" name="Google Shape;138;p19"/>
          <p:cNvCxnSpPr/>
          <p:nvPr/>
        </p:nvCxnSpPr>
        <p:spPr>
          <a:xfrm flipH="1">
            <a:off x="3800325" y="1291075"/>
            <a:ext cx="145800" cy="1322400"/>
          </a:xfrm>
          <a:prstGeom prst="straightConnector1">
            <a:avLst/>
          </a:prstGeom>
          <a:noFill/>
          <a:ln w="38100" cap="flat" cmpd="sng">
            <a:solidFill>
              <a:srgbClr val="7030A0"/>
            </a:solidFill>
            <a:prstDash val="solid"/>
            <a:round/>
            <a:headEnd type="none" w="med" len="med"/>
            <a:tailEnd type="none" w="med" len="med"/>
          </a:ln>
        </p:spPr>
      </p:cxnSp>
      <p:cxnSp>
        <p:nvCxnSpPr>
          <p:cNvPr id="139" name="Google Shape;139;p19"/>
          <p:cNvCxnSpPr>
            <a:cxnSpLocks/>
          </p:cNvCxnSpPr>
          <p:nvPr/>
        </p:nvCxnSpPr>
        <p:spPr>
          <a:xfrm>
            <a:off x="1770025" y="531000"/>
            <a:ext cx="3623350" cy="2080436"/>
          </a:xfrm>
          <a:prstGeom prst="straightConnector1">
            <a:avLst/>
          </a:prstGeom>
          <a:noFill/>
          <a:ln w="38100" cap="flat" cmpd="sng">
            <a:solidFill>
              <a:srgbClr val="7030A0"/>
            </a:solidFill>
            <a:prstDash val="solid"/>
            <a:round/>
            <a:headEnd type="none" w="med" len="med"/>
            <a:tailEnd type="none" w="med" len="med"/>
          </a:ln>
        </p:spPr>
      </p:cxnSp>
      <p:cxnSp>
        <p:nvCxnSpPr>
          <p:cNvPr id="140" name="Google Shape;140;p19"/>
          <p:cNvCxnSpPr>
            <a:cxnSpLocks/>
          </p:cNvCxnSpPr>
          <p:nvPr/>
        </p:nvCxnSpPr>
        <p:spPr>
          <a:xfrm>
            <a:off x="3831625" y="2919213"/>
            <a:ext cx="890036" cy="1750266"/>
          </a:xfrm>
          <a:prstGeom prst="straightConnector1">
            <a:avLst/>
          </a:prstGeom>
          <a:noFill/>
          <a:ln w="38100" cap="flat" cmpd="sng">
            <a:solidFill>
              <a:srgbClr val="7030A0"/>
            </a:solidFill>
            <a:prstDash val="solid"/>
            <a:round/>
            <a:headEnd type="none" w="med" len="med"/>
            <a:tailEnd type="none" w="med" len="med"/>
          </a:ln>
        </p:spPr>
      </p:cxnSp>
      <p:cxnSp>
        <p:nvCxnSpPr>
          <p:cNvPr id="141" name="Google Shape;141;p19"/>
          <p:cNvCxnSpPr/>
          <p:nvPr/>
        </p:nvCxnSpPr>
        <p:spPr>
          <a:xfrm rot="10800000" flipH="1">
            <a:off x="4914425" y="603775"/>
            <a:ext cx="2426100" cy="3987900"/>
          </a:xfrm>
          <a:prstGeom prst="straightConnector1">
            <a:avLst/>
          </a:prstGeom>
          <a:noFill/>
          <a:ln w="38100" cap="flat" cmpd="sng">
            <a:solidFill>
              <a:srgbClr val="FF0000"/>
            </a:solidFill>
            <a:prstDash val="solid"/>
            <a:round/>
            <a:headEnd type="none" w="med" len="med"/>
            <a:tailEnd type="none" w="med" len="med"/>
          </a:ln>
        </p:spPr>
      </p:cxnSp>
      <p:sp>
        <p:nvSpPr>
          <p:cNvPr id="2" name="TextBox 1">
            <a:extLst>
              <a:ext uri="{FF2B5EF4-FFF2-40B4-BE49-F238E27FC236}">
                <a16:creationId xmlns:a16="http://schemas.microsoft.com/office/drawing/2014/main" id="{BC8E6CCD-B8AF-4249-89D6-7043498F5303}"/>
              </a:ext>
            </a:extLst>
          </p:cNvPr>
          <p:cNvSpPr txBox="1"/>
          <p:nvPr/>
        </p:nvSpPr>
        <p:spPr>
          <a:xfrm>
            <a:off x="6553065" y="2611436"/>
            <a:ext cx="1755609" cy="307777"/>
          </a:xfrm>
          <a:prstGeom prst="rect">
            <a:avLst/>
          </a:prstGeom>
          <a:noFill/>
        </p:spPr>
        <p:txBody>
          <a:bodyPr wrap="none" rtlCol="0">
            <a:spAutoFit/>
          </a:bodyPr>
          <a:lstStyle/>
          <a:p>
            <a:r>
              <a:rPr lang="en-AU" dirty="0"/>
              <a:t>Route: </a:t>
            </a:r>
            <a:r>
              <a:rPr lang="en-AU" dirty="0">
                <a:solidFill>
                  <a:srgbClr val="FF0000"/>
                </a:solidFill>
              </a:rPr>
              <a:t>0,4</a:t>
            </a:r>
            <a:r>
              <a:rPr lang="en-AU" dirty="0"/>
              <a:t>,</a:t>
            </a:r>
            <a:r>
              <a:rPr lang="en-AU" b="1" dirty="0">
                <a:solidFill>
                  <a:srgbClr val="7030A0"/>
                </a:solidFill>
              </a:rPr>
              <a:t>1,5,3</a:t>
            </a:r>
            <a:r>
              <a:rPr lang="en-AU" dirty="0"/>
              <a:t>,</a:t>
            </a:r>
            <a:r>
              <a:rPr lang="en-AU" dirty="0">
                <a:solidFill>
                  <a:srgbClr val="FF0000"/>
                </a:solidFill>
              </a:rPr>
              <a:t>2,0</a:t>
            </a:r>
          </a:p>
        </p:txBody>
      </p:sp>
      <p:sp>
        <p:nvSpPr>
          <p:cNvPr id="3" name="TextBox 2">
            <a:extLst>
              <a:ext uri="{FF2B5EF4-FFF2-40B4-BE49-F238E27FC236}">
                <a16:creationId xmlns:a16="http://schemas.microsoft.com/office/drawing/2014/main" id="{09FCD2C7-2013-4C72-B531-EFE06D374BCA}"/>
              </a:ext>
            </a:extLst>
          </p:cNvPr>
          <p:cNvSpPr txBox="1"/>
          <p:nvPr/>
        </p:nvSpPr>
        <p:spPr>
          <a:xfrm>
            <a:off x="6638704" y="2260480"/>
            <a:ext cx="1853392" cy="307777"/>
          </a:xfrm>
          <a:prstGeom prst="rect">
            <a:avLst/>
          </a:prstGeom>
          <a:noFill/>
        </p:spPr>
        <p:txBody>
          <a:bodyPr wrap="none" rtlCol="0">
            <a:spAutoFit/>
          </a:bodyPr>
          <a:lstStyle/>
          <a:p>
            <a:r>
              <a:rPr lang="en-AU" b="1" dirty="0">
                <a:solidFill>
                  <a:srgbClr val="7030A0"/>
                </a:solidFill>
              </a:rPr>
              <a:t>Check the new cost</a:t>
            </a:r>
          </a:p>
        </p:txBody>
      </p:sp>
      <p:cxnSp>
        <p:nvCxnSpPr>
          <p:cNvPr id="14" name="Google Shape;138;p19">
            <a:extLst>
              <a:ext uri="{FF2B5EF4-FFF2-40B4-BE49-F238E27FC236}">
                <a16:creationId xmlns:a16="http://schemas.microsoft.com/office/drawing/2014/main" id="{FF09FE47-DCB7-4F5A-A084-55B38F4ECF30}"/>
              </a:ext>
            </a:extLst>
          </p:cNvPr>
          <p:cNvCxnSpPr>
            <a:cxnSpLocks/>
          </p:cNvCxnSpPr>
          <p:nvPr/>
        </p:nvCxnSpPr>
        <p:spPr>
          <a:xfrm flipH="1" flipV="1">
            <a:off x="1770025" y="528961"/>
            <a:ext cx="2030300" cy="524232"/>
          </a:xfrm>
          <a:prstGeom prst="straightConnector1">
            <a:avLst/>
          </a:prstGeom>
          <a:noFill/>
          <a:ln w="38100" cap="flat" cmpd="sng">
            <a:solidFill>
              <a:srgbClr val="7030A0"/>
            </a:solidFill>
            <a:prstDash val="solid"/>
            <a:round/>
            <a:headEnd type="none" w="med" len="med"/>
            <a:tailEnd type="none" w="med" len="med"/>
          </a:ln>
        </p:spPr>
      </p:cxnSp>
      <p:sp>
        <p:nvSpPr>
          <p:cNvPr id="11" name="Google Shape;154;p20">
            <a:extLst>
              <a:ext uri="{FF2B5EF4-FFF2-40B4-BE49-F238E27FC236}">
                <a16:creationId xmlns:a16="http://schemas.microsoft.com/office/drawing/2014/main" id="{35A1FC5F-FB95-499E-ADCE-8EDD56E56AA7}"/>
              </a:ext>
            </a:extLst>
          </p:cNvPr>
          <p:cNvSpPr txBox="1"/>
          <p:nvPr/>
        </p:nvSpPr>
        <p:spPr>
          <a:xfrm>
            <a:off x="6559525" y="2998650"/>
            <a:ext cx="2298900" cy="69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Path cost = 1402</a:t>
            </a:r>
            <a:endParaRPr dirty="0"/>
          </a:p>
        </p:txBody>
      </p:sp>
      <p:sp>
        <p:nvSpPr>
          <p:cNvPr id="12" name="TextBox 11">
            <a:extLst>
              <a:ext uri="{FF2B5EF4-FFF2-40B4-BE49-F238E27FC236}">
                <a16:creationId xmlns:a16="http://schemas.microsoft.com/office/drawing/2014/main" id="{99BA059C-E2DC-4452-9498-CA41432C5FFC}"/>
              </a:ext>
            </a:extLst>
          </p:cNvPr>
          <p:cNvSpPr txBox="1"/>
          <p:nvPr/>
        </p:nvSpPr>
        <p:spPr>
          <a:xfrm>
            <a:off x="6140550" y="3463248"/>
            <a:ext cx="2906565" cy="307777"/>
          </a:xfrm>
          <a:prstGeom prst="rect">
            <a:avLst/>
          </a:prstGeom>
          <a:noFill/>
        </p:spPr>
        <p:txBody>
          <a:bodyPr wrap="none" rtlCol="0">
            <a:spAutoFit/>
          </a:bodyPr>
          <a:lstStyle/>
          <a:p>
            <a:r>
              <a:rPr lang="en-AU" b="1" dirty="0">
                <a:solidFill>
                  <a:srgbClr val="00B050"/>
                </a:solidFill>
              </a:rPr>
              <a:t>Better than previous, so keep it!</a:t>
            </a:r>
          </a:p>
        </p:txBody>
      </p:sp>
      <p:sp>
        <p:nvSpPr>
          <p:cNvPr id="4" name="Rectangle 3">
            <a:extLst>
              <a:ext uri="{FF2B5EF4-FFF2-40B4-BE49-F238E27FC236}">
                <a16:creationId xmlns:a16="http://schemas.microsoft.com/office/drawing/2014/main" id="{4A8AA818-A2DE-4C20-B1A7-63584E38A1EC}"/>
              </a:ext>
            </a:extLst>
          </p:cNvPr>
          <p:cNvSpPr/>
          <p:nvPr/>
        </p:nvSpPr>
        <p:spPr>
          <a:xfrm>
            <a:off x="5890797" y="3860358"/>
            <a:ext cx="3253203" cy="523220"/>
          </a:xfrm>
          <a:prstGeom prst="rect">
            <a:avLst/>
          </a:prstGeom>
        </p:spPr>
        <p:txBody>
          <a:bodyPr wrap="square">
            <a:spAutoFit/>
          </a:bodyPr>
          <a:lstStyle/>
          <a:p>
            <a:r>
              <a:rPr lang="en-AU" dirty="0">
                <a:solidFill>
                  <a:srgbClr val="00B050"/>
                </a:solidFill>
              </a:rPr>
              <a:t>(If it wasn’t better, don’t keep it and try again with another random sub-path.)</a:t>
            </a:r>
          </a:p>
        </p:txBody>
      </p:sp>
    </p:spTree>
    <p:extLst>
      <p:ext uri="{BB962C8B-B14F-4D97-AF65-F5344CB8AC3E}">
        <p14:creationId xmlns:p14="http://schemas.microsoft.com/office/powerpoint/2010/main" val="431592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19"/>
          <p:cNvPicPr preferRelativeResize="0"/>
          <p:nvPr/>
        </p:nvPicPr>
        <p:blipFill>
          <a:blip r:embed="rId3">
            <a:alphaModFix/>
          </a:blip>
          <a:stretch>
            <a:fillRect/>
          </a:stretch>
        </p:blipFill>
        <p:spPr>
          <a:xfrm>
            <a:off x="1385075" y="140382"/>
            <a:ext cx="6373849" cy="4855750"/>
          </a:xfrm>
          <a:prstGeom prst="rect">
            <a:avLst/>
          </a:prstGeom>
          <a:noFill/>
          <a:ln>
            <a:noFill/>
          </a:ln>
        </p:spPr>
      </p:pic>
      <p:cxnSp>
        <p:nvCxnSpPr>
          <p:cNvPr id="136" name="Google Shape;136;p19"/>
          <p:cNvCxnSpPr/>
          <p:nvPr/>
        </p:nvCxnSpPr>
        <p:spPr>
          <a:xfrm flipH="1">
            <a:off x="5674475" y="572650"/>
            <a:ext cx="1634700" cy="1988700"/>
          </a:xfrm>
          <a:prstGeom prst="straightConnector1">
            <a:avLst/>
          </a:prstGeom>
          <a:noFill/>
          <a:ln w="38100" cap="flat" cmpd="sng">
            <a:solidFill>
              <a:srgbClr val="FF0000"/>
            </a:solidFill>
            <a:prstDash val="solid"/>
            <a:round/>
            <a:headEnd type="none" w="med" len="med"/>
            <a:tailEnd type="none" w="med" len="med"/>
          </a:ln>
        </p:spPr>
      </p:cxnSp>
      <p:cxnSp>
        <p:nvCxnSpPr>
          <p:cNvPr id="138" name="Google Shape;138;p19"/>
          <p:cNvCxnSpPr/>
          <p:nvPr/>
        </p:nvCxnSpPr>
        <p:spPr>
          <a:xfrm flipH="1">
            <a:off x="3800325" y="1291075"/>
            <a:ext cx="145800" cy="1322400"/>
          </a:xfrm>
          <a:prstGeom prst="straightConnector1">
            <a:avLst/>
          </a:prstGeom>
          <a:noFill/>
          <a:ln w="38100" cap="flat" cmpd="sng">
            <a:solidFill>
              <a:srgbClr val="FF0000"/>
            </a:solidFill>
            <a:prstDash val="solid"/>
            <a:round/>
            <a:headEnd type="none" w="med" len="med"/>
            <a:tailEnd type="none" w="med" len="med"/>
          </a:ln>
        </p:spPr>
      </p:cxnSp>
      <p:cxnSp>
        <p:nvCxnSpPr>
          <p:cNvPr id="139" name="Google Shape;139;p19"/>
          <p:cNvCxnSpPr>
            <a:cxnSpLocks/>
          </p:cNvCxnSpPr>
          <p:nvPr/>
        </p:nvCxnSpPr>
        <p:spPr>
          <a:xfrm>
            <a:off x="1770025" y="531000"/>
            <a:ext cx="3623350" cy="2080436"/>
          </a:xfrm>
          <a:prstGeom prst="straightConnector1">
            <a:avLst/>
          </a:prstGeom>
          <a:noFill/>
          <a:ln w="38100" cap="flat" cmpd="sng">
            <a:solidFill>
              <a:srgbClr val="FF0000"/>
            </a:solidFill>
            <a:prstDash val="solid"/>
            <a:round/>
            <a:headEnd type="none" w="med" len="med"/>
            <a:tailEnd type="none" w="med" len="med"/>
          </a:ln>
        </p:spPr>
      </p:cxnSp>
      <p:cxnSp>
        <p:nvCxnSpPr>
          <p:cNvPr id="140" name="Google Shape;140;p19"/>
          <p:cNvCxnSpPr>
            <a:cxnSpLocks/>
          </p:cNvCxnSpPr>
          <p:nvPr/>
        </p:nvCxnSpPr>
        <p:spPr>
          <a:xfrm>
            <a:off x="3831625" y="2919213"/>
            <a:ext cx="890036" cy="1750266"/>
          </a:xfrm>
          <a:prstGeom prst="straightConnector1">
            <a:avLst/>
          </a:prstGeom>
          <a:noFill/>
          <a:ln w="38100" cap="flat" cmpd="sng">
            <a:solidFill>
              <a:srgbClr val="FF0000"/>
            </a:solidFill>
            <a:prstDash val="solid"/>
            <a:round/>
            <a:headEnd type="none" w="med" len="med"/>
            <a:tailEnd type="none" w="med" len="med"/>
          </a:ln>
        </p:spPr>
      </p:cxnSp>
      <p:cxnSp>
        <p:nvCxnSpPr>
          <p:cNvPr id="141" name="Google Shape;141;p19"/>
          <p:cNvCxnSpPr/>
          <p:nvPr/>
        </p:nvCxnSpPr>
        <p:spPr>
          <a:xfrm rot="10800000" flipH="1">
            <a:off x="4914425" y="603775"/>
            <a:ext cx="2426100" cy="3987900"/>
          </a:xfrm>
          <a:prstGeom prst="straightConnector1">
            <a:avLst/>
          </a:prstGeom>
          <a:noFill/>
          <a:ln w="38100" cap="flat" cmpd="sng">
            <a:solidFill>
              <a:srgbClr val="FF0000"/>
            </a:solidFill>
            <a:prstDash val="solid"/>
            <a:round/>
            <a:headEnd type="none" w="med" len="med"/>
            <a:tailEnd type="none" w="med" len="med"/>
          </a:ln>
        </p:spPr>
      </p:cxnSp>
      <p:sp>
        <p:nvSpPr>
          <p:cNvPr id="2" name="TextBox 1">
            <a:extLst>
              <a:ext uri="{FF2B5EF4-FFF2-40B4-BE49-F238E27FC236}">
                <a16:creationId xmlns:a16="http://schemas.microsoft.com/office/drawing/2014/main" id="{BC8E6CCD-B8AF-4249-89D6-7043498F5303}"/>
              </a:ext>
            </a:extLst>
          </p:cNvPr>
          <p:cNvSpPr txBox="1"/>
          <p:nvPr/>
        </p:nvSpPr>
        <p:spPr>
          <a:xfrm>
            <a:off x="6553065" y="2611436"/>
            <a:ext cx="1755609" cy="307777"/>
          </a:xfrm>
          <a:prstGeom prst="rect">
            <a:avLst/>
          </a:prstGeom>
          <a:noFill/>
        </p:spPr>
        <p:txBody>
          <a:bodyPr wrap="none" rtlCol="0">
            <a:spAutoFit/>
          </a:bodyPr>
          <a:lstStyle/>
          <a:p>
            <a:r>
              <a:rPr lang="en-AU" dirty="0"/>
              <a:t>Route: </a:t>
            </a:r>
            <a:r>
              <a:rPr lang="en-AU" dirty="0">
                <a:solidFill>
                  <a:schemeClr val="tx1"/>
                </a:solidFill>
              </a:rPr>
              <a:t>0,4,1,5,3,2,0</a:t>
            </a:r>
          </a:p>
        </p:txBody>
      </p:sp>
      <p:cxnSp>
        <p:nvCxnSpPr>
          <p:cNvPr id="14" name="Google Shape;138;p19">
            <a:extLst>
              <a:ext uri="{FF2B5EF4-FFF2-40B4-BE49-F238E27FC236}">
                <a16:creationId xmlns:a16="http://schemas.microsoft.com/office/drawing/2014/main" id="{FF09FE47-DCB7-4F5A-A084-55B38F4ECF30}"/>
              </a:ext>
            </a:extLst>
          </p:cNvPr>
          <p:cNvCxnSpPr>
            <a:cxnSpLocks/>
          </p:cNvCxnSpPr>
          <p:nvPr/>
        </p:nvCxnSpPr>
        <p:spPr>
          <a:xfrm flipH="1" flipV="1">
            <a:off x="1770025" y="528961"/>
            <a:ext cx="2030300" cy="524232"/>
          </a:xfrm>
          <a:prstGeom prst="straightConnector1">
            <a:avLst/>
          </a:prstGeom>
          <a:noFill/>
          <a:ln w="38100" cap="flat" cmpd="sng">
            <a:solidFill>
              <a:srgbClr val="FF0000"/>
            </a:solidFill>
            <a:prstDash val="solid"/>
            <a:round/>
            <a:headEnd type="none" w="med" len="med"/>
            <a:tailEnd type="none" w="med" len="med"/>
          </a:ln>
        </p:spPr>
      </p:cxnSp>
      <p:sp>
        <p:nvSpPr>
          <p:cNvPr id="11" name="Google Shape;154;p20">
            <a:extLst>
              <a:ext uri="{FF2B5EF4-FFF2-40B4-BE49-F238E27FC236}">
                <a16:creationId xmlns:a16="http://schemas.microsoft.com/office/drawing/2014/main" id="{35A1FC5F-FB95-499E-ADCE-8EDD56E56AA7}"/>
              </a:ext>
            </a:extLst>
          </p:cNvPr>
          <p:cNvSpPr txBox="1"/>
          <p:nvPr/>
        </p:nvSpPr>
        <p:spPr>
          <a:xfrm>
            <a:off x="6559525" y="2998650"/>
            <a:ext cx="2298900" cy="69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Path cost = 1402</a:t>
            </a:r>
            <a:endParaRPr dirty="0"/>
          </a:p>
        </p:txBody>
      </p:sp>
    </p:spTree>
    <p:extLst>
      <p:ext uri="{BB962C8B-B14F-4D97-AF65-F5344CB8AC3E}">
        <p14:creationId xmlns:p14="http://schemas.microsoft.com/office/powerpoint/2010/main" val="3750457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0000FF"/>
                </a:solidFill>
                <a:latin typeface="Cabin Sketch"/>
                <a:ea typeface="Cabin Sketch"/>
                <a:cs typeface="Cabin Sketch"/>
                <a:sym typeface="Cabin Sketch"/>
              </a:rPr>
              <a:t>Approach 3 : Simulated Annealing</a:t>
            </a:r>
            <a:endParaRPr dirty="0">
              <a:solidFill>
                <a:srgbClr val="0000FF"/>
              </a:solidFill>
              <a:latin typeface="Cabin Sketch"/>
              <a:ea typeface="Cabin Sketch"/>
              <a:cs typeface="Cabin Sketch"/>
              <a:sym typeface="Cabin Sketch"/>
            </a:endParaRPr>
          </a:p>
        </p:txBody>
      </p:sp>
      <p:sp>
        <p:nvSpPr>
          <p:cNvPr id="189" name="Google Shape;189;p24"/>
          <p:cNvSpPr txBox="1">
            <a:spLocks noGrp="1"/>
          </p:cNvSpPr>
          <p:nvPr>
            <p:ph type="body" idx="1"/>
          </p:nvPr>
        </p:nvSpPr>
        <p:spPr>
          <a:xfrm>
            <a:off x="457200" y="1063375"/>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latin typeface="Shadows Into Light"/>
                <a:ea typeface="Shadows Into Light"/>
                <a:cs typeface="Shadows Into Light"/>
                <a:sym typeface="Shadows Into Light"/>
              </a:rPr>
              <a:t>Of course, this is tedious and could ultimately get stuck because of an early choice which is not actually part of the optimum solution but is difficult to get rid of.</a:t>
            </a:r>
            <a:endParaRPr sz="2400">
              <a:latin typeface="Shadows Into Light"/>
              <a:ea typeface="Shadows Into Light"/>
              <a:cs typeface="Shadows Into Light"/>
              <a:sym typeface="Shadows Into Light"/>
            </a:endParaRPr>
          </a:p>
          <a:p>
            <a:pPr marL="0" lvl="0" indent="0" algn="l" rtl="0">
              <a:spcBef>
                <a:spcPts val="600"/>
              </a:spcBef>
              <a:spcAft>
                <a:spcPts val="0"/>
              </a:spcAft>
              <a:buNone/>
            </a:pPr>
            <a:endParaRPr sz="2400">
              <a:latin typeface="Shadows Into Light"/>
              <a:ea typeface="Shadows Into Light"/>
              <a:cs typeface="Shadows Into Light"/>
              <a:sym typeface="Shadows Into Light"/>
            </a:endParaRPr>
          </a:p>
          <a:p>
            <a:pPr marL="0" lvl="0" indent="0" algn="l" rtl="0">
              <a:spcBef>
                <a:spcPts val="600"/>
              </a:spcBef>
              <a:spcAft>
                <a:spcPts val="0"/>
              </a:spcAft>
              <a:buNone/>
            </a:pPr>
            <a:endParaRPr sz="2400">
              <a:latin typeface="Shadows Into Light"/>
              <a:ea typeface="Shadows Into Light"/>
              <a:cs typeface="Shadows Into Light"/>
              <a:sym typeface="Shadows Into Light"/>
            </a:endParaRPr>
          </a:p>
          <a:p>
            <a:pPr marL="0" lvl="0" indent="0" algn="l" rtl="0">
              <a:spcBef>
                <a:spcPts val="600"/>
              </a:spcBef>
              <a:spcAft>
                <a:spcPts val="0"/>
              </a:spcAft>
              <a:buNone/>
            </a:pPr>
            <a:endParaRPr sz="2400">
              <a:latin typeface="Shadows Into Light"/>
              <a:ea typeface="Shadows Into Light"/>
              <a:cs typeface="Shadows Into Light"/>
              <a:sym typeface="Shadows Into Light"/>
            </a:endParaRPr>
          </a:p>
          <a:p>
            <a:pPr marL="0" lvl="0" indent="0" algn="l" rtl="0">
              <a:spcBef>
                <a:spcPts val="600"/>
              </a:spcBef>
              <a:spcAft>
                <a:spcPts val="0"/>
              </a:spcAft>
              <a:buNone/>
            </a:pPr>
            <a:endParaRPr sz="2400">
              <a:latin typeface="Shadows Into Light"/>
              <a:ea typeface="Shadows Into Light"/>
              <a:cs typeface="Shadows Into Light"/>
              <a:sym typeface="Shadows Into Light"/>
            </a:endParaRPr>
          </a:p>
          <a:p>
            <a:pPr marL="0" lvl="0" indent="0" algn="l" rtl="0">
              <a:spcBef>
                <a:spcPts val="600"/>
              </a:spcBef>
              <a:spcAft>
                <a:spcPts val="0"/>
              </a:spcAft>
              <a:buNone/>
            </a:pPr>
            <a:endParaRPr sz="2400">
              <a:latin typeface="Shadows Into Light"/>
              <a:ea typeface="Shadows Into Light"/>
              <a:cs typeface="Shadows Into Light"/>
              <a:sym typeface="Shadows Into Light"/>
            </a:endParaRPr>
          </a:p>
          <a:p>
            <a:pPr marL="0" lvl="0" indent="0" algn="l" rtl="0">
              <a:spcBef>
                <a:spcPts val="600"/>
              </a:spcBef>
              <a:spcAft>
                <a:spcPts val="0"/>
              </a:spcAft>
              <a:buNone/>
            </a:pPr>
            <a:r>
              <a:rPr lang="en" sz="2400">
                <a:latin typeface="Shadows Into Light"/>
                <a:ea typeface="Shadows Into Light"/>
                <a:cs typeface="Shadows Into Light"/>
                <a:sym typeface="Shadows Into Light"/>
              </a:rPr>
              <a:t>Simulated annealing attempts to help avoid this</a:t>
            </a:r>
            <a:endParaRPr sz="2400">
              <a:latin typeface="Shadows Into Light"/>
              <a:ea typeface="Shadows Into Light"/>
              <a:cs typeface="Shadows Into Light"/>
              <a:sym typeface="Shadows Into Light"/>
            </a:endParaRPr>
          </a:p>
          <a:p>
            <a:pPr marL="0" lvl="0" indent="0" algn="l" rtl="0">
              <a:spcBef>
                <a:spcPts val="600"/>
              </a:spcBef>
              <a:spcAft>
                <a:spcPts val="0"/>
              </a:spcAft>
              <a:buNone/>
            </a:pPr>
            <a:endParaRPr sz="2400">
              <a:latin typeface="Shadows Into Light"/>
              <a:ea typeface="Shadows Into Light"/>
              <a:cs typeface="Shadows Into Light"/>
              <a:sym typeface="Shadows Into Light"/>
            </a:endParaRPr>
          </a:p>
        </p:txBody>
      </p:sp>
      <p:pic>
        <p:nvPicPr>
          <p:cNvPr id="190" name="Google Shape;190;p24" descr="local maxima diagram"/>
          <p:cNvPicPr preferRelativeResize="0"/>
          <p:nvPr/>
        </p:nvPicPr>
        <p:blipFill>
          <a:blip r:embed="rId3">
            <a:alphaModFix/>
          </a:blip>
          <a:stretch>
            <a:fillRect/>
          </a:stretch>
        </p:blipFill>
        <p:spPr>
          <a:xfrm>
            <a:off x="2181850" y="2395225"/>
            <a:ext cx="4780300" cy="2056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0000FF"/>
                </a:solidFill>
                <a:latin typeface="Cabin Sketch"/>
                <a:ea typeface="Cabin Sketch"/>
                <a:cs typeface="Cabin Sketch"/>
                <a:sym typeface="Cabin Sketch"/>
              </a:rPr>
              <a:t>Approach 3 : Simulated Annealing</a:t>
            </a:r>
            <a:endParaRPr dirty="0">
              <a:solidFill>
                <a:srgbClr val="0000FF"/>
              </a:solidFill>
              <a:latin typeface="Cabin Sketch"/>
              <a:ea typeface="Cabin Sketch"/>
              <a:cs typeface="Cabin Sketch"/>
              <a:sym typeface="Cabin Sketch"/>
            </a:endParaRPr>
          </a:p>
        </p:txBody>
      </p:sp>
      <p:sp>
        <p:nvSpPr>
          <p:cNvPr id="189" name="Google Shape;189;p24"/>
          <p:cNvSpPr txBox="1">
            <a:spLocks noGrp="1"/>
          </p:cNvSpPr>
          <p:nvPr>
            <p:ph type="body" idx="1"/>
          </p:nvPr>
        </p:nvSpPr>
        <p:spPr>
          <a:xfrm>
            <a:off x="457200" y="1063375"/>
            <a:ext cx="8229600" cy="60576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AU" sz="2400" dirty="0">
                <a:latin typeface="Shadows Into Light"/>
                <a:ea typeface="Shadows Into Light"/>
                <a:cs typeface="Shadows Into Light"/>
                <a:sym typeface="Shadows Into Light"/>
              </a:rPr>
              <a:t>Actual annealing in metals (swords, jewellery, etc):</a:t>
            </a:r>
            <a:endParaRPr sz="2400" dirty="0">
              <a:latin typeface="Shadows Into Light"/>
              <a:ea typeface="Shadows Into Light"/>
              <a:cs typeface="Shadows Into Light"/>
              <a:sym typeface="Shadows Into Light"/>
            </a:endParaRPr>
          </a:p>
        </p:txBody>
      </p:sp>
      <p:sp>
        <p:nvSpPr>
          <p:cNvPr id="2" name="Oval 1">
            <a:extLst>
              <a:ext uri="{FF2B5EF4-FFF2-40B4-BE49-F238E27FC236}">
                <a16:creationId xmlns:a16="http://schemas.microsoft.com/office/drawing/2014/main" id="{52AF93D7-1D52-4AA6-AA6D-9DD641AE7C3A}"/>
              </a:ext>
            </a:extLst>
          </p:cNvPr>
          <p:cNvSpPr/>
          <p:nvPr/>
        </p:nvSpPr>
        <p:spPr>
          <a:xfrm>
            <a:off x="7003142" y="2823029"/>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Oval 5">
            <a:extLst>
              <a:ext uri="{FF2B5EF4-FFF2-40B4-BE49-F238E27FC236}">
                <a16:creationId xmlns:a16="http://schemas.microsoft.com/office/drawing/2014/main" id="{E1693512-1614-44D2-82AC-FB19761B63ED}"/>
              </a:ext>
            </a:extLst>
          </p:cNvPr>
          <p:cNvSpPr/>
          <p:nvPr/>
        </p:nvSpPr>
        <p:spPr>
          <a:xfrm>
            <a:off x="7003142" y="3205844"/>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a:extLst>
              <a:ext uri="{FF2B5EF4-FFF2-40B4-BE49-F238E27FC236}">
                <a16:creationId xmlns:a16="http://schemas.microsoft.com/office/drawing/2014/main" id="{EC0049B2-ACE0-472B-A6F1-5074760B9D44}"/>
              </a:ext>
            </a:extLst>
          </p:cNvPr>
          <p:cNvSpPr/>
          <p:nvPr/>
        </p:nvSpPr>
        <p:spPr>
          <a:xfrm>
            <a:off x="7003142" y="3592286"/>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Oval 7">
            <a:extLst>
              <a:ext uri="{FF2B5EF4-FFF2-40B4-BE49-F238E27FC236}">
                <a16:creationId xmlns:a16="http://schemas.microsoft.com/office/drawing/2014/main" id="{71A0D70B-4986-44C1-AA67-524BD221A365}"/>
              </a:ext>
            </a:extLst>
          </p:cNvPr>
          <p:cNvSpPr/>
          <p:nvPr/>
        </p:nvSpPr>
        <p:spPr>
          <a:xfrm>
            <a:off x="7003142" y="3975101"/>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a:extLst>
              <a:ext uri="{FF2B5EF4-FFF2-40B4-BE49-F238E27FC236}">
                <a16:creationId xmlns:a16="http://schemas.microsoft.com/office/drawing/2014/main" id="{46AC1470-9AEE-4EC4-AF0B-7CE0F12720D0}"/>
              </a:ext>
            </a:extLst>
          </p:cNvPr>
          <p:cNvSpPr/>
          <p:nvPr/>
        </p:nvSpPr>
        <p:spPr>
          <a:xfrm>
            <a:off x="7003142" y="4357916"/>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 name="Straight Connector 3">
            <a:extLst>
              <a:ext uri="{FF2B5EF4-FFF2-40B4-BE49-F238E27FC236}">
                <a16:creationId xmlns:a16="http://schemas.microsoft.com/office/drawing/2014/main" id="{C3309E90-D586-4B8D-AA16-48EFA41CCE93}"/>
              </a:ext>
            </a:extLst>
          </p:cNvPr>
          <p:cNvCxnSpPr>
            <a:stCxn id="2" idx="4"/>
            <a:endCxn id="6" idx="0"/>
          </p:cNvCxnSpPr>
          <p:nvPr/>
        </p:nvCxnSpPr>
        <p:spPr>
          <a:xfrm>
            <a:off x="7104742" y="3026229"/>
            <a:ext cx="0" cy="179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68CFEB0-37B6-4C1D-B97E-E1F11335A215}"/>
              </a:ext>
            </a:extLst>
          </p:cNvPr>
          <p:cNvCxnSpPr>
            <a:stCxn id="6" idx="4"/>
            <a:endCxn id="7" idx="0"/>
          </p:cNvCxnSpPr>
          <p:nvPr/>
        </p:nvCxnSpPr>
        <p:spPr>
          <a:xfrm>
            <a:off x="7104742" y="3409044"/>
            <a:ext cx="0" cy="1832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BB4543C7-132C-47BD-94BD-58DF989E55A0}"/>
              </a:ext>
            </a:extLst>
          </p:cNvPr>
          <p:cNvCxnSpPr>
            <a:stCxn id="7" idx="4"/>
            <a:endCxn id="8" idx="0"/>
          </p:cNvCxnSpPr>
          <p:nvPr/>
        </p:nvCxnSpPr>
        <p:spPr>
          <a:xfrm>
            <a:off x="7104742" y="3795486"/>
            <a:ext cx="0" cy="179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AA94947C-A09D-40C4-BFC7-F799A9B68D3B}"/>
              </a:ext>
            </a:extLst>
          </p:cNvPr>
          <p:cNvCxnSpPr>
            <a:stCxn id="8" idx="4"/>
            <a:endCxn id="9" idx="0"/>
          </p:cNvCxnSpPr>
          <p:nvPr/>
        </p:nvCxnSpPr>
        <p:spPr>
          <a:xfrm>
            <a:off x="7104742" y="4178301"/>
            <a:ext cx="0" cy="179615"/>
          </a:xfrm>
          <a:prstGeom prst="line">
            <a:avLst/>
          </a:prstGeom>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70765C8D-F1F2-4138-B9FD-F9F47EA64B67}"/>
              </a:ext>
            </a:extLst>
          </p:cNvPr>
          <p:cNvSpPr/>
          <p:nvPr/>
        </p:nvSpPr>
        <p:spPr>
          <a:xfrm>
            <a:off x="7307942" y="2823029"/>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Oval 38">
            <a:extLst>
              <a:ext uri="{FF2B5EF4-FFF2-40B4-BE49-F238E27FC236}">
                <a16:creationId xmlns:a16="http://schemas.microsoft.com/office/drawing/2014/main" id="{0468B978-2516-4DE6-BF0E-FC34CC486882}"/>
              </a:ext>
            </a:extLst>
          </p:cNvPr>
          <p:cNvSpPr/>
          <p:nvPr/>
        </p:nvSpPr>
        <p:spPr>
          <a:xfrm>
            <a:off x="7307942" y="3205844"/>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Oval 39">
            <a:extLst>
              <a:ext uri="{FF2B5EF4-FFF2-40B4-BE49-F238E27FC236}">
                <a16:creationId xmlns:a16="http://schemas.microsoft.com/office/drawing/2014/main" id="{FB323E67-D0E8-4AB9-B974-B4CF4EA14598}"/>
              </a:ext>
            </a:extLst>
          </p:cNvPr>
          <p:cNvSpPr/>
          <p:nvPr/>
        </p:nvSpPr>
        <p:spPr>
          <a:xfrm>
            <a:off x="7307942" y="3592286"/>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Oval 40">
            <a:extLst>
              <a:ext uri="{FF2B5EF4-FFF2-40B4-BE49-F238E27FC236}">
                <a16:creationId xmlns:a16="http://schemas.microsoft.com/office/drawing/2014/main" id="{E0299245-BE5E-43F5-9899-A2CA97E3C255}"/>
              </a:ext>
            </a:extLst>
          </p:cNvPr>
          <p:cNvSpPr/>
          <p:nvPr/>
        </p:nvSpPr>
        <p:spPr>
          <a:xfrm>
            <a:off x="7307942" y="3975101"/>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 name="Oval 41">
            <a:extLst>
              <a:ext uri="{FF2B5EF4-FFF2-40B4-BE49-F238E27FC236}">
                <a16:creationId xmlns:a16="http://schemas.microsoft.com/office/drawing/2014/main" id="{5E71B651-F61E-43EC-9244-936F84AD2C74}"/>
              </a:ext>
            </a:extLst>
          </p:cNvPr>
          <p:cNvSpPr/>
          <p:nvPr/>
        </p:nvSpPr>
        <p:spPr>
          <a:xfrm>
            <a:off x="7307942" y="4357916"/>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3" name="Straight Connector 42">
            <a:extLst>
              <a:ext uri="{FF2B5EF4-FFF2-40B4-BE49-F238E27FC236}">
                <a16:creationId xmlns:a16="http://schemas.microsoft.com/office/drawing/2014/main" id="{6099DC6E-4C8F-4B16-A0CF-15D9552B0714}"/>
              </a:ext>
            </a:extLst>
          </p:cNvPr>
          <p:cNvCxnSpPr>
            <a:stCxn id="38" idx="4"/>
            <a:endCxn id="39" idx="0"/>
          </p:cNvCxnSpPr>
          <p:nvPr/>
        </p:nvCxnSpPr>
        <p:spPr>
          <a:xfrm>
            <a:off x="7409542" y="3026229"/>
            <a:ext cx="0" cy="179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7CC7427-39B5-42E7-9965-F7D955F2815C}"/>
              </a:ext>
            </a:extLst>
          </p:cNvPr>
          <p:cNvCxnSpPr>
            <a:stCxn id="39" idx="4"/>
            <a:endCxn id="40" idx="0"/>
          </p:cNvCxnSpPr>
          <p:nvPr/>
        </p:nvCxnSpPr>
        <p:spPr>
          <a:xfrm>
            <a:off x="7409542" y="3409044"/>
            <a:ext cx="0" cy="18324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6CBD56A-4A99-44CD-B9D3-6D8A148A37C3}"/>
              </a:ext>
            </a:extLst>
          </p:cNvPr>
          <p:cNvCxnSpPr>
            <a:stCxn id="40" idx="4"/>
            <a:endCxn id="41" idx="0"/>
          </p:cNvCxnSpPr>
          <p:nvPr/>
        </p:nvCxnSpPr>
        <p:spPr>
          <a:xfrm>
            <a:off x="7409542" y="3795486"/>
            <a:ext cx="0" cy="179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BD3E7E5-3D6F-44BC-A713-883373B796A0}"/>
              </a:ext>
            </a:extLst>
          </p:cNvPr>
          <p:cNvCxnSpPr>
            <a:stCxn id="41" idx="4"/>
            <a:endCxn id="42" idx="0"/>
          </p:cNvCxnSpPr>
          <p:nvPr/>
        </p:nvCxnSpPr>
        <p:spPr>
          <a:xfrm>
            <a:off x="7409542" y="4178301"/>
            <a:ext cx="0" cy="179615"/>
          </a:xfrm>
          <a:prstGeom prst="line">
            <a:avLst/>
          </a:prstGeom>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DFADD37F-FA8E-41F9-9ADE-F920AA1A4D5E}"/>
              </a:ext>
            </a:extLst>
          </p:cNvPr>
          <p:cNvSpPr/>
          <p:nvPr/>
        </p:nvSpPr>
        <p:spPr>
          <a:xfrm>
            <a:off x="7612741" y="2823029"/>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 name="Oval 47">
            <a:extLst>
              <a:ext uri="{FF2B5EF4-FFF2-40B4-BE49-F238E27FC236}">
                <a16:creationId xmlns:a16="http://schemas.microsoft.com/office/drawing/2014/main" id="{EA16C714-4749-4287-BC74-F79F8DE8393F}"/>
              </a:ext>
            </a:extLst>
          </p:cNvPr>
          <p:cNvSpPr/>
          <p:nvPr/>
        </p:nvSpPr>
        <p:spPr>
          <a:xfrm>
            <a:off x="7612741" y="3205844"/>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 name="Oval 48">
            <a:extLst>
              <a:ext uri="{FF2B5EF4-FFF2-40B4-BE49-F238E27FC236}">
                <a16:creationId xmlns:a16="http://schemas.microsoft.com/office/drawing/2014/main" id="{B4EFEADF-D2EF-4D15-BCC8-B39A1C78D679}"/>
              </a:ext>
            </a:extLst>
          </p:cNvPr>
          <p:cNvSpPr/>
          <p:nvPr/>
        </p:nvSpPr>
        <p:spPr>
          <a:xfrm>
            <a:off x="7612741" y="3592286"/>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 name="Oval 49">
            <a:extLst>
              <a:ext uri="{FF2B5EF4-FFF2-40B4-BE49-F238E27FC236}">
                <a16:creationId xmlns:a16="http://schemas.microsoft.com/office/drawing/2014/main" id="{31541170-AAF3-4CDB-8440-BD3C4B07925C}"/>
              </a:ext>
            </a:extLst>
          </p:cNvPr>
          <p:cNvSpPr/>
          <p:nvPr/>
        </p:nvSpPr>
        <p:spPr>
          <a:xfrm>
            <a:off x="7612741" y="3975101"/>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1" name="Oval 50">
            <a:extLst>
              <a:ext uri="{FF2B5EF4-FFF2-40B4-BE49-F238E27FC236}">
                <a16:creationId xmlns:a16="http://schemas.microsoft.com/office/drawing/2014/main" id="{2A905C31-A5AE-4C79-A9EC-12C7EA64EE7A}"/>
              </a:ext>
            </a:extLst>
          </p:cNvPr>
          <p:cNvSpPr/>
          <p:nvPr/>
        </p:nvSpPr>
        <p:spPr>
          <a:xfrm>
            <a:off x="7612741" y="4357916"/>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52" name="Straight Connector 51">
            <a:extLst>
              <a:ext uri="{FF2B5EF4-FFF2-40B4-BE49-F238E27FC236}">
                <a16:creationId xmlns:a16="http://schemas.microsoft.com/office/drawing/2014/main" id="{0AC1C8B2-2BBA-4FCD-85DA-63871E52E160}"/>
              </a:ext>
            </a:extLst>
          </p:cNvPr>
          <p:cNvCxnSpPr>
            <a:stCxn id="47" idx="4"/>
            <a:endCxn id="48" idx="0"/>
          </p:cNvCxnSpPr>
          <p:nvPr/>
        </p:nvCxnSpPr>
        <p:spPr>
          <a:xfrm>
            <a:off x="7714341" y="3026229"/>
            <a:ext cx="0" cy="179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9AD09CA-39B7-4170-AAE2-1F0358A57411}"/>
              </a:ext>
            </a:extLst>
          </p:cNvPr>
          <p:cNvCxnSpPr>
            <a:stCxn id="48" idx="4"/>
            <a:endCxn id="49" idx="0"/>
          </p:cNvCxnSpPr>
          <p:nvPr/>
        </p:nvCxnSpPr>
        <p:spPr>
          <a:xfrm>
            <a:off x="7714341" y="3409044"/>
            <a:ext cx="0" cy="18324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DB3732A-B35E-4C6B-B248-925F8D874DD4}"/>
              </a:ext>
            </a:extLst>
          </p:cNvPr>
          <p:cNvCxnSpPr>
            <a:stCxn id="49" idx="4"/>
            <a:endCxn id="50" idx="0"/>
          </p:cNvCxnSpPr>
          <p:nvPr/>
        </p:nvCxnSpPr>
        <p:spPr>
          <a:xfrm>
            <a:off x="7714341" y="3795486"/>
            <a:ext cx="0" cy="179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0E767CD-537F-4BCA-A879-38517BDE7DFE}"/>
              </a:ext>
            </a:extLst>
          </p:cNvPr>
          <p:cNvCxnSpPr>
            <a:stCxn id="50" idx="4"/>
            <a:endCxn id="51" idx="0"/>
          </p:cNvCxnSpPr>
          <p:nvPr/>
        </p:nvCxnSpPr>
        <p:spPr>
          <a:xfrm>
            <a:off x="7714341" y="4178301"/>
            <a:ext cx="0" cy="179615"/>
          </a:xfrm>
          <a:prstGeom prst="line">
            <a:avLst/>
          </a:prstGeom>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8391173E-205B-42E1-812A-24F1E7DBB1DD}"/>
              </a:ext>
            </a:extLst>
          </p:cNvPr>
          <p:cNvSpPr/>
          <p:nvPr/>
        </p:nvSpPr>
        <p:spPr>
          <a:xfrm>
            <a:off x="7910281" y="2823029"/>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 name="Oval 56">
            <a:extLst>
              <a:ext uri="{FF2B5EF4-FFF2-40B4-BE49-F238E27FC236}">
                <a16:creationId xmlns:a16="http://schemas.microsoft.com/office/drawing/2014/main" id="{C5C5E09E-7939-4A78-A8FF-7A5AA712F517}"/>
              </a:ext>
            </a:extLst>
          </p:cNvPr>
          <p:cNvSpPr/>
          <p:nvPr/>
        </p:nvSpPr>
        <p:spPr>
          <a:xfrm>
            <a:off x="7910281" y="3205844"/>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Oval 57">
            <a:extLst>
              <a:ext uri="{FF2B5EF4-FFF2-40B4-BE49-F238E27FC236}">
                <a16:creationId xmlns:a16="http://schemas.microsoft.com/office/drawing/2014/main" id="{B4A0F2E5-0632-47EB-8188-C1F52019798A}"/>
              </a:ext>
            </a:extLst>
          </p:cNvPr>
          <p:cNvSpPr/>
          <p:nvPr/>
        </p:nvSpPr>
        <p:spPr>
          <a:xfrm>
            <a:off x="7910281" y="3592286"/>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9" name="Oval 58">
            <a:extLst>
              <a:ext uri="{FF2B5EF4-FFF2-40B4-BE49-F238E27FC236}">
                <a16:creationId xmlns:a16="http://schemas.microsoft.com/office/drawing/2014/main" id="{CC43C29D-1E5C-4452-ABD4-100061033F1C}"/>
              </a:ext>
            </a:extLst>
          </p:cNvPr>
          <p:cNvSpPr/>
          <p:nvPr/>
        </p:nvSpPr>
        <p:spPr>
          <a:xfrm>
            <a:off x="7910281" y="3975101"/>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0" name="Oval 59">
            <a:extLst>
              <a:ext uri="{FF2B5EF4-FFF2-40B4-BE49-F238E27FC236}">
                <a16:creationId xmlns:a16="http://schemas.microsoft.com/office/drawing/2014/main" id="{7845AEAB-354E-47F5-B8F9-89450B198E27}"/>
              </a:ext>
            </a:extLst>
          </p:cNvPr>
          <p:cNvSpPr/>
          <p:nvPr/>
        </p:nvSpPr>
        <p:spPr>
          <a:xfrm>
            <a:off x="7910281" y="4357916"/>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61" name="Straight Connector 60">
            <a:extLst>
              <a:ext uri="{FF2B5EF4-FFF2-40B4-BE49-F238E27FC236}">
                <a16:creationId xmlns:a16="http://schemas.microsoft.com/office/drawing/2014/main" id="{4468D749-9943-4DFE-B89A-66A56478C5A4}"/>
              </a:ext>
            </a:extLst>
          </p:cNvPr>
          <p:cNvCxnSpPr>
            <a:stCxn id="56" idx="4"/>
            <a:endCxn id="57" idx="0"/>
          </p:cNvCxnSpPr>
          <p:nvPr/>
        </p:nvCxnSpPr>
        <p:spPr>
          <a:xfrm>
            <a:off x="8011881" y="3026229"/>
            <a:ext cx="0" cy="179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0E83F56-9F43-4F49-B1C5-3E807BC34A9B}"/>
              </a:ext>
            </a:extLst>
          </p:cNvPr>
          <p:cNvCxnSpPr>
            <a:stCxn id="57" idx="4"/>
            <a:endCxn id="58" idx="0"/>
          </p:cNvCxnSpPr>
          <p:nvPr/>
        </p:nvCxnSpPr>
        <p:spPr>
          <a:xfrm>
            <a:off x="8011881" y="3409044"/>
            <a:ext cx="0" cy="183242"/>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6693853-6D97-49AB-A3DD-C085C09C18B0}"/>
              </a:ext>
            </a:extLst>
          </p:cNvPr>
          <p:cNvCxnSpPr>
            <a:stCxn id="58" idx="4"/>
            <a:endCxn id="59" idx="0"/>
          </p:cNvCxnSpPr>
          <p:nvPr/>
        </p:nvCxnSpPr>
        <p:spPr>
          <a:xfrm>
            <a:off x="8011881" y="3795486"/>
            <a:ext cx="0" cy="179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854CCA5-C617-497E-A2F0-2A309E7E8DCC}"/>
              </a:ext>
            </a:extLst>
          </p:cNvPr>
          <p:cNvCxnSpPr>
            <a:stCxn id="59" idx="4"/>
            <a:endCxn id="60" idx="0"/>
          </p:cNvCxnSpPr>
          <p:nvPr/>
        </p:nvCxnSpPr>
        <p:spPr>
          <a:xfrm>
            <a:off x="8011881" y="4178301"/>
            <a:ext cx="0" cy="179615"/>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98A68016-3CE3-415E-9639-42B8F914C3AC}"/>
              </a:ext>
            </a:extLst>
          </p:cNvPr>
          <p:cNvSpPr/>
          <p:nvPr/>
        </p:nvSpPr>
        <p:spPr>
          <a:xfrm>
            <a:off x="8207821" y="2813958"/>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 name="Oval 65">
            <a:extLst>
              <a:ext uri="{FF2B5EF4-FFF2-40B4-BE49-F238E27FC236}">
                <a16:creationId xmlns:a16="http://schemas.microsoft.com/office/drawing/2014/main" id="{87A2303E-D6D9-49DA-90E9-97449B1FB2E3}"/>
              </a:ext>
            </a:extLst>
          </p:cNvPr>
          <p:cNvSpPr/>
          <p:nvPr/>
        </p:nvSpPr>
        <p:spPr>
          <a:xfrm>
            <a:off x="8207821" y="3196773"/>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7" name="Oval 66">
            <a:extLst>
              <a:ext uri="{FF2B5EF4-FFF2-40B4-BE49-F238E27FC236}">
                <a16:creationId xmlns:a16="http://schemas.microsoft.com/office/drawing/2014/main" id="{23B7B173-8D10-4E4A-95FD-091B5DBAC977}"/>
              </a:ext>
            </a:extLst>
          </p:cNvPr>
          <p:cNvSpPr/>
          <p:nvPr/>
        </p:nvSpPr>
        <p:spPr>
          <a:xfrm>
            <a:off x="8207821" y="3583215"/>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8" name="Oval 67">
            <a:extLst>
              <a:ext uri="{FF2B5EF4-FFF2-40B4-BE49-F238E27FC236}">
                <a16:creationId xmlns:a16="http://schemas.microsoft.com/office/drawing/2014/main" id="{70CFCAFF-B69B-49F6-8F99-1D13DAE33C92}"/>
              </a:ext>
            </a:extLst>
          </p:cNvPr>
          <p:cNvSpPr/>
          <p:nvPr/>
        </p:nvSpPr>
        <p:spPr>
          <a:xfrm>
            <a:off x="8207821" y="3966030"/>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9" name="Oval 68">
            <a:extLst>
              <a:ext uri="{FF2B5EF4-FFF2-40B4-BE49-F238E27FC236}">
                <a16:creationId xmlns:a16="http://schemas.microsoft.com/office/drawing/2014/main" id="{A40C9291-DA1A-4032-9FD2-08211F0E265E}"/>
              </a:ext>
            </a:extLst>
          </p:cNvPr>
          <p:cNvSpPr/>
          <p:nvPr/>
        </p:nvSpPr>
        <p:spPr>
          <a:xfrm>
            <a:off x="8207821" y="4348845"/>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70" name="Straight Connector 69">
            <a:extLst>
              <a:ext uri="{FF2B5EF4-FFF2-40B4-BE49-F238E27FC236}">
                <a16:creationId xmlns:a16="http://schemas.microsoft.com/office/drawing/2014/main" id="{A9E0759C-A869-45EE-B5A8-89349DBB8FA6}"/>
              </a:ext>
            </a:extLst>
          </p:cNvPr>
          <p:cNvCxnSpPr>
            <a:stCxn id="65" idx="4"/>
            <a:endCxn id="66" idx="0"/>
          </p:cNvCxnSpPr>
          <p:nvPr/>
        </p:nvCxnSpPr>
        <p:spPr>
          <a:xfrm>
            <a:off x="8309421" y="3017158"/>
            <a:ext cx="0" cy="179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56F3584-F868-4A1D-BE3E-615DFB032573}"/>
              </a:ext>
            </a:extLst>
          </p:cNvPr>
          <p:cNvCxnSpPr>
            <a:stCxn id="66" idx="4"/>
            <a:endCxn id="67" idx="0"/>
          </p:cNvCxnSpPr>
          <p:nvPr/>
        </p:nvCxnSpPr>
        <p:spPr>
          <a:xfrm>
            <a:off x="8309421" y="3399973"/>
            <a:ext cx="0" cy="1832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B15C2C0-B708-4CAC-B674-443D0C0AA542}"/>
              </a:ext>
            </a:extLst>
          </p:cNvPr>
          <p:cNvCxnSpPr>
            <a:stCxn id="67" idx="4"/>
            <a:endCxn id="68" idx="0"/>
          </p:cNvCxnSpPr>
          <p:nvPr/>
        </p:nvCxnSpPr>
        <p:spPr>
          <a:xfrm>
            <a:off x="8309421" y="3786415"/>
            <a:ext cx="0" cy="179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5CE4F8A-DC11-478C-A614-E381B42BFC91}"/>
              </a:ext>
            </a:extLst>
          </p:cNvPr>
          <p:cNvCxnSpPr>
            <a:stCxn id="68" idx="4"/>
            <a:endCxn id="69" idx="0"/>
          </p:cNvCxnSpPr>
          <p:nvPr/>
        </p:nvCxnSpPr>
        <p:spPr>
          <a:xfrm>
            <a:off x="8309421" y="4169230"/>
            <a:ext cx="0" cy="179615"/>
          </a:xfrm>
          <a:prstGeom prst="line">
            <a:avLst/>
          </a:prstGeom>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287D80F7-6BA2-4158-805D-ED1DA2DCB26C}"/>
              </a:ext>
            </a:extLst>
          </p:cNvPr>
          <p:cNvSpPr/>
          <p:nvPr/>
        </p:nvSpPr>
        <p:spPr>
          <a:xfrm>
            <a:off x="4884065" y="2828473"/>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5" name="Oval 74">
            <a:extLst>
              <a:ext uri="{FF2B5EF4-FFF2-40B4-BE49-F238E27FC236}">
                <a16:creationId xmlns:a16="http://schemas.microsoft.com/office/drawing/2014/main" id="{8FD3A947-3FF4-49CD-8858-616AAF6C5D51}"/>
              </a:ext>
            </a:extLst>
          </p:cNvPr>
          <p:cNvSpPr/>
          <p:nvPr/>
        </p:nvSpPr>
        <p:spPr>
          <a:xfrm>
            <a:off x="4884065" y="3211288"/>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6" name="Oval 75">
            <a:extLst>
              <a:ext uri="{FF2B5EF4-FFF2-40B4-BE49-F238E27FC236}">
                <a16:creationId xmlns:a16="http://schemas.microsoft.com/office/drawing/2014/main" id="{05B582A3-27B7-4538-A989-CC919C202713}"/>
              </a:ext>
            </a:extLst>
          </p:cNvPr>
          <p:cNvSpPr/>
          <p:nvPr/>
        </p:nvSpPr>
        <p:spPr>
          <a:xfrm>
            <a:off x="4884065" y="3597730"/>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7" name="Oval 76">
            <a:extLst>
              <a:ext uri="{FF2B5EF4-FFF2-40B4-BE49-F238E27FC236}">
                <a16:creationId xmlns:a16="http://schemas.microsoft.com/office/drawing/2014/main" id="{DB6A15F7-26C6-431A-BCB9-10A9E99BBE77}"/>
              </a:ext>
            </a:extLst>
          </p:cNvPr>
          <p:cNvSpPr/>
          <p:nvPr/>
        </p:nvSpPr>
        <p:spPr>
          <a:xfrm>
            <a:off x="4884065" y="3980545"/>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8" name="Oval 77">
            <a:extLst>
              <a:ext uri="{FF2B5EF4-FFF2-40B4-BE49-F238E27FC236}">
                <a16:creationId xmlns:a16="http://schemas.microsoft.com/office/drawing/2014/main" id="{A4CB9D32-9AAB-4795-8E1A-C116AAC93978}"/>
              </a:ext>
            </a:extLst>
          </p:cNvPr>
          <p:cNvSpPr/>
          <p:nvPr/>
        </p:nvSpPr>
        <p:spPr>
          <a:xfrm>
            <a:off x="4884065" y="4363360"/>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3" name="Oval 82">
            <a:extLst>
              <a:ext uri="{FF2B5EF4-FFF2-40B4-BE49-F238E27FC236}">
                <a16:creationId xmlns:a16="http://schemas.microsoft.com/office/drawing/2014/main" id="{310F0D54-E6C9-4F90-8CBA-FDDDCBD610B5}"/>
              </a:ext>
            </a:extLst>
          </p:cNvPr>
          <p:cNvSpPr/>
          <p:nvPr/>
        </p:nvSpPr>
        <p:spPr>
          <a:xfrm>
            <a:off x="5188865" y="2828473"/>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4" name="Oval 83">
            <a:extLst>
              <a:ext uri="{FF2B5EF4-FFF2-40B4-BE49-F238E27FC236}">
                <a16:creationId xmlns:a16="http://schemas.microsoft.com/office/drawing/2014/main" id="{EC2F0A20-A3F7-4508-8DED-B0D07D560DE7}"/>
              </a:ext>
            </a:extLst>
          </p:cNvPr>
          <p:cNvSpPr/>
          <p:nvPr/>
        </p:nvSpPr>
        <p:spPr>
          <a:xfrm>
            <a:off x="5188865" y="3211288"/>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5" name="Oval 84">
            <a:extLst>
              <a:ext uri="{FF2B5EF4-FFF2-40B4-BE49-F238E27FC236}">
                <a16:creationId xmlns:a16="http://schemas.microsoft.com/office/drawing/2014/main" id="{FFA06978-DF6D-476B-A60A-16AE0C7D8582}"/>
              </a:ext>
            </a:extLst>
          </p:cNvPr>
          <p:cNvSpPr/>
          <p:nvPr/>
        </p:nvSpPr>
        <p:spPr>
          <a:xfrm>
            <a:off x="5188865" y="3597730"/>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6" name="Oval 85">
            <a:extLst>
              <a:ext uri="{FF2B5EF4-FFF2-40B4-BE49-F238E27FC236}">
                <a16:creationId xmlns:a16="http://schemas.microsoft.com/office/drawing/2014/main" id="{9E5FA8D7-1BD1-4266-B3D5-1F517AEC2640}"/>
              </a:ext>
            </a:extLst>
          </p:cNvPr>
          <p:cNvSpPr/>
          <p:nvPr/>
        </p:nvSpPr>
        <p:spPr>
          <a:xfrm>
            <a:off x="5188865" y="3980545"/>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7" name="Oval 86">
            <a:extLst>
              <a:ext uri="{FF2B5EF4-FFF2-40B4-BE49-F238E27FC236}">
                <a16:creationId xmlns:a16="http://schemas.microsoft.com/office/drawing/2014/main" id="{DCDC236F-DA60-49C5-8FA5-48606BE202A4}"/>
              </a:ext>
            </a:extLst>
          </p:cNvPr>
          <p:cNvSpPr/>
          <p:nvPr/>
        </p:nvSpPr>
        <p:spPr>
          <a:xfrm>
            <a:off x="5188865" y="4363360"/>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2" name="Oval 91">
            <a:extLst>
              <a:ext uri="{FF2B5EF4-FFF2-40B4-BE49-F238E27FC236}">
                <a16:creationId xmlns:a16="http://schemas.microsoft.com/office/drawing/2014/main" id="{04FBE084-E6A0-4F65-A98D-18D6A4D3F424}"/>
              </a:ext>
            </a:extLst>
          </p:cNvPr>
          <p:cNvSpPr/>
          <p:nvPr/>
        </p:nvSpPr>
        <p:spPr>
          <a:xfrm>
            <a:off x="5493664" y="2828473"/>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3" name="Oval 92">
            <a:extLst>
              <a:ext uri="{FF2B5EF4-FFF2-40B4-BE49-F238E27FC236}">
                <a16:creationId xmlns:a16="http://schemas.microsoft.com/office/drawing/2014/main" id="{1EB78A6D-80EE-40F4-84CD-9706A544F281}"/>
              </a:ext>
            </a:extLst>
          </p:cNvPr>
          <p:cNvSpPr/>
          <p:nvPr/>
        </p:nvSpPr>
        <p:spPr>
          <a:xfrm>
            <a:off x="5493664" y="3211288"/>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4" name="Oval 93">
            <a:extLst>
              <a:ext uri="{FF2B5EF4-FFF2-40B4-BE49-F238E27FC236}">
                <a16:creationId xmlns:a16="http://schemas.microsoft.com/office/drawing/2014/main" id="{DEF6B320-4542-48B2-85D2-5F22BD3DC970}"/>
              </a:ext>
            </a:extLst>
          </p:cNvPr>
          <p:cNvSpPr/>
          <p:nvPr/>
        </p:nvSpPr>
        <p:spPr>
          <a:xfrm>
            <a:off x="5493664" y="3597730"/>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5" name="Oval 94">
            <a:extLst>
              <a:ext uri="{FF2B5EF4-FFF2-40B4-BE49-F238E27FC236}">
                <a16:creationId xmlns:a16="http://schemas.microsoft.com/office/drawing/2014/main" id="{A30C87A6-8E3D-4777-A25C-C1B43B2B16E4}"/>
              </a:ext>
            </a:extLst>
          </p:cNvPr>
          <p:cNvSpPr/>
          <p:nvPr/>
        </p:nvSpPr>
        <p:spPr>
          <a:xfrm>
            <a:off x="5493664" y="3980545"/>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6" name="Oval 95">
            <a:extLst>
              <a:ext uri="{FF2B5EF4-FFF2-40B4-BE49-F238E27FC236}">
                <a16:creationId xmlns:a16="http://schemas.microsoft.com/office/drawing/2014/main" id="{17A22D2F-87F4-4EF1-83DC-0E6903732F54}"/>
              </a:ext>
            </a:extLst>
          </p:cNvPr>
          <p:cNvSpPr/>
          <p:nvPr/>
        </p:nvSpPr>
        <p:spPr>
          <a:xfrm>
            <a:off x="5493664" y="4363360"/>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1" name="Oval 100">
            <a:extLst>
              <a:ext uri="{FF2B5EF4-FFF2-40B4-BE49-F238E27FC236}">
                <a16:creationId xmlns:a16="http://schemas.microsoft.com/office/drawing/2014/main" id="{C7CE7730-0F23-4686-A24B-3B863778F0DD}"/>
              </a:ext>
            </a:extLst>
          </p:cNvPr>
          <p:cNvSpPr/>
          <p:nvPr/>
        </p:nvSpPr>
        <p:spPr>
          <a:xfrm>
            <a:off x="5791204" y="2828473"/>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2" name="Oval 101">
            <a:extLst>
              <a:ext uri="{FF2B5EF4-FFF2-40B4-BE49-F238E27FC236}">
                <a16:creationId xmlns:a16="http://schemas.microsoft.com/office/drawing/2014/main" id="{7229925F-DCB4-4649-B96E-FCE369314D62}"/>
              </a:ext>
            </a:extLst>
          </p:cNvPr>
          <p:cNvSpPr/>
          <p:nvPr/>
        </p:nvSpPr>
        <p:spPr>
          <a:xfrm>
            <a:off x="5791204" y="3211288"/>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3" name="Oval 102">
            <a:extLst>
              <a:ext uri="{FF2B5EF4-FFF2-40B4-BE49-F238E27FC236}">
                <a16:creationId xmlns:a16="http://schemas.microsoft.com/office/drawing/2014/main" id="{A3AAF245-ED9C-42BA-A9D3-EC8146B2E070}"/>
              </a:ext>
            </a:extLst>
          </p:cNvPr>
          <p:cNvSpPr/>
          <p:nvPr/>
        </p:nvSpPr>
        <p:spPr>
          <a:xfrm>
            <a:off x="5791204" y="3597730"/>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4" name="Oval 103">
            <a:extLst>
              <a:ext uri="{FF2B5EF4-FFF2-40B4-BE49-F238E27FC236}">
                <a16:creationId xmlns:a16="http://schemas.microsoft.com/office/drawing/2014/main" id="{876F85D3-1497-4C0F-AFAD-7B723605491C}"/>
              </a:ext>
            </a:extLst>
          </p:cNvPr>
          <p:cNvSpPr/>
          <p:nvPr/>
        </p:nvSpPr>
        <p:spPr>
          <a:xfrm>
            <a:off x="5791204" y="3980545"/>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5" name="Oval 104">
            <a:extLst>
              <a:ext uri="{FF2B5EF4-FFF2-40B4-BE49-F238E27FC236}">
                <a16:creationId xmlns:a16="http://schemas.microsoft.com/office/drawing/2014/main" id="{B152BC6E-48B1-4608-80CB-339CDBF6CB3B}"/>
              </a:ext>
            </a:extLst>
          </p:cNvPr>
          <p:cNvSpPr/>
          <p:nvPr/>
        </p:nvSpPr>
        <p:spPr>
          <a:xfrm>
            <a:off x="5791204" y="4363360"/>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0" name="Oval 109">
            <a:extLst>
              <a:ext uri="{FF2B5EF4-FFF2-40B4-BE49-F238E27FC236}">
                <a16:creationId xmlns:a16="http://schemas.microsoft.com/office/drawing/2014/main" id="{E118F9CF-9304-4682-B764-7B24B6C356F0}"/>
              </a:ext>
            </a:extLst>
          </p:cNvPr>
          <p:cNvSpPr/>
          <p:nvPr/>
        </p:nvSpPr>
        <p:spPr>
          <a:xfrm>
            <a:off x="6088744" y="2819402"/>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1" name="Oval 110">
            <a:extLst>
              <a:ext uri="{FF2B5EF4-FFF2-40B4-BE49-F238E27FC236}">
                <a16:creationId xmlns:a16="http://schemas.microsoft.com/office/drawing/2014/main" id="{96811455-2F6B-47D1-9258-B508CBE8052A}"/>
              </a:ext>
            </a:extLst>
          </p:cNvPr>
          <p:cNvSpPr/>
          <p:nvPr/>
        </p:nvSpPr>
        <p:spPr>
          <a:xfrm>
            <a:off x="6088744" y="3202217"/>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2" name="Oval 111">
            <a:extLst>
              <a:ext uri="{FF2B5EF4-FFF2-40B4-BE49-F238E27FC236}">
                <a16:creationId xmlns:a16="http://schemas.microsoft.com/office/drawing/2014/main" id="{ED7A8EB6-E233-453D-BD1A-7D54AB8C6ED0}"/>
              </a:ext>
            </a:extLst>
          </p:cNvPr>
          <p:cNvSpPr/>
          <p:nvPr/>
        </p:nvSpPr>
        <p:spPr>
          <a:xfrm>
            <a:off x="6088744" y="3588659"/>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3" name="Oval 112">
            <a:extLst>
              <a:ext uri="{FF2B5EF4-FFF2-40B4-BE49-F238E27FC236}">
                <a16:creationId xmlns:a16="http://schemas.microsoft.com/office/drawing/2014/main" id="{991D0FDE-E609-43E8-88B8-BE522CAC022E}"/>
              </a:ext>
            </a:extLst>
          </p:cNvPr>
          <p:cNvSpPr/>
          <p:nvPr/>
        </p:nvSpPr>
        <p:spPr>
          <a:xfrm>
            <a:off x="6088744" y="3971474"/>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4" name="Oval 113">
            <a:extLst>
              <a:ext uri="{FF2B5EF4-FFF2-40B4-BE49-F238E27FC236}">
                <a16:creationId xmlns:a16="http://schemas.microsoft.com/office/drawing/2014/main" id="{0B9B9451-DC76-4D05-AC8B-A2C26C48CF9E}"/>
              </a:ext>
            </a:extLst>
          </p:cNvPr>
          <p:cNvSpPr/>
          <p:nvPr/>
        </p:nvSpPr>
        <p:spPr>
          <a:xfrm>
            <a:off x="6088744" y="4354289"/>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9" name="Oval 138">
            <a:extLst>
              <a:ext uri="{FF2B5EF4-FFF2-40B4-BE49-F238E27FC236}">
                <a16:creationId xmlns:a16="http://schemas.microsoft.com/office/drawing/2014/main" id="{D81C1D67-7691-4D24-A778-70F696D577CD}"/>
              </a:ext>
            </a:extLst>
          </p:cNvPr>
          <p:cNvSpPr/>
          <p:nvPr/>
        </p:nvSpPr>
        <p:spPr>
          <a:xfrm>
            <a:off x="457200" y="2823029"/>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0" name="Oval 139">
            <a:extLst>
              <a:ext uri="{FF2B5EF4-FFF2-40B4-BE49-F238E27FC236}">
                <a16:creationId xmlns:a16="http://schemas.microsoft.com/office/drawing/2014/main" id="{24E1E7AE-5372-4783-94A5-42D4A4F8B356}"/>
              </a:ext>
            </a:extLst>
          </p:cNvPr>
          <p:cNvSpPr/>
          <p:nvPr/>
        </p:nvSpPr>
        <p:spPr>
          <a:xfrm>
            <a:off x="457200" y="3205844"/>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1" name="Oval 140">
            <a:extLst>
              <a:ext uri="{FF2B5EF4-FFF2-40B4-BE49-F238E27FC236}">
                <a16:creationId xmlns:a16="http://schemas.microsoft.com/office/drawing/2014/main" id="{D6773DB0-3CAE-423B-AB07-8AFA1B169468}"/>
              </a:ext>
            </a:extLst>
          </p:cNvPr>
          <p:cNvSpPr/>
          <p:nvPr/>
        </p:nvSpPr>
        <p:spPr>
          <a:xfrm>
            <a:off x="457200" y="3592286"/>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2" name="Oval 141">
            <a:extLst>
              <a:ext uri="{FF2B5EF4-FFF2-40B4-BE49-F238E27FC236}">
                <a16:creationId xmlns:a16="http://schemas.microsoft.com/office/drawing/2014/main" id="{0F6FC75B-5B36-411A-9814-4394F49A178F}"/>
              </a:ext>
            </a:extLst>
          </p:cNvPr>
          <p:cNvSpPr/>
          <p:nvPr/>
        </p:nvSpPr>
        <p:spPr>
          <a:xfrm>
            <a:off x="529782" y="3966030"/>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3" name="Oval 142">
            <a:extLst>
              <a:ext uri="{FF2B5EF4-FFF2-40B4-BE49-F238E27FC236}">
                <a16:creationId xmlns:a16="http://schemas.microsoft.com/office/drawing/2014/main" id="{3A002EF0-FD1B-4D1D-AC47-E66D22E44819}"/>
              </a:ext>
            </a:extLst>
          </p:cNvPr>
          <p:cNvSpPr/>
          <p:nvPr/>
        </p:nvSpPr>
        <p:spPr>
          <a:xfrm>
            <a:off x="529782" y="4348845"/>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4" name="Oval 143">
            <a:extLst>
              <a:ext uri="{FF2B5EF4-FFF2-40B4-BE49-F238E27FC236}">
                <a16:creationId xmlns:a16="http://schemas.microsoft.com/office/drawing/2014/main" id="{16829359-CA07-4A5C-B511-BF3A9E211D5D}"/>
              </a:ext>
            </a:extLst>
          </p:cNvPr>
          <p:cNvSpPr/>
          <p:nvPr/>
        </p:nvSpPr>
        <p:spPr>
          <a:xfrm>
            <a:off x="747492" y="2813958"/>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5" name="Oval 144">
            <a:extLst>
              <a:ext uri="{FF2B5EF4-FFF2-40B4-BE49-F238E27FC236}">
                <a16:creationId xmlns:a16="http://schemas.microsoft.com/office/drawing/2014/main" id="{7298C7EB-AB3B-4F25-B069-8F4A010566FF}"/>
              </a:ext>
            </a:extLst>
          </p:cNvPr>
          <p:cNvSpPr/>
          <p:nvPr/>
        </p:nvSpPr>
        <p:spPr>
          <a:xfrm>
            <a:off x="747492" y="3196773"/>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6" name="Oval 145">
            <a:extLst>
              <a:ext uri="{FF2B5EF4-FFF2-40B4-BE49-F238E27FC236}">
                <a16:creationId xmlns:a16="http://schemas.microsoft.com/office/drawing/2014/main" id="{CE4F3EE8-10CB-40C9-8487-951B3327513E}"/>
              </a:ext>
            </a:extLst>
          </p:cNvPr>
          <p:cNvSpPr/>
          <p:nvPr/>
        </p:nvSpPr>
        <p:spPr>
          <a:xfrm>
            <a:off x="747492" y="3583215"/>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7" name="Oval 146">
            <a:extLst>
              <a:ext uri="{FF2B5EF4-FFF2-40B4-BE49-F238E27FC236}">
                <a16:creationId xmlns:a16="http://schemas.microsoft.com/office/drawing/2014/main" id="{75005C2E-1EAC-4729-B340-4E49AD01D58B}"/>
              </a:ext>
            </a:extLst>
          </p:cNvPr>
          <p:cNvSpPr/>
          <p:nvPr/>
        </p:nvSpPr>
        <p:spPr>
          <a:xfrm>
            <a:off x="834582" y="3966030"/>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8" name="Oval 147">
            <a:extLst>
              <a:ext uri="{FF2B5EF4-FFF2-40B4-BE49-F238E27FC236}">
                <a16:creationId xmlns:a16="http://schemas.microsoft.com/office/drawing/2014/main" id="{943CB792-FE64-41F8-B665-4921B9963EF3}"/>
              </a:ext>
            </a:extLst>
          </p:cNvPr>
          <p:cNvSpPr/>
          <p:nvPr/>
        </p:nvSpPr>
        <p:spPr>
          <a:xfrm>
            <a:off x="834582" y="4348845"/>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9" name="Oval 148">
            <a:extLst>
              <a:ext uri="{FF2B5EF4-FFF2-40B4-BE49-F238E27FC236}">
                <a16:creationId xmlns:a16="http://schemas.microsoft.com/office/drawing/2014/main" id="{10D316EA-8A39-436D-B33F-52EB35EC1C89}"/>
              </a:ext>
            </a:extLst>
          </p:cNvPr>
          <p:cNvSpPr/>
          <p:nvPr/>
        </p:nvSpPr>
        <p:spPr>
          <a:xfrm>
            <a:off x="1052290" y="2804887"/>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0" name="Oval 149">
            <a:extLst>
              <a:ext uri="{FF2B5EF4-FFF2-40B4-BE49-F238E27FC236}">
                <a16:creationId xmlns:a16="http://schemas.microsoft.com/office/drawing/2014/main" id="{825133E9-FC72-478A-A645-82D5B9CEA5E3}"/>
              </a:ext>
            </a:extLst>
          </p:cNvPr>
          <p:cNvSpPr/>
          <p:nvPr/>
        </p:nvSpPr>
        <p:spPr>
          <a:xfrm>
            <a:off x="1052290" y="3187702"/>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1" name="Oval 150">
            <a:extLst>
              <a:ext uri="{FF2B5EF4-FFF2-40B4-BE49-F238E27FC236}">
                <a16:creationId xmlns:a16="http://schemas.microsoft.com/office/drawing/2014/main" id="{BCE45172-299B-4FD5-8107-34F802582D10}"/>
              </a:ext>
            </a:extLst>
          </p:cNvPr>
          <p:cNvSpPr/>
          <p:nvPr/>
        </p:nvSpPr>
        <p:spPr>
          <a:xfrm>
            <a:off x="1063177" y="3577774"/>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2" name="Oval 151">
            <a:extLst>
              <a:ext uri="{FF2B5EF4-FFF2-40B4-BE49-F238E27FC236}">
                <a16:creationId xmlns:a16="http://schemas.microsoft.com/office/drawing/2014/main" id="{F5DBC2CA-EA00-4FC9-B3A0-D799F1EDD00A}"/>
              </a:ext>
            </a:extLst>
          </p:cNvPr>
          <p:cNvSpPr/>
          <p:nvPr/>
        </p:nvSpPr>
        <p:spPr>
          <a:xfrm>
            <a:off x="1139381" y="3966030"/>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3" name="Oval 152">
            <a:extLst>
              <a:ext uri="{FF2B5EF4-FFF2-40B4-BE49-F238E27FC236}">
                <a16:creationId xmlns:a16="http://schemas.microsoft.com/office/drawing/2014/main" id="{D8264BF3-2A25-4677-A2BE-18EC7C4A90EF}"/>
              </a:ext>
            </a:extLst>
          </p:cNvPr>
          <p:cNvSpPr/>
          <p:nvPr/>
        </p:nvSpPr>
        <p:spPr>
          <a:xfrm>
            <a:off x="1139381" y="4348845"/>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4" name="Oval 153">
            <a:extLst>
              <a:ext uri="{FF2B5EF4-FFF2-40B4-BE49-F238E27FC236}">
                <a16:creationId xmlns:a16="http://schemas.microsoft.com/office/drawing/2014/main" id="{2840337B-C918-479C-9319-14B097E71C08}"/>
              </a:ext>
            </a:extLst>
          </p:cNvPr>
          <p:cNvSpPr/>
          <p:nvPr/>
        </p:nvSpPr>
        <p:spPr>
          <a:xfrm>
            <a:off x="1378865" y="2813958"/>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5" name="Oval 154">
            <a:extLst>
              <a:ext uri="{FF2B5EF4-FFF2-40B4-BE49-F238E27FC236}">
                <a16:creationId xmlns:a16="http://schemas.microsoft.com/office/drawing/2014/main" id="{AC48F0FC-9949-4855-8680-17BFA34C7D6B}"/>
              </a:ext>
            </a:extLst>
          </p:cNvPr>
          <p:cNvSpPr/>
          <p:nvPr/>
        </p:nvSpPr>
        <p:spPr>
          <a:xfrm>
            <a:off x="1378865" y="3196773"/>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6" name="Oval 155">
            <a:extLst>
              <a:ext uri="{FF2B5EF4-FFF2-40B4-BE49-F238E27FC236}">
                <a16:creationId xmlns:a16="http://schemas.microsoft.com/office/drawing/2014/main" id="{0272BBF7-A836-40EC-8AB3-FC8F7CDBA0BE}"/>
              </a:ext>
            </a:extLst>
          </p:cNvPr>
          <p:cNvSpPr/>
          <p:nvPr/>
        </p:nvSpPr>
        <p:spPr>
          <a:xfrm>
            <a:off x="1378862" y="3583215"/>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7" name="Oval 156">
            <a:extLst>
              <a:ext uri="{FF2B5EF4-FFF2-40B4-BE49-F238E27FC236}">
                <a16:creationId xmlns:a16="http://schemas.microsoft.com/office/drawing/2014/main" id="{6ECF8F79-AD1A-4FFC-96A7-47DFD9D05F4E}"/>
              </a:ext>
            </a:extLst>
          </p:cNvPr>
          <p:cNvSpPr/>
          <p:nvPr/>
        </p:nvSpPr>
        <p:spPr>
          <a:xfrm>
            <a:off x="1553033" y="3966030"/>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8" name="Oval 157">
            <a:extLst>
              <a:ext uri="{FF2B5EF4-FFF2-40B4-BE49-F238E27FC236}">
                <a16:creationId xmlns:a16="http://schemas.microsoft.com/office/drawing/2014/main" id="{344C0305-4E82-4C11-A518-6E7675E032DC}"/>
              </a:ext>
            </a:extLst>
          </p:cNvPr>
          <p:cNvSpPr/>
          <p:nvPr/>
        </p:nvSpPr>
        <p:spPr>
          <a:xfrm>
            <a:off x="1436921" y="4348845"/>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9" name="Oval 158">
            <a:extLst>
              <a:ext uri="{FF2B5EF4-FFF2-40B4-BE49-F238E27FC236}">
                <a16:creationId xmlns:a16="http://schemas.microsoft.com/office/drawing/2014/main" id="{644AAF3A-898F-470E-BC9C-B2570B6FBE3E}"/>
              </a:ext>
            </a:extLst>
          </p:cNvPr>
          <p:cNvSpPr/>
          <p:nvPr/>
        </p:nvSpPr>
        <p:spPr>
          <a:xfrm>
            <a:off x="1734461" y="2804887"/>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3" name="Oval 182">
            <a:extLst>
              <a:ext uri="{FF2B5EF4-FFF2-40B4-BE49-F238E27FC236}">
                <a16:creationId xmlns:a16="http://schemas.microsoft.com/office/drawing/2014/main" id="{C00A8B4F-418C-4C8B-B503-4F42B6435BCB}"/>
              </a:ext>
            </a:extLst>
          </p:cNvPr>
          <p:cNvSpPr/>
          <p:nvPr/>
        </p:nvSpPr>
        <p:spPr>
          <a:xfrm>
            <a:off x="1734461" y="3187702"/>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4" name="Oval 183">
            <a:extLst>
              <a:ext uri="{FF2B5EF4-FFF2-40B4-BE49-F238E27FC236}">
                <a16:creationId xmlns:a16="http://schemas.microsoft.com/office/drawing/2014/main" id="{64D569EF-4AFF-4D1C-800D-64E12B2AFC80}"/>
              </a:ext>
            </a:extLst>
          </p:cNvPr>
          <p:cNvSpPr/>
          <p:nvPr/>
        </p:nvSpPr>
        <p:spPr>
          <a:xfrm>
            <a:off x="1719947" y="3583215"/>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5" name="Oval 184">
            <a:extLst>
              <a:ext uri="{FF2B5EF4-FFF2-40B4-BE49-F238E27FC236}">
                <a16:creationId xmlns:a16="http://schemas.microsoft.com/office/drawing/2014/main" id="{719A904C-8F8A-44E7-9B96-3626007E80BD}"/>
              </a:ext>
            </a:extLst>
          </p:cNvPr>
          <p:cNvSpPr/>
          <p:nvPr/>
        </p:nvSpPr>
        <p:spPr>
          <a:xfrm>
            <a:off x="1843319" y="3966030"/>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6" name="Oval 185">
            <a:extLst>
              <a:ext uri="{FF2B5EF4-FFF2-40B4-BE49-F238E27FC236}">
                <a16:creationId xmlns:a16="http://schemas.microsoft.com/office/drawing/2014/main" id="{790601E5-23EE-424A-A2BF-DDC85C3DC136}"/>
              </a:ext>
            </a:extLst>
          </p:cNvPr>
          <p:cNvSpPr/>
          <p:nvPr/>
        </p:nvSpPr>
        <p:spPr>
          <a:xfrm>
            <a:off x="1843319" y="4348845"/>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91" name="Straight Connector 190">
            <a:extLst>
              <a:ext uri="{FF2B5EF4-FFF2-40B4-BE49-F238E27FC236}">
                <a16:creationId xmlns:a16="http://schemas.microsoft.com/office/drawing/2014/main" id="{FE347569-1AF7-4697-A731-E50A8687EF70}"/>
              </a:ext>
            </a:extLst>
          </p:cNvPr>
          <p:cNvCxnSpPr>
            <a:stCxn id="144" idx="4"/>
            <a:endCxn id="145" idx="0"/>
          </p:cNvCxnSpPr>
          <p:nvPr/>
        </p:nvCxnSpPr>
        <p:spPr>
          <a:xfrm>
            <a:off x="849092" y="3017158"/>
            <a:ext cx="0" cy="179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D81377E-17D6-4554-A12C-741240DBDD43}"/>
              </a:ext>
            </a:extLst>
          </p:cNvPr>
          <p:cNvCxnSpPr>
            <a:stCxn id="145" idx="4"/>
            <a:endCxn id="146" idx="0"/>
          </p:cNvCxnSpPr>
          <p:nvPr/>
        </p:nvCxnSpPr>
        <p:spPr>
          <a:xfrm>
            <a:off x="849092" y="3399973"/>
            <a:ext cx="0" cy="1832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D188173-59B3-4C39-8442-D6F1156CE720}"/>
              </a:ext>
            </a:extLst>
          </p:cNvPr>
          <p:cNvCxnSpPr>
            <a:cxnSpLocks/>
            <a:stCxn id="146" idx="4"/>
            <a:endCxn id="142" idx="0"/>
          </p:cNvCxnSpPr>
          <p:nvPr/>
        </p:nvCxnSpPr>
        <p:spPr>
          <a:xfrm flipH="1">
            <a:off x="631382" y="3786415"/>
            <a:ext cx="217710" cy="179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20E652B-D5F1-43A2-9B91-0B2035D529EA}"/>
              </a:ext>
            </a:extLst>
          </p:cNvPr>
          <p:cNvCxnSpPr>
            <a:stCxn id="142" idx="4"/>
            <a:endCxn id="143" idx="0"/>
          </p:cNvCxnSpPr>
          <p:nvPr/>
        </p:nvCxnSpPr>
        <p:spPr>
          <a:xfrm>
            <a:off x="631382" y="4169230"/>
            <a:ext cx="0" cy="179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53DCF105-2EC3-4625-A9DC-AE76DD504503}"/>
              </a:ext>
            </a:extLst>
          </p:cNvPr>
          <p:cNvCxnSpPr>
            <a:stCxn id="154" idx="4"/>
            <a:endCxn id="155" idx="0"/>
          </p:cNvCxnSpPr>
          <p:nvPr/>
        </p:nvCxnSpPr>
        <p:spPr>
          <a:xfrm>
            <a:off x="1480465" y="3017158"/>
            <a:ext cx="0" cy="179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DEA4ABD-59DF-4284-9F8C-A1FCAD4500A8}"/>
              </a:ext>
            </a:extLst>
          </p:cNvPr>
          <p:cNvCxnSpPr>
            <a:stCxn id="155" idx="4"/>
            <a:endCxn id="156" idx="0"/>
          </p:cNvCxnSpPr>
          <p:nvPr/>
        </p:nvCxnSpPr>
        <p:spPr>
          <a:xfrm flipH="1">
            <a:off x="1480462" y="3399973"/>
            <a:ext cx="3" cy="1832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6B0891D-075D-4236-9E9A-86B31DAD86DA}"/>
              </a:ext>
            </a:extLst>
          </p:cNvPr>
          <p:cNvCxnSpPr>
            <a:stCxn id="156" idx="4"/>
            <a:endCxn id="157" idx="0"/>
          </p:cNvCxnSpPr>
          <p:nvPr/>
        </p:nvCxnSpPr>
        <p:spPr>
          <a:xfrm>
            <a:off x="1480462" y="3786415"/>
            <a:ext cx="174171" cy="179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4AC5390-D9AE-4D00-BCD3-D50E649CEA2C}"/>
              </a:ext>
            </a:extLst>
          </p:cNvPr>
          <p:cNvCxnSpPr>
            <a:stCxn id="157" idx="4"/>
            <a:endCxn id="158" idx="0"/>
          </p:cNvCxnSpPr>
          <p:nvPr/>
        </p:nvCxnSpPr>
        <p:spPr>
          <a:xfrm flipH="1">
            <a:off x="1538521" y="4169230"/>
            <a:ext cx="116112" cy="179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2EDBBA6-82F1-4FD7-9224-911542837F63}"/>
              </a:ext>
            </a:extLst>
          </p:cNvPr>
          <p:cNvCxnSpPr>
            <a:stCxn id="149" idx="4"/>
            <a:endCxn id="150" idx="0"/>
          </p:cNvCxnSpPr>
          <p:nvPr/>
        </p:nvCxnSpPr>
        <p:spPr>
          <a:xfrm>
            <a:off x="1153890" y="3008087"/>
            <a:ext cx="0" cy="179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60E1CDB1-DC07-41DC-BBD2-88B01330B5BF}"/>
              </a:ext>
            </a:extLst>
          </p:cNvPr>
          <p:cNvCxnSpPr>
            <a:stCxn id="150" idx="4"/>
            <a:endCxn id="151" idx="0"/>
          </p:cNvCxnSpPr>
          <p:nvPr/>
        </p:nvCxnSpPr>
        <p:spPr>
          <a:xfrm>
            <a:off x="1153890" y="3390902"/>
            <a:ext cx="10887" cy="186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0C397919-41EA-4BF2-9FC1-2D29941BDBCA}"/>
              </a:ext>
            </a:extLst>
          </p:cNvPr>
          <p:cNvCxnSpPr>
            <a:cxnSpLocks/>
            <a:stCxn id="151" idx="4"/>
            <a:endCxn id="152" idx="0"/>
          </p:cNvCxnSpPr>
          <p:nvPr/>
        </p:nvCxnSpPr>
        <p:spPr>
          <a:xfrm>
            <a:off x="1164777" y="3780974"/>
            <a:ext cx="76204" cy="185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1F8F2955-9624-4017-BBB4-25E68CC740C3}"/>
              </a:ext>
            </a:extLst>
          </p:cNvPr>
          <p:cNvCxnSpPr>
            <a:stCxn id="152" idx="4"/>
            <a:endCxn id="153" idx="0"/>
          </p:cNvCxnSpPr>
          <p:nvPr/>
        </p:nvCxnSpPr>
        <p:spPr>
          <a:xfrm>
            <a:off x="1240981" y="4169230"/>
            <a:ext cx="0" cy="179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D39F08A9-E459-42BB-9DF5-0C92CAB7D626}"/>
              </a:ext>
            </a:extLst>
          </p:cNvPr>
          <p:cNvCxnSpPr>
            <a:stCxn id="159" idx="4"/>
            <a:endCxn id="183" idx="0"/>
          </p:cNvCxnSpPr>
          <p:nvPr/>
        </p:nvCxnSpPr>
        <p:spPr>
          <a:xfrm>
            <a:off x="1836061" y="3008087"/>
            <a:ext cx="0" cy="179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0647F6C9-EEBE-43DB-AFBD-3AB59B6F2BD4}"/>
              </a:ext>
            </a:extLst>
          </p:cNvPr>
          <p:cNvCxnSpPr>
            <a:stCxn id="183" idx="4"/>
            <a:endCxn id="184" idx="0"/>
          </p:cNvCxnSpPr>
          <p:nvPr/>
        </p:nvCxnSpPr>
        <p:spPr>
          <a:xfrm flipH="1">
            <a:off x="1821547" y="3390902"/>
            <a:ext cx="14514" cy="1923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62CECEDD-147F-4B8B-B8AA-474943770E66}"/>
              </a:ext>
            </a:extLst>
          </p:cNvPr>
          <p:cNvCxnSpPr>
            <a:stCxn id="184" idx="4"/>
            <a:endCxn id="185" idx="0"/>
          </p:cNvCxnSpPr>
          <p:nvPr/>
        </p:nvCxnSpPr>
        <p:spPr>
          <a:xfrm>
            <a:off x="1821547" y="3786415"/>
            <a:ext cx="123372" cy="179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174E447B-183F-4159-B48E-48A8F76EEE38}"/>
              </a:ext>
            </a:extLst>
          </p:cNvPr>
          <p:cNvCxnSpPr>
            <a:stCxn id="185" idx="4"/>
            <a:endCxn id="186" idx="0"/>
          </p:cNvCxnSpPr>
          <p:nvPr/>
        </p:nvCxnSpPr>
        <p:spPr>
          <a:xfrm>
            <a:off x="1944919" y="4169230"/>
            <a:ext cx="0" cy="179615"/>
          </a:xfrm>
          <a:prstGeom prst="line">
            <a:avLst/>
          </a:prstGeom>
        </p:spPr>
        <p:style>
          <a:lnRef idx="1">
            <a:schemeClr val="accent1"/>
          </a:lnRef>
          <a:fillRef idx="0">
            <a:schemeClr val="accent1"/>
          </a:fillRef>
          <a:effectRef idx="0">
            <a:schemeClr val="accent1"/>
          </a:effectRef>
          <a:fontRef idx="minor">
            <a:schemeClr val="tx1"/>
          </a:fontRef>
        </p:style>
      </p:cxnSp>
      <p:sp>
        <p:nvSpPr>
          <p:cNvPr id="201" name="Oval 200">
            <a:extLst>
              <a:ext uri="{FF2B5EF4-FFF2-40B4-BE49-F238E27FC236}">
                <a16:creationId xmlns:a16="http://schemas.microsoft.com/office/drawing/2014/main" id="{78D930E7-FC9C-466E-869F-94E95A959596}"/>
              </a:ext>
            </a:extLst>
          </p:cNvPr>
          <p:cNvSpPr/>
          <p:nvPr/>
        </p:nvSpPr>
        <p:spPr>
          <a:xfrm>
            <a:off x="2663368" y="2823029"/>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2" name="Oval 201">
            <a:extLst>
              <a:ext uri="{FF2B5EF4-FFF2-40B4-BE49-F238E27FC236}">
                <a16:creationId xmlns:a16="http://schemas.microsoft.com/office/drawing/2014/main" id="{36BF270C-937B-42C3-84BE-EC707B5AA496}"/>
              </a:ext>
            </a:extLst>
          </p:cNvPr>
          <p:cNvSpPr/>
          <p:nvPr/>
        </p:nvSpPr>
        <p:spPr>
          <a:xfrm>
            <a:off x="2663368" y="3205844"/>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3" name="Oval 202">
            <a:extLst>
              <a:ext uri="{FF2B5EF4-FFF2-40B4-BE49-F238E27FC236}">
                <a16:creationId xmlns:a16="http://schemas.microsoft.com/office/drawing/2014/main" id="{1D3674FC-3FA5-4222-824C-700887FB4F5D}"/>
              </a:ext>
            </a:extLst>
          </p:cNvPr>
          <p:cNvSpPr/>
          <p:nvPr/>
        </p:nvSpPr>
        <p:spPr>
          <a:xfrm>
            <a:off x="2663368" y="3592286"/>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4" name="Oval 203">
            <a:extLst>
              <a:ext uri="{FF2B5EF4-FFF2-40B4-BE49-F238E27FC236}">
                <a16:creationId xmlns:a16="http://schemas.microsoft.com/office/drawing/2014/main" id="{14DA13BA-6A23-41A3-ACCC-E72202E6C0DE}"/>
              </a:ext>
            </a:extLst>
          </p:cNvPr>
          <p:cNvSpPr/>
          <p:nvPr/>
        </p:nvSpPr>
        <p:spPr>
          <a:xfrm>
            <a:off x="2735950" y="3966030"/>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5" name="Oval 204">
            <a:extLst>
              <a:ext uri="{FF2B5EF4-FFF2-40B4-BE49-F238E27FC236}">
                <a16:creationId xmlns:a16="http://schemas.microsoft.com/office/drawing/2014/main" id="{FF486646-679D-44CA-9898-BCA834436AA4}"/>
              </a:ext>
            </a:extLst>
          </p:cNvPr>
          <p:cNvSpPr/>
          <p:nvPr/>
        </p:nvSpPr>
        <p:spPr>
          <a:xfrm>
            <a:off x="2735950" y="4348845"/>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6" name="Oval 205">
            <a:extLst>
              <a:ext uri="{FF2B5EF4-FFF2-40B4-BE49-F238E27FC236}">
                <a16:creationId xmlns:a16="http://schemas.microsoft.com/office/drawing/2014/main" id="{F3A4EBC0-F7D3-42A3-8A8F-C21FB5F605A5}"/>
              </a:ext>
            </a:extLst>
          </p:cNvPr>
          <p:cNvSpPr/>
          <p:nvPr/>
        </p:nvSpPr>
        <p:spPr>
          <a:xfrm>
            <a:off x="2953660" y="2813958"/>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7" name="Oval 206">
            <a:extLst>
              <a:ext uri="{FF2B5EF4-FFF2-40B4-BE49-F238E27FC236}">
                <a16:creationId xmlns:a16="http://schemas.microsoft.com/office/drawing/2014/main" id="{5E67A5FB-C324-448A-B004-F13D20386549}"/>
              </a:ext>
            </a:extLst>
          </p:cNvPr>
          <p:cNvSpPr/>
          <p:nvPr/>
        </p:nvSpPr>
        <p:spPr>
          <a:xfrm>
            <a:off x="2953660" y="3196773"/>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8" name="Oval 207">
            <a:extLst>
              <a:ext uri="{FF2B5EF4-FFF2-40B4-BE49-F238E27FC236}">
                <a16:creationId xmlns:a16="http://schemas.microsoft.com/office/drawing/2014/main" id="{A1EF0F7B-D32F-4868-B3FD-62761E8C155B}"/>
              </a:ext>
            </a:extLst>
          </p:cNvPr>
          <p:cNvSpPr/>
          <p:nvPr/>
        </p:nvSpPr>
        <p:spPr>
          <a:xfrm>
            <a:off x="2953660" y="3583215"/>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9" name="Oval 208">
            <a:extLst>
              <a:ext uri="{FF2B5EF4-FFF2-40B4-BE49-F238E27FC236}">
                <a16:creationId xmlns:a16="http://schemas.microsoft.com/office/drawing/2014/main" id="{12D43649-E47F-4D25-A490-B6A86A6F2868}"/>
              </a:ext>
            </a:extLst>
          </p:cNvPr>
          <p:cNvSpPr/>
          <p:nvPr/>
        </p:nvSpPr>
        <p:spPr>
          <a:xfrm>
            <a:off x="3040750" y="3966030"/>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0" name="Oval 209">
            <a:extLst>
              <a:ext uri="{FF2B5EF4-FFF2-40B4-BE49-F238E27FC236}">
                <a16:creationId xmlns:a16="http://schemas.microsoft.com/office/drawing/2014/main" id="{C6B589A8-F9A7-44A4-B3A8-61280D33D1D1}"/>
              </a:ext>
            </a:extLst>
          </p:cNvPr>
          <p:cNvSpPr/>
          <p:nvPr/>
        </p:nvSpPr>
        <p:spPr>
          <a:xfrm>
            <a:off x="3040750" y="4348845"/>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1" name="Oval 210">
            <a:extLst>
              <a:ext uri="{FF2B5EF4-FFF2-40B4-BE49-F238E27FC236}">
                <a16:creationId xmlns:a16="http://schemas.microsoft.com/office/drawing/2014/main" id="{63B93F37-EE16-4657-AB55-88ADE8D4AAF8}"/>
              </a:ext>
            </a:extLst>
          </p:cNvPr>
          <p:cNvSpPr/>
          <p:nvPr/>
        </p:nvSpPr>
        <p:spPr>
          <a:xfrm>
            <a:off x="3258458" y="2804887"/>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2" name="Oval 211">
            <a:extLst>
              <a:ext uri="{FF2B5EF4-FFF2-40B4-BE49-F238E27FC236}">
                <a16:creationId xmlns:a16="http://schemas.microsoft.com/office/drawing/2014/main" id="{3064CAC2-AAFB-4207-9A0F-D02838F734C0}"/>
              </a:ext>
            </a:extLst>
          </p:cNvPr>
          <p:cNvSpPr/>
          <p:nvPr/>
        </p:nvSpPr>
        <p:spPr>
          <a:xfrm>
            <a:off x="3258458" y="3187702"/>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3" name="Oval 212">
            <a:extLst>
              <a:ext uri="{FF2B5EF4-FFF2-40B4-BE49-F238E27FC236}">
                <a16:creationId xmlns:a16="http://schemas.microsoft.com/office/drawing/2014/main" id="{AD5F3700-0D06-4C42-98A6-DA0FC55D0A57}"/>
              </a:ext>
            </a:extLst>
          </p:cNvPr>
          <p:cNvSpPr/>
          <p:nvPr/>
        </p:nvSpPr>
        <p:spPr>
          <a:xfrm>
            <a:off x="3269345" y="3577774"/>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4" name="Oval 213">
            <a:extLst>
              <a:ext uri="{FF2B5EF4-FFF2-40B4-BE49-F238E27FC236}">
                <a16:creationId xmlns:a16="http://schemas.microsoft.com/office/drawing/2014/main" id="{5B900A05-CF85-4536-BDAE-8F8647041C03}"/>
              </a:ext>
            </a:extLst>
          </p:cNvPr>
          <p:cNvSpPr/>
          <p:nvPr/>
        </p:nvSpPr>
        <p:spPr>
          <a:xfrm>
            <a:off x="3345549" y="3966030"/>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5" name="Oval 214">
            <a:extLst>
              <a:ext uri="{FF2B5EF4-FFF2-40B4-BE49-F238E27FC236}">
                <a16:creationId xmlns:a16="http://schemas.microsoft.com/office/drawing/2014/main" id="{12D0DC28-50A6-44BB-9A3A-8DDB5ED147F2}"/>
              </a:ext>
            </a:extLst>
          </p:cNvPr>
          <p:cNvSpPr/>
          <p:nvPr/>
        </p:nvSpPr>
        <p:spPr>
          <a:xfrm>
            <a:off x="3345549" y="4348845"/>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6" name="Oval 215">
            <a:extLst>
              <a:ext uri="{FF2B5EF4-FFF2-40B4-BE49-F238E27FC236}">
                <a16:creationId xmlns:a16="http://schemas.microsoft.com/office/drawing/2014/main" id="{D601A05C-5AB7-4305-B170-BD4B008E3529}"/>
              </a:ext>
            </a:extLst>
          </p:cNvPr>
          <p:cNvSpPr/>
          <p:nvPr/>
        </p:nvSpPr>
        <p:spPr>
          <a:xfrm>
            <a:off x="3585033" y="2813958"/>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7" name="Oval 216">
            <a:extLst>
              <a:ext uri="{FF2B5EF4-FFF2-40B4-BE49-F238E27FC236}">
                <a16:creationId xmlns:a16="http://schemas.microsoft.com/office/drawing/2014/main" id="{BF82A5C9-09C0-4BA4-8E2E-CF3B79F7967C}"/>
              </a:ext>
            </a:extLst>
          </p:cNvPr>
          <p:cNvSpPr/>
          <p:nvPr/>
        </p:nvSpPr>
        <p:spPr>
          <a:xfrm>
            <a:off x="3585033" y="3196773"/>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8" name="Oval 217">
            <a:extLst>
              <a:ext uri="{FF2B5EF4-FFF2-40B4-BE49-F238E27FC236}">
                <a16:creationId xmlns:a16="http://schemas.microsoft.com/office/drawing/2014/main" id="{501095EF-39CA-4916-97C5-51098E940146}"/>
              </a:ext>
            </a:extLst>
          </p:cNvPr>
          <p:cNvSpPr/>
          <p:nvPr/>
        </p:nvSpPr>
        <p:spPr>
          <a:xfrm>
            <a:off x="3585030" y="3583215"/>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9" name="Oval 218">
            <a:extLst>
              <a:ext uri="{FF2B5EF4-FFF2-40B4-BE49-F238E27FC236}">
                <a16:creationId xmlns:a16="http://schemas.microsoft.com/office/drawing/2014/main" id="{A7FDD1EE-54A2-41BF-9953-85981C072D3D}"/>
              </a:ext>
            </a:extLst>
          </p:cNvPr>
          <p:cNvSpPr/>
          <p:nvPr/>
        </p:nvSpPr>
        <p:spPr>
          <a:xfrm>
            <a:off x="3759201" y="3966030"/>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0" name="Oval 219">
            <a:extLst>
              <a:ext uri="{FF2B5EF4-FFF2-40B4-BE49-F238E27FC236}">
                <a16:creationId xmlns:a16="http://schemas.microsoft.com/office/drawing/2014/main" id="{D38D6987-42BA-41C6-A9DA-0986F7C1E127}"/>
              </a:ext>
            </a:extLst>
          </p:cNvPr>
          <p:cNvSpPr/>
          <p:nvPr/>
        </p:nvSpPr>
        <p:spPr>
          <a:xfrm>
            <a:off x="3643089" y="4348845"/>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1" name="Oval 220">
            <a:extLst>
              <a:ext uri="{FF2B5EF4-FFF2-40B4-BE49-F238E27FC236}">
                <a16:creationId xmlns:a16="http://schemas.microsoft.com/office/drawing/2014/main" id="{BBB49D71-B135-4264-A94A-2ED6ADB9D0DB}"/>
              </a:ext>
            </a:extLst>
          </p:cNvPr>
          <p:cNvSpPr/>
          <p:nvPr/>
        </p:nvSpPr>
        <p:spPr>
          <a:xfrm>
            <a:off x="3940629" y="2804887"/>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2" name="Oval 221">
            <a:extLst>
              <a:ext uri="{FF2B5EF4-FFF2-40B4-BE49-F238E27FC236}">
                <a16:creationId xmlns:a16="http://schemas.microsoft.com/office/drawing/2014/main" id="{E04D59A2-7679-4F9A-920F-EFCC37905371}"/>
              </a:ext>
            </a:extLst>
          </p:cNvPr>
          <p:cNvSpPr/>
          <p:nvPr/>
        </p:nvSpPr>
        <p:spPr>
          <a:xfrm>
            <a:off x="3940629" y="3187702"/>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3" name="Oval 222">
            <a:extLst>
              <a:ext uri="{FF2B5EF4-FFF2-40B4-BE49-F238E27FC236}">
                <a16:creationId xmlns:a16="http://schemas.microsoft.com/office/drawing/2014/main" id="{6920F2DA-59B0-4E81-A211-D90351309D82}"/>
              </a:ext>
            </a:extLst>
          </p:cNvPr>
          <p:cNvSpPr/>
          <p:nvPr/>
        </p:nvSpPr>
        <p:spPr>
          <a:xfrm>
            <a:off x="3926115" y="3583215"/>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4" name="Oval 223">
            <a:extLst>
              <a:ext uri="{FF2B5EF4-FFF2-40B4-BE49-F238E27FC236}">
                <a16:creationId xmlns:a16="http://schemas.microsoft.com/office/drawing/2014/main" id="{914EA0F3-5920-4A6F-AC91-E11363759FE6}"/>
              </a:ext>
            </a:extLst>
          </p:cNvPr>
          <p:cNvSpPr/>
          <p:nvPr/>
        </p:nvSpPr>
        <p:spPr>
          <a:xfrm>
            <a:off x="4049487" y="3966030"/>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5" name="Oval 224">
            <a:extLst>
              <a:ext uri="{FF2B5EF4-FFF2-40B4-BE49-F238E27FC236}">
                <a16:creationId xmlns:a16="http://schemas.microsoft.com/office/drawing/2014/main" id="{CEA9FB9F-5962-419D-85E4-B017E420386B}"/>
              </a:ext>
            </a:extLst>
          </p:cNvPr>
          <p:cNvSpPr/>
          <p:nvPr/>
        </p:nvSpPr>
        <p:spPr>
          <a:xfrm>
            <a:off x="4049487" y="4348845"/>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26" name="Straight Connector 225">
            <a:extLst>
              <a:ext uri="{FF2B5EF4-FFF2-40B4-BE49-F238E27FC236}">
                <a16:creationId xmlns:a16="http://schemas.microsoft.com/office/drawing/2014/main" id="{D56E2ED5-DCA6-4F3C-B829-F67E87EC43B4}"/>
              </a:ext>
            </a:extLst>
          </p:cNvPr>
          <p:cNvCxnSpPr>
            <a:stCxn id="206" idx="4"/>
            <a:endCxn id="207" idx="0"/>
          </p:cNvCxnSpPr>
          <p:nvPr/>
        </p:nvCxnSpPr>
        <p:spPr>
          <a:xfrm>
            <a:off x="3055260" y="3017158"/>
            <a:ext cx="0" cy="179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755CECA4-F170-4715-AE9F-6603BB3E26A0}"/>
              </a:ext>
            </a:extLst>
          </p:cNvPr>
          <p:cNvCxnSpPr>
            <a:stCxn id="207" idx="4"/>
            <a:endCxn id="208" idx="0"/>
          </p:cNvCxnSpPr>
          <p:nvPr/>
        </p:nvCxnSpPr>
        <p:spPr>
          <a:xfrm>
            <a:off x="3055260" y="3399973"/>
            <a:ext cx="0" cy="1832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B9C76603-07F0-4756-95F3-F68631D66902}"/>
              </a:ext>
            </a:extLst>
          </p:cNvPr>
          <p:cNvCxnSpPr>
            <a:stCxn id="204" idx="4"/>
            <a:endCxn id="205" idx="0"/>
          </p:cNvCxnSpPr>
          <p:nvPr/>
        </p:nvCxnSpPr>
        <p:spPr>
          <a:xfrm>
            <a:off x="2837550" y="4169230"/>
            <a:ext cx="0" cy="179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4E2307C-B646-4C37-A3A3-90A5C77014C4}"/>
              </a:ext>
            </a:extLst>
          </p:cNvPr>
          <p:cNvCxnSpPr>
            <a:stCxn id="216" idx="4"/>
            <a:endCxn id="217" idx="0"/>
          </p:cNvCxnSpPr>
          <p:nvPr/>
        </p:nvCxnSpPr>
        <p:spPr>
          <a:xfrm>
            <a:off x="3686633" y="3017158"/>
            <a:ext cx="0" cy="179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A948BF59-8214-440E-B2A9-ADF1594E2DF0}"/>
              </a:ext>
            </a:extLst>
          </p:cNvPr>
          <p:cNvCxnSpPr>
            <a:stCxn id="219" idx="4"/>
            <a:endCxn id="220" idx="0"/>
          </p:cNvCxnSpPr>
          <p:nvPr/>
        </p:nvCxnSpPr>
        <p:spPr>
          <a:xfrm flipH="1">
            <a:off x="3744689" y="4169230"/>
            <a:ext cx="116112" cy="179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46E62B4-26F3-4850-9848-72D72357CE77}"/>
              </a:ext>
            </a:extLst>
          </p:cNvPr>
          <p:cNvCxnSpPr>
            <a:stCxn id="212" idx="4"/>
            <a:endCxn id="213" idx="0"/>
          </p:cNvCxnSpPr>
          <p:nvPr/>
        </p:nvCxnSpPr>
        <p:spPr>
          <a:xfrm>
            <a:off x="3360058" y="3390902"/>
            <a:ext cx="10887" cy="186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0E84187-5CAB-4CA0-ABBA-B6A03F03D2A4}"/>
              </a:ext>
            </a:extLst>
          </p:cNvPr>
          <p:cNvCxnSpPr>
            <a:cxnSpLocks/>
            <a:stCxn id="213" idx="4"/>
            <a:endCxn id="214" idx="0"/>
          </p:cNvCxnSpPr>
          <p:nvPr/>
        </p:nvCxnSpPr>
        <p:spPr>
          <a:xfrm>
            <a:off x="3370945" y="3780974"/>
            <a:ext cx="76204" cy="185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323D4FFD-31EF-4C4A-B528-E4286C940F25}"/>
              </a:ext>
            </a:extLst>
          </p:cNvPr>
          <p:cNvCxnSpPr>
            <a:stCxn id="222" idx="4"/>
            <a:endCxn id="223" idx="0"/>
          </p:cNvCxnSpPr>
          <p:nvPr/>
        </p:nvCxnSpPr>
        <p:spPr>
          <a:xfrm flipH="1">
            <a:off x="4027715" y="3390902"/>
            <a:ext cx="14514" cy="1923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2840E2BC-B779-42BF-8106-9F947EAC03A2}"/>
              </a:ext>
            </a:extLst>
          </p:cNvPr>
          <p:cNvCxnSpPr>
            <a:stCxn id="224" idx="4"/>
            <a:endCxn id="225" idx="0"/>
          </p:cNvCxnSpPr>
          <p:nvPr/>
        </p:nvCxnSpPr>
        <p:spPr>
          <a:xfrm>
            <a:off x="4151087" y="4169230"/>
            <a:ext cx="0" cy="179615"/>
          </a:xfrm>
          <a:prstGeom prst="line">
            <a:avLst/>
          </a:prstGeom>
        </p:spPr>
        <p:style>
          <a:lnRef idx="1">
            <a:schemeClr val="accent1"/>
          </a:lnRef>
          <a:fillRef idx="0">
            <a:schemeClr val="accent1"/>
          </a:fillRef>
          <a:effectRef idx="0">
            <a:schemeClr val="accent1"/>
          </a:effectRef>
          <a:fontRef idx="minor">
            <a:schemeClr val="tx1"/>
          </a:fontRef>
        </p:style>
      </p:cxnSp>
      <p:sp>
        <p:nvSpPr>
          <p:cNvPr id="243" name="Arrow: Right 242">
            <a:extLst>
              <a:ext uri="{FF2B5EF4-FFF2-40B4-BE49-F238E27FC236}">
                <a16:creationId xmlns:a16="http://schemas.microsoft.com/office/drawing/2014/main" id="{4BBBBF4B-454A-492E-96DE-6456C4036D64}"/>
              </a:ext>
            </a:extLst>
          </p:cNvPr>
          <p:cNvSpPr/>
          <p:nvPr/>
        </p:nvSpPr>
        <p:spPr>
          <a:xfrm>
            <a:off x="1770743" y="2003180"/>
            <a:ext cx="994225" cy="444292"/>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heat</a:t>
            </a:r>
          </a:p>
        </p:txBody>
      </p:sp>
      <p:sp>
        <p:nvSpPr>
          <p:cNvPr id="247" name="Arrow: Right 246">
            <a:extLst>
              <a:ext uri="{FF2B5EF4-FFF2-40B4-BE49-F238E27FC236}">
                <a16:creationId xmlns:a16="http://schemas.microsoft.com/office/drawing/2014/main" id="{DBA3A493-6626-42CD-AD8D-66507CA28D28}"/>
              </a:ext>
            </a:extLst>
          </p:cNvPr>
          <p:cNvSpPr/>
          <p:nvPr/>
        </p:nvSpPr>
        <p:spPr>
          <a:xfrm>
            <a:off x="4074887" y="2003179"/>
            <a:ext cx="994225" cy="444292"/>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heat</a:t>
            </a:r>
          </a:p>
        </p:txBody>
      </p:sp>
      <p:sp>
        <p:nvSpPr>
          <p:cNvPr id="248" name="Arrow: Right 247">
            <a:extLst>
              <a:ext uri="{FF2B5EF4-FFF2-40B4-BE49-F238E27FC236}">
                <a16:creationId xmlns:a16="http://schemas.microsoft.com/office/drawing/2014/main" id="{65BFD95D-E528-4453-9135-3F3D45BAAECE}"/>
              </a:ext>
            </a:extLst>
          </p:cNvPr>
          <p:cNvSpPr/>
          <p:nvPr/>
        </p:nvSpPr>
        <p:spPr>
          <a:xfrm>
            <a:off x="6248402" y="1996933"/>
            <a:ext cx="1465939" cy="444292"/>
          </a:xfrm>
          <a:prstGeom prst="rightArrow">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cool (slowly)</a:t>
            </a:r>
          </a:p>
        </p:txBody>
      </p:sp>
      <p:sp>
        <p:nvSpPr>
          <p:cNvPr id="249" name="TextBox 248">
            <a:extLst>
              <a:ext uri="{FF2B5EF4-FFF2-40B4-BE49-F238E27FC236}">
                <a16:creationId xmlns:a16="http://schemas.microsoft.com/office/drawing/2014/main" id="{64CC17DA-8ED4-44B2-837F-82DD1300C41E}"/>
              </a:ext>
            </a:extLst>
          </p:cNvPr>
          <p:cNvSpPr txBox="1"/>
          <p:nvPr/>
        </p:nvSpPr>
        <p:spPr>
          <a:xfrm>
            <a:off x="312682" y="4702634"/>
            <a:ext cx="1856598" cy="261610"/>
          </a:xfrm>
          <a:prstGeom prst="rect">
            <a:avLst/>
          </a:prstGeom>
          <a:noFill/>
        </p:spPr>
        <p:txBody>
          <a:bodyPr wrap="none" rtlCol="0">
            <a:spAutoFit/>
          </a:bodyPr>
          <a:lstStyle/>
          <a:p>
            <a:r>
              <a:rPr lang="en-AU" sz="1100" dirty="0"/>
              <a:t>Dislocations in grain lattice</a:t>
            </a:r>
          </a:p>
        </p:txBody>
      </p:sp>
      <p:sp>
        <p:nvSpPr>
          <p:cNvPr id="251" name="TextBox 250">
            <a:extLst>
              <a:ext uri="{FF2B5EF4-FFF2-40B4-BE49-F238E27FC236}">
                <a16:creationId xmlns:a16="http://schemas.microsoft.com/office/drawing/2014/main" id="{70A08F4E-0B6A-4F38-B55F-0CFA4C1282EC}"/>
              </a:ext>
            </a:extLst>
          </p:cNvPr>
          <p:cNvSpPr txBox="1"/>
          <p:nvPr/>
        </p:nvSpPr>
        <p:spPr>
          <a:xfrm>
            <a:off x="2920772" y="4702634"/>
            <a:ext cx="976549" cy="261610"/>
          </a:xfrm>
          <a:prstGeom prst="rect">
            <a:avLst/>
          </a:prstGeom>
          <a:noFill/>
        </p:spPr>
        <p:txBody>
          <a:bodyPr wrap="none" rtlCol="0">
            <a:spAutoFit/>
          </a:bodyPr>
          <a:lstStyle/>
          <a:p>
            <a:r>
              <a:rPr lang="en-AU" sz="1100" dirty="0"/>
              <a:t>Bonds break</a:t>
            </a:r>
          </a:p>
        </p:txBody>
      </p:sp>
      <p:sp>
        <p:nvSpPr>
          <p:cNvPr id="252" name="TextBox 251">
            <a:extLst>
              <a:ext uri="{FF2B5EF4-FFF2-40B4-BE49-F238E27FC236}">
                <a16:creationId xmlns:a16="http://schemas.microsoft.com/office/drawing/2014/main" id="{9DED8D4B-8AD5-4FFD-93BA-AA5005BEA655}"/>
              </a:ext>
            </a:extLst>
          </p:cNvPr>
          <p:cNvSpPr txBox="1"/>
          <p:nvPr/>
        </p:nvSpPr>
        <p:spPr>
          <a:xfrm>
            <a:off x="5017856" y="4702634"/>
            <a:ext cx="1063112" cy="261610"/>
          </a:xfrm>
          <a:prstGeom prst="rect">
            <a:avLst/>
          </a:prstGeom>
          <a:noFill/>
        </p:spPr>
        <p:txBody>
          <a:bodyPr wrap="none" rtlCol="0">
            <a:spAutoFit/>
          </a:bodyPr>
          <a:lstStyle/>
          <a:p>
            <a:r>
              <a:rPr lang="en-AU" sz="1100" dirty="0"/>
              <a:t>Grains realign</a:t>
            </a:r>
          </a:p>
        </p:txBody>
      </p:sp>
      <p:sp>
        <p:nvSpPr>
          <p:cNvPr id="253" name="TextBox 252">
            <a:extLst>
              <a:ext uri="{FF2B5EF4-FFF2-40B4-BE49-F238E27FC236}">
                <a16:creationId xmlns:a16="http://schemas.microsoft.com/office/drawing/2014/main" id="{0D54C780-7692-40D4-A7E1-E12231ACA50F}"/>
              </a:ext>
            </a:extLst>
          </p:cNvPr>
          <p:cNvSpPr txBox="1"/>
          <p:nvPr/>
        </p:nvSpPr>
        <p:spPr>
          <a:xfrm>
            <a:off x="7182785" y="4702634"/>
            <a:ext cx="1351652" cy="261610"/>
          </a:xfrm>
          <a:prstGeom prst="rect">
            <a:avLst/>
          </a:prstGeom>
          <a:noFill/>
        </p:spPr>
        <p:txBody>
          <a:bodyPr wrap="none" rtlCol="0">
            <a:spAutoFit/>
          </a:bodyPr>
          <a:lstStyle/>
          <a:p>
            <a:r>
              <a:rPr lang="en-AU" sz="1100" dirty="0"/>
              <a:t>Grains recrystalise</a:t>
            </a:r>
          </a:p>
        </p:txBody>
      </p:sp>
    </p:spTree>
    <p:extLst>
      <p:ext uri="{BB962C8B-B14F-4D97-AF65-F5344CB8AC3E}">
        <p14:creationId xmlns:p14="http://schemas.microsoft.com/office/powerpoint/2010/main" val="1981077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0000FF"/>
                </a:solidFill>
                <a:latin typeface="Cabin Sketch"/>
                <a:ea typeface="Cabin Sketch"/>
                <a:cs typeface="Cabin Sketch"/>
                <a:sym typeface="Cabin Sketch"/>
              </a:rPr>
              <a:t>Approach 3 : Simulated Annealing</a:t>
            </a:r>
            <a:endParaRPr dirty="0">
              <a:solidFill>
                <a:srgbClr val="0000FF"/>
              </a:solidFill>
              <a:latin typeface="Cabin Sketch"/>
              <a:ea typeface="Cabin Sketch"/>
              <a:cs typeface="Cabin Sketch"/>
              <a:sym typeface="Cabin Sketch"/>
            </a:endParaRPr>
          </a:p>
        </p:txBody>
      </p:sp>
      <p:sp>
        <p:nvSpPr>
          <p:cNvPr id="196" name="Google Shape;196;p25"/>
          <p:cNvSpPr txBox="1">
            <a:spLocks noGrp="1"/>
          </p:cNvSpPr>
          <p:nvPr>
            <p:ph type="body" idx="1"/>
          </p:nvPr>
        </p:nvSpPr>
        <p:spPr>
          <a:xfrm>
            <a:off x="457200" y="1063375"/>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latin typeface="Shadows Into Light"/>
                <a:ea typeface="Shadows Into Light"/>
                <a:cs typeface="Shadows Into Light"/>
                <a:sym typeface="Shadows Into Light"/>
              </a:rPr>
              <a:t>It works by moving towards better solutions when they present themselves but by also moving towards some bad solutions occasionally. It decides when to do this by using a random value and an “acceptance probability”. As the algorithm runs, the chance of it accepting a worse solution decreases but there is always the chance and this allows opportunity to get to a better solution (or another peak on that graph).</a:t>
            </a:r>
            <a:endParaRPr sz="2400">
              <a:latin typeface="Shadows Into Light"/>
              <a:ea typeface="Shadows Into Light"/>
              <a:cs typeface="Shadows Into Light"/>
              <a:sym typeface="Shadows Into Light"/>
            </a:endParaRPr>
          </a:p>
          <a:p>
            <a:pPr marL="0" lvl="0" indent="0" algn="l" rtl="0">
              <a:spcBef>
                <a:spcPts val="600"/>
              </a:spcBef>
              <a:spcAft>
                <a:spcPts val="0"/>
              </a:spcAft>
              <a:buNone/>
            </a:pPr>
            <a:endParaRPr sz="2400">
              <a:latin typeface="Shadows Into Light"/>
              <a:ea typeface="Shadows Into Light"/>
              <a:cs typeface="Shadows Into Light"/>
              <a:sym typeface="Shadows Into Light"/>
            </a:endParaRPr>
          </a:p>
        </p:txBody>
      </p:sp>
      <p:pic>
        <p:nvPicPr>
          <p:cNvPr id="197" name="Google Shape;197;p25" descr="local maxima diagram"/>
          <p:cNvPicPr preferRelativeResize="0"/>
          <p:nvPr/>
        </p:nvPicPr>
        <p:blipFill>
          <a:blip r:embed="rId3">
            <a:alphaModFix/>
          </a:blip>
          <a:stretch>
            <a:fillRect/>
          </a:stretch>
        </p:blipFill>
        <p:spPr>
          <a:xfrm>
            <a:off x="2390150" y="3425325"/>
            <a:ext cx="3909076" cy="1681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01"/>
        <p:cNvGrpSpPr/>
        <p:nvPr/>
      </p:nvGrpSpPr>
      <p:grpSpPr>
        <a:xfrm>
          <a:off x="0" y="0"/>
          <a:ext cx="0" cy="0"/>
          <a:chOff x="0" y="0"/>
          <a:chExt cx="0" cy="0"/>
        </a:xfrm>
      </p:grpSpPr>
      <p:pic>
        <p:nvPicPr>
          <p:cNvPr id="202" name="Google Shape;202;p26" descr="Visually compares Greedy, Local Search, and Simulated Annealing strategies for solving the Traveling Salesman problem.&#10;&#10;Thanks to the Discrete Optimization course on Coursera by Pascal Van Hentenryck for teaching me about this!  http://www.coursera.org/course/optimization&#10;&#10;Read more in this blog post: http://popcyclical.com/2013/08/19/TravelingSalesmanProblemVisualization.aspx&#10;&#10;Sources:&#10;City coordinates: http://www.geonames.org/export/&#10;US Map: http://commons.wikimedia.org/wiki/File:Mercator_Projection.svg&#10;Music: http://soundcloud.com/poprhythm/clearly-opaque" title="Traveling Salesman Problem Visualization">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1"/>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38761D"/>
                </a:solidFill>
                <a:latin typeface="Cabin Sketch"/>
                <a:ea typeface="Cabin Sketch"/>
                <a:cs typeface="Cabin Sketch"/>
                <a:sym typeface="Cabin Sketch"/>
              </a:rPr>
              <a:t>Mini-Max</a:t>
            </a:r>
            <a:endParaRPr>
              <a:solidFill>
                <a:srgbClr val="38761D"/>
              </a:solidFill>
              <a:latin typeface="Cabin Sketch"/>
              <a:ea typeface="Cabin Sketch"/>
              <a:cs typeface="Cabin Sketch"/>
              <a:sym typeface="Cabin Sketch"/>
            </a:endParaRPr>
          </a:p>
        </p:txBody>
      </p:sp>
      <p:sp>
        <p:nvSpPr>
          <p:cNvPr id="232" name="Google Shape;232;p31"/>
          <p:cNvSpPr txBox="1">
            <a:spLocks noGrp="1"/>
          </p:cNvSpPr>
          <p:nvPr>
            <p:ph type="body" idx="1"/>
          </p:nvPr>
        </p:nvSpPr>
        <p:spPr>
          <a:xfrm>
            <a:off x="457200" y="1063375"/>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latin typeface="Shadows Into Light"/>
                <a:ea typeface="Shadows Into Light"/>
                <a:cs typeface="Shadows Into Light"/>
                <a:sym typeface="Shadows Into Light"/>
              </a:rPr>
              <a:t>Remember Mini-Max?</a:t>
            </a:r>
            <a:endParaRPr sz="2400">
              <a:latin typeface="Shadows Into Light"/>
              <a:ea typeface="Shadows Into Light"/>
              <a:cs typeface="Shadows Into Light"/>
              <a:sym typeface="Shadows Into Light"/>
            </a:endParaRPr>
          </a:p>
          <a:p>
            <a:pPr marL="0" lvl="0" indent="0" algn="l" rtl="0">
              <a:spcBef>
                <a:spcPts val="600"/>
              </a:spcBef>
              <a:spcAft>
                <a:spcPts val="0"/>
              </a:spcAft>
              <a:buNone/>
            </a:pPr>
            <a:endParaRPr sz="2400">
              <a:latin typeface="Shadows Into Light"/>
              <a:ea typeface="Shadows Into Light"/>
              <a:cs typeface="Shadows Into Light"/>
              <a:sym typeface="Shadows Into Light"/>
            </a:endParaRPr>
          </a:p>
          <a:p>
            <a:pPr marL="0" lvl="0" indent="0" algn="l" rtl="0">
              <a:spcBef>
                <a:spcPts val="600"/>
              </a:spcBef>
              <a:spcAft>
                <a:spcPts val="0"/>
              </a:spcAft>
              <a:buNone/>
            </a:pPr>
            <a:r>
              <a:rPr lang="en" sz="2400">
                <a:latin typeface="Shadows Into Light"/>
                <a:ea typeface="Shadows Into Light"/>
                <a:cs typeface="Shadows Into Light"/>
                <a:sym typeface="Shadows Into Light"/>
              </a:rPr>
              <a:t>On which of the following games would Mini-Max be an appropriate approach to try and win the game?</a:t>
            </a:r>
            <a:endParaRPr sz="2400">
              <a:latin typeface="Shadows Into Light"/>
              <a:ea typeface="Shadows Into Light"/>
              <a:cs typeface="Shadows Into Light"/>
              <a:sym typeface="Shadows Into Light"/>
            </a:endParaRPr>
          </a:p>
          <a:p>
            <a:pPr marL="0" lvl="0" indent="0" algn="l" rtl="0">
              <a:spcBef>
                <a:spcPts val="600"/>
              </a:spcBef>
              <a:spcAft>
                <a:spcPts val="0"/>
              </a:spcAft>
              <a:buNone/>
            </a:pPr>
            <a:endParaRPr sz="2400">
              <a:latin typeface="Shadows Into Light"/>
              <a:ea typeface="Shadows Into Light"/>
              <a:cs typeface="Shadows Into Light"/>
              <a:sym typeface="Shadows Into Light"/>
            </a:endParaRPr>
          </a:p>
          <a:p>
            <a:pPr marL="0" lvl="0" indent="457200" algn="ctr" rtl="0">
              <a:spcBef>
                <a:spcPts val="600"/>
              </a:spcBef>
              <a:spcAft>
                <a:spcPts val="0"/>
              </a:spcAft>
              <a:buNone/>
            </a:pPr>
            <a:r>
              <a:rPr lang="en" sz="2400">
                <a:latin typeface="Shadows Into Light"/>
                <a:ea typeface="Shadows Into Light"/>
                <a:cs typeface="Shadows Into Light"/>
                <a:sym typeface="Shadows Into Light"/>
              </a:rPr>
              <a:t>Chess		Backgammon			Scrabble		Checkers		Tic-Tac-Toe		Monopoly		Cards against Humanity		Battleship</a:t>
            </a:r>
            <a:endParaRPr sz="2400">
              <a:latin typeface="Shadows Into Light"/>
              <a:ea typeface="Shadows Into Light"/>
              <a:cs typeface="Shadows Into Light"/>
              <a:sym typeface="Shadows Into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2"/>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38761D"/>
                </a:solidFill>
                <a:latin typeface="Cabin Sketch"/>
                <a:ea typeface="Cabin Sketch"/>
                <a:cs typeface="Cabin Sketch"/>
                <a:sym typeface="Cabin Sketch"/>
              </a:rPr>
              <a:t>Mini-Max</a:t>
            </a:r>
            <a:endParaRPr>
              <a:solidFill>
                <a:srgbClr val="38761D"/>
              </a:solidFill>
              <a:latin typeface="Cabin Sketch"/>
              <a:ea typeface="Cabin Sketch"/>
              <a:cs typeface="Cabin Sketch"/>
              <a:sym typeface="Cabin Sketch"/>
            </a:endParaRPr>
          </a:p>
        </p:txBody>
      </p:sp>
      <p:sp>
        <p:nvSpPr>
          <p:cNvPr id="238" name="Google Shape;238;p32"/>
          <p:cNvSpPr txBox="1">
            <a:spLocks noGrp="1"/>
          </p:cNvSpPr>
          <p:nvPr>
            <p:ph type="body" idx="1"/>
          </p:nvPr>
        </p:nvSpPr>
        <p:spPr>
          <a:xfrm>
            <a:off x="457200" y="1063375"/>
            <a:ext cx="8229600" cy="3725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400">
                <a:latin typeface="Shadows Into Light"/>
                <a:ea typeface="Shadows Into Light"/>
                <a:cs typeface="Shadows Into Light"/>
                <a:sym typeface="Shadows Into Light"/>
              </a:rPr>
              <a:t>Deterministic Vs Chance</a:t>
            </a:r>
            <a:endParaRPr sz="2400">
              <a:latin typeface="Shadows Into Light"/>
              <a:ea typeface="Shadows Into Light"/>
              <a:cs typeface="Shadows Into Light"/>
              <a:sym typeface="Shadows Into Light"/>
            </a:endParaRPr>
          </a:p>
          <a:p>
            <a:pPr marL="0" lvl="0" indent="0" algn="ctr" rtl="0">
              <a:spcBef>
                <a:spcPts val="600"/>
              </a:spcBef>
              <a:spcAft>
                <a:spcPts val="0"/>
              </a:spcAft>
              <a:buNone/>
            </a:pPr>
            <a:r>
              <a:rPr lang="en" sz="2400">
                <a:latin typeface="Shadows Into Light"/>
                <a:ea typeface="Shadows Into Light"/>
                <a:cs typeface="Shadows Into Light"/>
                <a:sym typeface="Shadows Into Light"/>
              </a:rPr>
              <a:t>Perfect Information Vs Imperfect Information</a:t>
            </a:r>
            <a:endParaRPr sz="2400">
              <a:latin typeface="Shadows Into Light"/>
              <a:ea typeface="Shadows Into Light"/>
              <a:cs typeface="Shadows Into Light"/>
              <a:sym typeface="Shadows Into Light"/>
            </a:endParaRPr>
          </a:p>
          <a:p>
            <a:pPr marL="0" lvl="0" indent="0" algn="l" rtl="0">
              <a:spcBef>
                <a:spcPts val="600"/>
              </a:spcBef>
              <a:spcAft>
                <a:spcPts val="0"/>
              </a:spcAft>
              <a:buNone/>
            </a:pPr>
            <a:endParaRPr sz="2400">
              <a:latin typeface="Shadows Into Light"/>
              <a:ea typeface="Shadows Into Light"/>
              <a:cs typeface="Shadows Into Light"/>
              <a:sym typeface="Shadows Into Light"/>
            </a:endParaRPr>
          </a:p>
          <a:p>
            <a:pPr marL="0" lvl="0" indent="0" algn="ctr" rtl="0">
              <a:spcBef>
                <a:spcPts val="600"/>
              </a:spcBef>
              <a:spcAft>
                <a:spcPts val="0"/>
              </a:spcAft>
              <a:buNone/>
            </a:pPr>
            <a:r>
              <a:rPr lang="en" sz="2400">
                <a:solidFill>
                  <a:srgbClr val="FF0000"/>
                </a:solidFill>
                <a:latin typeface="Shadows Into Light"/>
                <a:ea typeface="Shadows Into Light"/>
                <a:cs typeface="Shadows Into Light"/>
                <a:sym typeface="Shadows Into Light"/>
              </a:rPr>
              <a:t>Mini-max is only appropriate when we have perfect information and the game is deterministic</a:t>
            </a:r>
            <a:endParaRPr sz="2400">
              <a:solidFill>
                <a:srgbClr val="FF0000"/>
              </a:solidFill>
              <a:latin typeface="Shadows Into Light"/>
              <a:ea typeface="Shadows Into Light"/>
              <a:cs typeface="Shadows Into Light"/>
              <a:sym typeface="Shadows Into Light"/>
            </a:endParaRPr>
          </a:p>
          <a:p>
            <a:pPr marL="0" lvl="0" indent="0" algn="l" rtl="0">
              <a:spcBef>
                <a:spcPts val="600"/>
              </a:spcBef>
              <a:spcAft>
                <a:spcPts val="0"/>
              </a:spcAft>
              <a:buNone/>
            </a:pPr>
            <a:endParaRPr sz="2400">
              <a:latin typeface="Shadows Into Light"/>
              <a:ea typeface="Shadows Into Light"/>
              <a:cs typeface="Shadows Into Light"/>
              <a:sym typeface="Shadows Into Light"/>
            </a:endParaRPr>
          </a:p>
          <a:p>
            <a:pPr marL="0" lvl="0" indent="457200" algn="ctr" rtl="0">
              <a:spcBef>
                <a:spcPts val="600"/>
              </a:spcBef>
              <a:spcAft>
                <a:spcPts val="0"/>
              </a:spcAft>
              <a:buNone/>
            </a:pPr>
            <a:r>
              <a:rPr lang="en" sz="2400">
                <a:latin typeface="Shadows Into Light"/>
                <a:ea typeface="Shadows Into Light"/>
                <a:cs typeface="Shadows Into Light"/>
                <a:sym typeface="Shadows Into Light"/>
              </a:rPr>
              <a:t>Chess		Backgammon			Scrabble		Checkers		Tic-Tac-Toe		Monopoly		Cards against Humanity		Battleship</a:t>
            </a:r>
            <a:endParaRPr sz="2400">
              <a:latin typeface="Shadows Into Light"/>
              <a:ea typeface="Shadows Into Light"/>
              <a:cs typeface="Shadows Into Light"/>
              <a:sym typeface="Shadows Into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0000FF"/>
                </a:solidFill>
                <a:latin typeface="Cabin Sketch"/>
                <a:ea typeface="Cabin Sketch"/>
                <a:cs typeface="Cabin Sketch"/>
                <a:sym typeface="Cabin Sketch"/>
              </a:rPr>
              <a:t>A Travelling Salesman...</a:t>
            </a:r>
            <a:endParaRPr>
              <a:solidFill>
                <a:srgbClr val="0000FF"/>
              </a:solidFill>
              <a:latin typeface="Cabin Sketch"/>
              <a:ea typeface="Cabin Sketch"/>
              <a:cs typeface="Cabin Sketch"/>
              <a:sym typeface="Cabin Sketch"/>
            </a:endParaRPr>
          </a:p>
        </p:txBody>
      </p:sp>
      <p:sp>
        <p:nvSpPr>
          <p:cNvPr id="41" name="Google Shape;41;p9"/>
          <p:cNvSpPr txBox="1">
            <a:spLocks noGrp="1"/>
          </p:cNvSpPr>
          <p:nvPr>
            <p:ph type="body" idx="1"/>
          </p:nvPr>
        </p:nvSpPr>
        <p:spPr>
          <a:xfrm>
            <a:off x="457200" y="24955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latin typeface="Shadows Into Light"/>
                <a:ea typeface="Shadows Into Light"/>
                <a:cs typeface="Shadows Into Light"/>
                <a:sym typeface="Shadows Into Light"/>
              </a:rPr>
              <a:t>By now, I hope you know this problem really well… but in case you don’t...</a:t>
            </a:r>
            <a:endParaRPr sz="2400">
              <a:latin typeface="Shadows Into Light"/>
              <a:ea typeface="Shadows Into Light"/>
              <a:cs typeface="Shadows Into Light"/>
              <a:sym typeface="Shadows Into Light"/>
            </a:endParaRPr>
          </a:p>
          <a:p>
            <a:pPr marL="0" lvl="0" indent="0" algn="ctr" rtl="0">
              <a:spcBef>
                <a:spcPts val="600"/>
              </a:spcBef>
              <a:spcAft>
                <a:spcPts val="0"/>
              </a:spcAft>
              <a:buNone/>
            </a:pPr>
            <a:r>
              <a:rPr lang="en" sz="2400">
                <a:solidFill>
                  <a:srgbClr val="999999"/>
                </a:solidFill>
                <a:latin typeface="Shadows Into Light"/>
                <a:ea typeface="Shadows Into Light"/>
                <a:cs typeface="Shadows Into Light"/>
                <a:sym typeface="Shadows Into Light"/>
              </a:rPr>
              <a:t>A salesman has to visit </a:t>
            </a:r>
            <a:r>
              <a:rPr lang="en" sz="2400" i="1">
                <a:solidFill>
                  <a:srgbClr val="999999"/>
                </a:solidFill>
                <a:latin typeface="Shadows Into Light"/>
                <a:ea typeface="Shadows Into Light"/>
                <a:cs typeface="Shadows Into Light"/>
                <a:sym typeface="Shadows Into Light"/>
              </a:rPr>
              <a:t>n</a:t>
            </a:r>
            <a:r>
              <a:rPr lang="en" sz="2400">
                <a:solidFill>
                  <a:srgbClr val="999999"/>
                </a:solidFill>
                <a:latin typeface="Shadows Into Light"/>
                <a:ea typeface="Shadows Into Light"/>
                <a:cs typeface="Shadows Into Light"/>
                <a:sym typeface="Shadows Into Light"/>
              </a:rPr>
              <a:t> cities that are all connected by roads of varying distances. The salesman wants to find the optimum route that will allow them to visit every city only once and return back to the starting city. </a:t>
            </a:r>
            <a:endParaRPr sz="2400">
              <a:solidFill>
                <a:srgbClr val="999999"/>
              </a:solidFill>
              <a:latin typeface="Shadows Into Light"/>
              <a:ea typeface="Shadows Into Light"/>
              <a:cs typeface="Shadows Into Light"/>
              <a:sym typeface="Shadows Into Light"/>
            </a:endParaRPr>
          </a:p>
        </p:txBody>
      </p:sp>
      <p:pic>
        <p:nvPicPr>
          <p:cNvPr id="42" name="Google Shape;42;p9" descr="Image result for travelling salesman"/>
          <p:cNvPicPr preferRelativeResize="0"/>
          <p:nvPr/>
        </p:nvPicPr>
        <p:blipFill>
          <a:blip r:embed="rId3">
            <a:alphaModFix/>
          </a:blip>
          <a:stretch>
            <a:fillRect/>
          </a:stretch>
        </p:blipFill>
        <p:spPr>
          <a:xfrm>
            <a:off x="3906525" y="1034150"/>
            <a:ext cx="1533525" cy="1600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0000FF"/>
                </a:solidFill>
                <a:latin typeface="Cabin Sketch"/>
                <a:ea typeface="Cabin Sketch"/>
                <a:cs typeface="Cabin Sketch"/>
                <a:sym typeface="Cabin Sketch"/>
              </a:rPr>
              <a:t>A Travelling Salesman...</a:t>
            </a:r>
            <a:endParaRPr>
              <a:solidFill>
                <a:srgbClr val="0000FF"/>
              </a:solidFill>
              <a:latin typeface="Cabin Sketch"/>
              <a:ea typeface="Cabin Sketch"/>
              <a:cs typeface="Cabin Sketch"/>
              <a:sym typeface="Cabin Sketch"/>
            </a:endParaRPr>
          </a:p>
        </p:txBody>
      </p:sp>
      <p:sp>
        <p:nvSpPr>
          <p:cNvPr id="48" name="Google Shape;48;p10"/>
          <p:cNvSpPr txBox="1">
            <a:spLocks noGrp="1"/>
          </p:cNvSpPr>
          <p:nvPr>
            <p:ph type="body" idx="1"/>
          </p:nvPr>
        </p:nvSpPr>
        <p:spPr>
          <a:xfrm>
            <a:off x="457200" y="1063375"/>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latin typeface="Shadows Into Light"/>
                <a:ea typeface="Shadows Into Light"/>
                <a:cs typeface="Shadows Into Light"/>
                <a:sym typeface="Shadows Into Light"/>
              </a:rPr>
              <a:t>							  </a:t>
            </a:r>
            <a:endParaRPr sz="2400">
              <a:solidFill>
                <a:srgbClr val="FF0000"/>
              </a:solidFill>
              <a:latin typeface="Shadows Into Light"/>
              <a:ea typeface="Shadows Into Light"/>
              <a:cs typeface="Shadows Into Light"/>
              <a:sym typeface="Shadows Into Light"/>
            </a:endParaRPr>
          </a:p>
          <a:p>
            <a:pPr marL="0" lvl="0" indent="0" algn="l" rtl="0">
              <a:spcBef>
                <a:spcPts val="600"/>
              </a:spcBef>
              <a:spcAft>
                <a:spcPts val="0"/>
              </a:spcAft>
              <a:buNone/>
            </a:pPr>
            <a:r>
              <a:rPr lang="en" sz="2400">
                <a:latin typeface="Shadows Into Light"/>
                <a:ea typeface="Shadows Into Light"/>
                <a:cs typeface="Shadows Into Light"/>
                <a:sym typeface="Shadows Into Light"/>
              </a:rPr>
              <a:t>This problem is known to be a difficult one to solve.</a:t>
            </a:r>
            <a:endParaRPr sz="2400">
              <a:latin typeface="Shadows Into Light"/>
              <a:ea typeface="Shadows Into Light"/>
              <a:cs typeface="Shadows Into Light"/>
              <a:sym typeface="Shadows Into Light"/>
            </a:endParaRPr>
          </a:p>
          <a:p>
            <a:pPr marL="0" lvl="0" indent="0" algn="l" rtl="0">
              <a:spcBef>
                <a:spcPts val="600"/>
              </a:spcBef>
              <a:spcAft>
                <a:spcPts val="0"/>
              </a:spcAft>
              <a:buNone/>
            </a:pPr>
            <a:endParaRPr sz="2400">
              <a:latin typeface="Shadows Into Light"/>
              <a:ea typeface="Shadows Into Light"/>
              <a:cs typeface="Shadows Into Light"/>
              <a:sym typeface="Shadows Into Light"/>
            </a:endParaRPr>
          </a:p>
          <a:p>
            <a:pPr marL="0" lvl="0" indent="0" algn="l" rtl="0">
              <a:spcBef>
                <a:spcPts val="600"/>
              </a:spcBef>
              <a:spcAft>
                <a:spcPts val="0"/>
              </a:spcAft>
              <a:buNone/>
            </a:pPr>
            <a:r>
              <a:rPr lang="en" sz="2400">
                <a:latin typeface="Shadows Into Light"/>
                <a:ea typeface="Shadows Into Light"/>
                <a:cs typeface="Shadows Into Light"/>
                <a:sym typeface="Shadows Into Light"/>
              </a:rPr>
              <a:t>A brute force approach becomes intractable very quickly as the number of cities increases.</a:t>
            </a:r>
            <a:endParaRPr sz="2400">
              <a:latin typeface="Shadows Into Light"/>
              <a:ea typeface="Shadows Into Light"/>
              <a:cs typeface="Shadows Into Light"/>
              <a:sym typeface="Shadows Into Light"/>
            </a:endParaRPr>
          </a:p>
          <a:p>
            <a:pPr marL="0" lvl="0" indent="0" algn="l" rtl="0">
              <a:spcBef>
                <a:spcPts val="600"/>
              </a:spcBef>
              <a:spcAft>
                <a:spcPts val="0"/>
              </a:spcAft>
              <a:buNone/>
            </a:pPr>
            <a:endParaRPr sz="2400">
              <a:latin typeface="Shadows Into Light"/>
              <a:ea typeface="Shadows Into Light"/>
              <a:cs typeface="Shadows Into Light"/>
              <a:sym typeface="Shadows Into Light"/>
            </a:endParaRPr>
          </a:p>
          <a:p>
            <a:pPr marL="0" lvl="0" indent="0" algn="l" rtl="0">
              <a:spcBef>
                <a:spcPts val="600"/>
              </a:spcBef>
              <a:spcAft>
                <a:spcPts val="0"/>
              </a:spcAft>
              <a:buNone/>
            </a:pPr>
            <a:endParaRPr sz="2400">
              <a:latin typeface="Shadows Into Light"/>
              <a:ea typeface="Shadows Into Light"/>
              <a:cs typeface="Shadows Into Light"/>
              <a:sym typeface="Shadows Into Light"/>
            </a:endParaRPr>
          </a:p>
          <a:p>
            <a:pPr marL="0" lvl="0" indent="0" algn="l" rtl="0">
              <a:spcBef>
                <a:spcPts val="600"/>
              </a:spcBef>
              <a:spcAft>
                <a:spcPts val="0"/>
              </a:spcAft>
              <a:buNone/>
            </a:pPr>
            <a:r>
              <a:rPr lang="en" sz="2400">
                <a:latin typeface="Shadows Into Light"/>
                <a:ea typeface="Shadows Into Light"/>
                <a:cs typeface="Shadows Into Light"/>
                <a:sym typeface="Shadows Into Light"/>
              </a:rPr>
              <a:t>So what are all those poor salespeople going to do?</a:t>
            </a:r>
            <a:endParaRPr sz="2400">
              <a:latin typeface="Shadows Into Light"/>
              <a:ea typeface="Shadows Into Light"/>
              <a:cs typeface="Shadows Into Light"/>
              <a:sym typeface="Shadows Into Light"/>
            </a:endParaRPr>
          </a:p>
        </p:txBody>
      </p:sp>
      <p:sp>
        <p:nvSpPr>
          <p:cNvPr id="49" name="Google Shape;49;p10"/>
          <p:cNvSpPr txBox="1"/>
          <p:nvPr/>
        </p:nvSpPr>
        <p:spPr>
          <a:xfrm rot="-469649">
            <a:off x="3901253" y="1161904"/>
            <a:ext cx="1341499" cy="545696"/>
          </a:xfrm>
          <a:prstGeom prst="rect">
            <a:avLst/>
          </a:prstGeom>
          <a:noFill/>
          <a:ln>
            <a:noFill/>
          </a:ln>
        </p:spPr>
        <p:txBody>
          <a:bodyPr spcFirstLastPara="1" wrap="square" lIns="91425" tIns="91425" rIns="91425" bIns="91425" anchor="ctr" anchorCtr="0">
            <a:noAutofit/>
          </a:bodyPr>
          <a:lstStyle/>
          <a:p>
            <a:pPr marL="0" lvl="0" indent="0" algn="l" rtl="0">
              <a:spcBef>
                <a:spcPts val="600"/>
              </a:spcBef>
              <a:spcAft>
                <a:spcPts val="0"/>
              </a:spcAft>
              <a:buNone/>
            </a:pPr>
            <a:r>
              <a:rPr lang="en" sz="2400">
                <a:solidFill>
                  <a:srgbClr val="FF0000"/>
                </a:solidFill>
                <a:latin typeface="Shadows Into Light"/>
                <a:ea typeface="Shadows Into Light"/>
                <a:cs typeface="Shadows Into Light"/>
                <a:sym typeface="Shadows Into Light"/>
              </a:rPr>
              <a:t>Statement</a:t>
            </a:r>
            <a:endParaRPr/>
          </a:p>
        </p:txBody>
      </p:sp>
      <p:sp>
        <p:nvSpPr>
          <p:cNvPr id="50" name="Google Shape;50;p10"/>
          <p:cNvSpPr/>
          <p:nvPr/>
        </p:nvSpPr>
        <p:spPr>
          <a:xfrm>
            <a:off x="4103869" y="1960075"/>
            <a:ext cx="897275" cy="163725"/>
          </a:xfrm>
          <a:custGeom>
            <a:avLst/>
            <a:gdLst/>
            <a:ahLst/>
            <a:cxnLst/>
            <a:rect l="l" t="t" r="r" b="b"/>
            <a:pathLst>
              <a:path w="35891" h="6549" extrusionOk="0">
                <a:moveTo>
                  <a:pt x="4384" y="6549"/>
                </a:moveTo>
                <a:cubicBezTo>
                  <a:pt x="11089" y="4375"/>
                  <a:pt x="17568" y="1024"/>
                  <a:pt x="24576" y="273"/>
                </a:cubicBezTo>
                <a:cubicBezTo>
                  <a:pt x="26748" y="40"/>
                  <a:pt x="28940" y="0"/>
                  <a:pt x="31125" y="0"/>
                </a:cubicBezTo>
                <a:cubicBezTo>
                  <a:pt x="32492" y="0"/>
                  <a:pt x="36563" y="28"/>
                  <a:pt x="35218" y="273"/>
                </a:cubicBezTo>
                <a:cubicBezTo>
                  <a:pt x="26116" y="1929"/>
                  <a:pt x="16436" y="624"/>
                  <a:pt x="7659" y="3547"/>
                </a:cubicBezTo>
                <a:cubicBezTo>
                  <a:pt x="7080" y="3740"/>
                  <a:pt x="5959" y="4035"/>
                  <a:pt x="6567" y="4093"/>
                </a:cubicBezTo>
                <a:cubicBezTo>
                  <a:pt x="11408" y="4554"/>
                  <a:pt x="16269" y="3175"/>
                  <a:pt x="21029" y="2183"/>
                </a:cubicBezTo>
                <a:cubicBezTo>
                  <a:pt x="22695" y="1836"/>
                  <a:pt x="29054" y="207"/>
                  <a:pt x="28397" y="273"/>
                </a:cubicBezTo>
                <a:cubicBezTo>
                  <a:pt x="22095" y="902"/>
                  <a:pt x="16035" y="3039"/>
                  <a:pt x="9842" y="4366"/>
                </a:cubicBezTo>
                <a:cubicBezTo>
                  <a:pt x="7414" y="4886"/>
                  <a:pt x="0" y="5663"/>
                  <a:pt x="2474" y="5457"/>
                </a:cubicBezTo>
                <a:cubicBezTo>
                  <a:pt x="11311" y="4723"/>
                  <a:pt x="19802" y="819"/>
                  <a:pt x="28669" y="819"/>
                </a:cubicBezTo>
              </a:path>
            </a:pathLst>
          </a:custGeom>
          <a:noFill/>
          <a:ln w="19050" cap="flat" cmpd="sng">
            <a:solidFill>
              <a:srgbClr val="FF0000"/>
            </a:solidFill>
            <a:prstDash val="solid"/>
            <a:round/>
            <a:headEnd type="none" w="med" len="med"/>
            <a:tailEnd type="none" w="med" len="med"/>
          </a:ln>
        </p:spPr>
      </p:sp>
      <p:sp>
        <p:nvSpPr>
          <p:cNvPr id="51" name="Google Shape;51;p10"/>
          <p:cNvSpPr/>
          <p:nvPr/>
        </p:nvSpPr>
        <p:spPr>
          <a:xfrm>
            <a:off x="4677350" y="1734975"/>
            <a:ext cx="2053325" cy="651350"/>
          </a:xfrm>
          <a:custGeom>
            <a:avLst/>
            <a:gdLst/>
            <a:ahLst/>
            <a:cxnLst/>
            <a:rect l="l" t="t" r="r" b="b"/>
            <a:pathLst>
              <a:path w="82133" h="26054" extrusionOk="0">
                <a:moveTo>
                  <a:pt x="0" y="13643"/>
                </a:moveTo>
                <a:cubicBezTo>
                  <a:pt x="16222" y="24741"/>
                  <a:pt x="40721" y="30431"/>
                  <a:pt x="58393" y="21829"/>
                </a:cubicBezTo>
                <a:cubicBezTo>
                  <a:pt x="68059" y="17124"/>
                  <a:pt x="73183" y="5956"/>
                  <a:pt x="82133" y="0"/>
                </a:cubicBezTo>
              </a:path>
            </a:pathLst>
          </a:custGeom>
          <a:noFill/>
          <a:ln w="19050" cap="flat" cmpd="sng">
            <a:solidFill>
              <a:srgbClr val="FF0000"/>
            </a:solidFill>
            <a:prstDash val="solid"/>
            <a:round/>
            <a:headEnd type="none" w="med" len="med"/>
            <a:tailEnd type="none" w="med" len="med"/>
          </a:ln>
        </p:spPr>
      </p:sp>
      <p:sp>
        <p:nvSpPr>
          <p:cNvPr id="52" name="Google Shape;52;p10"/>
          <p:cNvSpPr/>
          <p:nvPr/>
        </p:nvSpPr>
        <p:spPr>
          <a:xfrm>
            <a:off x="4676420" y="2035125"/>
            <a:ext cx="171475" cy="245575"/>
          </a:xfrm>
          <a:custGeom>
            <a:avLst/>
            <a:gdLst/>
            <a:ahLst/>
            <a:cxnLst/>
            <a:rect l="l" t="t" r="r" b="b"/>
            <a:pathLst>
              <a:path w="6859" h="9823" extrusionOk="0">
                <a:moveTo>
                  <a:pt x="37" y="2183"/>
                </a:moveTo>
                <a:cubicBezTo>
                  <a:pt x="37" y="6279"/>
                  <a:pt x="37" y="8937"/>
                  <a:pt x="37" y="7913"/>
                </a:cubicBezTo>
                <a:cubicBezTo>
                  <a:pt x="37" y="5772"/>
                  <a:pt x="-112" y="3151"/>
                  <a:pt x="1402" y="1637"/>
                </a:cubicBezTo>
                <a:cubicBezTo>
                  <a:pt x="2745" y="294"/>
                  <a:pt x="6859" y="1899"/>
                  <a:pt x="6859" y="0"/>
                </a:cubicBezTo>
              </a:path>
            </a:pathLst>
          </a:custGeom>
          <a:noFill/>
          <a:ln w="19050" cap="flat" cmpd="sng">
            <a:solidFill>
              <a:srgbClr val="FF0000"/>
            </a:solidFill>
            <a:prstDash val="solid"/>
            <a:round/>
            <a:headEnd type="none" w="med" len="med"/>
            <a:tailEnd type="none" w="med" len="med"/>
          </a:ln>
        </p:spPr>
      </p:sp>
      <p:sp>
        <p:nvSpPr>
          <p:cNvPr id="53" name="Google Shape;53;p10"/>
          <p:cNvSpPr txBox="1"/>
          <p:nvPr/>
        </p:nvSpPr>
        <p:spPr>
          <a:xfrm rot="-2433057">
            <a:off x="6340730" y="391301"/>
            <a:ext cx="2999889" cy="651312"/>
          </a:xfrm>
          <a:prstGeom prst="rect">
            <a:avLst/>
          </a:prstGeom>
          <a:noFill/>
          <a:ln>
            <a:noFill/>
          </a:ln>
        </p:spPr>
        <p:txBody>
          <a:bodyPr spcFirstLastPara="1" wrap="square" lIns="91425" tIns="91425" rIns="91425" bIns="91425" anchor="ctr" anchorCtr="0">
            <a:noAutofit/>
          </a:bodyPr>
          <a:lstStyle/>
          <a:p>
            <a:pPr marL="0" lvl="0" indent="0" algn="l" rtl="0">
              <a:spcBef>
                <a:spcPts val="600"/>
              </a:spcBef>
              <a:spcAft>
                <a:spcPts val="0"/>
              </a:spcAft>
              <a:buNone/>
            </a:pPr>
            <a:r>
              <a:rPr lang="en" sz="2400">
                <a:solidFill>
                  <a:srgbClr val="FF0000"/>
                </a:solidFill>
                <a:latin typeface="Shadows Into Light"/>
                <a:ea typeface="Shadows Into Light"/>
                <a:cs typeface="Shadows Into Light"/>
                <a:sym typeface="Shadows Into Light"/>
              </a:rPr>
              <a:t>(Under-statement)</a:t>
            </a:r>
            <a:endParaRPr>
              <a:solidFill>
                <a:srgbClr val="FF0000"/>
              </a:solidFill>
            </a:endParaRPr>
          </a:p>
        </p:txBody>
      </p:sp>
      <p:sp>
        <p:nvSpPr>
          <p:cNvPr id="54" name="Google Shape;54;p10"/>
          <p:cNvSpPr/>
          <p:nvPr/>
        </p:nvSpPr>
        <p:spPr>
          <a:xfrm>
            <a:off x="4363550" y="2850238"/>
            <a:ext cx="1158425" cy="117525"/>
          </a:xfrm>
          <a:custGeom>
            <a:avLst/>
            <a:gdLst/>
            <a:ahLst/>
            <a:cxnLst/>
            <a:rect l="l" t="t" r="r" b="b"/>
            <a:pathLst>
              <a:path w="46337" h="4701" extrusionOk="0">
                <a:moveTo>
                  <a:pt x="0" y="1230"/>
                </a:moveTo>
                <a:cubicBezTo>
                  <a:pt x="10830" y="1230"/>
                  <a:pt x="21677" y="1436"/>
                  <a:pt x="32471" y="2321"/>
                </a:cubicBezTo>
                <a:cubicBezTo>
                  <a:pt x="35373" y="2559"/>
                  <a:pt x="38074" y="3933"/>
                  <a:pt x="40930" y="4504"/>
                </a:cubicBezTo>
                <a:cubicBezTo>
                  <a:pt x="42446" y="4807"/>
                  <a:pt x="47105" y="4685"/>
                  <a:pt x="45569" y="4504"/>
                </a:cubicBezTo>
                <a:cubicBezTo>
                  <a:pt x="37227" y="3523"/>
                  <a:pt x="28850" y="2809"/>
                  <a:pt x="20465" y="2321"/>
                </a:cubicBezTo>
                <a:cubicBezTo>
                  <a:pt x="15969" y="2059"/>
                  <a:pt x="15960" y="2267"/>
                  <a:pt x="11461" y="2048"/>
                </a:cubicBezTo>
                <a:cubicBezTo>
                  <a:pt x="10512" y="2002"/>
                  <a:pt x="7824" y="1509"/>
                  <a:pt x="8732" y="1230"/>
                </a:cubicBezTo>
                <a:cubicBezTo>
                  <a:pt x="15949" y="-992"/>
                  <a:pt x="23830" y="512"/>
                  <a:pt x="31380" y="684"/>
                </a:cubicBezTo>
                <a:cubicBezTo>
                  <a:pt x="35045" y="767"/>
                  <a:pt x="38685" y="1404"/>
                  <a:pt x="42294" y="2048"/>
                </a:cubicBezTo>
                <a:cubicBezTo>
                  <a:pt x="43866" y="2329"/>
                  <a:pt x="46892" y="3073"/>
                  <a:pt x="45296" y="3140"/>
                </a:cubicBezTo>
                <a:cubicBezTo>
                  <a:pt x="30829" y="3743"/>
                  <a:pt x="16391" y="957"/>
                  <a:pt x="1911" y="957"/>
                </a:cubicBezTo>
              </a:path>
            </a:pathLst>
          </a:custGeom>
          <a:noFill/>
          <a:ln w="19050" cap="flat" cmpd="sng">
            <a:solidFill>
              <a:srgbClr val="FF0000"/>
            </a:solidFill>
            <a:prstDash val="solid"/>
            <a:round/>
            <a:headEnd type="none" w="med" len="med"/>
            <a:tailEnd type="none" w="med" len="med"/>
          </a:ln>
        </p:spPr>
      </p:sp>
      <p:sp>
        <p:nvSpPr>
          <p:cNvPr id="55" name="Google Shape;55;p10"/>
          <p:cNvSpPr/>
          <p:nvPr/>
        </p:nvSpPr>
        <p:spPr>
          <a:xfrm>
            <a:off x="5127575" y="3058350"/>
            <a:ext cx="2196575" cy="907275"/>
          </a:xfrm>
          <a:custGeom>
            <a:avLst/>
            <a:gdLst/>
            <a:ahLst/>
            <a:cxnLst/>
            <a:rect l="l" t="t" r="r" b="b"/>
            <a:pathLst>
              <a:path w="87863" h="36291" extrusionOk="0">
                <a:moveTo>
                  <a:pt x="0" y="0"/>
                </a:moveTo>
                <a:cubicBezTo>
                  <a:pt x="13776" y="28536"/>
                  <a:pt x="56175" y="36291"/>
                  <a:pt x="87863" y="36291"/>
                </a:cubicBezTo>
              </a:path>
            </a:pathLst>
          </a:custGeom>
          <a:noFill/>
          <a:ln w="19050" cap="flat" cmpd="sng">
            <a:solidFill>
              <a:srgbClr val="FF0000"/>
            </a:solidFill>
            <a:prstDash val="solid"/>
            <a:round/>
            <a:headEnd type="none" w="med" len="med"/>
            <a:tailEnd type="none" w="med" len="med"/>
          </a:ln>
        </p:spPr>
      </p:sp>
      <p:sp>
        <p:nvSpPr>
          <p:cNvPr id="56" name="Google Shape;56;p10"/>
          <p:cNvSpPr/>
          <p:nvPr/>
        </p:nvSpPr>
        <p:spPr>
          <a:xfrm>
            <a:off x="5120065" y="3048287"/>
            <a:ext cx="164400" cy="214725"/>
          </a:xfrm>
          <a:custGeom>
            <a:avLst/>
            <a:gdLst/>
            <a:ahLst/>
            <a:cxnLst/>
            <a:rect l="l" t="t" r="r" b="b"/>
            <a:pathLst>
              <a:path w="6576" h="8589" extrusionOk="0">
                <a:moveTo>
                  <a:pt x="300" y="8589"/>
                </a:moveTo>
                <a:cubicBezTo>
                  <a:pt x="300" y="5945"/>
                  <a:pt x="-621" y="2876"/>
                  <a:pt x="846" y="676"/>
                </a:cubicBezTo>
                <a:cubicBezTo>
                  <a:pt x="1980" y="-1025"/>
                  <a:pt x="5929" y="920"/>
                  <a:pt x="6576" y="2859"/>
                </a:cubicBezTo>
              </a:path>
            </a:pathLst>
          </a:custGeom>
          <a:noFill/>
          <a:ln w="19050" cap="flat" cmpd="sng">
            <a:solidFill>
              <a:srgbClr val="FF0000"/>
            </a:solidFill>
            <a:prstDash val="solid"/>
            <a:round/>
            <a:headEnd type="none" w="med" len="med"/>
            <a:tailEnd type="none" w="med" len="med"/>
          </a:ln>
        </p:spPr>
      </p:sp>
      <p:sp>
        <p:nvSpPr>
          <p:cNvPr id="57" name="Google Shape;57;p10"/>
          <p:cNvSpPr txBox="1"/>
          <p:nvPr/>
        </p:nvSpPr>
        <p:spPr>
          <a:xfrm rot="322197">
            <a:off x="7363941" y="3674987"/>
            <a:ext cx="1250187" cy="651182"/>
          </a:xfrm>
          <a:prstGeom prst="rect">
            <a:avLst/>
          </a:prstGeom>
          <a:noFill/>
          <a:ln>
            <a:noFill/>
          </a:ln>
        </p:spPr>
        <p:txBody>
          <a:bodyPr spcFirstLastPara="1" wrap="square" lIns="91425" tIns="91425" rIns="91425" bIns="91425" anchor="ctr" anchorCtr="0">
            <a:noAutofit/>
          </a:bodyPr>
          <a:lstStyle/>
          <a:p>
            <a:pPr marL="0" lvl="0" indent="0" algn="l" rtl="0">
              <a:spcBef>
                <a:spcPts val="600"/>
              </a:spcBef>
              <a:spcAft>
                <a:spcPts val="0"/>
              </a:spcAft>
              <a:buNone/>
            </a:pPr>
            <a:r>
              <a:rPr lang="en" sz="2400">
                <a:solidFill>
                  <a:srgbClr val="FF0000"/>
                </a:solidFill>
                <a:latin typeface="Shadows Into Light"/>
                <a:ea typeface="Shadows Into Light"/>
                <a:cs typeface="Shadows Into Light"/>
                <a:sym typeface="Shadows Into Light"/>
              </a:rPr>
              <a:t>difficult to manage</a:t>
            </a:r>
            <a:endParaRPr>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0000FF"/>
                </a:solidFill>
                <a:latin typeface="Cabin Sketch"/>
                <a:ea typeface="Cabin Sketch"/>
                <a:cs typeface="Cabin Sketch"/>
                <a:sym typeface="Cabin Sketch"/>
              </a:rPr>
              <a:t>A Travelling Salesman...</a:t>
            </a:r>
            <a:endParaRPr>
              <a:solidFill>
                <a:srgbClr val="0000FF"/>
              </a:solidFill>
              <a:latin typeface="Cabin Sketch"/>
              <a:ea typeface="Cabin Sketch"/>
              <a:cs typeface="Cabin Sketch"/>
              <a:sym typeface="Cabin Sketch"/>
            </a:endParaRPr>
          </a:p>
        </p:txBody>
      </p:sp>
      <p:sp>
        <p:nvSpPr>
          <p:cNvPr id="63" name="Google Shape;63;p11"/>
          <p:cNvSpPr txBox="1">
            <a:spLocks noGrp="1"/>
          </p:cNvSpPr>
          <p:nvPr>
            <p:ph type="body" idx="1"/>
          </p:nvPr>
        </p:nvSpPr>
        <p:spPr>
          <a:xfrm>
            <a:off x="457200" y="1063375"/>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latin typeface="Shadows Into Light"/>
                <a:ea typeface="Shadows Into Light"/>
                <a:cs typeface="Shadows Into Light"/>
                <a:sym typeface="Shadows Into Light"/>
              </a:rPr>
              <a:t>Travelling Salespeople still have to travel and so still need to find the optimum routes along which to travel… or, at least, routes which are somewhat close to being optimal. </a:t>
            </a:r>
            <a:endParaRPr sz="2400">
              <a:latin typeface="Shadows Into Light"/>
              <a:ea typeface="Shadows Into Light"/>
              <a:cs typeface="Shadows Into Light"/>
              <a:sym typeface="Shadows Into Light"/>
            </a:endParaRPr>
          </a:p>
          <a:p>
            <a:pPr marL="0" lvl="0" indent="0" algn="l" rtl="0">
              <a:spcBef>
                <a:spcPts val="600"/>
              </a:spcBef>
              <a:spcAft>
                <a:spcPts val="0"/>
              </a:spcAft>
              <a:buNone/>
            </a:pPr>
            <a:endParaRPr sz="2400">
              <a:latin typeface="Shadows Into Light"/>
              <a:ea typeface="Shadows Into Light"/>
              <a:cs typeface="Shadows Into Light"/>
              <a:sym typeface="Shadows Into Light"/>
            </a:endParaRPr>
          </a:p>
        </p:txBody>
      </p:sp>
      <p:sp>
        <p:nvSpPr>
          <p:cNvPr id="64" name="Google Shape;64;p11"/>
          <p:cNvSpPr txBox="1"/>
          <p:nvPr/>
        </p:nvSpPr>
        <p:spPr>
          <a:xfrm rot="-799903">
            <a:off x="3529198" y="1598728"/>
            <a:ext cx="3000150" cy="3000150"/>
          </a:xfrm>
          <a:prstGeom prst="rect">
            <a:avLst/>
          </a:prstGeom>
          <a:noFill/>
          <a:ln>
            <a:noFill/>
          </a:ln>
        </p:spPr>
        <p:txBody>
          <a:bodyPr spcFirstLastPara="1" wrap="square" lIns="91425" tIns="91425" rIns="91425" bIns="91425" anchor="ctr" anchorCtr="0">
            <a:noAutofit/>
          </a:bodyPr>
          <a:lstStyle/>
          <a:p>
            <a:pPr marL="0" lvl="0" indent="0" algn="l" rtl="0">
              <a:spcBef>
                <a:spcPts val="600"/>
              </a:spcBef>
              <a:spcAft>
                <a:spcPts val="0"/>
              </a:spcAft>
              <a:buNone/>
            </a:pPr>
            <a:r>
              <a:rPr lang="en" sz="2400">
                <a:solidFill>
                  <a:srgbClr val="FF0000"/>
                </a:solidFill>
                <a:latin typeface="Shadows Into Light"/>
                <a:ea typeface="Shadows Into Light"/>
                <a:cs typeface="Shadows Into Light"/>
                <a:sym typeface="Shadows Into Light"/>
              </a:rPr>
              <a:t>That’s something that we might be able to do!</a:t>
            </a:r>
            <a:endParaRPr>
              <a:solidFill>
                <a:srgbClr val="FF0000"/>
              </a:solidFill>
            </a:endParaRPr>
          </a:p>
        </p:txBody>
      </p:sp>
      <p:pic>
        <p:nvPicPr>
          <p:cNvPr id="65" name="Google Shape;65;p11" descr="Image result for Mickey mouse thumbs up"/>
          <p:cNvPicPr preferRelativeResize="0"/>
          <p:nvPr/>
        </p:nvPicPr>
        <p:blipFill>
          <a:blip r:embed="rId3">
            <a:alphaModFix/>
          </a:blip>
          <a:stretch>
            <a:fillRect/>
          </a:stretch>
        </p:blipFill>
        <p:spPr>
          <a:xfrm>
            <a:off x="4879725" y="3438525"/>
            <a:ext cx="1133475" cy="1704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0000FF"/>
                </a:solidFill>
                <a:latin typeface="Cabin Sketch"/>
                <a:ea typeface="Cabin Sketch"/>
                <a:cs typeface="Cabin Sketch"/>
                <a:sym typeface="Cabin Sketch"/>
              </a:rPr>
              <a:t>Approach 1 : Random Guessing</a:t>
            </a:r>
            <a:endParaRPr>
              <a:solidFill>
                <a:srgbClr val="0000FF"/>
              </a:solidFill>
              <a:latin typeface="Cabin Sketch"/>
              <a:ea typeface="Cabin Sketch"/>
              <a:cs typeface="Cabin Sketch"/>
              <a:sym typeface="Cabin Sketch"/>
            </a:endParaRPr>
          </a:p>
        </p:txBody>
      </p:sp>
      <p:sp>
        <p:nvSpPr>
          <p:cNvPr id="71" name="Google Shape;71;p12"/>
          <p:cNvSpPr txBox="1">
            <a:spLocks noGrp="1"/>
          </p:cNvSpPr>
          <p:nvPr>
            <p:ph type="body" idx="1"/>
          </p:nvPr>
        </p:nvSpPr>
        <p:spPr>
          <a:xfrm>
            <a:off x="457200" y="1063375"/>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latin typeface="Shadows Into Light"/>
                <a:ea typeface="Shadows Into Light"/>
                <a:cs typeface="Shadows Into Light"/>
                <a:sym typeface="Shadows Into Light"/>
              </a:rPr>
              <a:t>Ok… so this one obviously isn’t the best approach to use but it might work. Randomly generating routes and checking their length whilst storing the shortest ones might get us a solution that is close to optimal… </a:t>
            </a:r>
            <a:endParaRPr sz="2400">
              <a:latin typeface="Shadows Into Light"/>
              <a:ea typeface="Shadows Into Light"/>
              <a:cs typeface="Shadows Into Light"/>
              <a:sym typeface="Shadows Into Light"/>
            </a:endParaRPr>
          </a:p>
          <a:p>
            <a:pPr marL="0" lvl="0" indent="0" algn="l" rtl="0">
              <a:spcBef>
                <a:spcPts val="600"/>
              </a:spcBef>
              <a:spcAft>
                <a:spcPts val="0"/>
              </a:spcAft>
              <a:buNone/>
            </a:pPr>
            <a:endParaRPr sz="2400">
              <a:latin typeface="Shadows Into Light"/>
              <a:ea typeface="Shadows Into Light"/>
              <a:cs typeface="Shadows Into Light"/>
              <a:sym typeface="Shadows Into Light"/>
            </a:endParaRPr>
          </a:p>
        </p:txBody>
      </p:sp>
      <p:pic>
        <p:nvPicPr>
          <p:cNvPr id="72" name="Google Shape;72;p12" descr="Image result for Mickey mouse"/>
          <p:cNvPicPr preferRelativeResize="0"/>
          <p:nvPr/>
        </p:nvPicPr>
        <p:blipFill>
          <a:blip r:embed="rId3">
            <a:alphaModFix/>
          </a:blip>
          <a:stretch>
            <a:fillRect/>
          </a:stretch>
        </p:blipFill>
        <p:spPr>
          <a:xfrm>
            <a:off x="2460350" y="3140200"/>
            <a:ext cx="1371600" cy="1866900"/>
          </a:xfrm>
          <a:prstGeom prst="rect">
            <a:avLst/>
          </a:prstGeom>
          <a:noFill/>
          <a:ln>
            <a:noFill/>
          </a:ln>
        </p:spPr>
      </p:pic>
      <p:sp>
        <p:nvSpPr>
          <p:cNvPr id="73" name="Google Shape;73;p12"/>
          <p:cNvSpPr txBox="1"/>
          <p:nvPr/>
        </p:nvSpPr>
        <p:spPr>
          <a:xfrm rot="-799903">
            <a:off x="3529198" y="1598728"/>
            <a:ext cx="3000150" cy="3000150"/>
          </a:xfrm>
          <a:prstGeom prst="rect">
            <a:avLst/>
          </a:prstGeom>
          <a:noFill/>
          <a:ln>
            <a:noFill/>
          </a:ln>
        </p:spPr>
        <p:txBody>
          <a:bodyPr spcFirstLastPara="1" wrap="square" lIns="91425" tIns="91425" rIns="91425" bIns="91425" anchor="ctr" anchorCtr="0">
            <a:noAutofit/>
          </a:bodyPr>
          <a:lstStyle/>
          <a:p>
            <a:pPr marL="0" lvl="0" indent="0" algn="l" rtl="0">
              <a:spcBef>
                <a:spcPts val="600"/>
              </a:spcBef>
              <a:spcAft>
                <a:spcPts val="0"/>
              </a:spcAft>
              <a:buNone/>
            </a:pPr>
            <a:r>
              <a:rPr lang="en" sz="2400">
                <a:solidFill>
                  <a:srgbClr val="FF0000"/>
                </a:solidFill>
                <a:latin typeface="Shadows Into Light"/>
                <a:ea typeface="Shadows Into Light"/>
                <a:cs typeface="Shadows Into Light"/>
                <a:sym typeface="Shadows Into Light"/>
              </a:rPr>
              <a:t>Surely we can do better?</a:t>
            </a:r>
            <a:endParaRPr>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0000FF"/>
                </a:solidFill>
                <a:latin typeface="Cabin Sketch"/>
                <a:ea typeface="Cabin Sketch"/>
                <a:cs typeface="Cabin Sketch"/>
                <a:sym typeface="Cabin Sketch"/>
              </a:rPr>
              <a:t>Approach 2 : Iterative Improvement</a:t>
            </a:r>
            <a:endParaRPr dirty="0">
              <a:solidFill>
                <a:srgbClr val="0000FF"/>
              </a:solidFill>
              <a:latin typeface="Cabin Sketch"/>
              <a:ea typeface="Cabin Sketch"/>
              <a:cs typeface="Cabin Sketch"/>
              <a:sym typeface="Cabin Sketch"/>
            </a:endParaRPr>
          </a:p>
        </p:txBody>
      </p:sp>
      <p:sp>
        <p:nvSpPr>
          <p:cNvPr id="130" name="Google Shape;130;p18"/>
          <p:cNvSpPr txBox="1">
            <a:spLocks noGrp="1"/>
          </p:cNvSpPr>
          <p:nvPr>
            <p:ph type="body" idx="1"/>
          </p:nvPr>
        </p:nvSpPr>
        <p:spPr>
          <a:xfrm>
            <a:off x="457200" y="1063375"/>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dirty="0">
                <a:latin typeface="Shadows Into Light"/>
                <a:ea typeface="Shadows Into Light"/>
                <a:cs typeface="Shadows Into Light"/>
                <a:sym typeface="Shadows Into Light"/>
              </a:rPr>
              <a:t>So using MSTs is a definite improvement and gives a pretty good solution. But let’s look at yet another way of improving it even further...</a:t>
            </a: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r>
              <a:rPr lang="en" sz="2400" dirty="0">
                <a:latin typeface="Shadows Into Light"/>
                <a:ea typeface="Shadows Into Light"/>
                <a:cs typeface="Shadows Into Light"/>
                <a:sym typeface="Shadows Into Light"/>
              </a:rPr>
              <a:t>We can try changing small bits of our solutions one at a time to try and see if we can improve it further. Let’s try it.</a:t>
            </a:r>
          </a:p>
          <a:p>
            <a:pPr marL="0" lvl="0" indent="0" algn="l" rtl="0">
              <a:spcBef>
                <a:spcPts val="600"/>
              </a:spcBef>
              <a:spcAft>
                <a:spcPts val="0"/>
              </a:spcAft>
              <a:buNone/>
            </a:pPr>
            <a:r>
              <a:rPr lang="en" sz="2400" dirty="0">
                <a:latin typeface="Shadows Into Light"/>
                <a:ea typeface="Shadows Into Light"/>
                <a:cs typeface="Shadows Into Light"/>
                <a:sym typeface="Shadows Into Light"/>
              </a:rPr>
              <a:t>(The next example applies the</a:t>
            </a:r>
            <a:r>
              <a:rPr lang="en-AU" sz="2400" dirty="0">
                <a:latin typeface="Shadows Into Light"/>
                <a:ea typeface="Shadows Into Light"/>
                <a:cs typeface="Shadows Into Light"/>
                <a:sym typeface="Shadows Into Light"/>
              </a:rPr>
              <a:t> a 2-opt swapping algorithm)</a:t>
            </a: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19"/>
          <p:cNvPicPr preferRelativeResize="0"/>
          <p:nvPr/>
        </p:nvPicPr>
        <p:blipFill>
          <a:blip r:embed="rId3">
            <a:alphaModFix/>
          </a:blip>
          <a:stretch>
            <a:fillRect/>
          </a:stretch>
        </p:blipFill>
        <p:spPr>
          <a:xfrm>
            <a:off x="1385075" y="143875"/>
            <a:ext cx="6373849" cy="4855750"/>
          </a:xfrm>
          <a:prstGeom prst="rect">
            <a:avLst/>
          </a:prstGeom>
          <a:noFill/>
          <a:ln>
            <a:noFill/>
          </a:ln>
        </p:spPr>
      </p:pic>
      <p:cxnSp>
        <p:nvCxnSpPr>
          <p:cNvPr id="136" name="Google Shape;136;p19"/>
          <p:cNvCxnSpPr/>
          <p:nvPr/>
        </p:nvCxnSpPr>
        <p:spPr>
          <a:xfrm flipH="1">
            <a:off x="5674475" y="572650"/>
            <a:ext cx="1634700" cy="1988700"/>
          </a:xfrm>
          <a:prstGeom prst="straightConnector1">
            <a:avLst/>
          </a:prstGeom>
          <a:noFill/>
          <a:ln w="38100" cap="flat" cmpd="sng">
            <a:solidFill>
              <a:srgbClr val="FF0000"/>
            </a:solidFill>
            <a:prstDash val="solid"/>
            <a:round/>
            <a:headEnd type="none" w="med" len="med"/>
            <a:tailEnd type="none" w="med" len="med"/>
          </a:ln>
        </p:spPr>
      </p:cxnSp>
      <p:cxnSp>
        <p:nvCxnSpPr>
          <p:cNvPr id="137" name="Google Shape;137;p19"/>
          <p:cNvCxnSpPr/>
          <p:nvPr/>
        </p:nvCxnSpPr>
        <p:spPr>
          <a:xfrm flipH="1">
            <a:off x="3956675" y="2727925"/>
            <a:ext cx="1436700" cy="31200"/>
          </a:xfrm>
          <a:prstGeom prst="straightConnector1">
            <a:avLst/>
          </a:prstGeom>
          <a:noFill/>
          <a:ln w="38100" cap="flat" cmpd="sng">
            <a:solidFill>
              <a:srgbClr val="FF0000"/>
            </a:solidFill>
            <a:prstDash val="solid"/>
            <a:round/>
            <a:headEnd type="none" w="med" len="med"/>
            <a:tailEnd type="none" w="med" len="med"/>
          </a:ln>
        </p:spPr>
      </p:cxnSp>
      <p:cxnSp>
        <p:nvCxnSpPr>
          <p:cNvPr id="138" name="Google Shape;138;p19"/>
          <p:cNvCxnSpPr/>
          <p:nvPr/>
        </p:nvCxnSpPr>
        <p:spPr>
          <a:xfrm flipH="1">
            <a:off x="3800325" y="1291075"/>
            <a:ext cx="145800" cy="1322400"/>
          </a:xfrm>
          <a:prstGeom prst="straightConnector1">
            <a:avLst/>
          </a:prstGeom>
          <a:noFill/>
          <a:ln w="38100" cap="flat" cmpd="sng">
            <a:solidFill>
              <a:srgbClr val="FF0000"/>
            </a:solidFill>
            <a:prstDash val="solid"/>
            <a:round/>
            <a:headEnd type="none" w="med" len="med"/>
            <a:tailEnd type="none" w="med" len="med"/>
          </a:ln>
        </p:spPr>
      </p:cxnSp>
      <p:cxnSp>
        <p:nvCxnSpPr>
          <p:cNvPr id="139" name="Google Shape;139;p19"/>
          <p:cNvCxnSpPr/>
          <p:nvPr/>
        </p:nvCxnSpPr>
        <p:spPr>
          <a:xfrm>
            <a:off x="1770025" y="531000"/>
            <a:ext cx="2061600" cy="531000"/>
          </a:xfrm>
          <a:prstGeom prst="straightConnector1">
            <a:avLst/>
          </a:prstGeom>
          <a:noFill/>
          <a:ln w="38100" cap="flat" cmpd="sng">
            <a:solidFill>
              <a:srgbClr val="FF0000"/>
            </a:solidFill>
            <a:prstDash val="solid"/>
            <a:round/>
            <a:headEnd type="none" w="med" len="med"/>
            <a:tailEnd type="none" w="med" len="med"/>
          </a:ln>
        </p:spPr>
      </p:cxnSp>
      <p:cxnSp>
        <p:nvCxnSpPr>
          <p:cNvPr id="140" name="Google Shape;140;p19"/>
          <p:cNvCxnSpPr/>
          <p:nvPr/>
        </p:nvCxnSpPr>
        <p:spPr>
          <a:xfrm>
            <a:off x="1728375" y="635125"/>
            <a:ext cx="2988300" cy="3998100"/>
          </a:xfrm>
          <a:prstGeom prst="straightConnector1">
            <a:avLst/>
          </a:prstGeom>
          <a:noFill/>
          <a:ln w="38100" cap="flat" cmpd="sng">
            <a:solidFill>
              <a:srgbClr val="FF0000"/>
            </a:solidFill>
            <a:prstDash val="solid"/>
            <a:round/>
            <a:headEnd type="none" w="med" len="med"/>
            <a:tailEnd type="none" w="med" len="med"/>
          </a:ln>
        </p:spPr>
      </p:cxnSp>
      <p:cxnSp>
        <p:nvCxnSpPr>
          <p:cNvPr id="141" name="Google Shape;141;p19"/>
          <p:cNvCxnSpPr/>
          <p:nvPr/>
        </p:nvCxnSpPr>
        <p:spPr>
          <a:xfrm rot="10800000" flipH="1">
            <a:off x="4914425" y="603775"/>
            <a:ext cx="2426100" cy="3987900"/>
          </a:xfrm>
          <a:prstGeom prst="straightConnector1">
            <a:avLst/>
          </a:prstGeom>
          <a:noFill/>
          <a:ln w="38100" cap="flat" cmpd="sng">
            <a:solidFill>
              <a:srgbClr val="FF0000"/>
            </a:solidFill>
            <a:prstDash val="solid"/>
            <a:round/>
            <a:headEnd type="none" w="med" len="med"/>
            <a:tailEnd type="none" w="med" len="med"/>
          </a:ln>
        </p:spPr>
      </p:cxnSp>
      <p:sp>
        <p:nvSpPr>
          <p:cNvPr id="142" name="Google Shape;142;p19"/>
          <p:cNvSpPr txBox="1"/>
          <p:nvPr/>
        </p:nvSpPr>
        <p:spPr>
          <a:xfrm>
            <a:off x="6559525" y="2998650"/>
            <a:ext cx="2298900" cy="69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Path cost = 1429</a:t>
            </a:r>
            <a:endParaRPr/>
          </a:p>
        </p:txBody>
      </p:sp>
      <p:sp>
        <p:nvSpPr>
          <p:cNvPr id="2" name="TextBox 1">
            <a:extLst>
              <a:ext uri="{FF2B5EF4-FFF2-40B4-BE49-F238E27FC236}">
                <a16:creationId xmlns:a16="http://schemas.microsoft.com/office/drawing/2014/main" id="{BC8E6CCD-B8AF-4249-89D6-7043498F5303}"/>
              </a:ext>
            </a:extLst>
          </p:cNvPr>
          <p:cNvSpPr txBox="1"/>
          <p:nvPr/>
        </p:nvSpPr>
        <p:spPr>
          <a:xfrm>
            <a:off x="6553065" y="2611436"/>
            <a:ext cx="1755609" cy="307777"/>
          </a:xfrm>
          <a:prstGeom prst="rect">
            <a:avLst/>
          </a:prstGeom>
          <a:noFill/>
        </p:spPr>
        <p:txBody>
          <a:bodyPr wrap="none" rtlCol="0">
            <a:spAutoFit/>
          </a:bodyPr>
          <a:lstStyle/>
          <a:p>
            <a:r>
              <a:rPr lang="en-AU" dirty="0"/>
              <a:t>Route: 0,4,3,5,1,2,0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19"/>
          <p:cNvPicPr preferRelativeResize="0"/>
          <p:nvPr/>
        </p:nvPicPr>
        <p:blipFill>
          <a:blip r:embed="rId3">
            <a:alphaModFix/>
          </a:blip>
          <a:stretch>
            <a:fillRect/>
          </a:stretch>
        </p:blipFill>
        <p:spPr>
          <a:xfrm>
            <a:off x="1385075" y="143875"/>
            <a:ext cx="6373849" cy="4855750"/>
          </a:xfrm>
          <a:prstGeom prst="rect">
            <a:avLst/>
          </a:prstGeom>
          <a:noFill/>
          <a:ln>
            <a:noFill/>
          </a:ln>
        </p:spPr>
      </p:pic>
      <p:cxnSp>
        <p:nvCxnSpPr>
          <p:cNvPr id="136" name="Google Shape;136;p19"/>
          <p:cNvCxnSpPr/>
          <p:nvPr/>
        </p:nvCxnSpPr>
        <p:spPr>
          <a:xfrm flipH="1">
            <a:off x="5674475" y="572650"/>
            <a:ext cx="1634700" cy="1988700"/>
          </a:xfrm>
          <a:prstGeom prst="straightConnector1">
            <a:avLst/>
          </a:prstGeom>
          <a:noFill/>
          <a:ln w="38100" cap="flat" cmpd="sng">
            <a:solidFill>
              <a:srgbClr val="FF0000"/>
            </a:solidFill>
            <a:prstDash val="solid"/>
            <a:round/>
            <a:headEnd type="none" w="med" len="med"/>
            <a:tailEnd type="none" w="med" len="med"/>
          </a:ln>
        </p:spPr>
      </p:cxnSp>
      <p:cxnSp>
        <p:nvCxnSpPr>
          <p:cNvPr id="137" name="Google Shape;137;p19"/>
          <p:cNvCxnSpPr/>
          <p:nvPr/>
        </p:nvCxnSpPr>
        <p:spPr>
          <a:xfrm flipH="1">
            <a:off x="3956675" y="2727925"/>
            <a:ext cx="1436700" cy="31200"/>
          </a:xfrm>
          <a:prstGeom prst="straightConnector1">
            <a:avLst/>
          </a:prstGeom>
          <a:noFill/>
          <a:ln w="38100" cap="flat" cmpd="sng">
            <a:solidFill>
              <a:srgbClr val="FF0000"/>
            </a:solidFill>
            <a:prstDash val="solid"/>
            <a:round/>
            <a:headEnd type="none" w="med" len="med"/>
            <a:tailEnd type="none" w="med" len="med"/>
          </a:ln>
        </p:spPr>
      </p:cxnSp>
      <p:cxnSp>
        <p:nvCxnSpPr>
          <p:cNvPr id="138" name="Google Shape;138;p19"/>
          <p:cNvCxnSpPr/>
          <p:nvPr/>
        </p:nvCxnSpPr>
        <p:spPr>
          <a:xfrm flipH="1">
            <a:off x="3800325" y="1291075"/>
            <a:ext cx="145800" cy="1322400"/>
          </a:xfrm>
          <a:prstGeom prst="straightConnector1">
            <a:avLst/>
          </a:prstGeom>
          <a:noFill/>
          <a:ln w="38100" cap="flat" cmpd="sng">
            <a:solidFill>
              <a:srgbClr val="FF0000"/>
            </a:solidFill>
            <a:prstDash val="solid"/>
            <a:round/>
            <a:headEnd type="none" w="med" len="med"/>
            <a:tailEnd type="none" w="med" len="med"/>
          </a:ln>
        </p:spPr>
      </p:cxnSp>
      <p:cxnSp>
        <p:nvCxnSpPr>
          <p:cNvPr id="139" name="Google Shape;139;p19"/>
          <p:cNvCxnSpPr/>
          <p:nvPr/>
        </p:nvCxnSpPr>
        <p:spPr>
          <a:xfrm>
            <a:off x="1770025" y="531000"/>
            <a:ext cx="2061600" cy="531000"/>
          </a:xfrm>
          <a:prstGeom prst="straightConnector1">
            <a:avLst/>
          </a:prstGeom>
          <a:noFill/>
          <a:ln w="38100" cap="flat" cmpd="sng">
            <a:solidFill>
              <a:srgbClr val="FF0000"/>
            </a:solidFill>
            <a:prstDash val="solid"/>
            <a:round/>
            <a:headEnd type="none" w="med" len="med"/>
            <a:tailEnd type="none" w="med" len="med"/>
          </a:ln>
        </p:spPr>
      </p:cxnSp>
      <p:cxnSp>
        <p:nvCxnSpPr>
          <p:cNvPr id="140" name="Google Shape;140;p19"/>
          <p:cNvCxnSpPr/>
          <p:nvPr/>
        </p:nvCxnSpPr>
        <p:spPr>
          <a:xfrm>
            <a:off x="1728375" y="635125"/>
            <a:ext cx="2988300" cy="3998100"/>
          </a:xfrm>
          <a:prstGeom prst="straightConnector1">
            <a:avLst/>
          </a:prstGeom>
          <a:noFill/>
          <a:ln w="38100" cap="flat" cmpd="sng">
            <a:solidFill>
              <a:srgbClr val="FF0000"/>
            </a:solidFill>
            <a:prstDash val="solid"/>
            <a:round/>
            <a:headEnd type="none" w="med" len="med"/>
            <a:tailEnd type="none" w="med" len="med"/>
          </a:ln>
        </p:spPr>
      </p:cxnSp>
      <p:cxnSp>
        <p:nvCxnSpPr>
          <p:cNvPr id="141" name="Google Shape;141;p19"/>
          <p:cNvCxnSpPr/>
          <p:nvPr/>
        </p:nvCxnSpPr>
        <p:spPr>
          <a:xfrm rot="10800000" flipH="1">
            <a:off x="4914425" y="603775"/>
            <a:ext cx="2426100" cy="3987900"/>
          </a:xfrm>
          <a:prstGeom prst="straightConnector1">
            <a:avLst/>
          </a:prstGeom>
          <a:noFill/>
          <a:ln w="38100" cap="flat" cmpd="sng">
            <a:solidFill>
              <a:srgbClr val="FF0000"/>
            </a:solidFill>
            <a:prstDash val="solid"/>
            <a:round/>
            <a:headEnd type="none" w="med" len="med"/>
            <a:tailEnd type="none" w="med" len="med"/>
          </a:ln>
        </p:spPr>
      </p:cxnSp>
      <p:sp>
        <p:nvSpPr>
          <p:cNvPr id="142" name="Google Shape;142;p19"/>
          <p:cNvSpPr txBox="1"/>
          <p:nvPr/>
        </p:nvSpPr>
        <p:spPr>
          <a:xfrm>
            <a:off x="6559525" y="2998650"/>
            <a:ext cx="2298900" cy="69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Path cost = 1429</a:t>
            </a:r>
            <a:endParaRPr/>
          </a:p>
        </p:txBody>
      </p:sp>
      <p:sp>
        <p:nvSpPr>
          <p:cNvPr id="2" name="TextBox 1">
            <a:extLst>
              <a:ext uri="{FF2B5EF4-FFF2-40B4-BE49-F238E27FC236}">
                <a16:creationId xmlns:a16="http://schemas.microsoft.com/office/drawing/2014/main" id="{BC8E6CCD-B8AF-4249-89D6-7043498F5303}"/>
              </a:ext>
            </a:extLst>
          </p:cNvPr>
          <p:cNvSpPr txBox="1"/>
          <p:nvPr/>
        </p:nvSpPr>
        <p:spPr>
          <a:xfrm>
            <a:off x="6553065" y="2611436"/>
            <a:ext cx="1755609" cy="307777"/>
          </a:xfrm>
          <a:prstGeom prst="rect">
            <a:avLst/>
          </a:prstGeom>
          <a:noFill/>
        </p:spPr>
        <p:txBody>
          <a:bodyPr wrap="none" rtlCol="0">
            <a:spAutoFit/>
          </a:bodyPr>
          <a:lstStyle/>
          <a:p>
            <a:r>
              <a:rPr lang="en-AU" dirty="0"/>
              <a:t>Route: </a:t>
            </a:r>
            <a:r>
              <a:rPr lang="en-AU" dirty="0">
                <a:solidFill>
                  <a:srgbClr val="FF0000"/>
                </a:solidFill>
              </a:rPr>
              <a:t>0,4</a:t>
            </a:r>
            <a:r>
              <a:rPr lang="en-AU" dirty="0"/>
              <a:t>,</a:t>
            </a:r>
            <a:r>
              <a:rPr lang="en-AU" b="1" dirty="0">
                <a:solidFill>
                  <a:srgbClr val="0070C0"/>
                </a:solidFill>
              </a:rPr>
              <a:t>3,5,1</a:t>
            </a:r>
            <a:r>
              <a:rPr lang="en-AU" dirty="0"/>
              <a:t>,</a:t>
            </a:r>
            <a:r>
              <a:rPr lang="en-AU" dirty="0">
                <a:solidFill>
                  <a:srgbClr val="FF0000"/>
                </a:solidFill>
              </a:rPr>
              <a:t>2,0</a:t>
            </a:r>
          </a:p>
        </p:txBody>
      </p:sp>
      <p:sp>
        <p:nvSpPr>
          <p:cNvPr id="11" name="TextBox 10">
            <a:extLst>
              <a:ext uri="{FF2B5EF4-FFF2-40B4-BE49-F238E27FC236}">
                <a16:creationId xmlns:a16="http://schemas.microsoft.com/office/drawing/2014/main" id="{30CF162B-71C2-43FF-9855-C1E21B744B8E}"/>
              </a:ext>
            </a:extLst>
          </p:cNvPr>
          <p:cNvSpPr txBox="1"/>
          <p:nvPr/>
        </p:nvSpPr>
        <p:spPr>
          <a:xfrm>
            <a:off x="6677027" y="2282923"/>
            <a:ext cx="2361544" cy="307777"/>
          </a:xfrm>
          <a:prstGeom prst="rect">
            <a:avLst/>
          </a:prstGeom>
          <a:noFill/>
        </p:spPr>
        <p:txBody>
          <a:bodyPr wrap="none" rtlCol="0">
            <a:spAutoFit/>
          </a:bodyPr>
          <a:lstStyle/>
          <a:p>
            <a:r>
              <a:rPr lang="en-AU" b="1" dirty="0">
                <a:solidFill>
                  <a:srgbClr val="0070C0"/>
                </a:solidFill>
              </a:rPr>
              <a:t>Select a random sub path</a:t>
            </a:r>
          </a:p>
        </p:txBody>
      </p:sp>
    </p:spTree>
    <p:extLst>
      <p:ext uri="{BB962C8B-B14F-4D97-AF65-F5344CB8AC3E}">
        <p14:creationId xmlns:p14="http://schemas.microsoft.com/office/powerpoint/2010/main" val="882848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19"/>
          <p:cNvPicPr preferRelativeResize="0"/>
          <p:nvPr/>
        </p:nvPicPr>
        <p:blipFill>
          <a:blip r:embed="rId3">
            <a:alphaModFix/>
          </a:blip>
          <a:stretch>
            <a:fillRect/>
          </a:stretch>
        </p:blipFill>
        <p:spPr>
          <a:xfrm>
            <a:off x="1385075" y="143875"/>
            <a:ext cx="6373849" cy="4855750"/>
          </a:xfrm>
          <a:prstGeom prst="rect">
            <a:avLst/>
          </a:prstGeom>
          <a:noFill/>
          <a:ln>
            <a:noFill/>
          </a:ln>
        </p:spPr>
      </p:pic>
      <p:cxnSp>
        <p:nvCxnSpPr>
          <p:cNvPr id="136" name="Google Shape;136;p19"/>
          <p:cNvCxnSpPr/>
          <p:nvPr/>
        </p:nvCxnSpPr>
        <p:spPr>
          <a:xfrm flipH="1">
            <a:off x="5674475" y="572650"/>
            <a:ext cx="1634700" cy="1988700"/>
          </a:xfrm>
          <a:prstGeom prst="straightConnector1">
            <a:avLst/>
          </a:prstGeom>
          <a:noFill/>
          <a:ln w="38100" cap="flat" cmpd="sng">
            <a:solidFill>
              <a:srgbClr val="FF0000"/>
            </a:solidFill>
            <a:prstDash val="solid"/>
            <a:round/>
            <a:headEnd type="none" w="med" len="med"/>
            <a:tailEnd type="none" w="med" len="med"/>
          </a:ln>
        </p:spPr>
      </p:cxnSp>
      <p:cxnSp>
        <p:nvCxnSpPr>
          <p:cNvPr id="137" name="Google Shape;137;p19"/>
          <p:cNvCxnSpPr/>
          <p:nvPr/>
        </p:nvCxnSpPr>
        <p:spPr>
          <a:xfrm flipH="1">
            <a:off x="3956675" y="2727925"/>
            <a:ext cx="1436700" cy="31200"/>
          </a:xfrm>
          <a:prstGeom prst="straightConnector1">
            <a:avLst/>
          </a:prstGeom>
          <a:noFill/>
          <a:ln w="38100" cap="flat" cmpd="sng">
            <a:solidFill>
              <a:srgbClr val="FF0000"/>
            </a:solidFill>
            <a:prstDash val="solid"/>
            <a:round/>
            <a:headEnd type="none" w="med" len="med"/>
            <a:tailEnd type="none" w="med" len="med"/>
          </a:ln>
        </p:spPr>
      </p:cxnSp>
      <p:cxnSp>
        <p:nvCxnSpPr>
          <p:cNvPr id="138" name="Google Shape;138;p19"/>
          <p:cNvCxnSpPr/>
          <p:nvPr/>
        </p:nvCxnSpPr>
        <p:spPr>
          <a:xfrm flipH="1">
            <a:off x="3800325" y="1291075"/>
            <a:ext cx="145800" cy="1322400"/>
          </a:xfrm>
          <a:prstGeom prst="straightConnector1">
            <a:avLst/>
          </a:prstGeom>
          <a:noFill/>
          <a:ln w="38100" cap="flat" cmpd="sng">
            <a:solidFill>
              <a:srgbClr val="0070C0"/>
            </a:solidFill>
            <a:prstDash val="solid"/>
            <a:round/>
            <a:headEnd type="none" w="med" len="med"/>
            <a:tailEnd type="none" w="med" len="med"/>
          </a:ln>
        </p:spPr>
      </p:cxnSp>
      <p:cxnSp>
        <p:nvCxnSpPr>
          <p:cNvPr id="139" name="Google Shape;139;p19"/>
          <p:cNvCxnSpPr/>
          <p:nvPr/>
        </p:nvCxnSpPr>
        <p:spPr>
          <a:xfrm>
            <a:off x="1770025" y="531000"/>
            <a:ext cx="2061600" cy="531000"/>
          </a:xfrm>
          <a:prstGeom prst="straightConnector1">
            <a:avLst/>
          </a:prstGeom>
          <a:noFill/>
          <a:ln w="38100" cap="flat" cmpd="sng">
            <a:solidFill>
              <a:srgbClr val="0070C0"/>
            </a:solidFill>
            <a:prstDash val="solid"/>
            <a:round/>
            <a:headEnd type="none" w="med" len="med"/>
            <a:tailEnd type="none" w="med" len="med"/>
          </a:ln>
        </p:spPr>
      </p:cxnSp>
      <p:cxnSp>
        <p:nvCxnSpPr>
          <p:cNvPr id="140" name="Google Shape;140;p19"/>
          <p:cNvCxnSpPr/>
          <p:nvPr/>
        </p:nvCxnSpPr>
        <p:spPr>
          <a:xfrm>
            <a:off x="1728375" y="635125"/>
            <a:ext cx="2988300" cy="3998100"/>
          </a:xfrm>
          <a:prstGeom prst="straightConnector1">
            <a:avLst/>
          </a:prstGeom>
          <a:noFill/>
          <a:ln w="38100" cap="flat" cmpd="sng">
            <a:solidFill>
              <a:srgbClr val="0070C0"/>
            </a:solidFill>
            <a:prstDash val="solid"/>
            <a:round/>
            <a:headEnd type="none" w="med" len="med"/>
            <a:tailEnd type="none" w="med" len="med"/>
          </a:ln>
        </p:spPr>
      </p:cxnSp>
      <p:cxnSp>
        <p:nvCxnSpPr>
          <p:cNvPr id="141" name="Google Shape;141;p19"/>
          <p:cNvCxnSpPr/>
          <p:nvPr/>
        </p:nvCxnSpPr>
        <p:spPr>
          <a:xfrm rot="10800000" flipH="1">
            <a:off x="4914425" y="603775"/>
            <a:ext cx="2426100" cy="3987900"/>
          </a:xfrm>
          <a:prstGeom prst="straightConnector1">
            <a:avLst/>
          </a:prstGeom>
          <a:noFill/>
          <a:ln w="38100" cap="flat" cmpd="sng">
            <a:solidFill>
              <a:srgbClr val="FF0000"/>
            </a:solidFill>
            <a:prstDash val="solid"/>
            <a:round/>
            <a:headEnd type="none" w="med" len="med"/>
            <a:tailEnd type="none" w="med" len="med"/>
          </a:ln>
        </p:spPr>
      </p:cxnSp>
      <p:sp>
        <p:nvSpPr>
          <p:cNvPr id="142" name="Google Shape;142;p19"/>
          <p:cNvSpPr txBox="1"/>
          <p:nvPr/>
        </p:nvSpPr>
        <p:spPr>
          <a:xfrm>
            <a:off x="6559525" y="2998650"/>
            <a:ext cx="2298900" cy="69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Path cost = 1429</a:t>
            </a:r>
            <a:endParaRPr/>
          </a:p>
        </p:txBody>
      </p:sp>
      <p:sp>
        <p:nvSpPr>
          <p:cNvPr id="2" name="TextBox 1">
            <a:extLst>
              <a:ext uri="{FF2B5EF4-FFF2-40B4-BE49-F238E27FC236}">
                <a16:creationId xmlns:a16="http://schemas.microsoft.com/office/drawing/2014/main" id="{BC8E6CCD-B8AF-4249-89D6-7043498F5303}"/>
              </a:ext>
            </a:extLst>
          </p:cNvPr>
          <p:cNvSpPr txBox="1"/>
          <p:nvPr/>
        </p:nvSpPr>
        <p:spPr>
          <a:xfrm>
            <a:off x="6553065" y="2611436"/>
            <a:ext cx="1755609" cy="307777"/>
          </a:xfrm>
          <a:prstGeom prst="rect">
            <a:avLst/>
          </a:prstGeom>
          <a:noFill/>
        </p:spPr>
        <p:txBody>
          <a:bodyPr wrap="none" rtlCol="0">
            <a:spAutoFit/>
          </a:bodyPr>
          <a:lstStyle/>
          <a:p>
            <a:r>
              <a:rPr lang="en-AU" dirty="0"/>
              <a:t>Route: </a:t>
            </a:r>
            <a:r>
              <a:rPr lang="en-AU" dirty="0">
                <a:solidFill>
                  <a:srgbClr val="FF0000"/>
                </a:solidFill>
              </a:rPr>
              <a:t>0,4</a:t>
            </a:r>
            <a:r>
              <a:rPr lang="en-AU" dirty="0"/>
              <a:t>,</a:t>
            </a:r>
            <a:r>
              <a:rPr lang="en-AU" b="1" dirty="0">
                <a:solidFill>
                  <a:srgbClr val="0070C0"/>
                </a:solidFill>
              </a:rPr>
              <a:t>3,5,1</a:t>
            </a:r>
            <a:r>
              <a:rPr lang="en-AU" dirty="0"/>
              <a:t>,</a:t>
            </a:r>
            <a:r>
              <a:rPr lang="en-AU" dirty="0">
                <a:solidFill>
                  <a:srgbClr val="FF0000"/>
                </a:solidFill>
              </a:rPr>
              <a:t>2,0</a:t>
            </a:r>
          </a:p>
        </p:txBody>
      </p:sp>
      <p:sp>
        <p:nvSpPr>
          <p:cNvPr id="11" name="TextBox 10">
            <a:extLst>
              <a:ext uri="{FF2B5EF4-FFF2-40B4-BE49-F238E27FC236}">
                <a16:creationId xmlns:a16="http://schemas.microsoft.com/office/drawing/2014/main" id="{AFBDCA54-C470-40E4-A5C0-CEA21F337C2B}"/>
              </a:ext>
            </a:extLst>
          </p:cNvPr>
          <p:cNvSpPr txBox="1"/>
          <p:nvPr/>
        </p:nvSpPr>
        <p:spPr>
          <a:xfrm>
            <a:off x="6677027" y="2282923"/>
            <a:ext cx="2361544" cy="307777"/>
          </a:xfrm>
          <a:prstGeom prst="rect">
            <a:avLst/>
          </a:prstGeom>
          <a:noFill/>
        </p:spPr>
        <p:txBody>
          <a:bodyPr wrap="none" rtlCol="0">
            <a:spAutoFit/>
          </a:bodyPr>
          <a:lstStyle/>
          <a:p>
            <a:r>
              <a:rPr lang="en-AU" b="1" dirty="0">
                <a:solidFill>
                  <a:srgbClr val="0070C0"/>
                </a:solidFill>
              </a:rPr>
              <a:t>Select a random sub path</a:t>
            </a:r>
          </a:p>
        </p:txBody>
      </p:sp>
    </p:spTree>
    <p:extLst>
      <p:ext uri="{BB962C8B-B14F-4D97-AF65-F5344CB8AC3E}">
        <p14:creationId xmlns:p14="http://schemas.microsoft.com/office/powerpoint/2010/main" val="325248154"/>
      </p:ext>
    </p:extLst>
  </p:cSld>
  <p:clrMapOvr>
    <a:masterClrMapping/>
  </p:clrMapOvr>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1224B90A977E949A271DB7F70235B50" ma:contentTypeVersion="13" ma:contentTypeDescription="Create a new document." ma:contentTypeScope="" ma:versionID="698073c699bc9b9885f48b67403bde52">
  <xsd:schema xmlns:xsd="http://www.w3.org/2001/XMLSchema" xmlns:xs="http://www.w3.org/2001/XMLSchema" xmlns:p="http://schemas.microsoft.com/office/2006/metadata/properties" xmlns:ns2="7931008f-5bd1-4c17-b04d-853b9de41564" xmlns:ns3="e922249c-2e51-498c-887c-e5d654688006" targetNamespace="http://schemas.microsoft.com/office/2006/metadata/properties" ma:root="true" ma:fieldsID="4cc5eb982bc9c597c1e411a5ae286aaf" ns2:_="" ns3:_="">
    <xsd:import namespace="7931008f-5bd1-4c17-b04d-853b9de41564"/>
    <xsd:import namespace="e922249c-2e51-498c-887c-e5d65468800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3:SharedWithUsers" minOccurs="0"/>
                <xsd:element ref="ns3:SharedWithDetails" minOccurs="0"/>
                <xsd:element ref="ns2:MediaServiceOCR" minOccurs="0"/>
                <xsd:element ref="ns2:MediaServiceEventHashCode" minOccurs="0"/>
                <xsd:element ref="ns2:MediaServiceGenerationTime" minOccurs="0"/>
                <xsd:element ref="ns2:MediaServiceLocation"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31008f-5bd1-4c17-b04d-853b9de41564"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22249c-2e51-498c-887c-e5d654688006"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EE0A259-E7F7-4644-890E-9DC3FAFE92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31008f-5bd1-4c17-b04d-853b9de41564"/>
    <ds:schemaRef ds:uri="e922249c-2e51-498c-887c-e5d6546880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6A5A63-4B90-4D93-8A5E-03940F9B6EE7}">
  <ds:schemaRefs>
    <ds:schemaRef ds:uri="http://schemas.microsoft.com/sharepoint/v3/contenttype/forms"/>
  </ds:schemaRefs>
</ds:datastoreItem>
</file>

<file path=customXml/itemProps3.xml><?xml version="1.0" encoding="utf-8"?>
<ds:datastoreItem xmlns:ds="http://schemas.openxmlformats.org/officeDocument/2006/customXml" ds:itemID="{51C05820-9398-4DC0-908F-75540D1BAE70}">
  <ds:schemaRefs>
    <ds:schemaRef ds:uri="http://purl.org/dc/terms/"/>
    <ds:schemaRef ds:uri="http://schemas.microsoft.com/office/2006/metadata/properties"/>
    <ds:schemaRef ds:uri="http://schemas.microsoft.com/office/2006/documentManagement/types"/>
    <ds:schemaRef ds:uri="7931008f-5bd1-4c17-b04d-853b9de41564"/>
    <ds:schemaRef ds:uri="http://purl.org/dc/elements/1.1/"/>
    <ds:schemaRef ds:uri="http://schemas.openxmlformats.org/package/2006/metadata/core-properties"/>
    <ds:schemaRef ds:uri="e922249c-2e51-498c-887c-e5d654688006"/>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94</TotalTime>
  <Words>552</Words>
  <Application>Microsoft Office PowerPoint</Application>
  <PresentationFormat>On-screen Show (16:9)</PresentationFormat>
  <Paragraphs>78</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Shadows Into Light</vt:lpstr>
      <vt:lpstr>Cabin Sketch</vt:lpstr>
      <vt:lpstr>Arial</vt:lpstr>
      <vt:lpstr>Simple Light</vt:lpstr>
      <vt:lpstr>NP-Hard</vt:lpstr>
      <vt:lpstr>A Travelling Salesman...</vt:lpstr>
      <vt:lpstr>A Travelling Salesman...</vt:lpstr>
      <vt:lpstr>A Travelling Salesman...</vt:lpstr>
      <vt:lpstr>Approach 1 : Random Guessing</vt:lpstr>
      <vt:lpstr>Approach 2 : Iterative Improvement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Approach 3 : Simulated Annealing</vt:lpstr>
      <vt:lpstr>Approach 3 : Simulated Annealing</vt:lpstr>
      <vt:lpstr>Approach 3 : Simulated Annealing</vt:lpstr>
      <vt:lpstr>PowerPoint Presentation</vt:lpstr>
      <vt:lpstr>Mini-Max</vt:lpstr>
      <vt:lpstr>Mini-Max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NP-Hard</dc:title>
  <dc:creator>Toan Huynh</dc:creator>
  <cp:lastModifiedBy>Toan Huynh</cp:lastModifiedBy>
  <cp:revision>6</cp:revision>
  <dcterms:modified xsi:type="dcterms:W3CDTF">2021-08-04T01:23:20Z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0x010100B1224B90A977E949A271DB7F70235B50</vt:lpwstr>
  </property>
</Properties>
</file>