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2" r:id="rId4"/>
    <p:sldId id="263" r:id="rId5"/>
    <p:sldId id="265" r:id="rId6"/>
    <p:sldId id="266" r:id="rId7"/>
    <p:sldId id="267" r:id="rId8"/>
    <p:sldId id="259" r:id="rId9"/>
    <p:sldId id="260" r:id="rId10"/>
    <p:sldId id="271" r:id="rId11"/>
    <p:sldId id="270" r:id="rId12"/>
    <p:sldId id="26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5"/>
    <p:restoredTop sz="70845"/>
  </p:normalViewPr>
  <p:slideViewPr>
    <p:cSldViewPr snapToGrid="0" snapToObjects="1">
      <p:cViewPr varScale="1">
        <p:scale>
          <a:sx n="85" d="100"/>
          <a:sy n="85" d="100"/>
        </p:scale>
        <p:origin x="1720" y="176"/>
      </p:cViewPr>
      <p:guideLst/>
    </p:cSldViewPr>
  </p:slideViewPr>
  <p:notesTextViewPr>
    <p:cViewPr>
      <p:scale>
        <a:sx n="1" d="1"/>
        <a:sy n="1" d="1"/>
      </p:scale>
      <p:origin x="0" y="-13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2ECD8-6586-CE44-B432-A71E1C6C6DDC}" type="datetimeFigureOut">
              <a:rPr lang="en-AU" smtClean="0"/>
              <a:t>3/9/21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C5252-5B37-2C42-AA8A-F2039467BDD3}" type="slidenum">
              <a:rPr lang="en-AU" smtClean="0"/>
              <a:t>‹#›</a:t>
            </a:fld>
            <a:endParaRPr lang="en-AU"/>
          </a:p>
        </p:txBody>
      </p:sp>
    </p:spTree>
    <p:extLst>
      <p:ext uri="{BB962C8B-B14F-4D97-AF65-F5344CB8AC3E}">
        <p14:creationId xmlns:p14="http://schemas.microsoft.com/office/powerpoint/2010/main" val="376031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1</a:t>
            </a:fld>
            <a:endParaRPr lang="en-AU"/>
          </a:p>
        </p:txBody>
      </p:sp>
    </p:spTree>
    <p:extLst>
      <p:ext uri="{BB962C8B-B14F-4D97-AF65-F5344CB8AC3E}">
        <p14:creationId xmlns:p14="http://schemas.microsoft.com/office/powerpoint/2010/main" val="404188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To review, a Turing machine is a theoretical construct. It has an infinite tape divided into cells with symbols, and a head. The head can move along the tape, read and write to a cell and contains finite instructions to determine what to change, where to move and when to stop.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These instructions/states are equivalent to an algorithm running on the input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Since software didn’t exist at the time, the ‘instructions’ would be thought of as part of the machine. This means a new Turing machine needed to be made for each function. </a:t>
            </a:r>
          </a:p>
          <a:p>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2</a:t>
            </a:fld>
            <a:endParaRPr lang="en-AU"/>
          </a:p>
        </p:txBody>
      </p:sp>
    </p:spTree>
    <p:extLst>
      <p:ext uri="{BB962C8B-B14F-4D97-AF65-F5344CB8AC3E}">
        <p14:creationId xmlns:p14="http://schemas.microsoft.com/office/powerpoint/2010/main" val="1610204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The possible states of a Turing machine can be represented as a state diagram, with each state being a possible configuration. </a:t>
            </a:r>
          </a:p>
          <a:p>
            <a:r>
              <a:rPr lang="en-AU" sz="1200" kern="1200" dirty="0">
                <a:solidFill>
                  <a:schemeClr val="tx1"/>
                </a:solidFill>
                <a:effectLst/>
                <a:latin typeface="+mn-lt"/>
                <a:ea typeface="+mn-ea"/>
                <a:cs typeface="+mn-cs"/>
              </a:rPr>
              <a:t>This example uses 0, 1, A, X, and # as its alphabet. </a:t>
            </a:r>
          </a:p>
          <a:p>
            <a:r>
              <a:rPr lang="en-AU" sz="1200" kern="1200" dirty="0">
                <a:solidFill>
                  <a:schemeClr val="tx1"/>
                </a:solidFill>
                <a:effectLst/>
                <a:latin typeface="+mn-lt"/>
                <a:ea typeface="+mn-ea"/>
                <a:cs typeface="+mn-cs"/>
              </a:rPr>
              <a:t>L and R indicate for the machine to move left or right. </a:t>
            </a:r>
          </a:p>
          <a:p>
            <a:r>
              <a:rPr lang="en-AU" sz="1200" kern="1200" dirty="0">
                <a:solidFill>
                  <a:schemeClr val="tx1"/>
                </a:solidFill>
                <a:effectLst/>
                <a:latin typeface="+mn-lt"/>
                <a:ea typeface="+mn-ea"/>
                <a:cs typeface="+mn-cs"/>
              </a:rPr>
              <a:t>When it reaches the halt state the program will stop and produce the output. Sometimes they have multiple exit states such as a True or False for decision problems, but this depends on the design. </a:t>
            </a:r>
          </a:p>
          <a:p>
            <a:r>
              <a:rPr lang="en-AU" sz="1200" kern="1200" dirty="0">
                <a:solidFill>
                  <a:schemeClr val="tx1"/>
                </a:solidFill>
                <a:effectLst/>
                <a:latin typeface="+mn-lt"/>
                <a:ea typeface="+mn-ea"/>
                <a:cs typeface="+mn-cs"/>
              </a:rPr>
              <a:t>The 2 letters indicates the input and what to replace it with. </a:t>
            </a:r>
          </a:p>
          <a:p>
            <a:r>
              <a:rPr lang="en-AU" sz="1200" kern="1200" dirty="0">
                <a:solidFill>
                  <a:schemeClr val="tx1"/>
                </a:solidFill>
                <a:effectLst/>
                <a:latin typeface="+mn-lt"/>
                <a:ea typeface="+mn-ea"/>
                <a:cs typeface="+mn-cs"/>
              </a:rPr>
              <a:t>This one requires only A’s as an input. </a:t>
            </a:r>
          </a:p>
          <a:p>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If we follow this logic: (PowerPoint)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We have 6 As as input</a:t>
            </a:r>
          </a:p>
          <a:p>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3</a:t>
            </a:fld>
            <a:endParaRPr lang="en-AU"/>
          </a:p>
        </p:txBody>
      </p:sp>
    </p:spTree>
    <p:extLst>
      <p:ext uri="{BB962C8B-B14F-4D97-AF65-F5344CB8AC3E}">
        <p14:creationId xmlns:p14="http://schemas.microsoft.com/office/powerpoint/2010/main" val="114630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If we skip forward to when all the A’s are overwritten, the machine overwrites all the X’s with #’s till it halts. </a:t>
            </a:r>
          </a:p>
          <a:p>
            <a:endParaRPr lang="en-AU" dirty="0"/>
          </a:p>
          <a:p>
            <a:r>
              <a:rPr lang="en-AU" sz="1200" kern="1200" dirty="0">
                <a:solidFill>
                  <a:schemeClr val="tx1"/>
                </a:solidFill>
                <a:effectLst/>
                <a:latin typeface="+mn-lt"/>
                <a:ea typeface="+mn-ea"/>
                <a:cs typeface="+mn-cs"/>
              </a:rPr>
              <a:t>In this example, it has turned 6 A’s into 110. Does anyone know what it does?</a:t>
            </a:r>
          </a:p>
          <a:p>
            <a:r>
              <a:rPr lang="en-AU" sz="1200" kern="1200" dirty="0">
                <a:solidFill>
                  <a:schemeClr val="tx1"/>
                </a:solidFill>
                <a:effectLst/>
                <a:latin typeface="+mn-lt"/>
                <a:ea typeface="+mn-ea"/>
                <a:cs typeface="+mn-cs"/>
              </a:rPr>
              <a:t>It turns unary (a system with one symbol) into binary. </a:t>
            </a:r>
          </a:p>
          <a:p>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6</a:t>
            </a:fld>
            <a:endParaRPr lang="en-AU"/>
          </a:p>
        </p:txBody>
      </p:sp>
    </p:spTree>
    <p:extLst>
      <p:ext uri="{BB962C8B-B14F-4D97-AF65-F5344CB8AC3E}">
        <p14:creationId xmlns:p14="http://schemas.microsoft.com/office/powerpoint/2010/main" val="2432861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Some other stuff to remember:</a:t>
            </a:r>
          </a:p>
          <a:p>
            <a:pPr lvl="0"/>
            <a:r>
              <a:rPr lang="en-AU" sz="1200" kern="1200" dirty="0">
                <a:solidFill>
                  <a:schemeClr val="tx1"/>
                </a:solidFill>
                <a:effectLst/>
                <a:latin typeface="+mn-lt"/>
                <a:ea typeface="+mn-ea"/>
                <a:cs typeface="+mn-cs"/>
              </a:rPr>
              <a:t>Turing machines work with natural number inputs and outputs</a:t>
            </a:r>
          </a:p>
          <a:p>
            <a:pPr lvl="0"/>
            <a:r>
              <a:rPr lang="en-AU" sz="1200" kern="1200" dirty="0">
                <a:solidFill>
                  <a:schemeClr val="tx1"/>
                </a:solidFill>
                <a:effectLst/>
                <a:latin typeface="+mn-lt"/>
                <a:ea typeface="+mn-ea"/>
                <a:cs typeface="+mn-cs"/>
              </a:rPr>
              <a:t>The functions expressed on a Turing Machine are computable functions, since there is an algorithm that can do the job. </a:t>
            </a:r>
          </a:p>
          <a:p>
            <a:pPr lvl="0"/>
            <a:r>
              <a:rPr lang="en-AU" sz="1200" kern="1200" dirty="0">
                <a:solidFill>
                  <a:schemeClr val="tx1"/>
                </a:solidFill>
                <a:effectLst/>
                <a:latin typeface="+mn-lt"/>
                <a:ea typeface="+mn-ea"/>
                <a:cs typeface="+mn-cs"/>
              </a:rPr>
              <a:t>Each individual Turing machine has a description number that identifies. In other words, the instructions/states that a Turing machine acts out are denoted a number. </a:t>
            </a:r>
          </a:p>
          <a:p>
            <a:pPr lvl="0"/>
            <a:r>
              <a:rPr lang="en-AU" sz="1200" kern="1200" dirty="0">
                <a:solidFill>
                  <a:schemeClr val="tx1"/>
                </a:solidFill>
                <a:effectLst/>
                <a:latin typeface="+mn-lt"/>
                <a:ea typeface="+mn-ea"/>
                <a:cs typeface="+mn-cs"/>
              </a:rPr>
              <a:t>The naming process for each machine depends on the input and output but it is not usually calculated. </a:t>
            </a:r>
          </a:p>
          <a:p>
            <a:pPr lvl="0"/>
            <a:r>
              <a:rPr lang="en-AU" sz="1200" kern="1200" dirty="0">
                <a:solidFill>
                  <a:schemeClr val="tx1"/>
                </a:solidFill>
                <a:effectLst/>
                <a:latin typeface="+mn-lt"/>
                <a:ea typeface="+mn-ea"/>
                <a:cs typeface="+mn-cs"/>
              </a:rPr>
              <a:t>The point is that a natural number could be interpreted as a description number for a Turing Machine even and that a number exists for a corresponding Turing machine. </a:t>
            </a:r>
          </a:p>
          <a:p>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7</a:t>
            </a:fld>
            <a:endParaRPr lang="en-AU"/>
          </a:p>
        </p:txBody>
      </p:sp>
    </p:spTree>
    <p:extLst>
      <p:ext uri="{BB962C8B-B14F-4D97-AF65-F5344CB8AC3E}">
        <p14:creationId xmlns:p14="http://schemas.microsoft.com/office/powerpoint/2010/main" val="353028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Remember how a new Turing Machine needed to be created for each function, The Universal Turing Machine solves this problem. </a:t>
            </a:r>
          </a:p>
          <a:p>
            <a:r>
              <a:rPr lang="en-AU" sz="1200" kern="1200" dirty="0">
                <a:solidFill>
                  <a:schemeClr val="tx1"/>
                </a:solidFill>
                <a:effectLst/>
                <a:latin typeface="+mn-lt"/>
                <a:ea typeface="+mn-ea"/>
                <a:cs typeface="+mn-cs"/>
              </a:rPr>
              <a:t>The UTM is a Turing machine that can simulate any other Turing machine. </a:t>
            </a:r>
          </a:p>
          <a:p>
            <a:r>
              <a:rPr lang="en-AU" sz="1200" kern="1200" dirty="0">
                <a:solidFill>
                  <a:schemeClr val="tx1"/>
                </a:solidFill>
                <a:effectLst/>
                <a:latin typeface="+mn-lt"/>
                <a:ea typeface="+mn-ea"/>
                <a:cs typeface="+mn-cs"/>
              </a:rPr>
              <a:t>It takes the description number of the machine it is simulating and the input tape as the inputs. </a:t>
            </a:r>
          </a:p>
          <a:p>
            <a:r>
              <a:rPr lang="en-AU" sz="1200" kern="1200" dirty="0">
                <a:solidFill>
                  <a:schemeClr val="tx1"/>
                </a:solidFill>
                <a:effectLst/>
                <a:latin typeface="+mn-lt"/>
                <a:ea typeface="+mn-ea"/>
                <a:cs typeface="+mn-cs"/>
              </a:rPr>
              <a:t>Since the numbers are hard to usually identify a state diagram is put in place of it. </a:t>
            </a:r>
          </a:p>
          <a:p>
            <a:r>
              <a:rPr lang="en-AU" sz="1200" kern="1200" dirty="0">
                <a:solidFill>
                  <a:schemeClr val="tx1"/>
                </a:solidFill>
                <a:effectLst/>
                <a:latin typeface="+mn-lt"/>
                <a:ea typeface="+mn-ea"/>
                <a:cs typeface="+mn-cs"/>
              </a:rPr>
              <a:t>The UTM can be thought of as a computer and each Turing machine it simulates as a program or function. </a:t>
            </a:r>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8</a:t>
            </a:fld>
            <a:endParaRPr lang="en-AU"/>
          </a:p>
        </p:txBody>
      </p:sp>
    </p:spTree>
    <p:extLst>
      <p:ext uri="{BB962C8B-B14F-4D97-AF65-F5344CB8AC3E}">
        <p14:creationId xmlns:p14="http://schemas.microsoft.com/office/powerpoint/2010/main" val="382549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This brings us to Turing Completeness. For something to be Turing Complete it must be able to do anything a Turing machine can or can simulate a Universal Turing machine. </a:t>
            </a:r>
          </a:p>
          <a:p>
            <a:r>
              <a:rPr lang="en-AU" sz="1200" kern="1200" dirty="0">
                <a:solidFill>
                  <a:schemeClr val="tx1"/>
                </a:solidFill>
                <a:effectLst/>
                <a:latin typeface="+mn-lt"/>
                <a:ea typeface="+mn-ea"/>
                <a:cs typeface="+mn-cs"/>
              </a:rPr>
              <a:t>This implies that it can manipulate data using conditional branching (run any algorithm) and have the memory required to solve the problem (a long enough tape). </a:t>
            </a:r>
          </a:p>
          <a:p>
            <a:r>
              <a:rPr lang="en-AU" sz="1200" kern="1200" dirty="0">
                <a:solidFill>
                  <a:schemeClr val="tx1"/>
                </a:solidFill>
                <a:effectLst/>
                <a:latin typeface="+mn-lt"/>
                <a:ea typeface="+mn-ea"/>
                <a:cs typeface="+mn-cs"/>
              </a:rPr>
              <a:t>Basically, something that can compute anything that can be computed, no matter how long it takes, is Turing complete. </a:t>
            </a:r>
          </a:p>
          <a:p>
            <a:r>
              <a:rPr lang="en-AU" sz="1200" kern="1200" dirty="0">
                <a:solidFill>
                  <a:schemeClr val="tx1"/>
                </a:solidFill>
                <a:effectLst/>
                <a:latin typeface="+mn-lt"/>
                <a:ea typeface="+mn-ea"/>
                <a:cs typeface="+mn-cs"/>
              </a:rPr>
              <a:t>Turing completeness can apply to hardware, like a computer, or software, a Virtual Machine.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For example, A calculator by itself Turing incomplete  because it can only perform a small pre-defined subset of calculations.</a:t>
            </a:r>
          </a:p>
          <a:p>
            <a:r>
              <a:rPr lang="en-AU" sz="1200" kern="1200" dirty="0">
                <a:solidFill>
                  <a:schemeClr val="tx1"/>
                </a:solidFill>
                <a:effectLst/>
                <a:latin typeface="+mn-lt"/>
                <a:ea typeface="+mn-ea"/>
                <a:cs typeface="+mn-cs"/>
              </a:rPr>
              <a:t>However, a Mac or a PC is Turing complete because it can do any calculation that a Turing machine can do if we give it enough memory and time.</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On the software side, SQL is not Turing Complete while Python is. </a:t>
            </a:r>
          </a:p>
          <a:p>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9</a:t>
            </a:fld>
            <a:endParaRPr lang="en-AU"/>
          </a:p>
        </p:txBody>
      </p:sp>
    </p:spTree>
    <p:extLst>
      <p:ext uri="{BB962C8B-B14F-4D97-AF65-F5344CB8AC3E}">
        <p14:creationId xmlns:p14="http://schemas.microsoft.com/office/powerpoint/2010/main" val="121742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The applications of a UTM and Turing completeness allow us to:</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Check Decidability </a:t>
            </a:r>
          </a:p>
          <a:p>
            <a:r>
              <a:rPr lang="en-AU" sz="1200" kern="1200" dirty="0">
                <a:solidFill>
                  <a:schemeClr val="tx1"/>
                </a:solidFill>
                <a:effectLst/>
                <a:latin typeface="+mn-lt"/>
                <a:ea typeface="+mn-ea"/>
                <a:cs typeface="+mn-cs"/>
              </a:rPr>
              <a:t>If UTM cannot compute a problem, then there is no algorithm that can solve that problem.</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Classify Problem </a:t>
            </a:r>
          </a:p>
          <a:p>
            <a:r>
              <a:rPr lang="en-AU" sz="1200" kern="1200" dirty="0">
                <a:solidFill>
                  <a:schemeClr val="tx1"/>
                </a:solidFill>
                <a:effectLst/>
                <a:latin typeface="+mn-lt"/>
                <a:ea typeface="+mn-ea"/>
                <a:cs typeface="+mn-cs"/>
              </a:rPr>
              <a:t>UTM help to classify decidable problems into classes of Polynomial Hierarchy. P, NP etc…</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Design and Implement Algorithm for Practical Machines </a:t>
            </a:r>
          </a:p>
          <a:p>
            <a:r>
              <a:rPr lang="en-AU" sz="1200" kern="1200" dirty="0">
                <a:solidFill>
                  <a:schemeClr val="tx1"/>
                </a:solidFill>
                <a:effectLst/>
                <a:latin typeface="+mn-lt"/>
                <a:ea typeface="+mn-ea"/>
                <a:cs typeface="+mn-cs"/>
              </a:rPr>
              <a:t>If we know it can be solved by a Turing machine and what class the problem is, then we know it can be solved on a computer and the appropriate algorithm to use.  </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This can then be extended to software and hardware tools. If we want to solve a set specific problems, determining if it requires Turing completeness or not can save a lot of time in design. </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A more concrete application may be forewords and backwards compatibility. Meaning with a few software tweaks, you can play Mario Kart 64 without a Nintendo 64 or run a new game on your old computer (even if it’s slow) without upgrading. </a:t>
            </a:r>
          </a:p>
          <a:p>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11</a:t>
            </a:fld>
            <a:endParaRPr lang="en-AU"/>
          </a:p>
        </p:txBody>
      </p:sp>
    </p:spTree>
    <p:extLst>
      <p:ext uri="{BB962C8B-B14F-4D97-AF65-F5344CB8AC3E}">
        <p14:creationId xmlns:p14="http://schemas.microsoft.com/office/powerpoint/2010/main" val="119154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a:solidFill>
                  <a:schemeClr val="tx1"/>
                </a:solidFill>
                <a:effectLst/>
                <a:latin typeface="+mn-lt"/>
                <a:ea typeface="+mn-ea"/>
                <a:cs typeface="+mn-cs"/>
              </a:rPr>
              <a:t>If we are being picky, nothing we have created today is Turing Complete. To be Turing Complete it requires the ability to access an arbitrary amount of memory. Every computer today has a limited amount of RAM and can’t access any more than what is available. Think of Turing Completeness as the ability to compute all computable problems in theory.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The limits of computation apply. The halting problem for example can’t be computed reliably for every input. This applies to every computer or computational device.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This also relates to how powerful tools we can create can be. If any Turing Complete thing can in theory run any function a UTM can then all Turing complete things are as powerful as each other. In the sense that they can all in theory solve the same problems and not solve the same problems. This links back to the computation point. Unless something paradigm shifting is discovered, any improvements in technology will speed up the time it takes to solve computable problems, and perhaps make some problems more feasible, but doesn’t solve problems previously incomputable. It says that there is nothing more powerful than a universal Turing Machine. </a:t>
            </a:r>
          </a:p>
          <a:p>
            <a:r>
              <a:rPr lang="en-AU" sz="1200" kern="1200" dirty="0">
                <a:solidFill>
                  <a:schemeClr val="tx1"/>
                </a:solidFill>
                <a:effectLst/>
                <a:latin typeface="+mn-lt"/>
                <a:ea typeface="+mn-ea"/>
                <a:cs typeface="+mn-cs"/>
              </a:rPr>
              <a:t> </a:t>
            </a:r>
          </a:p>
          <a:p>
            <a:r>
              <a:rPr lang="en-AU" sz="1200" kern="1200" dirty="0">
                <a:solidFill>
                  <a:schemeClr val="tx1"/>
                </a:solidFill>
                <a:effectLst/>
                <a:latin typeface="+mn-lt"/>
                <a:ea typeface="+mn-ea"/>
                <a:cs typeface="+mn-cs"/>
              </a:rPr>
              <a:t>All of this assumes that the Church-Turing thesis is indeed correct. </a:t>
            </a:r>
          </a:p>
          <a:p>
            <a:r>
              <a:rPr lang="en-AU" sz="1200" kern="1200" dirty="0">
                <a:solidFill>
                  <a:schemeClr val="tx1"/>
                </a:solidFill>
                <a:effectLst/>
                <a:latin typeface="+mn-lt"/>
                <a:ea typeface="+mn-ea"/>
                <a:cs typeface="+mn-cs"/>
              </a:rPr>
              <a:t>(alt</a:t>
            </a:r>
          </a:p>
          <a:p>
            <a:r>
              <a:rPr lang="en-AU" sz="1200" kern="1200" dirty="0">
                <a:solidFill>
                  <a:schemeClr val="tx1"/>
                </a:solidFill>
                <a:effectLst/>
                <a:latin typeface="+mn-lt"/>
                <a:ea typeface="+mn-ea"/>
                <a:cs typeface="+mn-cs"/>
              </a:rPr>
              <a:t>For instance, the controversial field of Hypercomputation tackles the concept of incomputable numbers. </a:t>
            </a:r>
          </a:p>
          <a:p>
            <a:r>
              <a:rPr lang="en-AU" sz="1200" kern="1200" dirty="0">
                <a:solidFill>
                  <a:schemeClr val="tx1"/>
                </a:solidFill>
                <a:effectLst/>
                <a:latin typeface="+mn-lt"/>
                <a:ea typeface="+mn-ea"/>
                <a:cs typeface="+mn-cs"/>
              </a:rPr>
              <a:t>(We might hear more of this from another presentation so I wont go into it).</a:t>
            </a:r>
          </a:p>
          <a:p>
            <a:endParaRPr lang="en-AU" sz="1200" kern="1200" dirty="0">
              <a:solidFill>
                <a:schemeClr val="tx1"/>
              </a:solidFill>
              <a:effectLst/>
              <a:latin typeface="+mn-lt"/>
              <a:ea typeface="+mn-ea"/>
              <a:cs typeface="+mn-cs"/>
            </a:endParaRPr>
          </a:p>
          <a:p>
            <a:r>
              <a:rPr lang="en-AU" sz="1200" kern="1200" dirty="0">
                <a:solidFill>
                  <a:schemeClr val="tx1"/>
                </a:solidFill>
                <a:effectLst/>
                <a:latin typeface="+mn-lt"/>
                <a:ea typeface="+mn-ea"/>
                <a:cs typeface="+mn-cs"/>
              </a:rPr>
              <a:t>It requires the Church-Turing thesis to be wrong is either 3 ways: </a:t>
            </a:r>
          </a:p>
          <a:p>
            <a:pPr lvl="0"/>
            <a:r>
              <a:rPr lang="en-AU" sz="1200" kern="1200" dirty="0">
                <a:solidFill>
                  <a:schemeClr val="tx1"/>
                </a:solidFill>
                <a:effectLst/>
                <a:latin typeface="+mn-lt"/>
                <a:ea typeface="+mn-ea"/>
                <a:cs typeface="+mn-cs"/>
              </a:rPr>
              <a:t>There is a process that humans can do to calculate these numbers that computers cannot. </a:t>
            </a:r>
          </a:p>
          <a:p>
            <a:pPr lvl="0"/>
            <a:r>
              <a:rPr lang="en-AU" sz="1200" kern="1200" dirty="0">
                <a:solidFill>
                  <a:schemeClr val="tx1"/>
                </a:solidFill>
                <a:effectLst/>
                <a:latin typeface="+mn-lt"/>
                <a:ea typeface="+mn-ea"/>
                <a:cs typeface="+mn-cs"/>
              </a:rPr>
              <a:t>There are functions that machines can compute which humans cannot (given infinite time and memory)</a:t>
            </a:r>
          </a:p>
          <a:p>
            <a:pPr lvl="0"/>
            <a:r>
              <a:rPr lang="en-AU" sz="1200" kern="1200" dirty="0">
                <a:solidFill>
                  <a:schemeClr val="tx1"/>
                </a:solidFill>
                <a:effectLst/>
                <a:latin typeface="+mn-lt"/>
                <a:ea typeface="+mn-ea"/>
                <a:cs typeface="+mn-cs"/>
              </a:rPr>
              <a:t>There are instances in which incomputable numbers can be measured in nature rather than computed. </a:t>
            </a:r>
          </a:p>
          <a:p>
            <a:r>
              <a:rPr lang="en-AU" sz="1200" kern="1200" dirty="0">
                <a:solidFill>
                  <a:schemeClr val="tx1"/>
                </a:solidFill>
                <a:effectLst/>
                <a:latin typeface="+mn-lt"/>
                <a:ea typeface="+mn-ea"/>
                <a:cs typeface="+mn-cs"/>
              </a:rPr>
              <a:t>Many claim this field baseless, but it is still an interesting idea that the Thesis could be incorrect. </a:t>
            </a:r>
            <a:r>
              <a:rPr lang="en-AU" sz="1200" kern="1200">
                <a:solidFill>
                  <a:schemeClr val="tx1"/>
                </a:solidFill>
                <a:effectLst/>
                <a:latin typeface="+mn-lt"/>
                <a:ea typeface="+mn-ea"/>
                <a:cs typeface="+mn-cs"/>
              </a:rPr>
              <a:t>)</a:t>
            </a:r>
            <a:endParaRPr lang="en-AU" sz="1200" kern="1200" dirty="0">
              <a:solidFill>
                <a:schemeClr val="tx1"/>
              </a:solidFill>
              <a:effectLst/>
              <a:latin typeface="+mn-lt"/>
              <a:ea typeface="+mn-ea"/>
              <a:cs typeface="+mn-cs"/>
            </a:endParaRPr>
          </a:p>
          <a:p>
            <a:endParaRPr lang="en-A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All known laws of physics can be simulated by a series of approximate computable functions. This argues that the Universe can be run on a Universal Turing Machine. </a:t>
            </a:r>
          </a:p>
          <a:p>
            <a:r>
              <a:rPr lang="en-AU" sz="1200" kern="1200" dirty="0">
                <a:solidFill>
                  <a:schemeClr val="tx1"/>
                </a:solidFill>
                <a:effectLst/>
                <a:latin typeface="+mn-lt"/>
                <a:ea typeface="+mn-ea"/>
                <a:cs typeface="+mn-cs"/>
              </a:rPr>
              <a:t>If (the thesis was) false, it would say that the Universe doesn’t work like a Turing machine and would change our current understanding of the universe and what is possible with computers. </a:t>
            </a:r>
            <a:endParaRPr lang="en-AU" dirty="0"/>
          </a:p>
        </p:txBody>
      </p:sp>
      <p:sp>
        <p:nvSpPr>
          <p:cNvPr id="4" name="Slide Number Placeholder 3"/>
          <p:cNvSpPr>
            <a:spLocks noGrp="1"/>
          </p:cNvSpPr>
          <p:nvPr>
            <p:ph type="sldNum" sz="quarter" idx="5"/>
          </p:nvPr>
        </p:nvSpPr>
        <p:spPr/>
        <p:txBody>
          <a:bodyPr/>
          <a:lstStyle/>
          <a:p>
            <a:fld id="{97CC5252-5B37-2C42-AA8A-F2039467BDD3}" type="slidenum">
              <a:rPr lang="en-AU" smtClean="0"/>
              <a:t>12</a:t>
            </a:fld>
            <a:endParaRPr lang="en-AU"/>
          </a:p>
        </p:txBody>
      </p:sp>
    </p:spTree>
    <p:extLst>
      <p:ext uri="{BB962C8B-B14F-4D97-AF65-F5344CB8AC3E}">
        <p14:creationId xmlns:p14="http://schemas.microsoft.com/office/powerpoint/2010/main" val="186774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BDC0-3ECB-DF43-8DD2-68A39144EAD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8ABF6992-A1D5-EA44-8140-00F884946D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CD0F5698-AC2F-EE43-83D5-4263427AA95F}"/>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5" name="Footer Placeholder 4">
            <a:extLst>
              <a:ext uri="{FF2B5EF4-FFF2-40B4-BE49-F238E27FC236}">
                <a16:creationId xmlns:a16="http://schemas.microsoft.com/office/drawing/2014/main" id="{C799BBE7-99CC-954E-B5FB-B26589091A0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096A6B9-5818-B44D-81FA-C39618F00128}"/>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3723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1DAB-7299-7147-B3A2-62E47A03B91A}"/>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92E0A258-911B-7F46-A81E-BC11F93E9E3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9231EA6E-C7E9-5945-9AC2-677B50C8E7EC}"/>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5" name="Footer Placeholder 4">
            <a:extLst>
              <a:ext uri="{FF2B5EF4-FFF2-40B4-BE49-F238E27FC236}">
                <a16:creationId xmlns:a16="http://schemas.microsoft.com/office/drawing/2014/main" id="{33160A98-45FE-AD48-8EA0-BC3780659E0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A9B8E79-F3CD-EA45-86A2-6F30539CADB7}"/>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358075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96B96-9E87-2140-84F5-D0521BF07A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02596D8-F67E-CA47-A442-D84094E556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68C99AE6-BCE4-EF48-A192-D9AFA8036B61}"/>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5" name="Footer Placeholder 4">
            <a:extLst>
              <a:ext uri="{FF2B5EF4-FFF2-40B4-BE49-F238E27FC236}">
                <a16:creationId xmlns:a16="http://schemas.microsoft.com/office/drawing/2014/main" id="{57649E4E-05CB-844B-968D-BD2ACA98A8E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F561CA-FD0F-7C45-A805-FA763BE3D28F}"/>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232757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0918-2417-1241-B0F2-C7FD27A8D090}"/>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6643823D-2F10-7346-A244-578D25C4C4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B1FEEB9D-783B-2547-8965-3C977E10604B}"/>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5" name="Footer Placeholder 4">
            <a:extLst>
              <a:ext uri="{FF2B5EF4-FFF2-40B4-BE49-F238E27FC236}">
                <a16:creationId xmlns:a16="http://schemas.microsoft.com/office/drawing/2014/main" id="{F76C1CDA-057E-3A44-A9CB-BBA0B4A929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5B01DB5-FB42-F747-91E7-F96D03205E46}"/>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1690124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16F0-2CC9-C24B-9216-642A3E3B58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6861251E-41F0-A149-A486-C9507B298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2689C8-3F14-1F47-B1FA-4A2E891D7A4B}"/>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5" name="Footer Placeholder 4">
            <a:extLst>
              <a:ext uri="{FF2B5EF4-FFF2-40B4-BE49-F238E27FC236}">
                <a16:creationId xmlns:a16="http://schemas.microsoft.com/office/drawing/2014/main" id="{892C86C9-8E2F-A64E-B403-B6673CD7C6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6447BC-B49C-494C-AD6E-10E85CCB528A}"/>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316056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CC71-06EC-0C40-98CE-D06B8CD92A3D}"/>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8CCC8292-9AE0-4B43-9542-6776E63E8B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C268CDD1-B619-9843-976C-95B9330818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ABE0D5FD-E108-A84E-83F0-E6FE4F6920AC}"/>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6" name="Footer Placeholder 5">
            <a:extLst>
              <a:ext uri="{FF2B5EF4-FFF2-40B4-BE49-F238E27FC236}">
                <a16:creationId xmlns:a16="http://schemas.microsoft.com/office/drawing/2014/main" id="{3BF28B5E-781C-654B-97FB-C6E2A72D186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B313C0-7598-B946-B45C-FB73EC4223FD}"/>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231107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F4643-B3EE-0146-AA6B-F599296279A6}"/>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403EDC6C-67E4-EA46-89B9-07529F385D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2A1261-105B-1B4E-9230-8C00503836E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9635368C-DFE1-0E4B-9114-31E7865CC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5A7B291-F58C-3A43-ADA3-0A9C2C491C3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8B86DF3A-EED2-B94F-B46F-64CBC0EF1119}"/>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8" name="Footer Placeholder 7">
            <a:extLst>
              <a:ext uri="{FF2B5EF4-FFF2-40B4-BE49-F238E27FC236}">
                <a16:creationId xmlns:a16="http://schemas.microsoft.com/office/drawing/2014/main" id="{36DDC45B-6232-2149-A86C-95D61290755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36FAE57-9B45-0446-8819-ED25CB41E89A}"/>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59790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1713-0DAF-C54A-BC40-26457178290A}"/>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EE08D532-FCB1-5A4D-8772-0151DE6D0CCF}"/>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4" name="Footer Placeholder 3">
            <a:extLst>
              <a:ext uri="{FF2B5EF4-FFF2-40B4-BE49-F238E27FC236}">
                <a16:creationId xmlns:a16="http://schemas.microsoft.com/office/drawing/2014/main" id="{9B4E0672-1A8A-6D41-AACC-9DDF14A032C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37B4384-E020-064B-8F98-BF9ACC16CA5E}"/>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30243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F8FF2C-AFFD-AD48-BB3B-47F4DBB56615}"/>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3" name="Footer Placeholder 2">
            <a:extLst>
              <a:ext uri="{FF2B5EF4-FFF2-40B4-BE49-F238E27FC236}">
                <a16:creationId xmlns:a16="http://schemas.microsoft.com/office/drawing/2014/main" id="{A08C6209-503A-BA4A-8482-69B84A030F8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D4BD47C-A6E3-7C4C-A5AB-53F53B32CFA3}"/>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37956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9A24-83F4-4841-BF19-8CE2F1AAD2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0D9E4D25-693E-FF46-86EC-8CD07380A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7916F6D4-3318-A043-83D0-1A5059EE2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E5A4CD0-EAD3-4344-A299-7EC2E5BD7A46}"/>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6" name="Footer Placeholder 5">
            <a:extLst>
              <a:ext uri="{FF2B5EF4-FFF2-40B4-BE49-F238E27FC236}">
                <a16:creationId xmlns:a16="http://schemas.microsoft.com/office/drawing/2014/main" id="{DE044EA1-4170-AB47-A620-17EEB4A4E01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8C558EE-DD10-6A40-8AA4-872B777DCCD1}"/>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276301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3588-5515-7147-8AAB-00C7494DCB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6F21B817-B76D-E140-9B1F-6D6D20D8C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A9E1CF4-7A7F-4745-BA6C-903A495F6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7B93A5-3BC0-0F47-86F0-7411AC7831F8}"/>
              </a:ext>
            </a:extLst>
          </p:cNvPr>
          <p:cNvSpPr>
            <a:spLocks noGrp="1"/>
          </p:cNvSpPr>
          <p:nvPr>
            <p:ph type="dt" sz="half" idx="10"/>
          </p:nvPr>
        </p:nvSpPr>
        <p:spPr/>
        <p:txBody>
          <a:bodyPr/>
          <a:lstStyle/>
          <a:p>
            <a:fld id="{40465802-B39A-DF4D-B9A2-209395BE8B8E}" type="datetimeFigureOut">
              <a:rPr lang="en-AU" smtClean="0"/>
              <a:t>3/9/21</a:t>
            </a:fld>
            <a:endParaRPr lang="en-AU"/>
          </a:p>
        </p:txBody>
      </p:sp>
      <p:sp>
        <p:nvSpPr>
          <p:cNvPr id="6" name="Footer Placeholder 5">
            <a:extLst>
              <a:ext uri="{FF2B5EF4-FFF2-40B4-BE49-F238E27FC236}">
                <a16:creationId xmlns:a16="http://schemas.microsoft.com/office/drawing/2014/main" id="{CD47968A-6C78-BC4F-9A99-C9C8631E8D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2D0435-40B6-1D41-9DA1-F514899B06F0}"/>
              </a:ext>
            </a:extLst>
          </p:cNvPr>
          <p:cNvSpPr>
            <a:spLocks noGrp="1"/>
          </p:cNvSpPr>
          <p:nvPr>
            <p:ph type="sldNum" sz="quarter" idx="12"/>
          </p:nvPr>
        </p:nvSpPr>
        <p:spPr/>
        <p:txBody>
          <a:bodyPr/>
          <a:lstStyle/>
          <a:p>
            <a:fld id="{1682C3D5-F502-814A-9075-76175B9CBF6F}" type="slidenum">
              <a:rPr lang="en-AU" smtClean="0"/>
              <a:t>‹#›</a:t>
            </a:fld>
            <a:endParaRPr lang="en-AU"/>
          </a:p>
        </p:txBody>
      </p:sp>
    </p:spTree>
    <p:extLst>
      <p:ext uri="{BB962C8B-B14F-4D97-AF65-F5344CB8AC3E}">
        <p14:creationId xmlns:p14="http://schemas.microsoft.com/office/powerpoint/2010/main" val="103734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10A668-9403-C04C-94E7-ABDA07EB3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287791CD-5F7D-B04B-8B1D-DBCFE270AD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80294F40-2644-5842-B82E-B8C177691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65802-B39A-DF4D-B9A2-209395BE8B8E}" type="datetimeFigureOut">
              <a:rPr lang="en-AU" smtClean="0"/>
              <a:t>3/9/21</a:t>
            </a:fld>
            <a:endParaRPr lang="en-AU"/>
          </a:p>
        </p:txBody>
      </p:sp>
      <p:sp>
        <p:nvSpPr>
          <p:cNvPr id="5" name="Footer Placeholder 4">
            <a:extLst>
              <a:ext uri="{FF2B5EF4-FFF2-40B4-BE49-F238E27FC236}">
                <a16:creationId xmlns:a16="http://schemas.microsoft.com/office/drawing/2014/main" id="{D1F217C7-4B7B-5C41-88C6-CA29A12E14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1E5529-B6AA-2D4B-A9D7-D9AED5BB0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2C3D5-F502-814A-9075-76175B9CBF6F}" type="slidenum">
              <a:rPr lang="en-AU" smtClean="0"/>
              <a:t>‹#›</a:t>
            </a:fld>
            <a:endParaRPr lang="en-AU"/>
          </a:p>
        </p:txBody>
      </p:sp>
    </p:spTree>
    <p:extLst>
      <p:ext uri="{BB962C8B-B14F-4D97-AF65-F5344CB8AC3E}">
        <p14:creationId xmlns:p14="http://schemas.microsoft.com/office/powerpoint/2010/main" val="3826484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RPQD7-AOjMI?feature=oembe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0AA6768-DDC1-C843-AF2E-007BE7A383A6}"/>
              </a:ext>
            </a:extLst>
          </p:cNvPr>
          <p:cNvSpPr>
            <a:spLocks noGrp="1"/>
          </p:cNvSpPr>
          <p:nvPr>
            <p:ph type="ctrTitle"/>
          </p:nvPr>
        </p:nvSpPr>
        <p:spPr>
          <a:xfrm>
            <a:off x="1314824" y="735106"/>
            <a:ext cx="10053763" cy="2928470"/>
          </a:xfrm>
        </p:spPr>
        <p:txBody>
          <a:bodyPr anchor="b">
            <a:normAutofit/>
          </a:bodyPr>
          <a:lstStyle/>
          <a:p>
            <a:pPr algn="l"/>
            <a:r>
              <a:rPr lang="en-AU" sz="4800">
                <a:solidFill>
                  <a:srgbClr val="FFFFFF"/>
                </a:solidFill>
              </a:rPr>
              <a:t>Turing completeness and the Universal Turing Machine</a:t>
            </a:r>
          </a:p>
        </p:txBody>
      </p:sp>
      <p:sp>
        <p:nvSpPr>
          <p:cNvPr id="3" name="Subtitle 2">
            <a:extLst>
              <a:ext uri="{FF2B5EF4-FFF2-40B4-BE49-F238E27FC236}">
                <a16:creationId xmlns:a16="http://schemas.microsoft.com/office/drawing/2014/main" id="{70644DBF-E727-CF4E-A918-955C3B48EE4C}"/>
              </a:ext>
            </a:extLst>
          </p:cNvPr>
          <p:cNvSpPr>
            <a:spLocks noGrp="1"/>
          </p:cNvSpPr>
          <p:nvPr>
            <p:ph type="subTitle" idx="1"/>
          </p:nvPr>
        </p:nvSpPr>
        <p:spPr>
          <a:xfrm>
            <a:off x="1350682" y="4870824"/>
            <a:ext cx="10005951" cy="1458258"/>
          </a:xfrm>
        </p:spPr>
        <p:txBody>
          <a:bodyPr anchor="ctr">
            <a:normAutofit/>
          </a:bodyPr>
          <a:lstStyle/>
          <a:p>
            <a:pPr algn="l"/>
            <a:endParaRPr lang="en-AU"/>
          </a:p>
        </p:txBody>
      </p:sp>
    </p:spTree>
    <p:extLst>
      <p:ext uri="{BB962C8B-B14F-4D97-AF65-F5344CB8AC3E}">
        <p14:creationId xmlns:p14="http://schemas.microsoft.com/office/powerpoint/2010/main" val="3794662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descr="Turing Complete - Computerphile">
            <a:hlinkClick r:id="" action="ppaction://media"/>
            <a:extLst>
              <a:ext uri="{FF2B5EF4-FFF2-40B4-BE49-F238E27FC236}">
                <a16:creationId xmlns:a16="http://schemas.microsoft.com/office/drawing/2014/main" id="{FE1086DD-9BB2-3043-9A54-1B178037ED2E}"/>
              </a:ext>
            </a:extLst>
          </p:cNvPr>
          <p:cNvPicPr>
            <a:picLocks noGrp="1" noRot="1" noChangeAspect="1"/>
          </p:cNvPicPr>
          <p:nvPr>
            <p:ph idx="1"/>
            <a:videoFile r:link="rId1"/>
          </p:nvPr>
        </p:nvPicPr>
        <p:blipFill>
          <a:blip r:embed="rId3"/>
          <a:stretch>
            <a:fillRect/>
          </a:stretch>
        </p:blipFill>
        <p:spPr>
          <a:xfrm>
            <a:off x="798352" y="435626"/>
            <a:ext cx="10595295" cy="5986747"/>
          </a:xfrm>
          <a:prstGeom prst="rect">
            <a:avLst/>
          </a:prstGeom>
        </p:spPr>
      </p:pic>
    </p:spTree>
    <p:extLst>
      <p:ext uri="{BB962C8B-B14F-4D97-AF65-F5344CB8AC3E}">
        <p14:creationId xmlns:p14="http://schemas.microsoft.com/office/powerpoint/2010/main" val="219804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32CD6F-F7E9-7740-BD18-1D78E1767D82}"/>
              </a:ext>
            </a:extLst>
          </p:cNvPr>
          <p:cNvSpPr>
            <a:spLocks noGrp="1"/>
          </p:cNvSpPr>
          <p:nvPr>
            <p:ph type="title"/>
          </p:nvPr>
        </p:nvSpPr>
        <p:spPr>
          <a:xfrm>
            <a:off x="643467" y="640080"/>
            <a:ext cx="3096427" cy="5613236"/>
          </a:xfrm>
        </p:spPr>
        <p:txBody>
          <a:bodyPr anchor="ctr">
            <a:normAutofit/>
          </a:bodyPr>
          <a:lstStyle/>
          <a:p>
            <a:r>
              <a:rPr lang="en-AU">
                <a:solidFill>
                  <a:srgbClr val="FFFFFF"/>
                </a:solidFill>
              </a:rPr>
              <a:t>Practicality</a:t>
            </a:r>
          </a:p>
        </p:txBody>
      </p:sp>
      <p:sp>
        <p:nvSpPr>
          <p:cNvPr id="3" name="Content Placeholder 2">
            <a:extLst>
              <a:ext uri="{FF2B5EF4-FFF2-40B4-BE49-F238E27FC236}">
                <a16:creationId xmlns:a16="http://schemas.microsoft.com/office/drawing/2014/main" id="{63475DF9-07BE-DE4B-9C03-8B70EF559F76}"/>
              </a:ext>
            </a:extLst>
          </p:cNvPr>
          <p:cNvSpPr>
            <a:spLocks noGrp="1"/>
          </p:cNvSpPr>
          <p:nvPr>
            <p:ph idx="1"/>
          </p:nvPr>
        </p:nvSpPr>
        <p:spPr>
          <a:xfrm>
            <a:off x="4699818" y="640082"/>
            <a:ext cx="6848715" cy="2484884"/>
          </a:xfrm>
        </p:spPr>
        <p:txBody>
          <a:bodyPr anchor="ctr">
            <a:normAutofit/>
          </a:bodyPr>
          <a:lstStyle/>
          <a:p>
            <a:r>
              <a:rPr lang="en-AU" sz="2000" dirty="0"/>
              <a:t>Check Decidability</a:t>
            </a:r>
          </a:p>
          <a:p>
            <a:r>
              <a:rPr lang="en-AU" sz="2000" dirty="0"/>
              <a:t>Classify Problems</a:t>
            </a:r>
          </a:p>
          <a:p>
            <a:r>
              <a:rPr lang="en-AU" sz="2000" dirty="0"/>
              <a:t>Design and Implement Algorithms</a:t>
            </a:r>
          </a:p>
          <a:p>
            <a:r>
              <a:rPr lang="en-AU" sz="2000" dirty="0"/>
              <a:t>Design of tools  </a:t>
            </a:r>
          </a:p>
          <a:p>
            <a:endParaRPr lang="en-AU" sz="2000" dirty="0"/>
          </a:p>
        </p:txBody>
      </p:sp>
      <p:pic>
        <p:nvPicPr>
          <p:cNvPr id="1026" name="Picture 2" descr="Turing: thesis, machine, completeness - DEV Community">
            <a:extLst>
              <a:ext uri="{FF2B5EF4-FFF2-40B4-BE49-F238E27FC236}">
                <a16:creationId xmlns:a16="http://schemas.microsoft.com/office/drawing/2014/main" id="{C1467A1E-7EE9-9948-8CFA-BAFC48F570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7" y="3527463"/>
            <a:ext cx="6894236" cy="232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27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39EFD-7CB8-4E44-84B7-216E5957E043}"/>
              </a:ext>
            </a:extLst>
          </p:cNvPr>
          <p:cNvSpPr>
            <a:spLocks noGrp="1"/>
          </p:cNvSpPr>
          <p:nvPr>
            <p:ph type="title"/>
          </p:nvPr>
        </p:nvSpPr>
        <p:spPr>
          <a:xfrm>
            <a:off x="640080" y="325369"/>
            <a:ext cx="4368602" cy="1956841"/>
          </a:xfrm>
        </p:spPr>
        <p:txBody>
          <a:bodyPr anchor="b">
            <a:normAutofit/>
          </a:bodyPr>
          <a:lstStyle/>
          <a:p>
            <a:r>
              <a:rPr lang="en-AU" sz="5400"/>
              <a:t>Current Limits</a:t>
            </a:r>
          </a:p>
        </p:txBody>
      </p:sp>
      <p:sp>
        <p:nvSpPr>
          <p:cNvPr id="7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0C613F-242C-F44A-B43D-DFC9673CCEAB}"/>
              </a:ext>
            </a:extLst>
          </p:cNvPr>
          <p:cNvSpPr>
            <a:spLocks noGrp="1"/>
          </p:cNvSpPr>
          <p:nvPr>
            <p:ph idx="1"/>
          </p:nvPr>
        </p:nvSpPr>
        <p:spPr>
          <a:xfrm>
            <a:off x="640080" y="2872899"/>
            <a:ext cx="4243589" cy="3320668"/>
          </a:xfrm>
        </p:spPr>
        <p:txBody>
          <a:bodyPr>
            <a:normAutofit/>
          </a:bodyPr>
          <a:lstStyle/>
          <a:p>
            <a:r>
              <a:rPr lang="en-AU" sz="2200"/>
              <a:t>Nothing created today is Turing Complete</a:t>
            </a:r>
          </a:p>
          <a:p>
            <a:r>
              <a:rPr lang="en-AU" sz="2200"/>
              <a:t>Not every problem is solvable</a:t>
            </a:r>
          </a:p>
          <a:p>
            <a:r>
              <a:rPr lang="en-AU" sz="2200"/>
              <a:t>Our ability to create tools</a:t>
            </a:r>
          </a:p>
        </p:txBody>
      </p:sp>
      <p:pic>
        <p:nvPicPr>
          <p:cNvPr id="2050" name="Picture 2" descr="Openly Secular | Alan Turing">
            <a:extLst>
              <a:ext uri="{FF2B5EF4-FFF2-40B4-BE49-F238E27FC236}">
                <a16:creationId xmlns:a16="http://schemas.microsoft.com/office/drawing/2014/main" id="{62D0C607-B773-EC40-A21B-02A14A9134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8"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79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4444114-94A0-A44B-B51D-3007AA72A7C6}"/>
              </a:ext>
            </a:extLst>
          </p:cNvPr>
          <p:cNvSpPr>
            <a:spLocks noGrp="1"/>
          </p:cNvSpPr>
          <p:nvPr>
            <p:ph type="title"/>
          </p:nvPr>
        </p:nvSpPr>
        <p:spPr>
          <a:xfrm>
            <a:off x="958506" y="800392"/>
            <a:ext cx="10264697" cy="1212102"/>
          </a:xfrm>
        </p:spPr>
        <p:txBody>
          <a:bodyPr>
            <a:normAutofit/>
          </a:bodyPr>
          <a:lstStyle/>
          <a:p>
            <a:r>
              <a:rPr lang="en-AU" sz="4000">
                <a:solidFill>
                  <a:srgbClr val="FFFFFF"/>
                </a:solidFill>
              </a:rPr>
              <a:t>Bibliography</a:t>
            </a:r>
          </a:p>
        </p:txBody>
      </p:sp>
      <p:sp>
        <p:nvSpPr>
          <p:cNvPr id="3" name="Content Placeholder 2">
            <a:extLst>
              <a:ext uri="{FF2B5EF4-FFF2-40B4-BE49-F238E27FC236}">
                <a16:creationId xmlns:a16="http://schemas.microsoft.com/office/drawing/2014/main" id="{64DD1D69-81DA-A24D-9907-2186B847DDB7}"/>
              </a:ext>
            </a:extLst>
          </p:cNvPr>
          <p:cNvSpPr>
            <a:spLocks noGrp="1"/>
          </p:cNvSpPr>
          <p:nvPr>
            <p:ph idx="1"/>
          </p:nvPr>
        </p:nvSpPr>
        <p:spPr>
          <a:xfrm>
            <a:off x="1367624" y="2490436"/>
            <a:ext cx="9708995" cy="3567173"/>
          </a:xfrm>
        </p:spPr>
        <p:txBody>
          <a:bodyPr anchor="ctr">
            <a:normAutofit fontScale="55000" lnSpcReduction="20000"/>
          </a:bodyPr>
          <a:lstStyle/>
          <a:p>
            <a:r>
              <a:rPr lang="en-AU" dirty="0" err="1"/>
              <a:t>barkha</a:t>
            </a:r>
            <a:r>
              <a:rPr lang="en-AU" dirty="0"/>
              <a:t>. (2017). State and explain the power and limitations of a Turing machine. Retrieved August 30, 2021, from www.ques10.com website: https://www.ques10.com/p/19485/state-and-explain-the-power-and-limitations-of-a-t/</a:t>
            </a:r>
          </a:p>
          <a:p>
            <a:r>
              <a:rPr lang="en-AU" dirty="0"/>
              <a:t>‌Computerphile. (2016). Turing Complete - Computerphile. Retrieved from https://</a:t>
            </a:r>
            <a:r>
              <a:rPr lang="en-AU" dirty="0" err="1"/>
              <a:t>www.youtube.com</a:t>
            </a:r>
            <a:r>
              <a:rPr lang="en-AU" dirty="0"/>
              <a:t>/</a:t>
            </a:r>
            <a:r>
              <a:rPr lang="en-AU" dirty="0" err="1"/>
              <a:t>watch?v</a:t>
            </a:r>
            <a:r>
              <a:rPr lang="en-AU" dirty="0"/>
              <a:t>=RPQD7-AOjMI</a:t>
            </a:r>
          </a:p>
          <a:p>
            <a:r>
              <a:rPr lang="en-AU" dirty="0"/>
              <a:t>‌Johnson, S. (2008, June 16). On the importance of Turing completeness | Lambda the Ultimate. Retrieved August 30, 2021, from lambda-the-</a:t>
            </a:r>
            <a:r>
              <a:rPr lang="en-AU" dirty="0" err="1"/>
              <a:t>ultimate.org</a:t>
            </a:r>
            <a:r>
              <a:rPr lang="en-AU" dirty="0"/>
              <a:t> website: http://lambda-the-</a:t>
            </a:r>
            <a:r>
              <a:rPr lang="en-AU" dirty="0" err="1"/>
              <a:t>ultimate.org</a:t>
            </a:r>
            <a:r>
              <a:rPr lang="en-AU" dirty="0"/>
              <a:t>/node/2846</a:t>
            </a:r>
          </a:p>
          <a:p>
            <a:r>
              <a:rPr lang="en-AU" dirty="0"/>
              <a:t>‌Priya, B. (2021, June 15). Explain the universal Turing machine in TOC. Retrieved August 24, 2021, from </a:t>
            </a:r>
            <a:r>
              <a:rPr lang="en-AU" dirty="0" err="1"/>
              <a:t>www.tutorialspoint.com</a:t>
            </a:r>
            <a:r>
              <a:rPr lang="en-AU" dirty="0"/>
              <a:t> website: https://</a:t>
            </a:r>
            <a:r>
              <a:rPr lang="en-AU" dirty="0" err="1"/>
              <a:t>www.tutorialspoint.com</a:t>
            </a:r>
            <a:r>
              <a:rPr lang="en-AU" dirty="0"/>
              <a:t>/explain-the-universal-</a:t>
            </a:r>
            <a:r>
              <a:rPr lang="en-AU" dirty="0" err="1"/>
              <a:t>turing</a:t>
            </a:r>
            <a:r>
              <a:rPr lang="en-AU" dirty="0"/>
              <a:t>-machine-in-toc</a:t>
            </a:r>
          </a:p>
          <a:p>
            <a:r>
              <a:rPr lang="en-AU" dirty="0"/>
              <a:t>‌Sedgewick, R., &amp; Wayne., K. (2017, June 30). Turing Machines. Retrieved August 26, 2021, from </a:t>
            </a:r>
            <a:r>
              <a:rPr lang="en-AU" dirty="0" err="1"/>
              <a:t>introcs.cs.princeton.edu</a:t>
            </a:r>
            <a:r>
              <a:rPr lang="en-AU" dirty="0"/>
              <a:t> website: https://</a:t>
            </a:r>
            <a:r>
              <a:rPr lang="en-AU" dirty="0" err="1"/>
              <a:t>introcs.cs.princeton.edu</a:t>
            </a:r>
            <a:r>
              <a:rPr lang="en-AU" dirty="0"/>
              <a:t>/java/52turing/</a:t>
            </a:r>
          </a:p>
          <a:p>
            <a:r>
              <a:rPr lang="en-AU" dirty="0"/>
              <a:t>‌</a:t>
            </a:r>
            <a:r>
              <a:rPr lang="en-AU" dirty="0" err="1"/>
              <a:t>Sellin</a:t>
            </a:r>
            <a:r>
              <a:rPr lang="en-AU" dirty="0"/>
              <a:t>, E. (2017, January 11). What exactly is Turing Completeness? Retrieved August 25, 2021, from Medium website: https://</a:t>
            </a:r>
            <a:r>
              <a:rPr lang="en-AU" dirty="0" err="1"/>
              <a:t>evinsellin.medium.com</a:t>
            </a:r>
            <a:r>
              <a:rPr lang="en-AU" dirty="0"/>
              <a:t>/what-exactly-is-turing-completeness-a08cc36b26e2</a:t>
            </a:r>
            <a:endParaRPr lang="en-AU" sz="2200" dirty="0"/>
          </a:p>
          <a:p>
            <a:endParaRPr lang="en-AU" sz="2200" dirty="0"/>
          </a:p>
        </p:txBody>
      </p:sp>
    </p:spTree>
    <p:extLst>
      <p:ext uri="{BB962C8B-B14F-4D97-AF65-F5344CB8AC3E}">
        <p14:creationId xmlns:p14="http://schemas.microsoft.com/office/powerpoint/2010/main" val="32757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60FC2A-5435-A544-B865-D56EC19DC161}"/>
              </a:ext>
            </a:extLst>
          </p:cNvPr>
          <p:cNvSpPr>
            <a:spLocks noGrp="1"/>
          </p:cNvSpPr>
          <p:nvPr>
            <p:ph type="title"/>
          </p:nvPr>
        </p:nvSpPr>
        <p:spPr>
          <a:xfrm>
            <a:off x="594360" y="640263"/>
            <a:ext cx="3822192" cy="1344975"/>
          </a:xfrm>
        </p:spPr>
        <p:txBody>
          <a:bodyPr>
            <a:normAutofit/>
          </a:bodyPr>
          <a:lstStyle/>
          <a:p>
            <a:r>
              <a:rPr lang="en-AU" sz="3600">
                <a:solidFill>
                  <a:schemeClr val="bg1"/>
                </a:solidFill>
              </a:rPr>
              <a:t>Turing Machines</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EC8C61-6430-1D42-88A8-CBEBB729A988}"/>
              </a:ext>
            </a:extLst>
          </p:cNvPr>
          <p:cNvSpPr>
            <a:spLocks noGrp="1"/>
          </p:cNvSpPr>
          <p:nvPr>
            <p:ph idx="1"/>
          </p:nvPr>
        </p:nvSpPr>
        <p:spPr>
          <a:xfrm>
            <a:off x="593610" y="2121763"/>
            <a:ext cx="3822192" cy="3773010"/>
          </a:xfrm>
        </p:spPr>
        <p:txBody>
          <a:bodyPr>
            <a:normAutofit/>
          </a:bodyPr>
          <a:lstStyle/>
          <a:p>
            <a:r>
              <a:rPr lang="en-AU" sz="2000">
                <a:solidFill>
                  <a:schemeClr val="bg1"/>
                </a:solidFill>
              </a:rPr>
              <a:t>Theoretical construct that can:</a:t>
            </a:r>
          </a:p>
          <a:p>
            <a:pPr lvl="1"/>
            <a:r>
              <a:rPr lang="en-AU" sz="2000">
                <a:solidFill>
                  <a:schemeClr val="bg1"/>
                </a:solidFill>
              </a:rPr>
              <a:t>Read and write to memory</a:t>
            </a:r>
          </a:p>
          <a:p>
            <a:pPr lvl="1"/>
            <a:r>
              <a:rPr lang="en-AU" sz="2000">
                <a:solidFill>
                  <a:schemeClr val="bg1"/>
                </a:solidFill>
              </a:rPr>
              <a:t>Move to another place in memory</a:t>
            </a:r>
          </a:p>
          <a:p>
            <a:pPr lvl="1"/>
            <a:r>
              <a:rPr lang="en-AU" sz="2000">
                <a:solidFill>
                  <a:schemeClr val="bg1"/>
                </a:solidFill>
              </a:rPr>
              <a:t>Read and execute an instruction (states)</a:t>
            </a:r>
          </a:p>
          <a:p>
            <a:r>
              <a:rPr lang="en-AU" sz="2000">
                <a:solidFill>
                  <a:schemeClr val="bg1"/>
                </a:solidFill>
              </a:rPr>
              <a:t>Hardware instructions </a:t>
            </a:r>
          </a:p>
          <a:p>
            <a:r>
              <a:rPr lang="en-AU" sz="2000">
                <a:solidFill>
                  <a:schemeClr val="bg1"/>
                </a:solidFill>
              </a:rPr>
              <a:t>One Turing machine per function</a:t>
            </a:r>
          </a:p>
          <a:p>
            <a:endParaRPr lang="en-AU" sz="2000">
              <a:solidFill>
                <a:schemeClr val="bg1"/>
              </a:solidFill>
            </a:endParaRPr>
          </a:p>
        </p:txBody>
      </p:sp>
      <p:pic>
        <p:nvPicPr>
          <p:cNvPr id="4" name="Picture 3" descr="Diagram, engineering drawing&#10;&#10;Description automatically generated">
            <a:extLst>
              <a:ext uri="{FF2B5EF4-FFF2-40B4-BE49-F238E27FC236}">
                <a16:creationId xmlns:a16="http://schemas.microsoft.com/office/drawing/2014/main" id="{5C3DADCD-9D42-9D48-8D16-A114AC42D06A}"/>
              </a:ext>
            </a:extLst>
          </p:cNvPr>
          <p:cNvPicPr>
            <a:picLocks noChangeAspect="1"/>
          </p:cNvPicPr>
          <p:nvPr/>
        </p:nvPicPr>
        <p:blipFill>
          <a:blip r:embed="rId3"/>
          <a:stretch>
            <a:fillRect/>
          </a:stretch>
        </p:blipFill>
        <p:spPr>
          <a:xfrm>
            <a:off x="5110716" y="1341454"/>
            <a:ext cx="6596652" cy="4019642"/>
          </a:xfrm>
          <a:prstGeom prst="rect">
            <a:avLst/>
          </a:prstGeom>
        </p:spPr>
      </p:pic>
    </p:spTree>
    <p:extLst>
      <p:ext uri="{BB962C8B-B14F-4D97-AF65-F5344CB8AC3E}">
        <p14:creationId xmlns:p14="http://schemas.microsoft.com/office/powerpoint/2010/main" val="396756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297F-D528-174F-BEBB-94A7847205C5}"/>
              </a:ext>
            </a:extLst>
          </p:cNvPr>
          <p:cNvSpPr>
            <a:spLocks noGrp="1"/>
          </p:cNvSpPr>
          <p:nvPr>
            <p:ph type="title"/>
          </p:nvPr>
        </p:nvSpPr>
        <p:spPr/>
        <p:txBody>
          <a:bodyPr/>
          <a:lstStyle/>
          <a:p>
            <a:r>
              <a:rPr lang="en-AU" dirty="0"/>
              <a:t>Turing Machines</a:t>
            </a:r>
          </a:p>
        </p:txBody>
      </p:sp>
      <p:sp>
        <p:nvSpPr>
          <p:cNvPr id="3" name="Content Placeholder 2">
            <a:extLst>
              <a:ext uri="{FF2B5EF4-FFF2-40B4-BE49-F238E27FC236}">
                <a16:creationId xmlns:a16="http://schemas.microsoft.com/office/drawing/2014/main" id="{AFE34611-FFD1-AC49-B86D-0961075BBC58}"/>
              </a:ext>
            </a:extLst>
          </p:cNvPr>
          <p:cNvSpPr>
            <a:spLocks noGrp="1"/>
          </p:cNvSpPr>
          <p:nvPr>
            <p:ph idx="1"/>
          </p:nvPr>
        </p:nvSpPr>
        <p:spPr>
          <a:xfrm>
            <a:off x="838200" y="1825625"/>
            <a:ext cx="3955473" cy="1603375"/>
          </a:xfrm>
        </p:spPr>
        <p:txBody>
          <a:bodyPr>
            <a:normAutofit/>
          </a:bodyPr>
          <a:lstStyle/>
          <a:p>
            <a:r>
              <a:rPr lang="en-AU" dirty="0"/>
              <a:t>0, 1, A, X, or # </a:t>
            </a:r>
          </a:p>
          <a:p>
            <a:r>
              <a:rPr lang="en-AU" dirty="0"/>
              <a:t>L = Move Left 1 cell</a:t>
            </a:r>
          </a:p>
          <a:p>
            <a:r>
              <a:rPr lang="en-AU" dirty="0"/>
              <a:t>R = Move Right 1 cell</a:t>
            </a:r>
          </a:p>
          <a:p>
            <a:pPr marL="0" indent="0">
              <a:buNone/>
            </a:pPr>
            <a:endParaRPr lang="en-AU" dirty="0"/>
          </a:p>
        </p:txBody>
      </p:sp>
      <p:pic>
        <p:nvPicPr>
          <p:cNvPr id="1026" name="Picture 2" descr="Turing machine state diagram">
            <a:extLst>
              <a:ext uri="{FF2B5EF4-FFF2-40B4-BE49-F238E27FC236}">
                <a16:creationId xmlns:a16="http://schemas.microsoft.com/office/drawing/2014/main" id="{9D16958F-B9D4-E442-A287-860E1109C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300" y="1690688"/>
            <a:ext cx="4749800" cy="302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uring machine tape">
            <a:extLst>
              <a:ext uri="{FF2B5EF4-FFF2-40B4-BE49-F238E27FC236}">
                <a16:creationId xmlns:a16="http://schemas.microsoft.com/office/drawing/2014/main" id="{7BD3C44B-272F-BC47-8FEF-835837C2F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5719763"/>
            <a:ext cx="5029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78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F631E-55CE-D94B-A606-29210AD3AC5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Turing Machines</a:t>
            </a:r>
          </a:p>
        </p:txBody>
      </p:sp>
      <p:pic>
        <p:nvPicPr>
          <p:cNvPr id="2050" name="Picture 2" descr="updated Turing machine state diagram">
            <a:extLst>
              <a:ext uri="{FF2B5EF4-FFF2-40B4-BE49-F238E27FC236}">
                <a16:creationId xmlns:a16="http://schemas.microsoft.com/office/drawing/2014/main" id="{5E6001C1-DBAA-4141-BFF3-25E0E1C6E7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025704"/>
            <a:ext cx="6780700" cy="480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43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F631E-55CE-D94B-A606-29210AD3AC5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Turing Machines</a:t>
            </a:r>
          </a:p>
        </p:txBody>
      </p:sp>
      <p:pic>
        <p:nvPicPr>
          <p:cNvPr id="4100" name="Picture 4" descr="updated Turing machine state diagram">
            <a:extLst>
              <a:ext uri="{FF2B5EF4-FFF2-40B4-BE49-F238E27FC236}">
                <a16:creationId xmlns:a16="http://schemas.microsoft.com/office/drawing/2014/main" id="{522F09F8-445D-A945-81C9-8858AE4455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069001"/>
            <a:ext cx="6780700" cy="471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0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73B7A8-B5D9-F449-8DBF-CDAD2FFF1CA5}"/>
              </a:ext>
            </a:extLst>
          </p:cNvPr>
          <p:cNvSpPr>
            <a:spLocks noGrp="1"/>
          </p:cNvSpPr>
          <p:nvPr>
            <p:ph type="title"/>
          </p:nvPr>
        </p:nvSpPr>
        <p:spPr>
          <a:xfrm>
            <a:off x="649270" y="506727"/>
            <a:ext cx="3885141" cy="1526741"/>
          </a:xfrm>
        </p:spPr>
        <p:txBody>
          <a:bodyPr>
            <a:normAutofit/>
          </a:bodyPr>
          <a:lstStyle/>
          <a:p>
            <a:pPr algn="r"/>
            <a:r>
              <a:rPr lang="en-AU" sz="3000">
                <a:solidFill>
                  <a:schemeClr val="bg1"/>
                </a:solidFill>
              </a:rPr>
              <a:t>Turing Machines</a:t>
            </a:r>
          </a:p>
        </p:txBody>
      </p:sp>
      <p:cxnSp>
        <p:nvCxnSpPr>
          <p:cNvPr id="75"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2E8060-025A-BD46-AB07-85673869DA54}"/>
              </a:ext>
            </a:extLst>
          </p:cNvPr>
          <p:cNvSpPr>
            <a:spLocks noGrp="1"/>
          </p:cNvSpPr>
          <p:nvPr>
            <p:ph idx="1"/>
          </p:nvPr>
        </p:nvSpPr>
        <p:spPr>
          <a:xfrm>
            <a:off x="4945336" y="506727"/>
            <a:ext cx="6609921" cy="1526741"/>
          </a:xfrm>
        </p:spPr>
        <p:txBody>
          <a:bodyPr anchor="ctr">
            <a:normAutofit/>
          </a:bodyPr>
          <a:lstStyle/>
          <a:p>
            <a:r>
              <a:rPr lang="en-AU" sz="2200" dirty="0">
                <a:solidFill>
                  <a:schemeClr val="bg1"/>
                </a:solidFill>
              </a:rPr>
              <a:t>What does this Turing Machine do?</a:t>
            </a:r>
          </a:p>
        </p:txBody>
      </p:sp>
      <p:grpSp>
        <p:nvGrpSpPr>
          <p:cNvPr id="7" name="Group 6">
            <a:extLst>
              <a:ext uri="{FF2B5EF4-FFF2-40B4-BE49-F238E27FC236}">
                <a16:creationId xmlns:a16="http://schemas.microsoft.com/office/drawing/2014/main" id="{8235854C-8D87-1A4B-B887-FFC702BDCCF5}"/>
              </a:ext>
            </a:extLst>
          </p:cNvPr>
          <p:cNvGrpSpPr/>
          <p:nvPr/>
        </p:nvGrpSpPr>
        <p:grpSpPr>
          <a:xfrm>
            <a:off x="7738752" y="2661946"/>
            <a:ext cx="3599234" cy="3747283"/>
            <a:chOff x="7107381" y="2716326"/>
            <a:chExt cx="3599234" cy="3747283"/>
          </a:xfrm>
        </p:grpSpPr>
        <p:pic>
          <p:nvPicPr>
            <p:cNvPr id="5124" name="Picture 4" descr="updated Turing machine state diagram">
              <a:extLst>
                <a:ext uri="{FF2B5EF4-FFF2-40B4-BE49-F238E27FC236}">
                  <a16:creationId xmlns:a16="http://schemas.microsoft.com/office/drawing/2014/main" id="{23E00C54-0D1C-2347-BC09-DD15CD74FFE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07382" y="3262281"/>
              <a:ext cx="3599233" cy="32013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uring machine tape">
              <a:extLst>
                <a:ext uri="{FF2B5EF4-FFF2-40B4-BE49-F238E27FC236}">
                  <a16:creationId xmlns:a16="http://schemas.microsoft.com/office/drawing/2014/main" id="{A91E8EED-37D6-3F45-AE8C-188F9F365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7381" y="2716326"/>
              <a:ext cx="3599233" cy="327203"/>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2F87852C-F61D-3A41-872F-5163250DAB1B}"/>
              </a:ext>
            </a:extLst>
          </p:cNvPr>
          <p:cNvSpPr txBox="1"/>
          <p:nvPr/>
        </p:nvSpPr>
        <p:spPr>
          <a:xfrm>
            <a:off x="6112704" y="2610881"/>
            <a:ext cx="2362200" cy="369332"/>
          </a:xfrm>
          <a:prstGeom prst="rect">
            <a:avLst/>
          </a:prstGeom>
          <a:noFill/>
        </p:spPr>
        <p:txBody>
          <a:bodyPr wrap="square" rtlCol="0">
            <a:spAutoFit/>
          </a:bodyPr>
          <a:lstStyle/>
          <a:p>
            <a:pPr algn="ctr"/>
            <a:r>
              <a:rPr lang="en-AU" dirty="0"/>
              <a:t>Input:</a:t>
            </a:r>
          </a:p>
        </p:txBody>
      </p:sp>
      <p:sp>
        <p:nvSpPr>
          <p:cNvPr id="12" name="TextBox 11">
            <a:extLst>
              <a:ext uri="{FF2B5EF4-FFF2-40B4-BE49-F238E27FC236}">
                <a16:creationId xmlns:a16="http://schemas.microsoft.com/office/drawing/2014/main" id="{826AB21F-EADC-3545-A627-8A11B2B2E199}"/>
              </a:ext>
            </a:extLst>
          </p:cNvPr>
          <p:cNvSpPr txBox="1"/>
          <p:nvPr/>
        </p:nvSpPr>
        <p:spPr>
          <a:xfrm>
            <a:off x="6112704" y="6013372"/>
            <a:ext cx="2362200" cy="369332"/>
          </a:xfrm>
          <a:prstGeom prst="rect">
            <a:avLst/>
          </a:prstGeom>
          <a:noFill/>
        </p:spPr>
        <p:txBody>
          <a:bodyPr wrap="square" rtlCol="0">
            <a:spAutoFit/>
          </a:bodyPr>
          <a:lstStyle/>
          <a:p>
            <a:pPr algn="ctr"/>
            <a:r>
              <a:rPr lang="en-AU" dirty="0"/>
              <a:t>Output:</a:t>
            </a:r>
          </a:p>
        </p:txBody>
      </p:sp>
      <p:grpSp>
        <p:nvGrpSpPr>
          <p:cNvPr id="17" name="Group 16">
            <a:extLst>
              <a:ext uri="{FF2B5EF4-FFF2-40B4-BE49-F238E27FC236}">
                <a16:creationId xmlns:a16="http://schemas.microsoft.com/office/drawing/2014/main" id="{142B24B3-CA26-324F-8568-A94E0DB33935}"/>
              </a:ext>
            </a:extLst>
          </p:cNvPr>
          <p:cNvGrpSpPr/>
          <p:nvPr/>
        </p:nvGrpSpPr>
        <p:grpSpPr>
          <a:xfrm>
            <a:off x="706574" y="2523915"/>
            <a:ext cx="4932947" cy="3749040"/>
            <a:chOff x="706574" y="2523915"/>
            <a:chExt cx="4932947" cy="3749040"/>
          </a:xfrm>
        </p:grpSpPr>
        <p:grpSp>
          <p:nvGrpSpPr>
            <p:cNvPr id="14" name="Group 13">
              <a:extLst>
                <a:ext uri="{FF2B5EF4-FFF2-40B4-BE49-F238E27FC236}">
                  <a16:creationId xmlns:a16="http://schemas.microsoft.com/office/drawing/2014/main" id="{3F6BB303-0924-BD41-8D4E-BB639532C8FA}"/>
                </a:ext>
              </a:extLst>
            </p:cNvPr>
            <p:cNvGrpSpPr/>
            <p:nvPr/>
          </p:nvGrpSpPr>
          <p:grpSpPr>
            <a:xfrm>
              <a:off x="706574" y="2523915"/>
              <a:ext cx="4932947" cy="3749040"/>
              <a:chOff x="706574" y="2523915"/>
              <a:chExt cx="4932947" cy="3749040"/>
            </a:xfrm>
          </p:grpSpPr>
          <p:pic>
            <p:nvPicPr>
              <p:cNvPr id="5122" name="Picture 2" descr="updated Turing machine state diagram">
                <a:extLst>
                  <a:ext uri="{FF2B5EF4-FFF2-40B4-BE49-F238E27FC236}">
                    <a16:creationId xmlns:a16="http://schemas.microsoft.com/office/drawing/2014/main" id="{7D6BBB30-EEA9-9F49-8A6E-FD36764670E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6574" y="2523915"/>
                <a:ext cx="4932947" cy="374904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5863BF22-6EC8-2E49-BCDE-81CC5D7150A3}"/>
                  </a:ext>
                </a:extLst>
              </p:cNvPr>
              <p:cNvSpPr/>
              <p:nvPr/>
            </p:nvSpPr>
            <p:spPr>
              <a:xfrm>
                <a:off x="2013857" y="3548743"/>
                <a:ext cx="185057" cy="185057"/>
              </a:xfrm>
              <a:prstGeom prst="rect">
                <a:avLst/>
              </a:prstGeom>
              <a:solidFill>
                <a:srgbClr val="FFFE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6" name="TextBox 15">
              <a:extLst>
                <a:ext uri="{FF2B5EF4-FFF2-40B4-BE49-F238E27FC236}">
                  <a16:creationId xmlns:a16="http://schemas.microsoft.com/office/drawing/2014/main" id="{C89AB16B-6DDD-BE4C-988B-21FD51D5A611}"/>
                </a:ext>
              </a:extLst>
            </p:cNvPr>
            <p:cNvSpPr txBox="1"/>
            <p:nvPr/>
          </p:nvSpPr>
          <p:spPr>
            <a:xfrm>
              <a:off x="1938697" y="3456605"/>
              <a:ext cx="260217" cy="369332"/>
            </a:xfrm>
            <a:prstGeom prst="rect">
              <a:avLst/>
            </a:prstGeom>
            <a:noFill/>
          </p:spPr>
          <p:txBody>
            <a:bodyPr wrap="square" rtlCol="0">
              <a:spAutoFit/>
            </a:bodyPr>
            <a:lstStyle/>
            <a:p>
              <a:r>
                <a:rPr lang="en-AU" dirty="0"/>
                <a:t>#</a:t>
              </a:r>
            </a:p>
          </p:txBody>
        </p:sp>
      </p:grpSp>
    </p:spTree>
    <p:extLst>
      <p:ext uri="{BB962C8B-B14F-4D97-AF65-F5344CB8AC3E}">
        <p14:creationId xmlns:p14="http://schemas.microsoft.com/office/powerpoint/2010/main" val="39530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42418-AA2E-0741-A55B-DBD2F8FE69E4}"/>
              </a:ext>
            </a:extLst>
          </p:cNvPr>
          <p:cNvSpPr>
            <a:spLocks noGrp="1"/>
          </p:cNvSpPr>
          <p:nvPr>
            <p:ph type="title"/>
          </p:nvPr>
        </p:nvSpPr>
        <p:spPr>
          <a:xfrm>
            <a:off x="1166648" y="655591"/>
            <a:ext cx="4929352" cy="2315616"/>
          </a:xfrm>
        </p:spPr>
        <p:txBody>
          <a:bodyPr>
            <a:normAutofit/>
          </a:bodyPr>
          <a:lstStyle/>
          <a:p>
            <a:r>
              <a:rPr lang="en-AU" dirty="0"/>
              <a:t>Turing Machines</a:t>
            </a:r>
          </a:p>
        </p:txBody>
      </p:sp>
      <p:sp>
        <p:nvSpPr>
          <p:cNvPr id="21" name="Rectangle 20">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4"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0F7617-44C0-B248-9686-5A7CA5C6C061}"/>
              </a:ext>
            </a:extLst>
          </p:cNvPr>
          <p:cNvSpPr>
            <a:spLocks noGrp="1"/>
          </p:cNvSpPr>
          <p:nvPr>
            <p:ph idx="1"/>
          </p:nvPr>
        </p:nvSpPr>
        <p:spPr>
          <a:xfrm>
            <a:off x="1166648" y="3502955"/>
            <a:ext cx="5164703" cy="3027651"/>
          </a:xfrm>
        </p:spPr>
        <p:txBody>
          <a:bodyPr anchor="ctr">
            <a:normAutofit/>
          </a:bodyPr>
          <a:lstStyle/>
          <a:p>
            <a:r>
              <a:rPr lang="en-AU" sz="1800" dirty="0"/>
              <a:t>Natural </a:t>
            </a:r>
            <a:r>
              <a:rPr lang="en-AU" sz="1800" dirty="0">
                <a:sym typeface="Wingdings" pitchFamily="2" charset="2"/>
              </a:rPr>
              <a:t>numbers</a:t>
            </a:r>
          </a:p>
          <a:p>
            <a:r>
              <a:rPr lang="en-AU" sz="1800" dirty="0">
                <a:sym typeface="Wingdings" pitchFamily="2" charset="2"/>
              </a:rPr>
              <a:t>Computability</a:t>
            </a:r>
            <a:endParaRPr lang="en-AU" sz="1800" dirty="0"/>
          </a:p>
          <a:p>
            <a:r>
              <a:rPr lang="en-AU" sz="1800" dirty="0"/>
              <a:t>Description Numbers</a:t>
            </a:r>
          </a:p>
        </p:txBody>
      </p:sp>
      <p:pic>
        <p:nvPicPr>
          <p:cNvPr id="12" name="Picture 2" descr="Turing machine state diagram">
            <a:extLst>
              <a:ext uri="{FF2B5EF4-FFF2-40B4-BE49-F238E27FC236}">
                <a16:creationId xmlns:a16="http://schemas.microsoft.com/office/drawing/2014/main" id="{65FCCEC7-42CD-4245-8319-1C43CC93BEA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0271" y="524670"/>
            <a:ext cx="4641233" cy="2953512"/>
          </a:xfrm>
          <a:prstGeom prst="rect">
            <a:avLst/>
          </a:prstGeom>
          <a:noFill/>
          <a:extLst>
            <a:ext uri="{909E8E84-426E-40DD-AFC4-6F175D3DCCD1}">
              <a14:hiddenFill xmlns:a14="http://schemas.microsoft.com/office/drawing/2010/main">
                <a:solidFill>
                  <a:srgbClr val="FFFFFF"/>
                </a:solidFill>
              </a14:hiddenFill>
            </a:ext>
          </a:extLst>
        </p:spPr>
      </p:pic>
      <p:sp>
        <p:nvSpPr>
          <p:cNvPr id="14" name="Up-down Arrow 13">
            <a:extLst>
              <a:ext uri="{FF2B5EF4-FFF2-40B4-BE49-F238E27FC236}">
                <a16:creationId xmlns:a16="http://schemas.microsoft.com/office/drawing/2014/main" id="{FF43D7CA-3402-B848-8D4F-073989343B2C}"/>
              </a:ext>
            </a:extLst>
          </p:cNvPr>
          <p:cNvSpPr/>
          <p:nvPr/>
        </p:nvSpPr>
        <p:spPr>
          <a:xfrm>
            <a:off x="9154886" y="3690257"/>
            <a:ext cx="468085" cy="9688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103250C3-E1B1-4746-A15C-1A95152486F2}"/>
              </a:ext>
            </a:extLst>
          </p:cNvPr>
          <p:cNvSpPr txBox="1"/>
          <p:nvPr/>
        </p:nvSpPr>
        <p:spPr>
          <a:xfrm>
            <a:off x="7369628" y="5204545"/>
            <a:ext cx="4038600" cy="369332"/>
          </a:xfrm>
          <a:prstGeom prst="rect">
            <a:avLst/>
          </a:prstGeom>
          <a:noFill/>
        </p:spPr>
        <p:txBody>
          <a:bodyPr wrap="square" rtlCol="0">
            <a:spAutoFit/>
          </a:bodyPr>
          <a:lstStyle/>
          <a:p>
            <a:r>
              <a:rPr lang="en-AU" dirty="0"/>
              <a:t>123334213241114323224344413242314</a:t>
            </a:r>
          </a:p>
        </p:txBody>
      </p:sp>
    </p:spTree>
    <p:extLst>
      <p:ext uri="{BB962C8B-B14F-4D97-AF65-F5344CB8AC3E}">
        <p14:creationId xmlns:p14="http://schemas.microsoft.com/office/powerpoint/2010/main" val="170314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C81349-FEB7-1848-8B33-8FD9D18A93F5}"/>
              </a:ext>
            </a:extLst>
          </p:cNvPr>
          <p:cNvSpPr>
            <a:spLocks noGrp="1"/>
          </p:cNvSpPr>
          <p:nvPr>
            <p:ph type="title"/>
          </p:nvPr>
        </p:nvSpPr>
        <p:spPr>
          <a:xfrm>
            <a:off x="524256" y="516804"/>
            <a:ext cx="6594189" cy="1625210"/>
          </a:xfrm>
        </p:spPr>
        <p:txBody>
          <a:bodyPr>
            <a:normAutofit/>
          </a:bodyPr>
          <a:lstStyle/>
          <a:p>
            <a:r>
              <a:rPr lang="en-AU" dirty="0">
                <a:solidFill>
                  <a:srgbClr val="FFFFFF"/>
                </a:solidFill>
              </a:rPr>
              <a:t>Universal Turing Machine </a:t>
            </a:r>
          </a:p>
        </p:txBody>
      </p:sp>
      <p:sp>
        <p:nvSpPr>
          <p:cNvPr id="73" name="Rectangle 72">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uring Machine Schematic">
            <a:extLst>
              <a:ext uri="{FF2B5EF4-FFF2-40B4-BE49-F238E27FC236}">
                <a16:creationId xmlns:a16="http://schemas.microsoft.com/office/drawing/2014/main" id="{C29AD54D-92A1-FB4A-940C-8BF89379F9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6744" y="3159805"/>
            <a:ext cx="6579910" cy="2647851"/>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3A7295-1F30-094C-8F2E-718E5A2D83E1}"/>
              </a:ext>
            </a:extLst>
          </p:cNvPr>
          <p:cNvSpPr>
            <a:spLocks noGrp="1"/>
          </p:cNvSpPr>
          <p:nvPr>
            <p:ph idx="1"/>
          </p:nvPr>
        </p:nvSpPr>
        <p:spPr>
          <a:xfrm>
            <a:off x="8029319" y="917725"/>
            <a:ext cx="3424739" cy="4852362"/>
          </a:xfrm>
        </p:spPr>
        <p:txBody>
          <a:bodyPr anchor="ctr">
            <a:normAutofit/>
          </a:bodyPr>
          <a:lstStyle/>
          <a:p>
            <a:r>
              <a:rPr lang="en-AU" sz="2000" dirty="0">
                <a:solidFill>
                  <a:srgbClr val="FFFFFF"/>
                </a:solidFill>
              </a:rPr>
              <a:t>A Turing Machine that can simulate another Turing Machine </a:t>
            </a:r>
          </a:p>
          <a:p>
            <a:r>
              <a:rPr lang="en-AU" sz="2000" dirty="0">
                <a:solidFill>
                  <a:srgbClr val="FFFFFF"/>
                </a:solidFill>
              </a:rPr>
              <a:t>Takes an input tape and an encoded Turing Machine to simulate that Turing Machine</a:t>
            </a:r>
          </a:p>
        </p:txBody>
      </p:sp>
    </p:spTree>
    <p:extLst>
      <p:ext uri="{BB962C8B-B14F-4D97-AF65-F5344CB8AC3E}">
        <p14:creationId xmlns:p14="http://schemas.microsoft.com/office/powerpoint/2010/main" val="262783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8E2B-A49F-154F-AC60-B675DE69A617}"/>
              </a:ext>
            </a:extLst>
          </p:cNvPr>
          <p:cNvSpPr>
            <a:spLocks noGrp="1"/>
          </p:cNvSpPr>
          <p:nvPr>
            <p:ph type="title"/>
          </p:nvPr>
        </p:nvSpPr>
        <p:spPr>
          <a:xfrm>
            <a:off x="648929" y="629266"/>
            <a:ext cx="3505495" cy="1622321"/>
          </a:xfrm>
        </p:spPr>
        <p:txBody>
          <a:bodyPr>
            <a:normAutofit/>
          </a:bodyPr>
          <a:lstStyle/>
          <a:p>
            <a:r>
              <a:rPr lang="en-AU" dirty="0"/>
              <a:t>Turing Completeness</a:t>
            </a:r>
          </a:p>
        </p:txBody>
      </p:sp>
      <p:sp>
        <p:nvSpPr>
          <p:cNvPr id="3" name="Content Placeholder 2">
            <a:extLst>
              <a:ext uri="{FF2B5EF4-FFF2-40B4-BE49-F238E27FC236}">
                <a16:creationId xmlns:a16="http://schemas.microsoft.com/office/drawing/2014/main" id="{DC1876BA-3464-4949-A5DE-83A4D5E6BC3C}"/>
              </a:ext>
            </a:extLst>
          </p:cNvPr>
          <p:cNvSpPr>
            <a:spLocks noGrp="1"/>
          </p:cNvSpPr>
          <p:nvPr>
            <p:ph idx="1"/>
          </p:nvPr>
        </p:nvSpPr>
        <p:spPr>
          <a:xfrm>
            <a:off x="648931" y="2438400"/>
            <a:ext cx="3505494" cy="3785419"/>
          </a:xfrm>
        </p:spPr>
        <p:txBody>
          <a:bodyPr>
            <a:normAutofit/>
          </a:bodyPr>
          <a:lstStyle/>
          <a:p>
            <a:r>
              <a:rPr lang="en-AU" sz="2000" dirty="0"/>
              <a:t>Something that can simulate a Universal Turing Machine</a:t>
            </a:r>
          </a:p>
          <a:p>
            <a:pPr lvl="1"/>
            <a:r>
              <a:rPr lang="en-AU" sz="2000" dirty="0"/>
              <a:t>Run an algorithm</a:t>
            </a:r>
          </a:p>
          <a:p>
            <a:pPr lvl="1"/>
            <a:r>
              <a:rPr lang="en-AU" sz="2000" dirty="0"/>
              <a:t>Arbitrary amount of memory</a:t>
            </a:r>
          </a:p>
        </p:txBody>
      </p:sp>
      <p:sp>
        <p:nvSpPr>
          <p:cNvPr id="71" name="Rectangle 7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1E157DB-B077-8942-B333-09B44B915F20}"/>
              </a:ext>
            </a:extLst>
          </p:cNvPr>
          <p:cNvGrpSpPr/>
          <p:nvPr/>
        </p:nvGrpSpPr>
        <p:grpSpPr>
          <a:xfrm>
            <a:off x="5405862" y="1922544"/>
            <a:ext cx="6019331" cy="3473788"/>
            <a:chOff x="5405862" y="1922544"/>
            <a:chExt cx="6019331" cy="3473788"/>
          </a:xfrm>
        </p:grpSpPr>
        <p:pic>
          <p:nvPicPr>
            <p:cNvPr id="1026" name="Picture 2" descr="Computer vs. Calculator: What is The Difference? | Diffzi">
              <a:extLst>
                <a:ext uri="{FF2B5EF4-FFF2-40B4-BE49-F238E27FC236}">
                  <a16:creationId xmlns:a16="http://schemas.microsoft.com/office/drawing/2014/main" id="{8E1E90BA-3FE0-8D4A-B519-07796391F9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05862" y="1922544"/>
              <a:ext cx="6019331" cy="3009665"/>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BFB064-37C7-1249-87BE-73E9F43D98F1}"/>
                </a:ext>
              </a:extLst>
            </p:cNvPr>
            <p:cNvSpPr txBox="1"/>
            <p:nvPr/>
          </p:nvSpPr>
          <p:spPr>
            <a:xfrm>
              <a:off x="5985163" y="5027000"/>
              <a:ext cx="1759528" cy="369332"/>
            </a:xfrm>
            <a:prstGeom prst="rect">
              <a:avLst/>
            </a:prstGeom>
            <a:noFill/>
          </p:spPr>
          <p:txBody>
            <a:bodyPr wrap="square" rtlCol="0">
              <a:spAutoFit/>
            </a:bodyPr>
            <a:lstStyle/>
            <a:p>
              <a:r>
                <a:rPr lang="en-AU" dirty="0"/>
                <a:t>Turing Complete</a:t>
              </a:r>
            </a:p>
          </p:txBody>
        </p:sp>
        <p:sp>
          <p:nvSpPr>
            <p:cNvPr id="8" name="TextBox 7">
              <a:extLst>
                <a:ext uri="{FF2B5EF4-FFF2-40B4-BE49-F238E27FC236}">
                  <a16:creationId xmlns:a16="http://schemas.microsoft.com/office/drawing/2014/main" id="{D0C6CB39-E589-E943-BD50-2F79DFCD0A8D}"/>
                </a:ext>
              </a:extLst>
            </p:cNvPr>
            <p:cNvSpPr txBox="1"/>
            <p:nvPr/>
          </p:nvSpPr>
          <p:spPr>
            <a:xfrm>
              <a:off x="9012446" y="5027000"/>
              <a:ext cx="1958298" cy="369332"/>
            </a:xfrm>
            <a:prstGeom prst="rect">
              <a:avLst/>
            </a:prstGeom>
            <a:noFill/>
          </p:spPr>
          <p:txBody>
            <a:bodyPr wrap="square" rtlCol="0">
              <a:spAutoFit/>
            </a:bodyPr>
            <a:lstStyle/>
            <a:p>
              <a:r>
                <a:rPr lang="en-AU" dirty="0"/>
                <a:t>Turing Incomplete</a:t>
              </a:r>
            </a:p>
          </p:txBody>
        </p:sp>
      </p:grpSp>
    </p:spTree>
    <p:extLst>
      <p:ext uri="{BB962C8B-B14F-4D97-AF65-F5344CB8AC3E}">
        <p14:creationId xmlns:p14="http://schemas.microsoft.com/office/powerpoint/2010/main" val="397775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2788</TotalTime>
  <Words>1677</Words>
  <Application>Microsoft Macintosh PowerPoint</Application>
  <PresentationFormat>Widescreen</PresentationFormat>
  <Paragraphs>129</Paragraphs>
  <Slides>13</Slides>
  <Notes>9</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Turing completeness and the Universal Turing Machine</vt:lpstr>
      <vt:lpstr>Turing Machines</vt:lpstr>
      <vt:lpstr>Turing Machines</vt:lpstr>
      <vt:lpstr>Turing Machines</vt:lpstr>
      <vt:lpstr>Turing Machines</vt:lpstr>
      <vt:lpstr>Turing Machines</vt:lpstr>
      <vt:lpstr>Turing Machines</vt:lpstr>
      <vt:lpstr>Universal Turing Machine </vt:lpstr>
      <vt:lpstr>Turing Completeness</vt:lpstr>
      <vt:lpstr>PowerPoint Presentation</vt:lpstr>
      <vt:lpstr>Practicality</vt:lpstr>
      <vt:lpstr>Current Limits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Turing completeness and the Universal Turing Machine</dc:title>
  <dc:creator>Campbell Gregor</dc:creator>
  <cp:lastModifiedBy>Campbell Gregor</cp:lastModifiedBy>
  <cp:revision>23</cp:revision>
  <dcterms:created xsi:type="dcterms:W3CDTF">2021-08-22T22:48:29Z</dcterms:created>
  <dcterms:modified xsi:type="dcterms:W3CDTF">2021-09-03T04:36:22Z</dcterms:modified>
</cp:coreProperties>
</file>