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Cabin Sketch" panose="020B0604020202020204" charset="0"/>
      <p:regular r:id="rId23"/>
      <p:bold r:id="rId24"/>
    </p:embeddedFont>
    <p:embeddedFont>
      <p:font typeface="Shadows Into Light"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31a55109_0_2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31a55109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31a55109_0_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31a55109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f6dc9f2d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f6dc9f2d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31a55109_0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31a55109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f6dc9f2df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f6dc9f2df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31a55109_0_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31a55109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31a55109_0_3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31a55109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31a55109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31a55109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31a55109_0_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31a55109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edf70cbd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edf70cb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edf70cbd0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4edf70cbd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edf70cbd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edf70cbd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31a55109_0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31a55109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31a55109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31a55109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31a55109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31a55109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31a55109_0_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31a55109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31a55109_0_3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31a55109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31a55109_0_3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31a55109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f4d7661b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f4d7661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s://jmss.instructure.com/courses/1228/assignments/154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bin Sketch"/>
                <a:ea typeface="Cabin Sketch"/>
                <a:cs typeface="Cabin Sketch"/>
                <a:sym typeface="Cabin Sketch"/>
              </a:rPr>
              <a:t>Engager: Quite the dilemma</a:t>
            </a:r>
            <a:endParaRPr>
              <a:latin typeface="Cabin Sketch"/>
              <a:ea typeface="Cabin Sketch"/>
              <a:cs typeface="Cabin Sketch"/>
              <a:sym typeface="Cabin Sketch"/>
            </a:endParaRPr>
          </a:p>
        </p:txBody>
      </p:sp>
      <p:sp>
        <p:nvSpPr>
          <p:cNvPr id="55" name="Google Shape;55;p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Shadows Into Light"/>
                <a:ea typeface="Shadows Into Light"/>
                <a:cs typeface="Shadows Into Light"/>
                <a:sym typeface="Shadows Into Light"/>
              </a:rPr>
              <a:t>You have been captured by a psychotic and evil mastermind along with 3 of your friends. He buries you all in the desert so that you are all in a straight line as shown below.</a:t>
            </a:r>
            <a:endParaRPr>
              <a:latin typeface="Shadows Into Light"/>
              <a:ea typeface="Shadows Into Light"/>
              <a:cs typeface="Shadows Into Light"/>
              <a:sym typeface="Shadows Into Light"/>
            </a:endParaRPr>
          </a:p>
          <a:p>
            <a:pPr marL="0" lvl="0" indent="0" algn="l" rtl="0">
              <a:spcBef>
                <a:spcPts val="1600"/>
              </a:spcBef>
              <a:spcAft>
                <a:spcPts val="0"/>
              </a:spcAft>
              <a:buNone/>
            </a:pPr>
            <a:endParaRPr>
              <a:latin typeface="Shadows Into Light"/>
              <a:ea typeface="Shadows Into Light"/>
              <a:cs typeface="Shadows Into Light"/>
              <a:sym typeface="Shadows Into Light"/>
            </a:endParaRPr>
          </a:p>
          <a:p>
            <a:pPr marL="0" lvl="0" indent="0" algn="l" rtl="0">
              <a:spcBef>
                <a:spcPts val="1600"/>
              </a:spcBef>
              <a:spcAft>
                <a:spcPts val="0"/>
              </a:spcAft>
              <a:buNone/>
            </a:pPr>
            <a:endParaRPr>
              <a:latin typeface="Shadows Into Light"/>
              <a:ea typeface="Shadows Into Light"/>
              <a:cs typeface="Shadows Into Light"/>
              <a:sym typeface="Shadows Into Light"/>
            </a:endParaRPr>
          </a:p>
          <a:p>
            <a:pPr marL="0" lvl="0" indent="0" algn="l" rtl="0">
              <a:spcBef>
                <a:spcPts val="1600"/>
              </a:spcBef>
              <a:spcAft>
                <a:spcPts val="1600"/>
              </a:spcAft>
              <a:buNone/>
            </a:pPr>
            <a:r>
              <a:rPr lang="en-GB">
                <a:latin typeface="Shadows Into Light"/>
                <a:ea typeface="Shadows Into Light"/>
                <a:cs typeface="Shadows Into Light"/>
                <a:sym typeface="Shadows Into Light"/>
              </a:rPr>
              <a:t>Person A can’t see anyone. Person B can’t see anyone. Person C can see Person B and Person D can see both Person B and Person C. Each person has had a hat placed on their head (that they can’t see). It is known that there are 2 white and 2 black hats. If anyone can tell the evil mastermind the colour of their own hat correctly, everyone will be set free. If anyone says an incorrect colour, the mastermind will kill everyone. Who will be the first to speak up?</a:t>
            </a:r>
            <a:endParaRPr>
              <a:latin typeface="Shadows Into Light"/>
              <a:ea typeface="Shadows Into Light"/>
              <a:cs typeface="Shadows Into Light"/>
              <a:sym typeface="Shadows Into Light"/>
            </a:endParaRPr>
          </a:p>
        </p:txBody>
      </p:sp>
      <p:cxnSp>
        <p:nvCxnSpPr>
          <p:cNvPr id="56" name="Google Shape;56;p13"/>
          <p:cNvCxnSpPr>
            <a:stCxn id="55" idx="1"/>
            <a:endCxn id="55" idx="3"/>
          </p:cNvCxnSpPr>
          <p:nvPr/>
        </p:nvCxnSpPr>
        <p:spPr>
          <a:xfrm>
            <a:off x="311700" y="2860675"/>
            <a:ext cx="8520600" cy="0"/>
          </a:xfrm>
          <a:prstGeom prst="straightConnector1">
            <a:avLst/>
          </a:prstGeom>
          <a:noFill/>
          <a:ln w="9525" cap="flat" cmpd="sng">
            <a:solidFill>
              <a:schemeClr val="dk2"/>
            </a:solidFill>
            <a:prstDash val="solid"/>
            <a:round/>
            <a:headEnd type="none" w="med" len="med"/>
            <a:tailEnd type="none" w="med" len="med"/>
          </a:ln>
        </p:spPr>
      </p:cxnSp>
      <p:cxnSp>
        <p:nvCxnSpPr>
          <p:cNvPr id="57" name="Google Shape;57;p13"/>
          <p:cNvCxnSpPr/>
          <p:nvPr/>
        </p:nvCxnSpPr>
        <p:spPr>
          <a:xfrm>
            <a:off x="2612625" y="1935500"/>
            <a:ext cx="0" cy="917700"/>
          </a:xfrm>
          <a:prstGeom prst="straightConnector1">
            <a:avLst/>
          </a:prstGeom>
          <a:noFill/>
          <a:ln w="9525" cap="flat" cmpd="sng">
            <a:solidFill>
              <a:schemeClr val="dk2"/>
            </a:solidFill>
            <a:prstDash val="solid"/>
            <a:round/>
            <a:headEnd type="none" w="med" len="med"/>
            <a:tailEnd type="none" w="med" len="med"/>
          </a:ln>
        </p:spPr>
      </p:cxnSp>
      <p:cxnSp>
        <p:nvCxnSpPr>
          <p:cNvPr id="58" name="Google Shape;58;p13"/>
          <p:cNvCxnSpPr/>
          <p:nvPr/>
        </p:nvCxnSpPr>
        <p:spPr>
          <a:xfrm>
            <a:off x="2841225" y="1935500"/>
            <a:ext cx="0" cy="917700"/>
          </a:xfrm>
          <a:prstGeom prst="straightConnector1">
            <a:avLst/>
          </a:prstGeom>
          <a:noFill/>
          <a:ln w="9525" cap="flat" cmpd="sng">
            <a:solidFill>
              <a:schemeClr val="dk2"/>
            </a:solidFill>
            <a:prstDash val="solid"/>
            <a:round/>
            <a:headEnd type="none" w="med" len="med"/>
            <a:tailEnd type="none" w="med" len="med"/>
          </a:ln>
        </p:spPr>
      </p:cxnSp>
      <p:cxnSp>
        <p:nvCxnSpPr>
          <p:cNvPr id="59" name="Google Shape;59;p13"/>
          <p:cNvCxnSpPr/>
          <p:nvPr/>
        </p:nvCxnSpPr>
        <p:spPr>
          <a:xfrm>
            <a:off x="2606150" y="1929050"/>
            <a:ext cx="232800" cy="0"/>
          </a:xfrm>
          <a:prstGeom prst="straightConnector1">
            <a:avLst/>
          </a:prstGeom>
          <a:noFill/>
          <a:ln w="9525" cap="flat" cmpd="sng">
            <a:solidFill>
              <a:schemeClr val="dk2"/>
            </a:solidFill>
            <a:prstDash val="solid"/>
            <a:round/>
            <a:headEnd type="none" w="med" len="med"/>
            <a:tailEnd type="none" w="med" len="med"/>
          </a:ln>
        </p:spPr>
      </p:cxnSp>
      <p:sp>
        <p:nvSpPr>
          <p:cNvPr id="60" name="Google Shape;60;p13"/>
          <p:cNvSpPr/>
          <p:nvPr/>
        </p:nvSpPr>
        <p:spPr>
          <a:xfrm>
            <a:off x="1333100" y="2219850"/>
            <a:ext cx="640800" cy="640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3475850" y="2219850"/>
            <a:ext cx="640800" cy="640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5095175" y="2219850"/>
            <a:ext cx="640800" cy="640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6759725" y="2219850"/>
            <a:ext cx="640800" cy="640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 name="Google Shape;64;p13"/>
          <p:cNvCxnSpPr>
            <a:stCxn id="60" idx="2"/>
          </p:cNvCxnSpPr>
          <p:nvPr/>
        </p:nvCxnSpPr>
        <p:spPr>
          <a:xfrm rot="10800000" flipH="1">
            <a:off x="1333100" y="2181150"/>
            <a:ext cx="943500" cy="359100"/>
          </a:xfrm>
          <a:prstGeom prst="straightConnector1">
            <a:avLst/>
          </a:prstGeom>
          <a:noFill/>
          <a:ln w="9525" cap="flat" cmpd="sng">
            <a:solidFill>
              <a:schemeClr val="dk2"/>
            </a:solidFill>
            <a:prstDash val="solid"/>
            <a:round/>
            <a:headEnd type="none" w="med" len="med"/>
            <a:tailEnd type="none" w="med" len="med"/>
          </a:ln>
        </p:spPr>
      </p:cxnSp>
      <p:cxnSp>
        <p:nvCxnSpPr>
          <p:cNvPr id="65" name="Google Shape;65;p13"/>
          <p:cNvCxnSpPr>
            <a:stCxn id="61" idx="6"/>
          </p:cNvCxnSpPr>
          <p:nvPr/>
        </p:nvCxnSpPr>
        <p:spPr>
          <a:xfrm rot="10800000">
            <a:off x="3271850" y="2161650"/>
            <a:ext cx="844800" cy="378600"/>
          </a:xfrm>
          <a:prstGeom prst="straightConnector1">
            <a:avLst/>
          </a:prstGeom>
          <a:noFill/>
          <a:ln w="9525" cap="flat" cmpd="sng">
            <a:solidFill>
              <a:schemeClr val="dk2"/>
            </a:solidFill>
            <a:prstDash val="solid"/>
            <a:round/>
            <a:headEnd type="none" w="med" len="med"/>
            <a:tailEnd type="none" w="med" len="med"/>
          </a:ln>
        </p:spPr>
      </p:cxnSp>
      <p:cxnSp>
        <p:nvCxnSpPr>
          <p:cNvPr id="66" name="Google Shape;66;p13"/>
          <p:cNvCxnSpPr>
            <a:stCxn id="62" idx="6"/>
          </p:cNvCxnSpPr>
          <p:nvPr/>
        </p:nvCxnSpPr>
        <p:spPr>
          <a:xfrm rot="10800000">
            <a:off x="4874375" y="2181150"/>
            <a:ext cx="861600" cy="359100"/>
          </a:xfrm>
          <a:prstGeom prst="straightConnector1">
            <a:avLst/>
          </a:prstGeom>
          <a:noFill/>
          <a:ln w="9525" cap="flat" cmpd="sng">
            <a:solidFill>
              <a:schemeClr val="dk2"/>
            </a:solidFill>
            <a:prstDash val="solid"/>
            <a:round/>
            <a:headEnd type="none" w="med" len="med"/>
            <a:tailEnd type="none" w="med" len="med"/>
          </a:ln>
        </p:spPr>
      </p:cxnSp>
      <p:cxnSp>
        <p:nvCxnSpPr>
          <p:cNvPr id="67" name="Google Shape;67;p13"/>
          <p:cNvCxnSpPr>
            <a:stCxn id="63" idx="6"/>
          </p:cNvCxnSpPr>
          <p:nvPr/>
        </p:nvCxnSpPr>
        <p:spPr>
          <a:xfrm rot="10800000">
            <a:off x="6612725" y="2200350"/>
            <a:ext cx="787800" cy="339900"/>
          </a:xfrm>
          <a:prstGeom prst="straightConnector1">
            <a:avLst/>
          </a:prstGeom>
          <a:noFill/>
          <a:ln w="9525" cap="flat" cmpd="sng">
            <a:solidFill>
              <a:schemeClr val="dk2"/>
            </a:solidFill>
            <a:prstDash val="solid"/>
            <a:round/>
            <a:headEnd type="none" w="med" len="med"/>
            <a:tailEnd type="none" w="med" len="med"/>
          </a:ln>
        </p:spPr>
      </p:cxnSp>
      <p:sp>
        <p:nvSpPr>
          <p:cNvPr id="68" name="Google Shape;68;p13"/>
          <p:cNvSpPr/>
          <p:nvPr/>
        </p:nvSpPr>
        <p:spPr>
          <a:xfrm>
            <a:off x="1337175" y="2160925"/>
            <a:ext cx="987300" cy="384300"/>
          </a:xfrm>
          <a:prstGeom prst="diagStripe">
            <a:avLst>
              <a:gd name="adj"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flipH="1">
            <a:off x="3116037" y="2158800"/>
            <a:ext cx="987300" cy="384300"/>
          </a:xfrm>
          <a:prstGeom prst="diagStripe">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flipH="1">
            <a:off x="4811512" y="2178150"/>
            <a:ext cx="987300" cy="384300"/>
          </a:xfrm>
          <a:prstGeom prst="diagStripe">
            <a:avLst>
              <a:gd name="adj"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flipH="1">
            <a:off x="6417487" y="2202200"/>
            <a:ext cx="987300" cy="384300"/>
          </a:xfrm>
          <a:prstGeom prst="diagStripe">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2"/>
          <p:cNvPicPr preferRelativeResize="0"/>
          <p:nvPr/>
        </p:nvPicPr>
        <p:blipFill>
          <a:blip r:embed="rId3">
            <a:alphaModFix/>
          </a:blip>
          <a:stretch>
            <a:fillRect/>
          </a:stretch>
        </p:blipFill>
        <p:spPr>
          <a:xfrm>
            <a:off x="4706769" y="1413750"/>
            <a:ext cx="4398129" cy="3416400"/>
          </a:xfrm>
          <a:prstGeom prst="rect">
            <a:avLst/>
          </a:prstGeom>
          <a:noFill/>
          <a:ln>
            <a:noFill/>
          </a:ln>
        </p:spPr>
      </p:pic>
      <p:sp>
        <p:nvSpPr>
          <p:cNvPr id="133" name="Google Shape;13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latin typeface="Cabin Sketch"/>
                <a:ea typeface="Cabin Sketch"/>
                <a:cs typeface="Cabin Sketch"/>
                <a:sym typeface="Cabin Sketch"/>
              </a:rPr>
              <a:t>ADT Specification: Queue</a:t>
            </a:r>
            <a:endParaRPr>
              <a:latin typeface="Cabin Sketch"/>
              <a:ea typeface="Cabin Sketch"/>
              <a:cs typeface="Cabin Sketch"/>
              <a:sym typeface="Cabin Sketch"/>
            </a:endParaRPr>
          </a:p>
          <a:p>
            <a:pPr marL="0" lvl="0" indent="0" algn="l" rtl="0">
              <a:spcBef>
                <a:spcPts val="0"/>
              </a:spcBef>
              <a:spcAft>
                <a:spcPts val="0"/>
              </a:spcAft>
              <a:buNone/>
            </a:pPr>
            <a:endParaRPr/>
          </a:p>
        </p:txBody>
      </p:sp>
      <p:sp>
        <p:nvSpPr>
          <p:cNvPr id="134" name="Google Shape;13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Clr>
                <a:schemeClr val="dk1"/>
              </a:buClr>
              <a:buSzPts val="1100"/>
              <a:buFont typeface="Arial"/>
              <a:buNone/>
            </a:pPr>
            <a:r>
              <a:rPr lang="en-GB" sz="2400" b="1">
                <a:solidFill>
                  <a:srgbClr val="535353"/>
                </a:solidFill>
                <a:latin typeface="Cabin Sketch"/>
                <a:ea typeface="Cabin Sketch"/>
                <a:cs typeface="Cabin Sketch"/>
                <a:sym typeface="Cabin Sketch"/>
              </a:rPr>
              <a:t>name:	</a:t>
            </a:r>
            <a:r>
              <a:rPr lang="en-GB" sz="2400">
                <a:solidFill>
                  <a:srgbClr val="535353"/>
                </a:solidFill>
                <a:latin typeface="Cabin Sketch"/>
                <a:ea typeface="Cabin Sketch"/>
                <a:cs typeface="Cabin Sketch"/>
                <a:sym typeface="Cabin Sketch"/>
              </a:rPr>
              <a:t> 	queue</a:t>
            </a:r>
            <a:endParaRPr sz="2400">
              <a:solidFill>
                <a:srgbClr val="535353"/>
              </a:solidFill>
              <a:latin typeface="Cabin Sketch"/>
              <a:ea typeface="Cabin Sketch"/>
              <a:cs typeface="Cabin Sketch"/>
              <a:sym typeface="Cabin Sketch"/>
            </a:endParaRPr>
          </a:p>
          <a:p>
            <a:pPr marL="0" lvl="0" indent="0" algn="l" rtl="0">
              <a:lnSpc>
                <a:spcPct val="100000"/>
              </a:lnSpc>
              <a:spcBef>
                <a:spcPts val="600"/>
              </a:spcBef>
              <a:spcAft>
                <a:spcPts val="0"/>
              </a:spcAft>
              <a:buClr>
                <a:schemeClr val="dk1"/>
              </a:buClr>
              <a:buSzPts val="1100"/>
              <a:buFont typeface="Arial"/>
              <a:buNone/>
            </a:pPr>
            <a:r>
              <a:rPr lang="en-GB" sz="2400" b="1">
                <a:solidFill>
                  <a:srgbClr val="535353"/>
                </a:solidFill>
                <a:latin typeface="Cabin Sketch"/>
                <a:ea typeface="Cabin Sketch"/>
                <a:cs typeface="Cabin Sketch"/>
                <a:sym typeface="Cabin Sketch"/>
              </a:rPr>
              <a:t>import:</a:t>
            </a:r>
            <a:r>
              <a:rPr lang="en-GB" sz="2400">
                <a:solidFill>
                  <a:srgbClr val="535353"/>
                </a:solidFill>
                <a:latin typeface="Cabin Sketch"/>
                <a:ea typeface="Cabin Sketch"/>
                <a:cs typeface="Cabin Sketch"/>
                <a:sym typeface="Cabin Sketch"/>
              </a:rPr>
              <a:t> 	element, boolean</a:t>
            </a:r>
            <a:endParaRPr sz="2400">
              <a:solidFill>
                <a:srgbClr val="535353"/>
              </a:solidFill>
              <a:latin typeface="Cabin Sketch"/>
              <a:ea typeface="Cabin Sketch"/>
              <a:cs typeface="Cabin Sketch"/>
              <a:sym typeface="Cabin Sketch"/>
            </a:endParaRPr>
          </a:p>
          <a:p>
            <a:pPr marL="0" lvl="0" indent="0" algn="l" rtl="0">
              <a:lnSpc>
                <a:spcPct val="100000"/>
              </a:lnSpc>
              <a:spcBef>
                <a:spcPts val="600"/>
              </a:spcBef>
              <a:spcAft>
                <a:spcPts val="0"/>
              </a:spcAft>
              <a:buClr>
                <a:schemeClr val="dk1"/>
              </a:buClr>
              <a:buSzPts val="1100"/>
              <a:buFont typeface="Arial"/>
              <a:buNone/>
            </a:pPr>
            <a:r>
              <a:rPr lang="en-GB" sz="2400" b="1">
                <a:solidFill>
                  <a:srgbClr val="535353"/>
                </a:solidFill>
                <a:latin typeface="Cabin Sketch"/>
                <a:ea typeface="Cabin Sketch"/>
                <a:cs typeface="Cabin Sketch"/>
                <a:sym typeface="Cabin Sketch"/>
              </a:rPr>
              <a:t>operations:</a:t>
            </a:r>
            <a:endParaRPr sz="2400" b="1">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empty 	: → queue</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isEmpty 	: queue → boolean</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enqueue 	: queue x element → queue</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peek 		: queue → element</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dequeue	: queue → queue</a:t>
            </a:r>
            <a:endParaRPr sz="2400">
              <a:solidFill>
                <a:srgbClr val="535353"/>
              </a:solidFill>
              <a:latin typeface="Cabin Sketch"/>
              <a:ea typeface="Cabin Sketch"/>
              <a:cs typeface="Cabin Sketch"/>
              <a:sym typeface="Cabin Sketch"/>
            </a:endParaRPr>
          </a:p>
          <a:p>
            <a:pPr marL="0" lvl="0" indent="0" algn="l" rtl="0">
              <a:spcBef>
                <a:spcPts val="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3"/>
          <p:cNvPicPr preferRelativeResize="0"/>
          <p:nvPr/>
        </p:nvPicPr>
        <p:blipFill>
          <a:blip r:embed="rId3">
            <a:alphaModFix/>
          </a:blip>
          <a:stretch>
            <a:fillRect/>
          </a:stretch>
        </p:blipFill>
        <p:spPr>
          <a:xfrm>
            <a:off x="152400" y="152400"/>
            <a:ext cx="5505450" cy="1885950"/>
          </a:xfrm>
          <a:prstGeom prst="rect">
            <a:avLst/>
          </a:prstGeom>
          <a:noFill/>
          <a:ln>
            <a:noFill/>
          </a:ln>
        </p:spPr>
      </p:pic>
      <p:pic>
        <p:nvPicPr>
          <p:cNvPr id="140" name="Google Shape;140;p23"/>
          <p:cNvPicPr preferRelativeResize="0"/>
          <p:nvPr/>
        </p:nvPicPr>
        <p:blipFill>
          <a:blip r:embed="rId4">
            <a:alphaModFix/>
          </a:blip>
          <a:stretch>
            <a:fillRect/>
          </a:stretch>
        </p:blipFill>
        <p:spPr>
          <a:xfrm>
            <a:off x="5255500" y="2217675"/>
            <a:ext cx="3733801" cy="2800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4"/>
          <p:cNvPicPr preferRelativeResize="0"/>
          <p:nvPr/>
        </p:nvPicPr>
        <p:blipFill>
          <a:blip r:embed="rId3">
            <a:alphaModFix/>
          </a:blip>
          <a:stretch>
            <a:fillRect/>
          </a:stretch>
        </p:blipFill>
        <p:spPr>
          <a:xfrm>
            <a:off x="5006550" y="895075"/>
            <a:ext cx="4137450" cy="3744400"/>
          </a:xfrm>
          <a:prstGeom prst="rect">
            <a:avLst/>
          </a:prstGeom>
          <a:noFill/>
          <a:ln>
            <a:noFill/>
          </a:ln>
        </p:spPr>
      </p:pic>
      <p:sp>
        <p:nvSpPr>
          <p:cNvPr id="146" name="Google Shape;14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latin typeface="Cabin Sketch"/>
                <a:ea typeface="Cabin Sketch"/>
                <a:cs typeface="Cabin Sketch"/>
                <a:sym typeface="Cabin Sketch"/>
              </a:rPr>
              <a:t>ADT Specification: Stack</a:t>
            </a:r>
            <a:endParaRPr>
              <a:latin typeface="Cabin Sketch"/>
              <a:ea typeface="Cabin Sketch"/>
              <a:cs typeface="Cabin Sketch"/>
              <a:sym typeface="Cabin Sketch"/>
            </a:endParaRPr>
          </a:p>
          <a:p>
            <a:pPr marL="0" lvl="0" indent="0" algn="l" rtl="0">
              <a:spcBef>
                <a:spcPts val="0"/>
              </a:spcBef>
              <a:spcAft>
                <a:spcPts val="0"/>
              </a:spcAft>
              <a:buNone/>
            </a:pPr>
            <a:endParaRPr/>
          </a:p>
        </p:txBody>
      </p:sp>
      <p:sp>
        <p:nvSpPr>
          <p:cNvPr id="147" name="Google Shape;14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Clr>
                <a:schemeClr val="dk1"/>
              </a:buClr>
              <a:buSzPts val="1100"/>
              <a:buFont typeface="Arial"/>
              <a:buNone/>
            </a:pPr>
            <a:r>
              <a:rPr lang="en-GB" sz="2400" b="1">
                <a:solidFill>
                  <a:srgbClr val="535353"/>
                </a:solidFill>
                <a:latin typeface="Cabin Sketch"/>
                <a:ea typeface="Cabin Sketch"/>
                <a:cs typeface="Cabin Sketch"/>
                <a:sym typeface="Cabin Sketch"/>
              </a:rPr>
              <a:t>name:	</a:t>
            </a:r>
            <a:r>
              <a:rPr lang="en-GB" sz="2400">
                <a:solidFill>
                  <a:srgbClr val="535353"/>
                </a:solidFill>
                <a:latin typeface="Cabin Sketch"/>
                <a:ea typeface="Cabin Sketch"/>
                <a:cs typeface="Cabin Sketch"/>
                <a:sym typeface="Cabin Sketch"/>
              </a:rPr>
              <a:t> 	stack</a:t>
            </a:r>
            <a:endParaRPr sz="2400">
              <a:solidFill>
                <a:srgbClr val="535353"/>
              </a:solidFill>
              <a:latin typeface="Cabin Sketch"/>
              <a:ea typeface="Cabin Sketch"/>
              <a:cs typeface="Cabin Sketch"/>
              <a:sym typeface="Cabin Sketch"/>
            </a:endParaRPr>
          </a:p>
          <a:p>
            <a:pPr marL="0" lvl="0" indent="0" algn="l" rtl="0">
              <a:lnSpc>
                <a:spcPct val="100000"/>
              </a:lnSpc>
              <a:spcBef>
                <a:spcPts val="600"/>
              </a:spcBef>
              <a:spcAft>
                <a:spcPts val="0"/>
              </a:spcAft>
              <a:buClr>
                <a:schemeClr val="dk1"/>
              </a:buClr>
              <a:buSzPts val="1100"/>
              <a:buFont typeface="Arial"/>
              <a:buNone/>
            </a:pPr>
            <a:r>
              <a:rPr lang="en-GB" sz="2400" b="1">
                <a:solidFill>
                  <a:srgbClr val="535353"/>
                </a:solidFill>
                <a:latin typeface="Cabin Sketch"/>
                <a:ea typeface="Cabin Sketch"/>
                <a:cs typeface="Cabin Sketch"/>
                <a:sym typeface="Cabin Sketch"/>
              </a:rPr>
              <a:t>import:</a:t>
            </a:r>
            <a:r>
              <a:rPr lang="en-GB" sz="2400">
                <a:solidFill>
                  <a:srgbClr val="535353"/>
                </a:solidFill>
                <a:latin typeface="Cabin Sketch"/>
                <a:ea typeface="Cabin Sketch"/>
                <a:cs typeface="Cabin Sketch"/>
                <a:sym typeface="Cabin Sketch"/>
              </a:rPr>
              <a:t> 	element, boolean</a:t>
            </a:r>
            <a:endParaRPr sz="2400">
              <a:solidFill>
                <a:srgbClr val="535353"/>
              </a:solidFill>
              <a:latin typeface="Cabin Sketch"/>
              <a:ea typeface="Cabin Sketch"/>
              <a:cs typeface="Cabin Sketch"/>
              <a:sym typeface="Cabin Sketch"/>
            </a:endParaRPr>
          </a:p>
          <a:p>
            <a:pPr marL="0" lvl="0" indent="0" algn="l" rtl="0">
              <a:lnSpc>
                <a:spcPct val="100000"/>
              </a:lnSpc>
              <a:spcBef>
                <a:spcPts val="600"/>
              </a:spcBef>
              <a:spcAft>
                <a:spcPts val="0"/>
              </a:spcAft>
              <a:buClr>
                <a:schemeClr val="dk1"/>
              </a:buClr>
              <a:buSzPts val="1100"/>
              <a:buFont typeface="Arial"/>
              <a:buNone/>
            </a:pPr>
            <a:r>
              <a:rPr lang="en-GB" sz="2400" b="1">
                <a:solidFill>
                  <a:srgbClr val="535353"/>
                </a:solidFill>
                <a:latin typeface="Cabin Sketch"/>
                <a:ea typeface="Cabin Sketch"/>
                <a:cs typeface="Cabin Sketch"/>
                <a:sym typeface="Cabin Sketch"/>
              </a:rPr>
              <a:t>operations:</a:t>
            </a:r>
            <a:endParaRPr sz="2400" b="1">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empty 	: → stack</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isEmpty 	: stack → boolean</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push	 	: stack x element→ stack</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peek 		: stack → element</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pop 		: stack → stack</a:t>
            </a:r>
            <a:endParaRPr sz="2400">
              <a:solidFill>
                <a:srgbClr val="535353"/>
              </a:solidFill>
              <a:latin typeface="Cabin Sketch"/>
              <a:ea typeface="Cabin Sketch"/>
              <a:cs typeface="Cabin Sketch"/>
              <a:sym typeface="Cabin Sketch"/>
            </a:endParaRPr>
          </a:p>
          <a:p>
            <a:pPr marL="0" lvl="0" indent="0" algn="l" rtl="0">
              <a:spcBef>
                <a:spcPts val="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5"/>
          <p:cNvPicPr preferRelativeResize="0"/>
          <p:nvPr/>
        </p:nvPicPr>
        <p:blipFill>
          <a:blip r:embed="rId3">
            <a:alphaModFix/>
          </a:blip>
          <a:stretch>
            <a:fillRect/>
          </a:stretch>
        </p:blipFill>
        <p:spPr>
          <a:xfrm>
            <a:off x="152400" y="152400"/>
            <a:ext cx="8602131" cy="4838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6"/>
          <p:cNvPicPr preferRelativeResize="0"/>
          <p:nvPr/>
        </p:nvPicPr>
        <p:blipFill>
          <a:blip r:embed="rId3">
            <a:alphaModFix/>
          </a:blip>
          <a:stretch>
            <a:fillRect/>
          </a:stretch>
        </p:blipFill>
        <p:spPr>
          <a:xfrm>
            <a:off x="5009277" y="733525"/>
            <a:ext cx="3823025" cy="3605650"/>
          </a:xfrm>
          <a:prstGeom prst="rect">
            <a:avLst/>
          </a:prstGeom>
          <a:noFill/>
          <a:ln>
            <a:noFill/>
          </a:ln>
        </p:spPr>
      </p:pic>
      <p:sp>
        <p:nvSpPr>
          <p:cNvPr id="158" name="Google Shape;15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bin Sketch"/>
                <a:ea typeface="Cabin Sketch"/>
                <a:cs typeface="Cabin Sketch"/>
                <a:sym typeface="Cabin Sketch"/>
              </a:rPr>
              <a:t>ADT Specification: List</a:t>
            </a:r>
            <a:endParaRPr>
              <a:latin typeface="Cabin Sketch"/>
              <a:ea typeface="Cabin Sketch"/>
              <a:cs typeface="Cabin Sketch"/>
              <a:sym typeface="Cabin Sketch"/>
            </a:endParaRPr>
          </a:p>
        </p:txBody>
      </p:sp>
      <p:sp>
        <p:nvSpPr>
          <p:cNvPr id="159" name="Google Shape;15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Clr>
                <a:schemeClr val="dk1"/>
              </a:buClr>
              <a:buSzPts val="1100"/>
              <a:buFont typeface="Arial"/>
              <a:buNone/>
            </a:pPr>
            <a:r>
              <a:rPr lang="en-GB" sz="2400" b="1">
                <a:solidFill>
                  <a:srgbClr val="535353"/>
                </a:solidFill>
                <a:latin typeface="Cabin Sketch"/>
                <a:ea typeface="Cabin Sketch"/>
                <a:cs typeface="Cabin Sketch"/>
                <a:sym typeface="Cabin Sketch"/>
              </a:rPr>
              <a:t>name:	</a:t>
            </a:r>
            <a:r>
              <a:rPr lang="en-GB" sz="2400">
                <a:solidFill>
                  <a:srgbClr val="535353"/>
                </a:solidFill>
                <a:latin typeface="Cabin Sketch"/>
                <a:ea typeface="Cabin Sketch"/>
                <a:cs typeface="Cabin Sketch"/>
                <a:sym typeface="Cabin Sketch"/>
              </a:rPr>
              <a:t> 	list</a:t>
            </a:r>
            <a:endParaRPr sz="2400">
              <a:solidFill>
                <a:srgbClr val="535353"/>
              </a:solidFill>
              <a:latin typeface="Cabin Sketch"/>
              <a:ea typeface="Cabin Sketch"/>
              <a:cs typeface="Cabin Sketch"/>
              <a:sym typeface="Cabin Sketch"/>
            </a:endParaRPr>
          </a:p>
          <a:p>
            <a:pPr marL="0" lvl="0" indent="0" algn="l" rtl="0">
              <a:lnSpc>
                <a:spcPct val="100000"/>
              </a:lnSpc>
              <a:spcBef>
                <a:spcPts val="600"/>
              </a:spcBef>
              <a:spcAft>
                <a:spcPts val="0"/>
              </a:spcAft>
              <a:buClr>
                <a:schemeClr val="dk1"/>
              </a:buClr>
              <a:buSzPts val="1100"/>
              <a:buFont typeface="Arial"/>
              <a:buNone/>
            </a:pPr>
            <a:r>
              <a:rPr lang="en-GB" sz="2400" b="1">
                <a:solidFill>
                  <a:srgbClr val="535353"/>
                </a:solidFill>
                <a:latin typeface="Cabin Sketch"/>
                <a:ea typeface="Cabin Sketch"/>
                <a:cs typeface="Cabin Sketch"/>
                <a:sym typeface="Cabin Sketch"/>
              </a:rPr>
              <a:t>import:</a:t>
            </a:r>
            <a:r>
              <a:rPr lang="en-GB" sz="2400">
                <a:solidFill>
                  <a:srgbClr val="535353"/>
                </a:solidFill>
                <a:latin typeface="Cabin Sketch"/>
                <a:ea typeface="Cabin Sketch"/>
                <a:cs typeface="Cabin Sketch"/>
                <a:sym typeface="Cabin Sketch"/>
              </a:rPr>
              <a:t> 	element, boolean</a:t>
            </a:r>
            <a:endParaRPr sz="2400">
              <a:solidFill>
                <a:srgbClr val="535353"/>
              </a:solidFill>
              <a:latin typeface="Cabin Sketch"/>
              <a:ea typeface="Cabin Sketch"/>
              <a:cs typeface="Cabin Sketch"/>
              <a:sym typeface="Cabin Sketch"/>
            </a:endParaRPr>
          </a:p>
          <a:p>
            <a:pPr marL="0" lvl="0" indent="0" algn="l" rtl="0">
              <a:lnSpc>
                <a:spcPct val="100000"/>
              </a:lnSpc>
              <a:spcBef>
                <a:spcPts val="600"/>
              </a:spcBef>
              <a:spcAft>
                <a:spcPts val="0"/>
              </a:spcAft>
              <a:buClr>
                <a:schemeClr val="dk1"/>
              </a:buClr>
              <a:buSzPts val="1100"/>
              <a:buFont typeface="Arial"/>
              <a:buNone/>
            </a:pPr>
            <a:r>
              <a:rPr lang="en-GB" sz="2400" b="1">
                <a:solidFill>
                  <a:srgbClr val="535353"/>
                </a:solidFill>
                <a:latin typeface="Cabin Sketch"/>
                <a:ea typeface="Cabin Sketch"/>
                <a:cs typeface="Cabin Sketch"/>
                <a:sym typeface="Cabin Sketch"/>
              </a:rPr>
              <a:t>operations:</a:t>
            </a:r>
            <a:endParaRPr sz="2400" b="1">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empty 	: → list</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isEmpty 	: list → boolean</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prepend 	: list x element → list</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head 		: list → element</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tail 		: list → list</a:t>
            </a:r>
            <a:endParaRPr sz="2400">
              <a:solidFill>
                <a:srgbClr val="535353"/>
              </a:solidFill>
              <a:latin typeface="Cabin Sketch"/>
              <a:ea typeface="Cabin Sketch"/>
              <a:cs typeface="Cabin Sketch"/>
              <a:sym typeface="Cabin Sketch"/>
            </a:endParaRPr>
          </a:p>
          <a:p>
            <a:pPr marL="0" lvl="0" indent="0" algn="l" rtl="0">
              <a:spcBef>
                <a:spcPts val="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latin typeface="Cabin Sketch"/>
                <a:ea typeface="Cabin Sketch"/>
                <a:cs typeface="Cabin Sketch"/>
                <a:sym typeface="Cabin Sketch"/>
              </a:rPr>
              <a:t>ADT Specification: Array</a:t>
            </a:r>
            <a:endParaRPr>
              <a:latin typeface="Cabin Sketch"/>
              <a:ea typeface="Cabin Sketch"/>
              <a:cs typeface="Cabin Sketch"/>
              <a:sym typeface="Cabin Sketch"/>
            </a:endParaRPr>
          </a:p>
          <a:p>
            <a:pPr marL="0" lvl="0" indent="0" algn="l" rtl="0">
              <a:spcBef>
                <a:spcPts val="0"/>
              </a:spcBef>
              <a:spcAft>
                <a:spcPts val="0"/>
              </a:spcAft>
              <a:buNone/>
            </a:pPr>
            <a:endParaRPr/>
          </a:p>
        </p:txBody>
      </p:sp>
      <p:sp>
        <p:nvSpPr>
          <p:cNvPr id="165" name="Google Shape;165;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Clr>
                <a:schemeClr val="dk1"/>
              </a:buClr>
              <a:buSzPts val="1100"/>
              <a:buFont typeface="Arial"/>
              <a:buNone/>
            </a:pPr>
            <a:r>
              <a:rPr lang="en-GB" sz="2400" b="1">
                <a:solidFill>
                  <a:srgbClr val="535353"/>
                </a:solidFill>
                <a:latin typeface="Cabin Sketch"/>
                <a:ea typeface="Cabin Sketch"/>
                <a:cs typeface="Cabin Sketch"/>
                <a:sym typeface="Cabin Sketch"/>
              </a:rPr>
              <a:t>name:	</a:t>
            </a:r>
            <a:r>
              <a:rPr lang="en-GB" sz="2400">
                <a:solidFill>
                  <a:srgbClr val="535353"/>
                </a:solidFill>
                <a:latin typeface="Cabin Sketch"/>
                <a:ea typeface="Cabin Sketch"/>
                <a:cs typeface="Cabin Sketch"/>
                <a:sym typeface="Cabin Sketch"/>
              </a:rPr>
              <a:t> 	array</a:t>
            </a:r>
            <a:endParaRPr sz="2400">
              <a:solidFill>
                <a:srgbClr val="535353"/>
              </a:solidFill>
              <a:latin typeface="Cabin Sketch"/>
              <a:ea typeface="Cabin Sketch"/>
              <a:cs typeface="Cabin Sketch"/>
              <a:sym typeface="Cabin Sketch"/>
            </a:endParaRPr>
          </a:p>
          <a:p>
            <a:pPr marL="0" lvl="0" indent="0" algn="l" rtl="0">
              <a:lnSpc>
                <a:spcPct val="100000"/>
              </a:lnSpc>
              <a:spcBef>
                <a:spcPts val="600"/>
              </a:spcBef>
              <a:spcAft>
                <a:spcPts val="0"/>
              </a:spcAft>
              <a:buClr>
                <a:schemeClr val="dk1"/>
              </a:buClr>
              <a:buSzPts val="1100"/>
              <a:buFont typeface="Arial"/>
              <a:buNone/>
            </a:pPr>
            <a:r>
              <a:rPr lang="en-GB" sz="2400" b="1">
                <a:solidFill>
                  <a:srgbClr val="535353"/>
                </a:solidFill>
                <a:latin typeface="Cabin Sketch"/>
                <a:ea typeface="Cabin Sketch"/>
                <a:cs typeface="Cabin Sketch"/>
                <a:sym typeface="Cabin Sketch"/>
              </a:rPr>
              <a:t>import:</a:t>
            </a:r>
            <a:r>
              <a:rPr lang="en-GB" sz="2400">
                <a:solidFill>
                  <a:srgbClr val="535353"/>
                </a:solidFill>
                <a:latin typeface="Cabin Sketch"/>
                <a:ea typeface="Cabin Sketch"/>
                <a:cs typeface="Cabin Sketch"/>
                <a:sym typeface="Cabin Sketch"/>
              </a:rPr>
              <a:t> 	element, integer</a:t>
            </a:r>
            <a:endParaRPr sz="2400">
              <a:solidFill>
                <a:srgbClr val="535353"/>
              </a:solidFill>
              <a:latin typeface="Cabin Sketch"/>
              <a:ea typeface="Cabin Sketch"/>
              <a:cs typeface="Cabin Sketch"/>
              <a:sym typeface="Cabin Sketch"/>
            </a:endParaRPr>
          </a:p>
          <a:p>
            <a:pPr marL="0" lvl="0" indent="0" algn="l" rtl="0">
              <a:lnSpc>
                <a:spcPct val="100000"/>
              </a:lnSpc>
              <a:spcBef>
                <a:spcPts val="600"/>
              </a:spcBef>
              <a:spcAft>
                <a:spcPts val="0"/>
              </a:spcAft>
              <a:buClr>
                <a:schemeClr val="dk1"/>
              </a:buClr>
              <a:buSzPts val="1100"/>
              <a:buFont typeface="Arial"/>
              <a:buNone/>
            </a:pPr>
            <a:r>
              <a:rPr lang="en-GB" sz="2400" b="1">
                <a:solidFill>
                  <a:srgbClr val="535353"/>
                </a:solidFill>
                <a:latin typeface="Cabin Sketch"/>
                <a:ea typeface="Cabin Sketch"/>
                <a:cs typeface="Cabin Sketch"/>
                <a:sym typeface="Cabin Sketch"/>
              </a:rPr>
              <a:t>operations:</a:t>
            </a:r>
            <a:endParaRPr sz="2400" b="1">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create	 	: integer → array</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set		 	: array x integer x element → array</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get		 	: array x integer → element</a:t>
            </a:r>
            <a:endParaRPr sz="2400">
              <a:solidFill>
                <a:srgbClr val="535353"/>
              </a:solidFill>
              <a:latin typeface="Cabin Sketch"/>
              <a:ea typeface="Cabin Sketch"/>
              <a:cs typeface="Cabin Sketch"/>
              <a:sym typeface="Cabin Sketch"/>
            </a:endParaRPr>
          </a:p>
          <a:p>
            <a:pPr marL="0" lvl="0" indent="0" algn="l" rtl="0">
              <a:spcBef>
                <a:spcPts val="0"/>
              </a:spcBef>
              <a:spcAft>
                <a:spcPts val="1600"/>
              </a:spcAft>
              <a:buNone/>
            </a:pPr>
            <a:endParaRPr/>
          </a:p>
        </p:txBody>
      </p:sp>
      <p:pic>
        <p:nvPicPr>
          <p:cNvPr id="166" name="Google Shape;166;p27" descr="Image result for kung fu panda"/>
          <p:cNvPicPr preferRelativeResize="0"/>
          <p:nvPr/>
        </p:nvPicPr>
        <p:blipFill>
          <a:blip r:embed="rId3">
            <a:alphaModFix/>
          </a:blip>
          <a:stretch>
            <a:fillRect/>
          </a:stretch>
        </p:blipFill>
        <p:spPr>
          <a:xfrm flipH="1">
            <a:off x="5901850" y="817550"/>
            <a:ext cx="2590800" cy="1743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28"/>
          <p:cNvPicPr preferRelativeResize="0"/>
          <p:nvPr/>
        </p:nvPicPr>
        <p:blipFill>
          <a:blip r:embed="rId3">
            <a:alphaModFix/>
          </a:blip>
          <a:stretch>
            <a:fillRect/>
          </a:stretch>
        </p:blipFill>
        <p:spPr>
          <a:xfrm>
            <a:off x="5868250" y="365200"/>
            <a:ext cx="3114425" cy="2519875"/>
          </a:xfrm>
          <a:prstGeom prst="rect">
            <a:avLst/>
          </a:prstGeom>
          <a:noFill/>
          <a:ln>
            <a:noFill/>
          </a:ln>
        </p:spPr>
      </p:pic>
      <p:sp>
        <p:nvSpPr>
          <p:cNvPr id="172" name="Google Shape;17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latin typeface="Cabin Sketch"/>
                <a:ea typeface="Cabin Sketch"/>
                <a:cs typeface="Cabin Sketch"/>
                <a:sym typeface="Cabin Sketch"/>
              </a:rPr>
              <a:t>ADT Specification: Priority Queue</a:t>
            </a:r>
            <a:endParaRPr>
              <a:latin typeface="Cabin Sketch"/>
              <a:ea typeface="Cabin Sketch"/>
              <a:cs typeface="Cabin Sketch"/>
              <a:sym typeface="Cabin Sketch"/>
            </a:endParaRPr>
          </a:p>
          <a:p>
            <a:pPr marL="0" lvl="0" indent="0" algn="l" rtl="0">
              <a:spcBef>
                <a:spcPts val="0"/>
              </a:spcBef>
              <a:spcAft>
                <a:spcPts val="0"/>
              </a:spcAft>
              <a:buNone/>
            </a:pPr>
            <a:endParaRPr/>
          </a:p>
        </p:txBody>
      </p:sp>
      <p:sp>
        <p:nvSpPr>
          <p:cNvPr id="173" name="Google Shape;173;p28"/>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Clr>
                <a:schemeClr val="dk1"/>
              </a:buClr>
              <a:buSzPts val="1100"/>
              <a:buFont typeface="Arial"/>
              <a:buNone/>
            </a:pPr>
            <a:r>
              <a:rPr lang="en-GB" sz="2400" b="1">
                <a:solidFill>
                  <a:srgbClr val="535353"/>
                </a:solidFill>
                <a:latin typeface="Cabin Sketch"/>
                <a:ea typeface="Cabin Sketch"/>
                <a:cs typeface="Cabin Sketch"/>
                <a:sym typeface="Cabin Sketch"/>
              </a:rPr>
              <a:t>name:	</a:t>
            </a:r>
            <a:r>
              <a:rPr lang="en-GB" sz="2400">
                <a:solidFill>
                  <a:srgbClr val="535353"/>
                </a:solidFill>
                <a:latin typeface="Cabin Sketch"/>
                <a:ea typeface="Cabin Sketch"/>
                <a:cs typeface="Cabin Sketch"/>
                <a:sym typeface="Cabin Sketch"/>
              </a:rPr>
              <a:t> 	priorityQueue</a:t>
            </a:r>
            <a:endParaRPr sz="2400">
              <a:solidFill>
                <a:srgbClr val="535353"/>
              </a:solidFill>
              <a:latin typeface="Cabin Sketch"/>
              <a:ea typeface="Cabin Sketch"/>
              <a:cs typeface="Cabin Sketch"/>
              <a:sym typeface="Cabin Sketch"/>
            </a:endParaRPr>
          </a:p>
          <a:p>
            <a:pPr marL="0" lvl="0" indent="0" algn="l" rtl="0">
              <a:lnSpc>
                <a:spcPct val="100000"/>
              </a:lnSpc>
              <a:spcBef>
                <a:spcPts val="600"/>
              </a:spcBef>
              <a:spcAft>
                <a:spcPts val="0"/>
              </a:spcAft>
              <a:buClr>
                <a:schemeClr val="dk1"/>
              </a:buClr>
              <a:buSzPts val="1100"/>
              <a:buFont typeface="Arial"/>
              <a:buNone/>
            </a:pPr>
            <a:r>
              <a:rPr lang="en-GB" sz="2400" b="1">
                <a:solidFill>
                  <a:srgbClr val="535353"/>
                </a:solidFill>
                <a:latin typeface="Cabin Sketch"/>
                <a:ea typeface="Cabin Sketch"/>
                <a:cs typeface="Cabin Sketch"/>
                <a:sym typeface="Cabin Sketch"/>
              </a:rPr>
              <a:t>import:</a:t>
            </a:r>
            <a:r>
              <a:rPr lang="en-GB" sz="2400">
                <a:solidFill>
                  <a:srgbClr val="535353"/>
                </a:solidFill>
                <a:latin typeface="Cabin Sketch"/>
                <a:ea typeface="Cabin Sketch"/>
                <a:cs typeface="Cabin Sketch"/>
                <a:sym typeface="Cabin Sketch"/>
              </a:rPr>
              <a:t> 	element, integer, boolean</a:t>
            </a:r>
            <a:endParaRPr sz="2400">
              <a:solidFill>
                <a:srgbClr val="535353"/>
              </a:solidFill>
              <a:latin typeface="Cabin Sketch"/>
              <a:ea typeface="Cabin Sketch"/>
              <a:cs typeface="Cabin Sketch"/>
              <a:sym typeface="Cabin Sketch"/>
            </a:endParaRPr>
          </a:p>
          <a:p>
            <a:pPr marL="0" lvl="0" indent="0" algn="l" rtl="0">
              <a:lnSpc>
                <a:spcPct val="100000"/>
              </a:lnSpc>
              <a:spcBef>
                <a:spcPts val="600"/>
              </a:spcBef>
              <a:spcAft>
                <a:spcPts val="0"/>
              </a:spcAft>
              <a:buClr>
                <a:schemeClr val="dk1"/>
              </a:buClr>
              <a:buSzPts val="1100"/>
              <a:buFont typeface="Arial"/>
              <a:buNone/>
            </a:pPr>
            <a:r>
              <a:rPr lang="en-GB" sz="2400" b="1">
                <a:solidFill>
                  <a:srgbClr val="535353"/>
                </a:solidFill>
                <a:latin typeface="Cabin Sketch"/>
                <a:ea typeface="Cabin Sketch"/>
                <a:cs typeface="Cabin Sketch"/>
                <a:sym typeface="Cabin Sketch"/>
              </a:rPr>
              <a:t>operations:</a:t>
            </a:r>
            <a:endParaRPr sz="2400" b="1">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empty 				: → priorityQueue</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isEmpty 				: priorityQueue → boolean</a:t>
            </a:r>
            <a:endParaRPr sz="2400">
              <a:solidFill>
                <a:srgbClr val="535353"/>
              </a:solidFill>
              <a:latin typeface="Cabin Sketch"/>
              <a:ea typeface="Cabin Sketch"/>
              <a:cs typeface="Cabin Sketch"/>
              <a:sym typeface="Cabin Sketch"/>
            </a:endParaRPr>
          </a:p>
          <a:p>
            <a:pPr marL="457200" lvl="0" indent="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insertWithPriority 	: priorityQueue x element x integer </a:t>
            </a:r>
            <a:endParaRPr sz="2400">
              <a:solidFill>
                <a:srgbClr val="535353"/>
              </a:solidFill>
              <a:latin typeface="Cabin Sketch"/>
              <a:ea typeface="Cabin Sketch"/>
              <a:cs typeface="Cabin Sketch"/>
              <a:sym typeface="Cabin Sketch"/>
            </a:endParaRPr>
          </a:p>
          <a:p>
            <a:pPr marL="274320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 priorityQueue</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getMin 				: priorityQueue → element</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removeMin			: priorityQueue → priorityQueue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9"/>
          <p:cNvPicPr preferRelativeResize="0"/>
          <p:nvPr/>
        </p:nvPicPr>
        <p:blipFill>
          <a:blip r:embed="rId3">
            <a:alphaModFix/>
          </a:blip>
          <a:stretch>
            <a:fillRect/>
          </a:stretch>
        </p:blipFill>
        <p:spPr>
          <a:xfrm>
            <a:off x="5577850" y="191150"/>
            <a:ext cx="2997350" cy="3027625"/>
          </a:xfrm>
          <a:prstGeom prst="rect">
            <a:avLst/>
          </a:prstGeom>
          <a:noFill/>
          <a:ln>
            <a:noFill/>
          </a:ln>
        </p:spPr>
      </p:pic>
      <p:sp>
        <p:nvSpPr>
          <p:cNvPr id="179" name="Google Shape;17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latin typeface="Cabin Sketch"/>
                <a:ea typeface="Cabin Sketch"/>
                <a:cs typeface="Cabin Sketch"/>
                <a:sym typeface="Cabin Sketch"/>
              </a:rPr>
              <a:t>ADT Specification: Dictionary</a:t>
            </a:r>
            <a:endParaRPr>
              <a:latin typeface="Cabin Sketch"/>
              <a:ea typeface="Cabin Sketch"/>
              <a:cs typeface="Cabin Sketch"/>
              <a:sym typeface="Cabin Sketch"/>
            </a:endParaRPr>
          </a:p>
          <a:p>
            <a:pPr marL="0" lvl="0" indent="0" algn="l" rtl="0">
              <a:spcBef>
                <a:spcPts val="0"/>
              </a:spcBef>
              <a:spcAft>
                <a:spcPts val="0"/>
              </a:spcAft>
              <a:buNone/>
            </a:pPr>
            <a:endParaRPr/>
          </a:p>
        </p:txBody>
      </p:sp>
      <p:sp>
        <p:nvSpPr>
          <p:cNvPr id="180" name="Google Shape;180;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Clr>
                <a:schemeClr val="dk1"/>
              </a:buClr>
              <a:buSzPts val="1100"/>
              <a:buFont typeface="Arial"/>
              <a:buNone/>
            </a:pPr>
            <a:r>
              <a:rPr lang="en-GB" sz="2400" b="1">
                <a:solidFill>
                  <a:srgbClr val="535353"/>
                </a:solidFill>
                <a:latin typeface="Cabin Sketch"/>
                <a:ea typeface="Cabin Sketch"/>
                <a:cs typeface="Cabin Sketch"/>
                <a:sym typeface="Cabin Sketch"/>
              </a:rPr>
              <a:t>name:	</a:t>
            </a:r>
            <a:r>
              <a:rPr lang="en-GB" sz="2400">
                <a:solidFill>
                  <a:srgbClr val="535353"/>
                </a:solidFill>
                <a:latin typeface="Cabin Sketch"/>
                <a:ea typeface="Cabin Sketch"/>
                <a:cs typeface="Cabin Sketch"/>
                <a:sym typeface="Cabin Sketch"/>
              </a:rPr>
              <a:t> 	dictionary</a:t>
            </a:r>
            <a:endParaRPr sz="2400">
              <a:solidFill>
                <a:srgbClr val="535353"/>
              </a:solidFill>
              <a:latin typeface="Cabin Sketch"/>
              <a:ea typeface="Cabin Sketch"/>
              <a:cs typeface="Cabin Sketch"/>
              <a:sym typeface="Cabin Sketch"/>
            </a:endParaRPr>
          </a:p>
          <a:p>
            <a:pPr marL="0" lvl="0" indent="0" algn="l" rtl="0">
              <a:lnSpc>
                <a:spcPct val="100000"/>
              </a:lnSpc>
              <a:spcBef>
                <a:spcPts val="600"/>
              </a:spcBef>
              <a:spcAft>
                <a:spcPts val="0"/>
              </a:spcAft>
              <a:buClr>
                <a:schemeClr val="dk1"/>
              </a:buClr>
              <a:buSzPts val="1100"/>
              <a:buFont typeface="Arial"/>
              <a:buNone/>
            </a:pPr>
            <a:r>
              <a:rPr lang="en-GB" sz="2400" b="1">
                <a:solidFill>
                  <a:srgbClr val="535353"/>
                </a:solidFill>
                <a:latin typeface="Cabin Sketch"/>
                <a:ea typeface="Cabin Sketch"/>
                <a:cs typeface="Cabin Sketch"/>
                <a:sym typeface="Cabin Sketch"/>
              </a:rPr>
              <a:t>import:</a:t>
            </a:r>
            <a:r>
              <a:rPr lang="en-GB" sz="2400">
                <a:solidFill>
                  <a:srgbClr val="535353"/>
                </a:solidFill>
                <a:latin typeface="Cabin Sketch"/>
                <a:ea typeface="Cabin Sketch"/>
                <a:cs typeface="Cabin Sketch"/>
                <a:sym typeface="Cabin Sketch"/>
              </a:rPr>
              <a:t> 	element, boolean</a:t>
            </a:r>
            <a:endParaRPr sz="2400">
              <a:solidFill>
                <a:srgbClr val="535353"/>
              </a:solidFill>
              <a:latin typeface="Cabin Sketch"/>
              <a:ea typeface="Cabin Sketch"/>
              <a:cs typeface="Cabin Sketch"/>
              <a:sym typeface="Cabin Sketch"/>
            </a:endParaRPr>
          </a:p>
          <a:p>
            <a:pPr marL="0" lvl="0" indent="0" algn="l" rtl="0">
              <a:lnSpc>
                <a:spcPct val="100000"/>
              </a:lnSpc>
              <a:spcBef>
                <a:spcPts val="600"/>
              </a:spcBef>
              <a:spcAft>
                <a:spcPts val="0"/>
              </a:spcAft>
              <a:buClr>
                <a:schemeClr val="dk1"/>
              </a:buClr>
              <a:buSzPts val="1100"/>
              <a:buFont typeface="Arial"/>
              <a:buNone/>
            </a:pPr>
            <a:r>
              <a:rPr lang="en-GB" sz="2400" b="1">
                <a:solidFill>
                  <a:srgbClr val="535353"/>
                </a:solidFill>
                <a:latin typeface="Cabin Sketch"/>
                <a:ea typeface="Cabin Sketch"/>
                <a:cs typeface="Cabin Sketch"/>
                <a:sym typeface="Cabin Sketch"/>
              </a:rPr>
              <a:t>operations:</a:t>
            </a:r>
            <a:endParaRPr sz="2400" b="1">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empty 	: → dictionary</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hasKey 	: dictionary x element → boolean</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add	 	: dictionary x element x element → dictionary</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update	: dictionary x element x element → dictionary</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remove	: dictionary x element → dictionary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Clr>
                <a:schemeClr val="dk1"/>
              </a:buClr>
              <a:buSzPts val="1100"/>
              <a:buFont typeface="Arial"/>
              <a:buNone/>
            </a:pPr>
            <a:r>
              <a:rPr lang="en-GB" sz="2400" b="1">
                <a:solidFill>
                  <a:srgbClr val="535353"/>
                </a:solidFill>
                <a:latin typeface="Cabin Sketch"/>
                <a:ea typeface="Cabin Sketch"/>
                <a:cs typeface="Cabin Sketch"/>
                <a:sym typeface="Cabin Sketch"/>
              </a:rPr>
              <a:t>name:	</a:t>
            </a:r>
            <a:r>
              <a:rPr lang="en-GB" sz="2400">
                <a:solidFill>
                  <a:srgbClr val="535353"/>
                </a:solidFill>
                <a:latin typeface="Cabin Sketch"/>
                <a:ea typeface="Cabin Sketch"/>
                <a:cs typeface="Cabin Sketch"/>
                <a:sym typeface="Cabin Sketch"/>
              </a:rPr>
              <a:t> 	dictionary</a:t>
            </a:r>
            <a:endParaRPr sz="2400">
              <a:solidFill>
                <a:srgbClr val="535353"/>
              </a:solidFill>
              <a:latin typeface="Cabin Sketch"/>
              <a:ea typeface="Cabin Sketch"/>
              <a:cs typeface="Cabin Sketch"/>
              <a:sym typeface="Cabin Sketch"/>
            </a:endParaRPr>
          </a:p>
          <a:p>
            <a:pPr marL="0" lvl="0" indent="0" algn="l" rtl="0">
              <a:lnSpc>
                <a:spcPct val="100000"/>
              </a:lnSpc>
              <a:spcBef>
                <a:spcPts val="600"/>
              </a:spcBef>
              <a:spcAft>
                <a:spcPts val="0"/>
              </a:spcAft>
              <a:buClr>
                <a:schemeClr val="dk1"/>
              </a:buClr>
              <a:buSzPts val="1100"/>
              <a:buFont typeface="Arial"/>
              <a:buNone/>
            </a:pPr>
            <a:r>
              <a:rPr lang="en-GB" sz="2400" b="1">
                <a:solidFill>
                  <a:srgbClr val="535353"/>
                </a:solidFill>
                <a:latin typeface="Cabin Sketch"/>
                <a:ea typeface="Cabin Sketch"/>
                <a:cs typeface="Cabin Sketch"/>
                <a:sym typeface="Cabin Sketch"/>
              </a:rPr>
              <a:t>import:</a:t>
            </a:r>
            <a:r>
              <a:rPr lang="en-GB" sz="2400">
                <a:solidFill>
                  <a:srgbClr val="535353"/>
                </a:solidFill>
                <a:latin typeface="Cabin Sketch"/>
                <a:ea typeface="Cabin Sketch"/>
                <a:cs typeface="Cabin Sketch"/>
                <a:sym typeface="Cabin Sketch"/>
              </a:rPr>
              <a:t> 	element, boolean</a:t>
            </a:r>
            <a:endParaRPr sz="2400">
              <a:solidFill>
                <a:srgbClr val="535353"/>
              </a:solidFill>
              <a:latin typeface="Cabin Sketch"/>
              <a:ea typeface="Cabin Sketch"/>
              <a:cs typeface="Cabin Sketch"/>
              <a:sym typeface="Cabin Sketch"/>
            </a:endParaRPr>
          </a:p>
          <a:p>
            <a:pPr marL="0" lvl="0" indent="0" algn="l" rtl="0">
              <a:lnSpc>
                <a:spcPct val="100000"/>
              </a:lnSpc>
              <a:spcBef>
                <a:spcPts val="600"/>
              </a:spcBef>
              <a:spcAft>
                <a:spcPts val="0"/>
              </a:spcAft>
              <a:buClr>
                <a:schemeClr val="dk1"/>
              </a:buClr>
              <a:buSzPts val="1100"/>
              <a:buFont typeface="Arial"/>
              <a:buNone/>
            </a:pPr>
            <a:r>
              <a:rPr lang="en-GB" sz="2400" b="1">
                <a:solidFill>
                  <a:srgbClr val="535353"/>
                </a:solidFill>
                <a:latin typeface="Cabin Sketch"/>
                <a:ea typeface="Cabin Sketch"/>
                <a:cs typeface="Cabin Sketch"/>
                <a:sym typeface="Cabin Sketch"/>
              </a:rPr>
              <a:t>operations:</a:t>
            </a:r>
            <a:endParaRPr sz="2400" b="1">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empty 	: → dictionary</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hasKey 	: dictionary x element → boolean</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add	 	: dictionary x element x element → dictionary</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update	: dictionary x element x element → dictionary</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remove	: dictionary x element → dictionary</a:t>
            </a:r>
            <a:endParaRPr/>
          </a:p>
        </p:txBody>
      </p:sp>
      <p:pic>
        <p:nvPicPr>
          <p:cNvPr id="186" name="Google Shape;186;p30"/>
          <p:cNvPicPr preferRelativeResize="0"/>
          <p:nvPr/>
        </p:nvPicPr>
        <p:blipFill>
          <a:blip r:embed="rId3">
            <a:alphaModFix/>
          </a:blip>
          <a:stretch>
            <a:fillRect/>
          </a:stretch>
        </p:blipFill>
        <p:spPr>
          <a:xfrm>
            <a:off x="5248529" y="660450"/>
            <a:ext cx="3689200" cy="2072875"/>
          </a:xfrm>
          <a:prstGeom prst="rect">
            <a:avLst/>
          </a:prstGeom>
          <a:noFill/>
          <a:ln>
            <a:noFill/>
          </a:ln>
        </p:spPr>
      </p:pic>
      <p:sp>
        <p:nvSpPr>
          <p:cNvPr id="187" name="Google Shape;18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latin typeface="Cabin Sketch"/>
                <a:ea typeface="Cabin Sketch"/>
                <a:cs typeface="Cabin Sketch"/>
                <a:sym typeface="Cabin Sketch"/>
              </a:rPr>
              <a:t>Next Lesson ... </a:t>
            </a:r>
            <a:r>
              <a:rPr lang="en-GB" b="1">
                <a:solidFill>
                  <a:srgbClr val="FF0000"/>
                </a:solidFill>
                <a:latin typeface="Cabin Sketch"/>
                <a:ea typeface="Cabin Sketch"/>
                <a:cs typeface="Cabin Sketch"/>
                <a:sym typeface="Cabin Sketch"/>
              </a:rPr>
              <a:t>Bring your dictionaries!!</a:t>
            </a:r>
            <a:endParaRPr b="1">
              <a:solidFill>
                <a:srgbClr val="FF0000"/>
              </a:solidFill>
              <a:latin typeface="Cabin Sketch"/>
              <a:ea typeface="Cabin Sketch"/>
              <a:cs typeface="Cabin Sketch"/>
              <a:sym typeface="Cabin Sketch"/>
            </a:endParaRPr>
          </a:p>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latin typeface="Cabin Sketch"/>
                <a:ea typeface="Cabin Sketch"/>
                <a:cs typeface="Cabin Sketch"/>
                <a:sym typeface="Cabin Sketch"/>
              </a:rPr>
              <a:t>Let’s Code up a Queue together</a:t>
            </a:r>
            <a:endParaRPr/>
          </a:p>
        </p:txBody>
      </p:sp>
      <p:pic>
        <p:nvPicPr>
          <p:cNvPr id="193" name="Google Shape;193;p31"/>
          <p:cNvPicPr preferRelativeResize="0"/>
          <p:nvPr/>
        </p:nvPicPr>
        <p:blipFill>
          <a:blip r:embed="rId3">
            <a:alphaModFix/>
          </a:blip>
          <a:stretch>
            <a:fillRect/>
          </a:stretch>
        </p:blipFill>
        <p:spPr>
          <a:xfrm>
            <a:off x="1760350" y="1363348"/>
            <a:ext cx="5989300" cy="2994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rgbClr val="38761D"/>
                </a:solidFill>
                <a:latin typeface="Cabin Sketch"/>
                <a:ea typeface="Cabin Sketch"/>
                <a:cs typeface="Cabin Sketch"/>
                <a:sym typeface="Cabin Sketch"/>
              </a:rPr>
              <a:t>ADT Signature Specifications</a:t>
            </a:r>
            <a:endParaRPr>
              <a:solidFill>
                <a:srgbClr val="38761D"/>
              </a:solidFill>
              <a:latin typeface="Cabin Sketch"/>
              <a:ea typeface="Cabin Sketch"/>
              <a:cs typeface="Cabin Sketch"/>
              <a:sym typeface="Cabin Sketch"/>
            </a:endParaRPr>
          </a:p>
        </p:txBody>
      </p:sp>
      <p:sp>
        <p:nvSpPr>
          <p:cNvPr id="77" name="Google Shape;77;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Shadows Into Light"/>
                <a:ea typeface="Shadows Into Light"/>
                <a:cs typeface="Shadows Into Light"/>
                <a:sym typeface="Shadows Into Light"/>
              </a:rPr>
              <a:t>Let’s get specific!</a:t>
            </a:r>
            <a:endParaRPr>
              <a:latin typeface="Shadows Into Light"/>
              <a:ea typeface="Shadows Into Light"/>
              <a:cs typeface="Shadows Into Light"/>
              <a:sym typeface="Shadows Into Light"/>
            </a:endParaRPr>
          </a:p>
        </p:txBody>
      </p:sp>
      <p:pic>
        <p:nvPicPr>
          <p:cNvPr id="78" name="Google Shape;78;p14" descr="Image result for kung fu panda"/>
          <p:cNvPicPr preferRelativeResize="0"/>
          <p:nvPr/>
        </p:nvPicPr>
        <p:blipFill>
          <a:blip r:embed="rId3">
            <a:alphaModFix/>
          </a:blip>
          <a:stretch>
            <a:fillRect/>
          </a:stretch>
        </p:blipFill>
        <p:spPr>
          <a:xfrm>
            <a:off x="693350" y="2937150"/>
            <a:ext cx="1800225" cy="1857375"/>
          </a:xfrm>
          <a:prstGeom prst="rect">
            <a:avLst/>
          </a:prstGeom>
          <a:noFill/>
          <a:ln>
            <a:noFill/>
          </a:ln>
        </p:spPr>
      </p:pic>
      <p:pic>
        <p:nvPicPr>
          <p:cNvPr id="79" name="Google Shape;79;p14" descr="Image result for kung fu panda"/>
          <p:cNvPicPr preferRelativeResize="0"/>
          <p:nvPr/>
        </p:nvPicPr>
        <p:blipFill>
          <a:blip r:embed="rId4">
            <a:alphaModFix/>
          </a:blip>
          <a:stretch>
            <a:fillRect/>
          </a:stretch>
        </p:blipFill>
        <p:spPr>
          <a:xfrm>
            <a:off x="6993975" y="546125"/>
            <a:ext cx="2009775" cy="1685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bin Sketch"/>
                <a:ea typeface="Cabin Sketch"/>
                <a:cs typeface="Cabin Sketch"/>
                <a:sym typeface="Cabin Sketch"/>
              </a:rPr>
              <a:t>Your turn to code up a stack</a:t>
            </a:r>
            <a:endParaRPr/>
          </a:p>
        </p:txBody>
      </p:sp>
      <p:pic>
        <p:nvPicPr>
          <p:cNvPr id="199" name="Google Shape;199;p32"/>
          <p:cNvPicPr preferRelativeResize="0"/>
          <p:nvPr/>
        </p:nvPicPr>
        <p:blipFill>
          <a:blip r:embed="rId3">
            <a:alphaModFix/>
          </a:blip>
          <a:stretch>
            <a:fillRect/>
          </a:stretch>
        </p:blipFill>
        <p:spPr>
          <a:xfrm>
            <a:off x="3180550" y="1129725"/>
            <a:ext cx="2782900" cy="3715325"/>
          </a:xfrm>
          <a:prstGeom prst="rect">
            <a:avLst/>
          </a:prstGeom>
          <a:noFill/>
          <a:ln>
            <a:noFill/>
          </a:ln>
        </p:spPr>
      </p:pic>
      <p:sp>
        <p:nvSpPr>
          <p:cNvPr id="200" name="Google Shape;200;p32"/>
          <p:cNvSpPr txBox="1"/>
          <p:nvPr/>
        </p:nvSpPr>
        <p:spPr>
          <a:xfrm>
            <a:off x="6049500" y="2181275"/>
            <a:ext cx="2782800" cy="7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u="sng">
                <a:solidFill>
                  <a:schemeClr val="hlink"/>
                </a:solidFill>
                <a:hlinkClick r:id="rId4"/>
              </a:rPr>
              <a:t>Submit the task here in canvas</a:t>
            </a:r>
            <a:endParaRPr sz="1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bin Sketch"/>
                <a:ea typeface="Cabin Sketch"/>
                <a:cs typeface="Cabin Sketch"/>
                <a:sym typeface="Cabin Sketch"/>
              </a:rPr>
              <a:t>Some key terminology</a:t>
            </a:r>
            <a:endParaRPr>
              <a:latin typeface="Cabin Sketch"/>
              <a:ea typeface="Cabin Sketch"/>
              <a:cs typeface="Cabin Sketch"/>
              <a:sym typeface="Cabin Sketch"/>
            </a:endParaRPr>
          </a:p>
        </p:txBody>
      </p:sp>
      <p:sp>
        <p:nvSpPr>
          <p:cNvPr id="85" name="Google Shape;8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Clr>
                <a:schemeClr val="dk1"/>
              </a:buClr>
              <a:buSzPts val="1100"/>
              <a:buFont typeface="Arial"/>
              <a:buNone/>
            </a:pPr>
            <a:r>
              <a:rPr lang="en-GB" u="sng">
                <a:solidFill>
                  <a:srgbClr val="0000FF"/>
                </a:solidFill>
              </a:rPr>
              <a:t>Abstraction</a:t>
            </a:r>
            <a:endParaRPr u="sng">
              <a:solidFill>
                <a:srgbClr val="0000FF"/>
              </a:solidFill>
            </a:endParaRPr>
          </a:p>
          <a:p>
            <a:pPr marL="0" lvl="0" indent="0" algn="l" rtl="0">
              <a:lnSpc>
                <a:spcPct val="100000"/>
              </a:lnSpc>
              <a:spcBef>
                <a:spcPts val="600"/>
              </a:spcBef>
              <a:spcAft>
                <a:spcPts val="0"/>
              </a:spcAft>
              <a:buClr>
                <a:schemeClr val="dk1"/>
              </a:buClr>
              <a:buSzPts val="1100"/>
              <a:buFont typeface="Arial"/>
              <a:buNone/>
            </a:pPr>
            <a:r>
              <a:rPr lang="en-GB">
                <a:solidFill>
                  <a:schemeClr val="dk1"/>
                </a:solidFill>
              </a:rPr>
              <a:t>The process of taking specific examples or instances of a concept or process and using these examples to derive a general set of rules.</a:t>
            </a:r>
            <a:endParaRPr>
              <a:solidFill>
                <a:schemeClr val="dk1"/>
              </a:solidFill>
            </a:endParaRPr>
          </a:p>
          <a:p>
            <a:pPr marL="0" lvl="0" indent="0" algn="l" rtl="0">
              <a:lnSpc>
                <a:spcPct val="100000"/>
              </a:lnSpc>
              <a:spcBef>
                <a:spcPts val="600"/>
              </a:spcBef>
              <a:spcAft>
                <a:spcPts val="0"/>
              </a:spcAft>
              <a:buClr>
                <a:schemeClr val="dk1"/>
              </a:buClr>
              <a:buSzPts val="1100"/>
              <a:buFont typeface="Arial"/>
              <a:buNone/>
            </a:pPr>
            <a:r>
              <a:rPr lang="en-GB" u="sng">
                <a:solidFill>
                  <a:srgbClr val="0000FF"/>
                </a:solidFill>
              </a:rPr>
              <a:t>An Interface</a:t>
            </a:r>
            <a:endParaRPr u="sng">
              <a:solidFill>
                <a:srgbClr val="0000FF"/>
              </a:solidFill>
            </a:endParaRPr>
          </a:p>
          <a:p>
            <a:pPr marL="0" lvl="0" indent="0" algn="l" rtl="0">
              <a:lnSpc>
                <a:spcPct val="100000"/>
              </a:lnSpc>
              <a:spcBef>
                <a:spcPts val="600"/>
              </a:spcBef>
              <a:spcAft>
                <a:spcPts val="0"/>
              </a:spcAft>
              <a:buClr>
                <a:schemeClr val="dk1"/>
              </a:buClr>
              <a:buSzPts val="1100"/>
              <a:buFont typeface="Arial"/>
              <a:buNone/>
            </a:pPr>
            <a:r>
              <a:rPr lang="en-GB">
                <a:solidFill>
                  <a:schemeClr val="dk1"/>
                </a:solidFill>
              </a:rPr>
              <a:t>A shared boundary between parts of a computer program, algorithm or data structure. The interface specifies how a data structure or program interacts with others.</a:t>
            </a:r>
            <a:endParaRPr>
              <a:solidFill>
                <a:schemeClr val="dk1"/>
              </a:solidFill>
            </a:endParaRPr>
          </a:p>
          <a:p>
            <a:pPr marL="0" lvl="0" indent="0" algn="l" rtl="0">
              <a:lnSpc>
                <a:spcPct val="100000"/>
              </a:lnSpc>
              <a:spcBef>
                <a:spcPts val="600"/>
              </a:spcBef>
              <a:spcAft>
                <a:spcPts val="0"/>
              </a:spcAft>
              <a:buClr>
                <a:schemeClr val="dk1"/>
              </a:buClr>
              <a:buSzPts val="1100"/>
              <a:buFont typeface="Arial"/>
              <a:buNone/>
            </a:pPr>
            <a:r>
              <a:rPr lang="en-GB" u="sng">
                <a:solidFill>
                  <a:srgbClr val="0000FF"/>
                </a:solidFill>
              </a:rPr>
              <a:t>An Implementation</a:t>
            </a:r>
            <a:endParaRPr>
              <a:solidFill>
                <a:srgbClr val="0000FF"/>
              </a:solidFill>
            </a:endParaRPr>
          </a:p>
          <a:p>
            <a:pPr marL="0" lvl="0" indent="0" algn="l" rtl="0">
              <a:lnSpc>
                <a:spcPct val="100000"/>
              </a:lnSpc>
              <a:spcBef>
                <a:spcPts val="600"/>
              </a:spcBef>
              <a:spcAft>
                <a:spcPts val="0"/>
              </a:spcAft>
              <a:buClr>
                <a:schemeClr val="dk1"/>
              </a:buClr>
              <a:buSzPts val="1100"/>
              <a:buFont typeface="Arial"/>
              <a:buNone/>
            </a:pPr>
            <a:r>
              <a:rPr lang="en-GB">
                <a:solidFill>
                  <a:schemeClr val="dk1"/>
                </a:solidFill>
              </a:rPr>
              <a:t>A specific instance that implements a given interface. Just as there may be multiple ways of solving a particular problem, an interface may have several different implementations.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6" descr="Image result for kung fu panda"/>
          <p:cNvPicPr preferRelativeResize="0"/>
          <p:nvPr/>
        </p:nvPicPr>
        <p:blipFill rotWithShape="1">
          <a:blip r:embed="rId3">
            <a:alphaModFix/>
          </a:blip>
          <a:srcRect b="41242"/>
          <a:stretch/>
        </p:blipFill>
        <p:spPr>
          <a:xfrm>
            <a:off x="3633650" y="4024150"/>
            <a:ext cx="1800225" cy="1119350"/>
          </a:xfrm>
          <a:prstGeom prst="rect">
            <a:avLst/>
          </a:prstGeom>
          <a:noFill/>
          <a:ln>
            <a:noFill/>
          </a:ln>
        </p:spPr>
      </p:pic>
      <p:sp>
        <p:nvSpPr>
          <p:cNvPr id="91" name="Google Shape;9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bin Sketch"/>
                <a:ea typeface="Cabin Sketch"/>
                <a:cs typeface="Cabin Sketch"/>
                <a:sym typeface="Cabin Sketch"/>
              </a:rPr>
              <a:t>ADT Signature Specification</a:t>
            </a:r>
            <a:endParaRPr>
              <a:latin typeface="Cabin Sketch"/>
              <a:ea typeface="Cabin Sketch"/>
              <a:cs typeface="Cabin Sketch"/>
              <a:sym typeface="Cabin Sketch"/>
            </a:endParaRPr>
          </a:p>
        </p:txBody>
      </p:sp>
      <p:sp>
        <p:nvSpPr>
          <p:cNvPr id="92" name="Google Shape;9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A formal specification acts as a contract between the users of an ADT and those creating an implementation. </a:t>
            </a:r>
            <a:endParaRPr>
              <a:solidFill>
                <a:schemeClr val="dk1"/>
              </a:solidFill>
            </a:endParaRPr>
          </a:p>
          <a:p>
            <a:pPr marL="0" lvl="0" indent="0" algn="l" rtl="0">
              <a:spcBef>
                <a:spcPts val="0"/>
              </a:spcBef>
              <a:spcAft>
                <a:spcPts val="0"/>
              </a:spcAft>
              <a:buClr>
                <a:schemeClr val="dk1"/>
              </a:buClr>
              <a:buSzPts val="1100"/>
              <a:buFont typeface="Arial"/>
              <a:buNone/>
            </a:pPr>
            <a:endParaRPr sz="800">
              <a:solidFill>
                <a:schemeClr val="dk1"/>
              </a:solidFill>
            </a:endParaRPr>
          </a:p>
          <a:p>
            <a:pPr marL="0" lvl="0" indent="0" algn="l" rtl="0">
              <a:spcBef>
                <a:spcPts val="0"/>
              </a:spcBef>
              <a:spcAft>
                <a:spcPts val="0"/>
              </a:spcAft>
              <a:buClr>
                <a:schemeClr val="dk1"/>
              </a:buClr>
              <a:buSzPts val="1100"/>
              <a:buFont typeface="Arial"/>
              <a:buNone/>
            </a:pPr>
            <a:r>
              <a:rPr lang="en-GB">
                <a:solidFill>
                  <a:srgbClr val="FF0000"/>
                </a:solidFill>
              </a:rPr>
              <a:t>An ADT specification describes the properties of the data and the </a:t>
            </a:r>
            <a:r>
              <a:rPr lang="en-GB" u="sng">
                <a:solidFill>
                  <a:srgbClr val="0000FF"/>
                </a:solidFill>
              </a:rPr>
              <a:t>OPERATIONS</a:t>
            </a:r>
            <a:r>
              <a:rPr lang="en-GB">
                <a:solidFill>
                  <a:srgbClr val="0000FF"/>
                </a:solidFill>
              </a:rPr>
              <a:t> </a:t>
            </a:r>
            <a:r>
              <a:rPr lang="en-GB">
                <a:solidFill>
                  <a:srgbClr val="FF0000"/>
                </a:solidFill>
              </a:rPr>
              <a:t>that it supports on that data.</a:t>
            </a:r>
            <a:r>
              <a:rPr lang="en-GB">
                <a:solidFill>
                  <a:schemeClr val="dk1"/>
                </a:solidFill>
              </a:rPr>
              <a:t> In this way the data and the operations that can be performed on it are coupled together by the specification. </a:t>
            </a:r>
            <a:endParaRPr>
              <a:solidFill>
                <a:schemeClr val="dk1"/>
              </a:solidFill>
            </a:endParaRPr>
          </a:p>
          <a:p>
            <a:pPr marL="0" lvl="0" indent="0" algn="l" rtl="0">
              <a:spcBef>
                <a:spcPts val="0"/>
              </a:spcBef>
              <a:spcAft>
                <a:spcPts val="0"/>
              </a:spcAft>
              <a:buClr>
                <a:schemeClr val="dk1"/>
              </a:buClr>
              <a:buSzPts val="1100"/>
              <a:buFont typeface="Arial"/>
              <a:buNone/>
            </a:pPr>
            <a:endParaRPr sz="800">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This specification is programming language agnostic, instead forming a contract that an implementation of the data type must satisfy.</a:t>
            </a:r>
            <a:endParaRPr>
              <a:solidFill>
                <a:schemeClr val="dk1"/>
              </a:solidFill>
            </a:endParaRPr>
          </a:p>
          <a:p>
            <a:pPr marL="0" lvl="0" indent="0" algn="l" rtl="0">
              <a:spcBef>
                <a:spcPts val="0"/>
              </a:spcBef>
              <a:spcAft>
                <a:spcPts val="0"/>
              </a:spcAft>
              <a:buClr>
                <a:schemeClr val="dk1"/>
              </a:buClr>
              <a:buSzPts val="1100"/>
              <a:buFont typeface="Arial"/>
              <a:buNone/>
            </a:pPr>
            <a:endParaRPr sz="800">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**NOTE - An ADT specification does not detail how data will be represented by an implementation.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bin Sketch"/>
                <a:ea typeface="Cabin Sketch"/>
                <a:cs typeface="Cabin Sketch"/>
                <a:sym typeface="Cabin Sketch"/>
              </a:rPr>
              <a:t>ADT Signature Specification (in English)</a:t>
            </a:r>
            <a:endParaRPr>
              <a:latin typeface="Cabin Sketch"/>
              <a:ea typeface="Cabin Sketch"/>
              <a:cs typeface="Cabin Sketch"/>
              <a:sym typeface="Cabin Sketch"/>
            </a:endParaRPr>
          </a:p>
        </p:txBody>
      </p:sp>
      <p:sp>
        <p:nvSpPr>
          <p:cNvPr id="98" name="Google Shape;98;p17"/>
          <p:cNvSpPr txBox="1">
            <a:spLocks noGrp="1"/>
          </p:cNvSpPr>
          <p:nvPr>
            <p:ph type="body" idx="1"/>
          </p:nvPr>
        </p:nvSpPr>
        <p:spPr>
          <a:xfrm>
            <a:off x="3135675" y="2294325"/>
            <a:ext cx="5370600" cy="227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An ADT specification tells anyone who is going to use the data type, what can and can’t be done with it. </a:t>
            </a:r>
            <a:endParaRPr/>
          </a:p>
        </p:txBody>
      </p:sp>
      <p:pic>
        <p:nvPicPr>
          <p:cNvPr id="99" name="Google Shape;99;p17" descr="Image result for kung fu panda"/>
          <p:cNvPicPr preferRelativeResize="0"/>
          <p:nvPr/>
        </p:nvPicPr>
        <p:blipFill>
          <a:blip r:embed="rId3">
            <a:alphaModFix/>
          </a:blip>
          <a:stretch>
            <a:fillRect/>
          </a:stretch>
        </p:blipFill>
        <p:spPr>
          <a:xfrm>
            <a:off x="311700" y="1245425"/>
            <a:ext cx="2769550" cy="3323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bin Sketch"/>
                <a:ea typeface="Cabin Sketch"/>
                <a:cs typeface="Cabin Sketch"/>
                <a:sym typeface="Cabin Sketch"/>
              </a:rPr>
              <a:t>Types of operations</a:t>
            </a:r>
            <a:endParaRPr>
              <a:latin typeface="Cabin Sketch"/>
              <a:ea typeface="Cabin Sketch"/>
              <a:cs typeface="Cabin Sketch"/>
              <a:sym typeface="Cabin Sketch"/>
            </a:endParaRPr>
          </a:p>
        </p:txBody>
      </p:sp>
      <p:sp>
        <p:nvSpPr>
          <p:cNvPr id="105" name="Google Shape;10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When specifying an ADT operators typically fit into one of two categories: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1828800" lvl="0" indent="0" algn="l" rtl="0">
              <a:spcBef>
                <a:spcPts val="0"/>
              </a:spcBef>
              <a:spcAft>
                <a:spcPts val="0"/>
              </a:spcAft>
              <a:buClr>
                <a:schemeClr val="dk1"/>
              </a:buClr>
              <a:buSzPts val="1100"/>
              <a:buFont typeface="Arial"/>
              <a:buNone/>
            </a:pPr>
            <a:endParaRPr>
              <a:solidFill>
                <a:schemeClr val="dk1"/>
              </a:solidFill>
            </a:endParaRPr>
          </a:p>
          <a:p>
            <a:pPr marL="1828800" lvl="0" indent="0" algn="l" rtl="0">
              <a:spcBef>
                <a:spcPts val="0"/>
              </a:spcBef>
              <a:spcAft>
                <a:spcPts val="0"/>
              </a:spcAft>
              <a:buClr>
                <a:schemeClr val="dk1"/>
              </a:buClr>
              <a:buSzPts val="1100"/>
              <a:buFont typeface="Arial"/>
              <a:buNone/>
            </a:pPr>
            <a:r>
              <a:rPr lang="en-GB">
                <a:solidFill>
                  <a:schemeClr val="dk1"/>
                </a:solidFill>
              </a:rPr>
              <a:t>Constructors: Operators used to construct or build different values of the data type.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1371600" lvl="0" indent="457200" algn="l" rtl="0">
              <a:spcBef>
                <a:spcPts val="0"/>
              </a:spcBef>
              <a:spcAft>
                <a:spcPts val="0"/>
              </a:spcAft>
              <a:buClr>
                <a:schemeClr val="dk1"/>
              </a:buClr>
              <a:buSzPts val="1100"/>
              <a:buFont typeface="Arial"/>
              <a:buNone/>
            </a:pPr>
            <a:r>
              <a:rPr lang="en-GB">
                <a:solidFill>
                  <a:schemeClr val="dk1"/>
                </a:solidFill>
              </a:rPr>
              <a:t>Observers: Operators used to query the data type.</a:t>
            </a:r>
            <a:endParaRPr>
              <a:solidFill>
                <a:schemeClr val="dk1"/>
              </a:solidFill>
            </a:endParaRPr>
          </a:p>
          <a:p>
            <a:pPr marL="0" lvl="0" indent="0" algn="l" rtl="0">
              <a:lnSpc>
                <a:spcPct val="100000"/>
              </a:lnSpc>
              <a:spcBef>
                <a:spcPts val="600"/>
              </a:spcBef>
              <a:spcAft>
                <a:spcPts val="0"/>
              </a:spcAft>
              <a:buClr>
                <a:schemeClr val="dk1"/>
              </a:buClr>
              <a:buSzPts val="1100"/>
              <a:buFont typeface="Arial"/>
              <a:buNone/>
            </a:pPr>
            <a:endParaRPr sz="3000">
              <a:solidFill>
                <a:schemeClr val="dk1"/>
              </a:solidFill>
            </a:endParaRPr>
          </a:p>
          <a:p>
            <a:pPr marL="0" lvl="0" indent="0" algn="l" rtl="0">
              <a:spcBef>
                <a:spcPts val="0"/>
              </a:spcBef>
              <a:spcAft>
                <a:spcPts val="1600"/>
              </a:spcAft>
              <a:buNone/>
            </a:pPr>
            <a:endParaRPr/>
          </a:p>
        </p:txBody>
      </p:sp>
      <p:pic>
        <p:nvPicPr>
          <p:cNvPr id="106" name="Google Shape;106;p18" descr="Image result for kung fu panda"/>
          <p:cNvPicPr preferRelativeResize="0"/>
          <p:nvPr/>
        </p:nvPicPr>
        <p:blipFill>
          <a:blip r:embed="rId3">
            <a:alphaModFix/>
          </a:blip>
          <a:stretch>
            <a:fillRect/>
          </a:stretch>
        </p:blipFill>
        <p:spPr>
          <a:xfrm>
            <a:off x="424625" y="3266725"/>
            <a:ext cx="1590675" cy="1847850"/>
          </a:xfrm>
          <a:prstGeom prst="rect">
            <a:avLst/>
          </a:prstGeom>
          <a:noFill/>
          <a:ln>
            <a:noFill/>
          </a:ln>
        </p:spPr>
      </p:pic>
      <p:pic>
        <p:nvPicPr>
          <p:cNvPr id="107" name="Google Shape;107;p18" descr="Image result for kung fu panda"/>
          <p:cNvPicPr preferRelativeResize="0"/>
          <p:nvPr/>
        </p:nvPicPr>
        <p:blipFill>
          <a:blip r:embed="rId4">
            <a:alphaModFix/>
          </a:blip>
          <a:stretch>
            <a:fillRect/>
          </a:stretch>
        </p:blipFill>
        <p:spPr>
          <a:xfrm>
            <a:off x="653225" y="1704625"/>
            <a:ext cx="1514475" cy="1562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bin Sketch"/>
                <a:ea typeface="Cabin Sketch"/>
                <a:cs typeface="Cabin Sketch"/>
                <a:sym typeface="Cabin Sketch"/>
              </a:rPr>
              <a:t>Constructors - some examples</a:t>
            </a:r>
            <a:endParaRPr>
              <a:latin typeface="Cabin Sketch"/>
              <a:ea typeface="Cabin Sketch"/>
              <a:cs typeface="Cabin Sketch"/>
              <a:sym typeface="Cabin Sketch"/>
            </a:endParaRPr>
          </a:p>
        </p:txBody>
      </p:sp>
      <p:sp>
        <p:nvSpPr>
          <p:cNvPr id="113" name="Google Shape;11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Some examples of common constructor operations supported by the graph ADT.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342900" algn="l" rtl="0">
              <a:spcBef>
                <a:spcPts val="0"/>
              </a:spcBef>
              <a:spcAft>
                <a:spcPts val="0"/>
              </a:spcAft>
              <a:buClr>
                <a:schemeClr val="dk1"/>
              </a:buClr>
              <a:buSzPts val="1800"/>
              <a:buChar char="●"/>
            </a:pPr>
            <a:r>
              <a:rPr lang="en-GB">
                <a:solidFill>
                  <a:srgbClr val="FF0000"/>
                </a:solidFill>
              </a:rPr>
              <a:t>Create:</a:t>
            </a:r>
            <a:r>
              <a:rPr lang="en-GB">
                <a:solidFill>
                  <a:schemeClr val="dk1"/>
                </a:solidFill>
              </a:rPr>
              <a:t> Creates an empty graph.</a:t>
            </a:r>
            <a:endParaRPr>
              <a:solidFill>
                <a:schemeClr val="dk1"/>
              </a:solidFill>
            </a:endParaRPr>
          </a:p>
          <a:p>
            <a:pPr marL="457200" lvl="0" indent="-342900" algn="l" rtl="0">
              <a:spcBef>
                <a:spcPts val="0"/>
              </a:spcBef>
              <a:spcAft>
                <a:spcPts val="0"/>
              </a:spcAft>
              <a:buClr>
                <a:schemeClr val="dk1"/>
              </a:buClr>
              <a:buSzPts val="1800"/>
              <a:buChar char="●"/>
            </a:pPr>
            <a:r>
              <a:rPr lang="en-GB">
                <a:solidFill>
                  <a:srgbClr val="FF0000"/>
                </a:solidFill>
              </a:rPr>
              <a:t>add node(</a:t>
            </a:r>
            <a:r>
              <a:rPr lang="en-GB" i="1">
                <a:solidFill>
                  <a:srgbClr val="FF0000"/>
                </a:solidFill>
              </a:rPr>
              <a:t>G,u</a:t>
            </a:r>
            <a:r>
              <a:rPr lang="en-GB">
                <a:solidFill>
                  <a:srgbClr val="FF0000"/>
                </a:solidFill>
              </a:rPr>
              <a:t>):</a:t>
            </a:r>
            <a:r>
              <a:rPr lang="en-GB">
                <a:solidFill>
                  <a:schemeClr val="dk1"/>
                </a:solidFill>
              </a:rPr>
              <a:t> Adds a new node </a:t>
            </a:r>
            <a:r>
              <a:rPr lang="en-GB" i="1">
                <a:solidFill>
                  <a:schemeClr val="dk1"/>
                </a:solidFill>
              </a:rPr>
              <a:t>u</a:t>
            </a:r>
            <a:r>
              <a:rPr lang="en-GB">
                <a:solidFill>
                  <a:schemeClr val="dk1"/>
                </a:solidFill>
              </a:rPr>
              <a:t> to the graph.</a:t>
            </a:r>
            <a:endParaRPr>
              <a:solidFill>
                <a:schemeClr val="dk1"/>
              </a:solidFill>
            </a:endParaRPr>
          </a:p>
          <a:p>
            <a:pPr marL="457200" lvl="0" indent="-342900" algn="l" rtl="0">
              <a:spcBef>
                <a:spcPts val="0"/>
              </a:spcBef>
              <a:spcAft>
                <a:spcPts val="0"/>
              </a:spcAft>
              <a:buClr>
                <a:schemeClr val="dk1"/>
              </a:buClr>
              <a:buSzPts val="1800"/>
              <a:buChar char="●"/>
            </a:pPr>
            <a:r>
              <a:rPr lang="en-GB">
                <a:solidFill>
                  <a:srgbClr val="FF0000"/>
                </a:solidFill>
              </a:rPr>
              <a:t>remove node(</a:t>
            </a:r>
            <a:r>
              <a:rPr lang="en-GB" i="1">
                <a:solidFill>
                  <a:srgbClr val="FF0000"/>
                </a:solidFill>
              </a:rPr>
              <a:t>G,u</a:t>
            </a:r>
            <a:r>
              <a:rPr lang="en-GB">
                <a:solidFill>
                  <a:srgbClr val="FF0000"/>
                </a:solidFill>
              </a:rPr>
              <a:t>):</a:t>
            </a:r>
            <a:r>
              <a:rPr lang="en-GB">
                <a:solidFill>
                  <a:schemeClr val="dk1"/>
                </a:solidFill>
              </a:rPr>
              <a:t> Removes a node </a:t>
            </a:r>
            <a:r>
              <a:rPr lang="en-GB" i="1">
                <a:solidFill>
                  <a:schemeClr val="dk1"/>
                </a:solidFill>
              </a:rPr>
              <a:t>u</a:t>
            </a:r>
            <a:r>
              <a:rPr lang="en-GB">
                <a:solidFill>
                  <a:schemeClr val="dk1"/>
                </a:solidFill>
              </a:rPr>
              <a:t> from the graph, if it exists.</a:t>
            </a:r>
            <a:endParaRPr>
              <a:solidFill>
                <a:schemeClr val="dk1"/>
              </a:solidFill>
            </a:endParaRPr>
          </a:p>
          <a:p>
            <a:pPr marL="457200" lvl="0" indent="-342900" algn="l" rtl="0">
              <a:spcBef>
                <a:spcPts val="0"/>
              </a:spcBef>
              <a:spcAft>
                <a:spcPts val="0"/>
              </a:spcAft>
              <a:buClr>
                <a:schemeClr val="dk1"/>
              </a:buClr>
              <a:buSzPts val="1800"/>
              <a:buChar char="●"/>
            </a:pPr>
            <a:r>
              <a:rPr lang="en-GB">
                <a:solidFill>
                  <a:srgbClr val="FF0000"/>
                </a:solidFill>
              </a:rPr>
              <a:t>add edge(</a:t>
            </a:r>
            <a:r>
              <a:rPr lang="en-GB" i="1">
                <a:solidFill>
                  <a:srgbClr val="FF0000"/>
                </a:solidFill>
              </a:rPr>
              <a:t>G,u,v</a:t>
            </a:r>
            <a:r>
              <a:rPr lang="en-GB">
                <a:solidFill>
                  <a:srgbClr val="FF0000"/>
                </a:solidFill>
              </a:rPr>
              <a:t>):</a:t>
            </a:r>
            <a:r>
              <a:rPr lang="en-GB">
                <a:solidFill>
                  <a:schemeClr val="dk1"/>
                </a:solidFill>
              </a:rPr>
              <a:t> Adds an edge from </a:t>
            </a:r>
            <a:r>
              <a:rPr lang="en-GB" i="1">
                <a:solidFill>
                  <a:schemeClr val="dk1"/>
                </a:solidFill>
              </a:rPr>
              <a:t>u</a:t>
            </a:r>
            <a:r>
              <a:rPr lang="en-GB">
                <a:solidFill>
                  <a:schemeClr val="dk1"/>
                </a:solidFill>
              </a:rPr>
              <a:t> to </a:t>
            </a:r>
            <a:r>
              <a:rPr lang="en-GB" i="1">
                <a:solidFill>
                  <a:schemeClr val="dk1"/>
                </a:solidFill>
              </a:rPr>
              <a:t>v</a:t>
            </a:r>
            <a:r>
              <a:rPr lang="en-GB">
                <a:solidFill>
                  <a:schemeClr val="dk1"/>
                </a:solidFill>
              </a:rPr>
              <a:t>.</a:t>
            </a:r>
            <a:endParaRPr>
              <a:solidFill>
                <a:schemeClr val="dk1"/>
              </a:solidFill>
            </a:endParaRPr>
          </a:p>
          <a:p>
            <a:pPr marL="457200" lvl="0" indent="-342900" algn="l" rtl="0">
              <a:spcBef>
                <a:spcPts val="0"/>
              </a:spcBef>
              <a:spcAft>
                <a:spcPts val="0"/>
              </a:spcAft>
              <a:buClr>
                <a:schemeClr val="dk1"/>
              </a:buClr>
              <a:buSzPts val="1800"/>
              <a:buChar char="●"/>
            </a:pPr>
            <a:r>
              <a:rPr lang="en-GB">
                <a:solidFill>
                  <a:srgbClr val="FF0000"/>
                </a:solidFill>
              </a:rPr>
              <a:t>remove edge(</a:t>
            </a:r>
            <a:r>
              <a:rPr lang="en-GB" i="1">
                <a:solidFill>
                  <a:srgbClr val="FF0000"/>
                </a:solidFill>
              </a:rPr>
              <a:t>G, u, v</a:t>
            </a:r>
            <a:r>
              <a:rPr lang="en-GB">
                <a:solidFill>
                  <a:srgbClr val="FF0000"/>
                </a:solidFill>
              </a:rPr>
              <a:t>):</a:t>
            </a:r>
            <a:r>
              <a:rPr lang="en-GB">
                <a:solidFill>
                  <a:schemeClr val="dk1"/>
                </a:solidFill>
              </a:rPr>
              <a:t> Removes an edge from </a:t>
            </a:r>
            <a:r>
              <a:rPr lang="en-GB" i="1">
                <a:solidFill>
                  <a:schemeClr val="dk1"/>
                </a:solidFill>
              </a:rPr>
              <a:t>u</a:t>
            </a:r>
            <a:r>
              <a:rPr lang="en-GB">
                <a:solidFill>
                  <a:schemeClr val="dk1"/>
                </a:solidFill>
              </a:rPr>
              <a:t> to </a:t>
            </a:r>
            <a:r>
              <a:rPr lang="en-GB" i="1">
                <a:solidFill>
                  <a:schemeClr val="dk1"/>
                </a:solidFill>
              </a:rPr>
              <a:t>v</a:t>
            </a:r>
            <a:r>
              <a:rPr lang="en-GB">
                <a:solidFill>
                  <a:schemeClr val="dk1"/>
                </a:solidFill>
              </a:rPr>
              <a:t>, if it exists.</a:t>
            </a:r>
            <a:endParaRPr>
              <a:solidFill>
                <a:schemeClr val="dk1"/>
              </a:solidFill>
            </a:endParaRPr>
          </a:p>
          <a:p>
            <a:pPr marL="457200" lvl="0" indent="-342900" algn="l" rtl="0">
              <a:spcBef>
                <a:spcPts val="0"/>
              </a:spcBef>
              <a:spcAft>
                <a:spcPts val="0"/>
              </a:spcAft>
              <a:buClr>
                <a:schemeClr val="dk1"/>
              </a:buClr>
              <a:buSzPts val="1800"/>
              <a:buChar char="●"/>
            </a:pPr>
            <a:r>
              <a:rPr lang="en-GB">
                <a:solidFill>
                  <a:srgbClr val="FF0000"/>
                </a:solidFill>
              </a:rPr>
              <a:t>set node attribute(</a:t>
            </a:r>
            <a:r>
              <a:rPr lang="en-GB" i="1">
                <a:solidFill>
                  <a:srgbClr val="FF0000"/>
                </a:solidFill>
              </a:rPr>
              <a:t>G,u,attr,val</a:t>
            </a:r>
            <a:r>
              <a:rPr lang="en-GB">
                <a:solidFill>
                  <a:srgbClr val="FF0000"/>
                </a:solidFill>
              </a:rPr>
              <a:t>):</a:t>
            </a:r>
            <a:r>
              <a:rPr lang="en-GB">
                <a:solidFill>
                  <a:schemeClr val="dk1"/>
                </a:solidFill>
              </a:rPr>
              <a:t> Set the value of an attribute of node </a:t>
            </a:r>
            <a:r>
              <a:rPr lang="en-GB" i="1">
                <a:solidFill>
                  <a:schemeClr val="dk1"/>
                </a:solidFill>
              </a:rPr>
              <a:t>u</a:t>
            </a:r>
            <a:r>
              <a:rPr lang="en-GB">
                <a:solidFill>
                  <a:schemeClr val="dk1"/>
                </a:solidFill>
              </a:rPr>
              <a:t>.</a:t>
            </a:r>
            <a:endParaRPr>
              <a:solidFill>
                <a:schemeClr val="dk1"/>
              </a:solidFill>
            </a:endParaRPr>
          </a:p>
          <a:p>
            <a:pPr marL="457200" lvl="0" indent="-342900" algn="l" rtl="0">
              <a:spcBef>
                <a:spcPts val="0"/>
              </a:spcBef>
              <a:spcAft>
                <a:spcPts val="0"/>
              </a:spcAft>
              <a:buClr>
                <a:schemeClr val="dk1"/>
              </a:buClr>
              <a:buSzPts val="1800"/>
              <a:buChar char="●"/>
            </a:pPr>
            <a:r>
              <a:rPr lang="en-GB">
                <a:solidFill>
                  <a:srgbClr val="FF0000"/>
                </a:solidFill>
              </a:rPr>
              <a:t>set edge attribute(</a:t>
            </a:r>
            <a:r>
              <a:rPr lang="en-GB" i="1">
                <a:solidFill>
                  <a:srgbClr val="FF0000"/>
                </a:solidFill>
              </a:rPr>
              <a:t>G,e,attr,val</a:t>
            </a:r>
            <a:r>
              <a:rPr lang="en-GB">
                <a:solidFill>
                  <a:srgbClr val="FF0000"/>
                </a:solidFill>
              </a:rPr>
              <a:t>):</a:t>
            </a:r>
            <a:r>
              <a:rPr lang="en-GB">
                <a:solidFill>
                  <a:schemeClr val="dk1"/>
                </a:solidFill>
              </a:rPr>
              <a:t> Set the value of an attribute of edge </a:t>
            </a:r>
            <a:r>
              <a:rPr lang="en-GB" i="1">
                <a:solidFill>
                  <a:schemeClr val="dk1"/>
                </a:solidFill>
              </a:rPr>
              <a:t>e</a:t>
            </a:r>
            <a:r>
              <a:rPr lang="en-GB">
                <a:solidFill>
                  <a:schemeClr val="dk1"/>
                </a:solidFill>
              </a:rPr>
              <a:t>.</a:t>
            </a:r>
            <a:endParaRPr>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0" descr="Image result for kung fu panda"/>
          <p:cNvPicPr preferRelativeResize="0"/>
          <p:nvPr/>
        </p:nvPicPr>
        <p:blipFill>
          <a:blip r:embed="rId3">
            <a:alphaModFix/>
          </a:blip>
          <a:stretch>
            <a:fillRect/>
          </a:stretch>
        </p:blipFill>
        <p:spPr>
          <a:xfrm>
            <a:off x="6640700" y="2079575"/>
            <a:ext cx="2503300" cy="2968650"/>
          </a:xfrm>
          <a:prstGeom prst="rect">
            <a:avLst/>
          </a:prstGeom>
          <a:noFill/>
          <a:ln>
            <a:noFill/>
          </a:ln>
        </p:spPr>
      </p:pic>
      <p:sp>
        <p:nvSpPr>
          <p:cNvPr id="119" name="Google Shape;11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bin Sketch"/>
                <a:ea typeface="Cabin Sketch"/>
                <a:cs typeface="Cabin Sketch"/>
                <a:sym typeface="Cabin Sketch"/>
              </a:rPr>
              <a:t>Observers - some examples</a:t>
            </a:r>
            <a:endParaRPr>
              <a:latin typeface="Cabin Sketch"/>
              <a:ea typeface="Cabin Sketch"/>
              <a:cs typeface="Cabin Sketch"/>
              <a:sym typeface="Cabin Sketch"/>
            </a:endParaRPr>
          </a:p>
        </p:txBody>
      </p:sp>
      <p:sp>
        <p:nvSpPr>
          <p:cNvPr id="120" name="Google Shape;12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Some examples of common query operations supported by the graph ADT.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342900" algn="l" rtl="0">
              <a:spcBef>
                <a:spcPts val="0"/>
              </a:spcBef>
              <a:spcAft>
                <a:spcPts val="0"/>
              </a:spcAft>
              <a:buClr>
                <a:schemeClr val="dk1"/>
              </a:buClr>
              <a:buSzPts val="1800"/>
              <a:buChar char="●"/>
            </a:pPr>
            <a:r>
              <a:rPr lang="en-GB">
                <a:solidFill>
                  <a:srgbClr val="FF0000"/>
                </a:solidFill>
              </a:rPr>
              <a:t>Adjacent(</a:t>
            </a:r>
            <a:r>
              <a:rPr lang="en-GB" i="1">
                <a:solidFill>
                  <a:srgbClr val="FF0000"/>
                </a:solidFill>
              </a:rPr>
              <a:t>G,u,v</a:t>
            </a:r>
            <a:r>
              <a:rPr lang="en-GB">
                <a:solidFill>
                  <a:srgbClr val="FF0000"/>
                </a:solidFill>
              </a:rPr>
              <a:t>):</a:t>
            </a:r>
            <a:r>
              <a:rPr lang="en-GB">
                <a:solidFill>
                  <a:schemeClr val="dk1"/>
                </a:solidFill>
              </a:rPr>
              <a:t> Tests for whether nodes </a:t>
            </a:r>
            <a:r>
              <a:rPr lang="en-GB" i="1">
                <a:solidFill>
                  <a:schemeClr val="dk1"/>
                </a:solidFill>
              </a:rPr>
              <a:t>u</a:t>
            </a:r>
            <a:r>
              <a:rPr lang="en-GB">
                <a:solidFill>
                  <a:schemeClr val="dk1"/>
                </a:solidFill>
              </a:rPr>
              <a:t> and </a:t>
            </a:r>
            <a:r>
              <a:rPr lang="en-GB" i="1">
                <a:solidFill>
                  <a:schemeClr val="dk1"/>
                </a:solidFill>
              </a:rPr>
              <a:t>v</a:t>
            </a:r>
            <a:r>
              <a:rPr lang="en-GB">
                <a:solidFill>
                  <a:schemeClr val="dk1"/>
                </a:solidFill>
              </a:rPr>
              <a:t> are adjacent.</a:t>
            </a:r>
            <a:endParaRPr>
              <a:solidFill>
                <a:schemeClr val="dk1"/>
              </a:solidFill>
            </a:endParaRPr>
          </a:p>
          <a:p>
            <a:pPr marL="457200" lvl="0" indent="-342900" algn="l" rtl="0">
              <a:spcBef>
                <a:spcPts val="0"/>
              </a:spcBef>
              <a:spcAft>
                <a:spcPts val="0"/>
              </a:spcAft>
              <a:buClr>
                <a:schemeClr val="dk1"/>
              </a:buClr>
              <a:buSzPts val="1800"/>
              <a:buChar char="●"/>
            </a:pPr>
            <a:r>
              <a:rPr lang="en-GB">
                <a:solidFill>
                  <a:srgbClr val="FF0000"/>
                </a:solidFill>
              </a:rPr>
              <a:t>Neighbours(</a:t>
            </a:r>
            <a:r>
              <a:rPr lang="en-GB" i="1">
                <a:solidFill>
                  <a:srgbClr val="FF0000"/>
                </a:solidFill>
              </a:rPr>
              <a:t>G,u</a:t>
            </a:r>
            <a:r>
              <a:rPr lang="en-GB">
                <a:solidFill>
                  <a:srgbClr val="FF0000"/>
                </a:solidFill>
              </a:rPr>
              <a:t>):</a:t>
            </a:r>
            <a:r>
              <a:rPr lang="en-GB">
                <a:solidFill>
                  <a:schemeClr val="dk1"/>
                </a:solidFill>
              </a:rPr>
              <a:t> Find all the neighbours of node </a:t>
            </a:r>
            <a:r>
              <a:rPr lang="en-GB" i="1">
                <a:solidFill>
                  <a:schemeClr val="dk1"/>
                </a:solidFill>
              </a:rPr>
              <a:t>u</a:t>
            </a:r>
            <a:r>
              <a:rPr lang="en-GB">
                <a:solidFill>
                  <a:schemeClr val="dk1"/>
                </a:solidFill>
              </a:rPr>
              <a:t>.</a:t>
            </a:r>
            <a:endParaRPr>
              <a:solidFill>
                <a:schemeClr val="dk1"/>
              </a:solidFill>
            </a:endParaRPr>
          </a:p>
          <a:p>
            <a:pPr marL="457200" lvl="0" indent="-342900" algn="l" rtl="0">
              <a:spcBef>
                <a:spcPts val="0"/>
              </a:spcBef>
              <a:spcAft>
                <a:spcPts val="0"/>
              </a:spcAft>
              <a:buClr>
                <a:schemeClr val="dk1"/>
              </a:buClr>
              <a:buSzPts val="1800"/>
              <a:buChar char="●"/>
            </a:pPr>
            <a:r>
              <a:rPr lang="en-GB">
                <a:solidFill>
                  <a:srgbClr val="FF0000"/>
                </a:solidFill>
              </a:rPr>
              <a:t>Get node attribute(</a:t>
            </a:r>
            <a:r>
              <a:rPr lang="en-GB" i="1">
                <a:solidFill>
                  <a:srgbClr val="FF0000"/>
                </a:solidFill>
              </a:rPr>
              <a:t>G,u,attr</a:t>
            </a:r>
            <a:r>
              <a:rPr lang="en-GB">
                <a:solidFill>
                  <a:srgbClr val="FF0000"/>
                </a:solidFill>
              </a:rPr>
              <a:t>):</a:t>
            </a:r>
            <a:r>
              <a:rPr lang="en-GB">
                <a:solidFill>
                  <a:schemeClr val="dk1"/>
                </a:solidFill>
              </a:rPr>
              <a:t> Get the value of an attribute of node </a:t>
            </a:r>
            <a:r>
              <a:rPr lang="en-GB" i="1">
                <a:solidFill>
                  <a:schemeClr val="dk1"/>
                </a:solidFill>
              </a:rPr>
              <a:t>u</a:t>
            </a:r>
            <a:r>
              <a:rPr lang="en-GB">
                <a:solidFill>
                  <a:schemeClr val="dk1"/>
                </a:solidFill>
              </a:rPr>
              <a:t>.</a:t>
            </a:r>
            <a:endParaRPr>
              <a:solidFill>
                <a:schemeClr val="dk1"/>
              </a:solidFill>
            </a:endParaRPr>
          </a:p>
          <a:p>
            <a:pPr marL="457200" lvl="0" indent="-342900" algn="l" rtl="0">
              <a:spcBef>
                <a:spcPts val="0"/>
              </a:spcBef>
              <a:spcAft>
                <a:spcPts val="0"/>
              </a:spcAft>
              <a:buClr>
                <a:schemeClr val="dk1"/>
              </a:buClr>
              <a:buSzPts val="1800"/>
              <a:buChar char="●"/>
            </a:pPr>
            <a:r>
              <a:rPr lang="en-GB">
                <a:solidFill>
                  <a:srgbClr val="FF0000"/>
                </a:solidFill>
              </a:rPr>
              <a:t>Get edge attribute(</a:t>
            </a:r>
            <a:r>
              <a:rPr lang="en-GB" i="1">
                <a:solidFill>
                  <a:srgbClr val="FF0000"/>
                </a:solidFill>
              </a:rPr>
              <a:t>G,e,attr</a:t>
            </a:r>
            <a:r>
              <a:rPr lang="en-GB">
                <a:solidFill>
                  <a:srgbClr val="FF0000"/>
                </a:solidFill>
              </a:rPr>
              <a:t>):</a:t>
            </a:r>
            <a:r>
              <a:rPr lang="en-GB">
                <a:solidFill>
                  <a:schemeClr val="dk1"/>
                </a:solidFill>
              </a:rPr>
              <a:t> Get the value of an attribute of edge </a:t>
            </a:r>
            <a:r>
              <a:rPr lang="en-GB" i="1">
                <a:solidFill>
                  <a:schemeClr val="dk1"/>
                </a:solidFill>
              </a:rPr>
              <a:t>e</a:t>
            </a:r>
            <a:r>
              <a:rPr lang="en-GB">
                <a:solidFill>
                  <a:schemeClr val="dk1"/>
                </a:solidFill>
              </a:rPr>
              <a:t>.</a:t>
            </a:r>
            <a:endParaRPr>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1"/>
          <p:cNvPicPr preferRelativeResize="0"/>
          <p:nvPr/>
        </p:nvPicPr>
        <p:blipFill>
          <a:blip r:embed="rId3">
            <a:alphaModFix/>
          </a:blip>
          <a:stretch>
            <a:fillRect/>
          </a:stretch>
        </p:blipFill>
        <p:spPr>
          <a:xfrm>
            <a:off x="5570275" y="343825"/>
            <a:ext cx="3084075" cy="3084075"/>
          </a:xfrm>
          <a:prstGeom prst="rect">
            <a:avLst/>
          </a:prstGeom>
          <a:noFill/>
          <a:ln>
            <a:noFill/>
          </a:ln>
        </p:spPr>
      </p:pic>
      <p:sp>
        <p:nvSpPr>
          <p:cNvPr id="126" name="Google Shape;12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latin typeface="Cabin Sketch"/>
                <a:ea typeface="Cabin Sketch"/>
                <a:cs typeface="Cabin Sketch"/>
                <a:sym typeface="Cabin Sketch"/>
              </a:rPr>
              <a:t>ADT Specification: Graph</a:t>
            </a:r>
            <a:endParaRPr>
              <a:latin typeface="Cabin Sketch"/>
              <a:ea typeface="Cabin Sketch"/>
              <a:cs typeface="Cabin Sketch"/>
              <a:sym typeface="Cabin Sketch"/>
            </a:endParaRPr>
          </a:p>
          <a:p>
            <a:pPr marL="0" lvl="0" indent="0" algn="l" rtl="0">
              <a:spcBef>
                <a:spcPts val="0"/>
              </a:spcBef>
              <a:spcAft>
                <a:spcPts val="0"/>
              </a:spcAft>
              <a:buNone/>
            </a:pPr>
            <a:endParaRPr/>
          </a:p>
        </p:txBody>
      </p:sp>
      <p:sp>
        <p:nvSpPr>
          <p:cNvPr id="127" name="Google Shape;127;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Clr>
                <a:schemeClr val="dk1"/>
              </a:buClr>
              <a:buSzPts val="1100"/>
              <a:buFont typeface="Arial"/>
              <a:buNone/>
            </a:pPr>
            <a:r>
              <a:rPr lang="en-GB" sz="2400" b="1">
                <a:solidFill>
                  <a:srgbClr val="535353"/>
                </a:solidFill>
                <a:latin typeface="Cabin Sketch"/>
                <a:ea typeface="Cabin Sketch"/>
                <a:cs typeface="Cabin Sketch"/>
                <a:sym typeface="Cabin Sketch"/>
              </a:rPr>
              <a:t>name:	</a:t>
            </a:r>
            <a:r>
              <a:rPr lang="en-GB" sz="2400">
                <a:solidFill>
                  <a:srgbClr val="535353"/>
                </a:solidFill>
                <a:latin typeface="Cabin Sketch"/>
                <a:ea typeface="Cabin Sketch"/>
                <a:cs typeface="Cabin Sketch"/>
                <a:sym typeface="Cabin Sketch"/>
              </a:rPr>
              <a:t> 	graph</a:t>
            </a:r>
            <a:endParaRPr sz="2400">
              <a:solidFill>
                <a:srgbClr val="535353"/>
              </a:solidFill>
              <a:latin typeface="Cabin Sketch"/>
              <a:ea typeface="Cabin Sketch"/>
              <a:cs typeface="Cabin Sketch"/>
              <a:sym typeface="Cabin Sketch"/>
            </a:endParaRPr>
          </a:p>
          <a:p>
            <a:pPr marL="0" lvl="0" indent="0" algn="l" rtl="0">
              <a:lnSpc>
                <a:spcPct val="100000"/>
              </a:lnSpc>
              <a:spcBef>
                <a:spcPts val="600"/>
              </a:spcBef>
              <a:spcAft>
                <a:spcPts val="0"/>
              </a:spcAft>
              <a:buClr>
                <a:schemeClr val="dk1"/>
              </a:buClr>
              <a:buSzPts val="1100"/>
              <a:buFont typeface="Arial"/>
              <a:buNone/>
            </a:pPr>
            <a:r>
              <a:rPr lang="en-GB" sz="2400" b="1">
                <a:solidFill>
                  <a:srgbClr val="535353"/>
                </a:solidFill>
                <a:latin typeface="Cabin Sketch"/>
                <a:ea typeface="Cabin Sketch"/>
                <a:cs typeface="Cabin Sketch"/>
                <a:sym typeface="Cabin Sketch"/>
              </a:rPr>
              <a:t>import:</a:t>
            </a:r>
            <a:r>
              <a:rPr lang="en-GB" sz="2400">
                <a:solidFill>
                  <a:srgbClr val="535353"/>
                </a:solidFill>
                <a:latin typeface="Cabin Sketch"/>
                <a:ea typeface="Cabin Sketch"/>
                <a:cs typeface="Cabin Sketch"/>
                <a:sym typeface="Cabin Sketch"/>
              </a:rPr>
              <a:t> 	list, element, boolean</a:t>
            </a:r>
            <a:endParaRPr sz="2400">
              <a:solidFill>
                <a:srgbClr val="535353"/>
              </a:solidFill>
              <a:latin typeface="Cabin Sketch"/>
              <a:ea typeface="Cabin Sketch"/>
              <a:cs typeface="Cabin Sketch"/>
              <a:sym typeface="Cabin Sketch"/>
            </a:endParaRPr>
          </a:p>
          <a:p>
            <a:pPr marL="0" lvl="0" indent="0" algn="l" rtl="0">
              <a:lnSpc>
                <a:spcPct val="100000"/>
              </a:lnSpc>
              <a:spcBef>
                <a:spcPts val="600"/>
              </a:spcBef>
              <a:spcAft>
                <a:spcPts val="0"/>
              </a:spcAft>
              <a:buClr>
                <a:schemeClr val="dk1"/>
              </a:buClr>
              <a:buSzPts val="1100"/>
              <a:buFont typeface="Arial"/>
              <a:buNone/>
            </a:pPr>
            <a:r>
              <a:rPr lang="en-GB" sz="2400" b="1">
                <a:solidFill>
                  <a:srgbClr val="535353"/>
                </a:solidFill>
                <a:latin typeface="Cabin Sketch"/>
                <a:ea typeface="Cabin Sketch"/>
                <a:cs typeface="Cabin Sketch"/>
                <a:sym typeface="Cabin Sketch"/>
              </a:rPr>
              <a:t>operations:</a:t>
            </a:r>
            <a:endParaRPr sz="2400" b="1">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empty 		: → graph</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addNode 		: graph x element → graph</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addEdge 		: graph x element x element → graph</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adjacent 		: graph x element x element → boolean</a:t>
            </a:r>
            <a:endParaRPr sz="2400">
              <a:solidFill>
                <a:srgbClr val="535353"/>
              </a:solidFill>
              <a:latin typeface="Cabin Sketch"/>
              <a:ea typeface="Cabin Sketch"/>
              <a:cs typeface="Cabin Sketch"/>
              <a:sym typeface="Cabin Sketch"/>
            </a:endParaRPr>
          </a:p>
          <a:p>
            <a:pPr marL="0" lvl="0" indent="457200" algn="l" rtl="0">
              <a:lnSpc>
                <a:spcPct val="100000"/>
              </a:lnSpc>
              <a:spcBef>
                <a:spcPts val="600"/>
              </a:spcBef>
              <a:spcAft>
                <a:spcPts val="0"/>
              </a:spcAft>
              <a:buClr>
                <a:schemeClr val="dk1"/>
              </a:buClr>
              <a:buSzPts val="1100"/>
              <a:buFont typeface="Arial"/>
              <a:buNone/>
            </a:pPr>
            <a:r>
              <a:rPr lang="en-GB" sz="2400">
                <a:solidFill>
                  <a:srgbClr val="535353"/>
                </a:solidFill>
                <a:latin typeface="Cabin Sketch"/>
                <a:ea typeface="Cabin Sketch"/>
                <a:cs typeface="Cabin Sketch"/>
                <a:sym typeface="Cabin Sketch"/>
              </a:rPr>
              <a:t>neighbours 	: graph x element → list</a:t>
            </a:r>
            <a:endParaRPr sz="2400">
              <a:solidFill>
                <a:srgbClr val="535353"/>
              </a:solidFill>
              <a:latin typeface="Cabin Sketch"/>
              <a:ea typeface="Cabin Sketch"/>
              <a:cs typeface="Cabin Sketch"/>
              <a:sym typeface="Cabin Sketch"/>
            </a:endParaRPr>
          </a:p>
          <a:p>
            <a:pPr marL="0" lvl="0" indent="0" algn="l" rtl="0">
              <a:spcBef>
                <a:spcPts val="0"/>
              </a:spcBef>
              <a:spcAft>
                <a:spcPts val="16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1120</Words>
  <Application>Microsoft Office PowerPoint</Application>
  <PresentationFormat>On-screen Show (16:9)</PresentationFormat>
  <Paragraphs>125</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Cabin Sketch</vt:lpstr>
      <vt:lpstr>Arial</vt:lpstr>
      <vt:lpstr>Shadows Into Light</vt:lpstr>
      <vt:lpstr>Simple Light</vt:lpstr>
      <vt:lpstr>Engager: Quite the dilemma</vt:lpstr>
      <vt:lpstr>ADT Signature Specifications</vt:lpstr>
      <vt:lpstr>Some key terminology</vt:lpstr>
      <vt:lpstr>ADT Signature Specification</vt:lpstr>
      <vt:lpstr>ADT Signature Specification (in English)</vt:lpstr>
      <vt:lpstr>Types of operations</vt:lpstr>
      <vt:lpstr>Constructors - some examples</vt:lpstr>
      <vt:lpstr>Observers - some examples</vt:lpstr>
      <vt:lpstr>ADT Specification: Graph </vt:lpstr>
      <vt:lpstr>ADT Specification: Queue </vt:lpstr>
      <vt:lpstr>PowerPoint Presentation</vt:lpstr>
      <vt:lpstr>ADT Specification: Stack </vt:lpstr>
      <vt:lpstr>PowerPoint Presentation</vt:lpstr>
      <vt:lpstr>ADT Specification: List</vt:lpstr>
      <vt:lpstr>ADT Specification: Array </vt:lpstr>
      <vt:lpstr>ADT Specification: Priority Queue </vt:lpstr>
      <vt:lpstr>ADT Specification: Dictionary </vt:lpstr>
      <vt:lpstr>Next Lesson ... Bring your dictionaries!! </vt:lpstr>
      <vt:lpstr>Let’s Code up a Queue together</vt:lpstr>
      <vt:lpstr>Your turn to code up a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Engager: Quite the dilemma</dc:title>
  <dc:creator>Toan Huynh</dc:creator>
  <cp:lastModifiedBy>Toan Huynh</cp:lastModifiedBy>
  <cp:revision>1</cp:revision>
  <dcterms:modified xsi:type="dcterms:W3CDTF">2020-10-06T08:52:05Z</dcterms:modified>
</cp:coreProperties>
</file>