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Slackey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37D46-8B21-44F6-A648-832B79BC5335}" v="11" dt="2021-05-23T09:16:0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5CC37D46-8B21-44F6-A648-832B79BC5335}"/>
    <pc:docChg chg="undo custSel delSld modSld">
      <pc:chgData name="Toan Huynh" userId="9b31cc81-7730-471a-a0a3-d8125948de37" providerId="ADAL" clId="{5CC37D46-8B21-44F6-A648-832B79BC5335}" dt="2021-05-23T09:16:33.579" v="967" actId="6549"/>
      <pc:docMkLst>
        <pc:docMk/>
      </pc:docMkLst>
      <pc:sldChg chg="del">
        <pc:chgData name="Toan Huynh" userId="9b31cc81-7730-471a-a0a3-d8125948de37" providerId="ADAL" clId="{5CC37D46-8B21-44F6-A648-832B79BC5335}" dt="2021-05-23T09:02:46.948" v="0" actId="47"/>
        <pc:sldMkLst>
          <pc:docMk/>
          <pc:sldMk cId="0" sldId="256"/>
        </pc:sldMkLst>
      </pc:sldChg>
      <pc:sldChg chg="modSp mod">
        <pc:chgData name="Toan Huynh" userId="9b31cc81-7730-471a-a0a3-d8125948de37" providerId="ADAL" clId="{5CC37D46-8B21-44F6-A648-832B79BC5335}" dt="2021-05-23T09:16:01.497" v="966" actId="6549"/>
        <pc:sldMkLst>
          <pc:docMk/>
          <pc:sldMk cId="0" sldId="259"/>
        </pc:sldMkLst>
        <pc:spChg chg="mod">
          <ac:chgData name="Toan Huynh" userId="9b31cc81-7730-471a-a0a3-d8125948de37" providerId="ADAL" clId="{5CC37D46-8B21-44F6-A648-832B79BC5335}" dt="2021-05-23T09:16:01.497" v="966" actId="6549"/>
          <ac:spMkLst>
            <pc:docMk/>
            <pc:sldMk cId="0" sldId="259"/>
            <ac:spMk id="151" creationId="{00000000-0000-0000-0000-000000000000}"/>
          </ac:spMkLst>
        </pc:spChg>
      </pc:sldChg>
      <pc:sldChg chg="modSp mod">
        <pc:chgData name="Toan Huynh" userId="9b31cc81-7730-471a-a0a3-d8125948de37" providerId="ADAL" clId="{5CC37D46-8B21-44F6-A648-832B79BC5335}" dt="2021-05-23T09:16:33.579" v="967" actId="6549"/>
        <pc:sldMkLst>
          <pc:docMk/>
          <pc:sldMk cId="0" sldId="260"/>
        </pc:sldMkLst>
        <pc:spChg chg="mod">
          <ac:chgData name="Toan Huynh" userId="9b31cc81-7730-471a-a0a3-d8125948de37" providerId="ADAL" clId="{5CC37D46-8B21-44F6-A648-832B79BC5335}" dt="2021-05-23T09:16:33.579" v="967" actId="6549"/>
          <ac:spMkLst>
            <pc:docMk/>
            <pc:sldMk cId="0" sldId="260"/>
            <ac:spMk id="1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a3fe0c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a3fe0c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a3fe0c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a3fe0c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a3fe0c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a3fe0c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a3fe0c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1a3fe0c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1a3fe0c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1a3fe0c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0a0ec3e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0a0ec3e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Representing Binary Trees as Arrays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Counting Sort vs Quick Sort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0a0ec3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0a0ec3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Representing Binary Trees as Arrays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Counting Sort vs Quick Sort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0a0ec3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0a0ec3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Representing Binary Trees as Arrays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Counting Sort vs Quick Sort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5d7159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5d7159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0a0ec3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0a0ec3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5d7159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5d7159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1a3fe0c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1a3fe0c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a3fe0c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1a3fe0c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a3fe0c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1a3fe0c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1a3fe0c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1a3fe0c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a3fe0c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a3fe0c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a3fe0c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1a3fe0c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1a3fe0c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1a3fe0c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7_Od9CmTu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 descr="The first opening theme to the anime series 'The Big O'. Technically, this is actually the second opening, since episode's 1 and 2 used a 19 second long intro of Big O's face appearing in lava and the text 'Cast in the name of God: Ye Not Guilty' appearing on screen.&#10;&#10;Heavily influenced by the Flash Gordon film (1980) theme, which was composed by Queen.&#10;&#10;The intro is also visually similar to the opening credits of ''Ultra Seven (1967)''." title="The Big O Opening/Intro Theme [720p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488" y="103113"/>
            <a:ext cx="6583025" cy="4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Input: An array A[ ] consisting of </a:t>
            </a:r>
            <a:r>
              <a:rPr lang="en-GB" i="1"/>
              <a:t>n </a:t>
            </a:r>
            <a:r>
              <a:rPr lang="en-GB"/>
              <a:t>integer elements.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Sum =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</a:t>
            </a:r>
            <a:r>
              <a:rPr lang="en-GB" i="1"/>
              <a:t>i</a:t>
            </a:r>
            <a:r>
              <a:rPr lang="en-GB"/>
              <a:t> = 0 to </a:t>
            </a:r>
            <a:r>
              <a:rPr lang="en-GB" i="1"/>
              <a:t>i</a:t>
            </a:r>
            <a:r>
              <a:rPr lang="en-GB"/>
              <a:t> = </a:t>
            </a:r>
            <a:r>
              <a:rPr lang="en-GB" i="1"/>
              <a:t>n - 1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Sum = Sum + A[ i ]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return Sum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Input: A </a:t>
            </a:r>
            <a:r>
              <a:rPr lang="en-GB" i="1"/>
              <a:t>n </a:t>
            </a:r>
            <a:r>
              <a:rPr lang="en-GB"/>
              <a:t>x </a:t>
            </a:r>
            <a:r>
              <a:rPr lang="en-GB" i="1"/>
              <a:t>n </a:t>
            </a:r>
            <a:r>
              <a:rPr lang="en-GB"/>
              <a:t>sized matrix A[ ] of real numbers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</a:t>
            </a:r>
            <a:r>
              <a:rPr lang="en-GB" i="1"/>
              <a:t>i</a:t>
            </a:r>
            <a:r>
              <a:rPr lang="en-GB"/>
              <a:t> = 0 to </a:t>
            </a:r>
            <a:r>
              <a:rPr lang="en-GB" i="1"/>
              <a:t>i</a:t>
            </a:r>
            <a:r>
              <a:rPr lang="en-GB"/>
              <a:t> = </a:t>
            </a:r>
            <a:r>
              <a:rPr lang="en-GB" i="1"/>
              <a:t>n - 2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</a:t>
            </a:r>
            <a:r>
              <a:rPr lang="en-GB" i="1"/>
              <a:t>j</a:t>
            </a:r>
            <a:r>
              <a:rPr lang="en-GB"/>
              <a:t> = </a:t>
            </a:r>
            <a:r>
              <a:rPr lang="en-GB" i="1"/>
              <a:t>i</a:t>
            </a:r>
            <a:r>
              <a:rPr lang="en-GB"/>
              <a:t> + 1 to </a:t>
            </a:r>
            <a:r>
              <a:rPr lang="en-GB" i="1"/>
              <a:t>j</a:t>
            </a:r>
            <a:r>
              <a:rPr lang="en-GB"/>
              <a:t> = </a:t>
            </a:r>
            <a:r>
              <a:rPr lang="en-GB" i="1"/>
              <a:t>n</a:t>
            </a:r>
            <a:r>
              <a:rPr lang="en-GB"/>
              <a:t> 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If A[ </a:t>
            </a:r>
            <a:r>
              <a:rPr lang="en-GB" i="1"/>
              <a:t>i</a:t>
            </a:r>
            <a:r>
              <a:rPr lang="en-GB"/>
              <a:t> , </a:t>
            </a:r>
            <a:r>
              <a:rPr lang="en-GB" i="1"/>
              <a:t>j </a:t>
            </a:r>
            <a:r>
              <a:rPr lang="en-GB"/>
              <a:t>] =! A [ </a:t>
            </a:r>
            <a:r>
              <a:rPr lang="en-GB" i="1"/>
              <a:t>j</a:t>
            </a:r>
            <a:r>
              <a:rPr lang="en-GB"/>
              <a:t> , </a:t>
            </a:r>
            <a:r>
              <a:rPr lang="en-GB" i="1"/>
              <a:t>i</a:t>
            </a:r>
            <a:r>
              <a:rPr lang="en-GB"/>
              <a:t> ]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return 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4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Input: A non-negative integer </a:t>
            </a:r>
            <a:r>
              <a:rPr lang="en-GB" i="1"/>
              <a:t>n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Total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r>
              <a:rPr lang="en-GB" i="1"/>
              <a:t>n </a:t>
            </a:r>
            <a:r>
              <a:rPr lang="en-GB"/>
              <a:t>=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</a:t>
            </a:r>
            <a:r>
              <a:rPr lang="en-GB" i="1"/>
              <a:t>i</a:t>
            </a:r>
            <a:r>
              <a:rPr lang="en-GB"/>
              <a:t> = 1 to </a:t>
            </a:r>
            <a:r>
              <a:rPr lang="en-GB" i="1"/>
              <a:t>i</a:t>
            </a:r>
            <a:r>
              <a:rPr lang="en-GB"/>
              <a:t> = 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Total = Total* </a:t>
            </a:r>
            <a:r>
              <a:rPr lang="en-GB" i="1"/>
              <a:t>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Total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5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</a:t>
            </a:r>
            <a:r>
              <a:rPr lang="en-GB" i="1"/>
              <a:t>F</a:t>
            </a:r>
            <a:r>
              <a:rPr lang="en-GB"/>
              <a:t> (</a:t>
            </a:r>
            <a:r>
              <a:rPr lang="en-GB" i="1"/>
              <a:t> n</a:t>
            </a:r>
            <a:r>
              <a:rPr lang="en-GB"/>
              <a:t>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Input: A non-negative integer </a:t>
            </a:r>
            <a:r>
              <a:rPr lang="en-GB" i="1"/>
              <a:t>n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r>
              <a:rPr lang="en-GB" i="1"/>
              <a:t>n </a:t>
            </a:r>
            <a:r>
              <a:rPr lang="en-GB"/>
              <a:t>=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Return </a:t>
            </a:r>
            <a:r>
              <a:rPr lang="en-GB" i="1"/>
              <a:t>F</a:t>
            </a:r>
            <a:r>
              <a:rPr lang="en-GB"/>
              <a:t>(</a:t>
            </a:r>
            <a:r>
              <a:rPr lang="en-GB" i="1"/>
              <a:t>n </a:t>
            </a:r>
            <a:r>
              <a:rPr lang="en-GB"/>
              <a:t>- 1) * </a:t>
            </a:r>
            <a:r>
              <a:rPr lang="en-GB" i="1"/>
              <a:t>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Tradeoffs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Counting Sort vs Quick Sort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Remember the sort123() function?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What if we extended this to all numbers between 0 and 9?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Tradeoffs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Unrolling Loops</a:t>
            </a:r>
            <a:endParaRPr sz="14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#loop, less code, slower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 i in range(3):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#unrolled loop, more code, faster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print(0)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print(1)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print(2)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Tradeoffs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1297500" y="1198475"/>
            <a:ext cx="70389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Arrays vs Lists</a:t>
            </a:r>
            <a:endParaRPr sz="1400"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763" y="1682063"/>
            <a:ext cx="52673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Activity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max sum of contiguous subarrays of size k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an array of integers and an integer k, find the maximum of all sums of contiguous subarrays of size 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E.g: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For the input = [7, 1, 3, 3, 4, 5, 2, 3, 6], k = 3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Output = 12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Write an algorithm that can find the maximum of all sums of contiguous subarrays of size k.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Once done, share your algorithm with a friend and analyse each other’s algorithms to determine space and time complexity and try to identify ways to improve each algorithm.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contiguous subarray with the largest sum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a non-empty, one-dimensional array, find the contiguous sub-array that has the largest sum.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E.g:</a:t>
            </a:r>
            <a:endParaRPr>
              <a:solidFill>
                <a:srgbClr val="FF9900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Consider the array [ -2,-3, 4, -1, -2, 1, 5, -3].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The contiguous sub-array of [4,-1,-2,1,5] from this array has the largest sum which is equal to 7.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Write an algorithm that can find the contiguous subarray with the largest sum for any given one-dimensional array.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Once done, share your algorithm with a friend and analyse each other’s algorithms to determine space and time complexity and try to identify ways to improve each algorithm.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ctrTitle"/>
          </p:nvPr>
        </p:nvSpPr>
        <p:spPr>
          <a:xfrm>
            <a:off x="2936275" y="1504650"/>
            <a:ext cx="6100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Slackey"/>
                <a:ea typeface="Slackey"/>
                <a:cs typeface="Slackey"/>
                <a:sym typeface="Slackey"/>
              </a:rPr>
              <a:t>Big O, Big Θ, Big Ω </a:t>
            </a:r>
            <a:endParaRPr sz="3400">
              <a:latin typeface="Slackey"/>
              <a:ea typeface="Slackey"/>
              <a:cs typeface="Slackey"/>
              <a:sym typeface="Slacke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Slackey"/>
                <a:ea typeface="Slackey"/>
                <a:cs typeface="Slackey"/>
                <a:sym typeface="Slackey"/>
              </a:rPr>
              <a:t>&amp;</a:t>
            </a:r>
            <a:endParaRPr sz="3400">
              <a:latin typeface="Slackey"/>
              <a:ea typeface="Slackey"/>
              <a:cs typeface="Slackey"/>
              <a:sym typeface="Slacke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Slackey"/>
                <a:ea typeface="Slackey"/>
                <a:cs typeface="Slackey"/>
                <a:sym typeface="Slackey"/>
              </a:rPr>
              <a:t> Space Complexity</a:t>
            </a:r>
            <a:endParaRPr sz="3400"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Big O</a:t>
            </a:r>
            <a:endParaRPr>
              <a:latin typeface="Slackey"/>
              <a:ea typeface="Slackey"/>
              <a:cs typeface="Slackey"/>
              <a:sym typeface="Slack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Asymptotic complexity in the </a:t>
            </a:r>
            <a:r>
              <a:rPr lang="en-GB">
                <a:solidFill>
                  <a:srgbClr val="4A86E8"/>
                </a:solidFill>
              </a:rPr>
              <a:t>worst case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89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/>
              <a:t>Big O notation characterises functions by the </a:t>
            </a:r>
            <a:r>
              <a:rPr lang="en-GB" dirty="0">
                <a:solidFill>
                  <a:srgbClr val="00B050"/>
                </a:solidFill>
              </a:rPr>
              <a:t>growth rates</a:t>
            </a:r>
            <a:r>
              <a:rPr lang="en-GB" dirty="0"/>
              <a:t> of their time and space requirements as the input size grows asymptotically towards infinity.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It does this by considering the number of times the base operation will run in the </a:t>
            </a:r>
            <a:r>
              <a:rPr lang="en-GB" dirty="0">
                <a:solidFill>
                  <a:srgbClr val="4A86E8"/>
                </a:solidFill>
              </a:rPr>
              <a:t>worst case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By doing this, we </a:t>
            </a:r>
            <a:r>
              <a:rPr lang="en-GB" u="sng" dirty="0"/>
              <a:t>know</a:t>
            </a:r>
            <a:r>
              <a:rPr lang="en-GB" dirty="0"/>
              <a:t> that the algorithm’s time complexity will never exceed this running time.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It’s not just about specifying an upper bound though (where we specify an arbitrary high order run time) – it’s about </a:t>
            </a:r>
            <a:r>
              <a:rPr lang="en-US" dirty="0" err="1">
                <a:solidFill>
                  <a:srgbClr val="FFFFFF"/>
                </a:solidFill>
              </a:rPr>
              <a:t>characterising</a:t>
            </a:r>
            <a:r>
              <a:rPr lang="en-US" dirty="0">
                <a:solidFill>
                  <a:srgbClr val="FFFFFF"/>
                </a:solidFill>
              </a:rPr>
              <a:t> the growth of the algorithm as the input size grows too.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/>
              <a:t>Worst case growth analysis is therefore the most common analysis of an algorithm.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Big Ω</a:t>
            </a:r>
            <a:endParaRPr>
              <a:latin typeface="Slackey"/>
              <a:ea typeface="Slackey"/>
              <a:cs typeface="Slackey"/>
              <a:sym typeface="Slack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Asymptotic complexity in the </a:t>
            </a:r>
            <a:r>
              <a:rPr lang="en-GB">
                <a:solidFill>
                  <a:srgbClr val="00FF00"/>
                </a:solidFill>
              </a:rPr>
              <a:t>best case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Big Ω notation is used to put a lower limit on how long an algorithm will run for.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It does this by considering the number of times the base operation will run in the </a:t>
            </a:r>
            <a:r>
              <a:rPr lang="en-GB" dirty="0">
                <a:solidFill>
                  <a:srgbClr val="00FF00"/>
                </a:solidFill>
              </a:rPr>
              <a:t>best case</a:t>
            </a:r>
            <a:r>
              <a:rPr lang="en-GB" dirty="0">
                <a:solidFill>
                  <a:srgbClr val="FFFFFF"/>
                </a:solidFill>
              </a:rPr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The best case refers to the type and configuration of input, NOT a minimum input size (e.g. we wouldn’t consider an input size of 1 as a best case)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By doing this, we </a:t>
            </a:r>
            <a:r>
              <a:rPr lang="en-GB" u="sng" dirty="0"/>
              <a:t>know</a:t>
            </a:r>
            <a:r>
              <a:rPr lang="en-GB" dirty="0"/>
              <a:t> that the algorithm’s time complexity will never be better than this running time.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The best case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always Ω(1). Consider finding the maximum value in a list, merge sort, quick sort etc.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2885375" y="2966025"/>
            <a:ext cx="3396300" cy="202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Big Θ</a:t>
            </a:r>
            <a:endParaRPr>
              <a:latin typeface="Slackey"/>
              <a:ea typeface="Slackey"/>
              <a:cs typeface="Slackey"/>
              <a:sym typeface="Slack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When the </a:t>
            </a:r>
            <a:r>
              <a:rPr lang="en-GB" sz="2200">
                <a:solidFill>
                  <a:srgbClr val="4A86E8"/>
                </a:solidFill>
              </a:rPr>
              <a:t>worst case</a:t>
            </a:r>
            <a:r>
              <a:rPr lang="en-GB" sz="2200"/>
              <a:t> and </a:t>
            </a:r>
            <a:r>
              <a:rPr lang="en-GB" sz="2200">
                <a:solidFill>
                  <a:srgbClr val="00FF00"/>
                </a:solidFill>
              </a:rPr>
              <a:t>best case</a:t>
            </a:r>
            <a:r>
              <a:rPr lang="en-GB" sz="2200"/>
              <a:t> are the same</a:t>
            </a:r>
            <a:endParaRPr sz="2200">
              <a:solidFill>
                <a:srgbClr val="4A86E8"/>
              </a:solidFill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it just so happens that the complexity of the best case and the complexity of the worst case scenario are the same size (</a:t>
            </a:r>
            <a:r>
              <a:rPr lang="en-GB">
                <a:solidFill>
                  <a:srgbClr val="FF9900"/>
                </a:solidFill>
              </a:rPr>
              <a:t>ie: O(</a:t>
            </a:r>
            <a:r>
              <a:rPr lang="en-GB" i="1">
                <a:solidFill>
                  <a:srgbClr val="FF9900"/>
                </a:solidFill>
              </a:rPr>
              <a:t>g</a:t>
            </a:r>
            <a:r>
              <a:rPr lang="en-GB">
                <a:solidFill>
                  <a:srgbClr val="FF9900"/>
                </a:solidFill>
              </a:rPr>
              <a:t>(</a:t>
            </a:r>
            <a:r>
              <a:rPr lang="en-GB" i="1">
                <a:solidFill>
                  <a:srgbClr val="FF9900"/>
                </a:solidFill>
              </a:rPr>
              <a:t>n</a:t>
            </a:r>
            <a:r>
              <a:rPr lang="en-GB">
                <a:solidFill>
                  <a:srgbClr val="FF9900"/>
                </a:solidFill>
              </a:rPr>
              <a:t>) = Ω(</a:t>
            </a:r>
            <a:r>
              <a:rPr lang="en-GB" i="1">
                <a:solidFill>
                  <a:srgbClr val="FF9900"/>
                </a:solidFill>
              </a:rPr>
              <a:t>g</a:t>
            </a:r>
            <a:r>
              <a:rPr lang="en-GB">
                <a:solidFill>
                  <a:srgbClr val="FF9900"/>
                </a:solidFill>
              </a:rPr>
              <a:t>(</a:t>
            </a:r>
            <a:r>
              <a:rPr lang="en-GB" i="1">
                <a:solidFill>
                  <a:srgbClr val="FF9900"/>
                </a:solidFill>
              </a:rPr>
              <a:t>n</a:t>
            </a:r>
            <a:r>
              <a:rPr lang="en-GB">
                <a:solidFill>
                  <a:srgbClr val="FF9900"/>
                </a:solidFill>
              </a:rPr>
              <a:t>))</a:t>
            </a:r>
            <a:r>
              <a:rPr lang="en-GB"/>
              <a:t>), we have a special situation.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When this happens, rather than state the best and worst case, we state that the complexity is </a:t>
            </a:r>
            <a:r>
              <a:rPr lang="en-GB">
                <a:solidFill>
                  <a:srgbClr val="FF9900"/>
                </a:solidFill>
              </a:rPr>
              <a:t>Θ(</a:t>
            </a:r>
            <a:r>
              <a:rPr lang="en-GB" i="1">
                <a:solidFill>
                  <a:srgbClr val="FF9900"/>
                </a:solidFill>
              </a:rPr>
              <a:t>g</a:t>
            </a:r>
            <a:r>
              <a:rPr lang="en-GB">
                <a:solidFill>
                  <a:srgbClr val="FF9900"/>
                </a:solidFill>
              </a:rPr>
              <a:t>(</a:t>
            </a:r>
            <a:r>
              <a:rPr lang="en-GB" i="1">
                <a:solidFill>
                  <a:srgbClr val="FF9900"/>
                </a:solidFill>
              </a:rPr>
              <a:t>n</a:t>
            </a:r>
            <a:r>
              <a:rPr lang="en-GB">
                <a:solidFill>
                  <a:srgbClr val="FF9900"/>
                </a:solidFill>
              </a:rPr>
              <a:t>))</a:t>
            </a:r>
            <a:r>
              <a:rPr lang="en-GB"/>
              <a:t> which implies that the best and worst case are the same size.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912" y="2950925"/>
            <a:ext cx="3398175" cy="2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Space Complexity</a:t>
            </a:r>
            <a:endParaRPr sz="480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23850" y="2905350"/>
            <a:ext cx="47760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final frontier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830975"/>
            <a:ext cx="7038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is a measure of the </a:t>
            </a:r>
            <a:r>
              <a:rPr lang="en-GB">
                <a:solidFill>
                  <a:srgbClr val="FFFF00"/>
                </a:solidFill>
              </a:rPr>
              <a:t>amount of memory</a:t>
            </a:r>
            <a:r>
              <a:rPr lang="en-GB"/>
              <a:t> an algorithm requires in order to complete its operation.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can calculate the space complexity of an algorithm by adding up all of the space required to store variables, constants and structures (ie: arrays, lists, etc.).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Examples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Input: A non-negative integer </a:t>
            </a:r>
            <a:r>
              <a:rPr lang="en-GB" i="1"/>
              <a:t>n</a:t>
            </a:r>
            <a:r>
              <a:rPr lang="en-GB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=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</a:t>
            </a:r>
            <a:r>
              <a:rPr lang="en-GB" i="1"/>
              <a:t>i</a:t>
            </a:r>
            <a:r>
              <a:rPr lang="en-GB"/>
              <a:t> = 1 to </a:t>
            </a:r>
            <a:r>
              <a:rPr lang="en-GB" i="1"/>
              <a:t>i</a:t>
            </a:r>
            <a:r>
              <a:rPr lang="en-GB"/>
              <a:t> = </a:t>
            </a:r>
            <a:r>
              <a:rPr lang="en-GB" i="1"/>
              <a:t>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 = S + </a:t>
            </a:r>
            <a:r>
              <a:rPr lang="en-GB" i="1"/>
              <a:t>i</a:t>
            </a:r>
            <a:r>
              <a:rPr lang="en-GB"/>
              <a:t>*</a:t>
            </a:r>
            <a:r>
              <a:rPr lang="en-GB" i="1"/>
              <a:t>i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return 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1AC87-E93A-4BEC-82BD-77EA4EDA93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5B14DF-3F93-4E8D-9858-F307605B3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E076D3-74B6-4C99-B152-F61AF234D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Microsoft Office PowerPoint</Application>
  <PresentationFormat>On-screen Show (16:9)</PresentationFormat>
  <Paragraphs>102</Paragraphs>
  <Slides>19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Lato</vt:lpstr>
      <vt:lpstr>Slackey</vt:lpstr>
      <vt:lpstr>Montserrat</vt:lpstr>
      <vt:lpstr>Courier New</vt:lpstr>
      <vt:lpstr>Focus</vt:lpstr>
      <vt:lpstr>PowerPoint Presentation</vt:lpstr>
      <vt:lpstr>Big O, Big Θ, Big Ω  &amp;  Space Complexity</vt:lpstr>
      <vt:lpstr>Big O Asymptotic complexity in the worst case</vt:lpstr>
      <vt:lpstr>Big Ω Asymptotic complexity in the best case</vt:lpstr>
      <vt:lpstr>Big Θ When the worst case and best case are the same</vt:lpstr>
      <vt:lpstr>Space Complexity</vt:lpstr>
      <vt:lpstr>Space Complexity</vt:lpstr>
      <vt:lpstr>Examples</vt:lpstr>
      <vt:lpstr>Example 1</vt:lpstr>
      <vt:lpstr>Example 2</vt:lpstr>
      <vt:lpstr>Example 3</vt:lpstr>
      <vt:lpstr>Example 4</vt:lpstr>
      <vt:lpstr>Example 5</vt:lpstr>
      <vt:lpstr>Space and Time Complexity Tradeoffs</vt:lpstr>
      <vt:lpstr>Space and Time Complexity Tradeoffs</vt:lpstr>
      <vt:lpstr>Space and Time Complexity Tradeoffs</vt:lpstr>
      <vt:lpstr>Activity</vt:lpstr>
      <vt:lpstr>Finding the max sum of contiguous subarrays of size k</vt:lpstr>
      <vt:lpstr>Finding the contiguous subarray with the largest 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Toan Huynh</cp:lastModifiedBy>
  <cp:revision>1</cp:revision>
  <dcterms:modified xsi:type="dcterms:W3CDTF">2021-05-23T09:16:44Z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