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 type="screen16x9"/>
  <p:notesSz cx="6858000" cy="9144000"/>
  <p:embeddedFontLst>
    <p:embeddedFont>
      <p:font typeface="Shadows Into Ligh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11AA1-5755-4CBC-971F-BBE9607898D9}" v="31" dt="2021-03-25T10:30:11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80111AA1-5755-4CBC-971F-BBE9607898D9}"/>
    <pc:docChg chg="undo custSel addSld modSld">
      <pc:chgData name="Toan Huynh" userId="9b31cc81-7730-471a-a0a3-d8125948de37" providerId="ADAL" clId="{80111AA1-5755-4CBC-971F-BBE9607898D9}" dt="2021-03-25T10:30:20.154" v="138" actId="2085"/>
      <pc:docMkLst>
        <pc:docMk/>
      </pc:docMkLst>
      <pc:sldChg chg="addSp modSp add mod">
        <pc:chgData name="Toan Huynh" userId="9b31cc81-7730-471a-a0a3-d8125948de37" providerId="ADAL" clId="{80111AA1-5755-4CBC-971F-BBE9607898D9}" dt="2021-03-25T10:30:20.154" v="138" actId="2085"/>
        <pc:sldMkLst>
          <pc:docMk/>
          <pc:sldMk cId="3152910639" sldId="279"/>
        </pc:sldMkLst>
        <pc:spChg chg="add mod">
          <ac:chgData name="Toan Huynh" userId="9b31cc81-7730-471a-a0a3-d8125948de37" providerId="ADAL" clId="{80111AA1-5755-4CBC-971F-BBE9607898D9}" dt="2021-03-25T10:30:20.154" v="138" actId="2085"/>
          <ac:spMkLst>
            <pc:docMk/>
            <pc:sldMk cId="3152910639" sldId="279"/>
            <ac:spMk id="2" creationId="{B7C537A0-5C47-4BCF-BDA0-84920C0E2921}"/>
          </ac:spMkLst>
        </pc:spChg>
        <pc:spChg chg="add mod">
          <ac:chgData name="Toan Huynh" userId="9b31cc81-7730-471a-a0a3-d8125948de37" providerId="ADAL" clId="{80111AA1-5755-4CBC-971F-BBE9607898D9}" dt="2021-03-25T10:30:11.068" v="137" actId="207"/>
          <ac:spMkLst>
            <pc:docMk/>
            <pc:sldMk cId="3152910639" sldId="279"/>
            <ac:spMk id="3" creationId="{1A0674EA-0911-41C1-9184-666AB5F1EE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c415ea4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9c415ea4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71b7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71b7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71b7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71b7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6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415ea45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415ea45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68ddf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68ddf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68ddf10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68ddf10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68ddf1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68ddf1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68ddf1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68ddf10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68ddf10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68ddf10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68ddf10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68ddf10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8ddf10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8ddf10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c415ea4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9c415ea4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68ddf10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68ddf10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68ddf10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68ddf10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68ddf10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68ddf10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68ddf10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68ddf10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68ddf10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68ddf10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c415ea4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9c415ea4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c415ea4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9c415ea4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c415ea4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c415ea4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c415ea4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c415ea4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415ea4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415ea4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c415ea4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c415ea4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c415ea45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c415ea45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current node values to their next iteration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current node values to their next iteration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C537A0-5C47-4BCF-BDA0-84920C0E2921}"/>
              </a:ext>
            </a:extLst>
          </p:cNvPr>
          <p:cNvSpPr/>
          <p:nvPr/>
        </p:nvSpPr>
        <p:spPr>
          <a:xfrm>
            <a:off x="334050" y="355988"/>
            <a:ext cx="1208564" cy="621233"/>
          </a:xfrm>
          <a:prstGeom prst="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674EA-0911-41C1-9184-666AB5F1EE6D}"/>
              </a:ext>
            </a:extLst>
          </p:cNvPr>
          <p:cNvSpPr txBox="1"/>
          <p:nvPr/>
        </p:nvSpPr>
        <p:spPr>
          <a:xfrm>
            <a:off x="1612415" y="1186626"/>
            <a:ext cx="6976590" cy="307777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PR(A) + PR(B) + PR(C) + … describe a probability space, and hence must sum to 1.0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91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123550" y="1001950"/>
            <a:ext cx="449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0.2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325025" y="3850475"/>
            <a:ext cx="449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0.2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954000" y="3730050"/>
            <a:ext cx="449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0.2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310000" y="440100"/>
            <a:ext cx="449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0.2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34200" y="2363100"/>
            <a:ext cx="449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0.2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41750" y="4782350"/>
            <a:ext cx="2807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38761D"/>
                </a:solidFill>
              </a:rPr>
              <a:t>0.2 / 3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04325" y="208500"/>
            <a:ext cx="2807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0000FF"/>
                </a:solidFill>
              </a:rPr>
              <a:t>0.2 / 2</a:t>
            </a:r>
            <a:r>
              <a:rPr lang="en" b="1">
                <a:solidFill>
                  <a:srgbClr val="38761D"/>
                </a:solidFill>
              </a:rPr>
              <a:t>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09450" y="248550"/>
            <a:ext cx="2807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38761D"/>
                </a:solidFill>
              </a:rPr>
              <a:t>0.2 / 3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576675" y="4100075"/>
            <a:ext cx="2807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9900FF"/>
                </a:solidFill>
              </a:rPr>
              <a:t>0.2 / 1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233075" y="1588600"/>
            <a:ext cx="41322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0000FF"/>
                </a:solidFill>
              </a:rPr>
              <a:t>0.2 / 2</a:t>
            </a:r>
            <a:r>
              <a:rPr lang="en" b="1">
                <a:solidFill>
                  <a:srgbClr val="38761D"/>
                </a:solidFill>
              </a:rPr>
              <a:t>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 </a:t>
            </a:r>
            <a:r>
              <a:rPr lang="en" b="1">
                <a:solidFill>
                  <a:schemeClr val="dk1"/>
                </a:solidFill>
              </a:rPr>
              <a:t>+ </a:t>
            </a:r>
            <a:r>
              <a:rPr lang="en" b="1">
                <a:solidFill>
                  <a:srgbClr val="38761D"/>
                </a:solidFill>
              </a:rPr>
              <a:t>0.2 / 3 </a:t>
            </a:r>
            <a:r>
              <a:rPr lang="en" b="1">
                <a:solidFill>
                  <a:schemeClr val="dk1"/>
                </a:solidFill>
              </a:rPr>
              <a:t>+ </a:t>
            </a:r>
            <a:r>
              <a:rPr lang="en" b="1">
                <a:solidFill>
                  <a:srgbClr val="999999"/>
                </a:solidFill>
              </a:rPr>
              <a:t>0.2 / 1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13275" y="4726200"/>
            <a:ext cx="536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0.13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596825" y="248550"/>
            <a:ext cx="77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0.1575</a:t>
            </a: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125425" y="248550"/>
            <a:ext cx="536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0.13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531575" y="4027850"/>
            <a:ext cx="473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0.2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910125" y="1596625"/>
            <a:ext cx="583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0.38</a:t>
            </a:r>
            <a:endParaRPr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9275" y="4766300"/>
            <a:ext cx="3088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38761D"/>
                </a:solidFill>
              </a:rPr>
              <a:t>0.1575 / 3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0" y="248550"/>
            <a:ext cx="2807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0000FF"/>
                </a:solidFill>
              </a:rPr>
              <a:t>0.13 / 2</a:t>
            </a:r>
            <a:r>
              <a:rPr lang="en" b="1">
                <a:solidFill>
                  <a:srgbClr val="38761D"/>
                </a:solidFill>
              </a:rPr>
              <a:t>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737225" y="248550"/>
            <a:ext cx="3017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38761D"/>
                </a:solidFill>
              </a:rPr>
              <a:t>0.1575 / 3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576675" y="4019825"/>
            <a:ext cx="2199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9900FF"/>
                </a:solidFill>
              </a:rPr>
              <a:t>0.38 / 1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233075" y="1588600"/>
            <a:ext cx="46278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0.15/5 + 0.85 * (</a:t>
            </a:r>
            <a:r>
              <a:rPr lang="en" b="1">
                <a:solidFill>
                  <a:srgbClr val="0000FF"/>
                </a:solidFill>
              </a:rPr>
              <a:t>0.13 / 2</a:t>
            </a:r>
            <a:r>
              <a:rPr lang="en" b="1">
                <a:solidFill>
                  <a:srgbClr val="38761D"/>
                </a:solidFill>
              </a:rPr>
              <a:t> </a:t>
            </a:r>
            <a:r>
              <a:rPr lang="en" b="1"/>
              <a:t>+ </a:t>
            </a:r>
            <a:r>
              <a:rPr lang="en" b="1">
                <a:solidFill>
                  <a:srgbClr val="FF0000"/>
                </a:solidFill>
              </a:rPr>
              <a:t>0.2 / 4 </a:t>
            </a:r>
            <a:r>
              <a:rPr lang="en" b="1">
                <a:solidFill>
                  <a:schemeClr val="dk1"/>
                </a:solidFill>
              </a:rPr>
              <a:t>+ </a:t>
            </a:r>
            <a:r>
              <a:rPr lang="en" b="1">
                <a:solidFill>
                  <a:srgbClr val="38761D"/>
                </a:solidFill>
              </a:rPr>
              <a:t>0.1575 / 3 </a:t>
            </a:r>
            <a:r>
              <a:rPr lang="en" b="1">
                <a:solidFill>
                  <a:schemeClr val="dk1"/>
                </a:solidFill>
              </a:rPr>
              <a:t>+ </a:t>
            </a:r>
            <a:r>
              <a:rPr lang="en" b="1">
                <a:solidFill>
                  <a:schemeClr val="dk2"/>
                </a:solidFill>
              </a:rPr>
              <a:t>0.13 / 1</a:t>
            </a:r>
            <a:r>
              <a:rPr lang="en" b="1"/>
              <a:t>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27" y="0"/>
            <a:ext cx="64939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325025" y="4678025"/>
            <a:ext cx="633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0.117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644950" y="248550"/>
            <a:ext cx="6741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0.128</a:t>
            </a: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053200" y="248550"/>
            <a:ext cx="633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66666"/>
                </a:solidFill>
              </a:rPr>
              <a:t>0.117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547600" y="4019825"/>
            <a:ext cx="633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0.353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813825" y="1572550"/>
            <a:ext cx="711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0.283</a:t>
            </a:r>
            <a:endParaRPr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18425" y="1594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002375" y="4095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8FF1A5A3-8D46-4DF5-B161-ECEA3CA14504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2418425" y="1594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002375" y="4095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048000" y="110300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Damping factor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6345B5EF-F06B-499A-A34B-674480776A43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9"/>
          <p:cNvPicPr preferRelativeResize="0"/>
          <p:nvPr/>
        </p:nvPicPr>
        <p:blipFill rotWithShape="1">
          <a:blip r:embed="rId4">
            <a:alphaModFix/>
          </a:blip>
          <a:srcRect l="26948"/>
          <a:stretch/>
        </p:blipFill>
        <p:spPr>
          <a:xfrm>
            <a:off x="2584275" y="-152400"/>
            <a:ext cx="7486826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418425" y="1594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3002375" y="409500"/>
            <a:ext cx="318000" cy="4746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048000" y="110300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Damping factor: probability that a random clicker will click on from a site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A80911FE-A6B4-4E84-8D2E-98F405DF3CE0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1853750" y="159400"/>
            <a:ext cx="882600" cy="9435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856C5C70-2A77-41CD-B62E-5A4E7E3728DB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1853750" y="159400"/>
            <a:ext cx="882600" cy="9435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2410275" y="110290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~ Probability that you will stay on this page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55C58013-5931-4256-917F-5DAD183D9B6D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3009975" y="159400"/>
            <a:ext cx="5564100" cy="9435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41AADCE7-5E4D-4FFA-9C9D-E2F918AA6395}"/>
              </a:ext>
            </a:extLst>
          </p:cNvPr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</a:p>
          <a:p>
            <a:pPr marL="0" lvl="0" indent="0" algn="l" rtl="0">
              <a:lnSpc>
                <a:spcPct val="142857"/>
              </a:lnSpc>
              <a:buNone/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Set the next iteration node value to be (1 - d) / N + d * total</a:t>
            </a:r>
          </a:p>
          <a:p>
            <a:pPr lvl="0">
              <a:lnSpc>
                <a:spcPct val="142857"/>
              </a:lnSpc>
            </a:pPr>
            <a:r>
              <a:rPr lang="en" sz="1200" dirty="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Update all next iteration node values to current node values</a:t>
            </a:r>
            <a:endParaRPr sz="1200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3048000" y="1436225"/>
            <a:ext cx="57345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 each node in the graph, assign a value of 1/(number of nodes in the graph)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until the numbers don’t change anymore (or don’t change by a determined amount)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 each node: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Assign the total to be equal to 0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 each node with an incoming edge going towards the node in focus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Add the (value of the incoming node)/(number of outgoing edges from this node)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Change the value of the node to be (1 - d) / N + d * total</a:t>
            </a:r>
            <a:endParaRPr sz="120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3009975" y="159400"/>
            <a:ext cx="5564100" cy="943500"/>
          </a:xfrm>
          <a:prstGeom prst="rect">
            <a:avLst/>
          </a:prstGeom>
          <a:solidFill>
            <a:srgbClr val="FFFF00">
              <a:alpha val="41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2410275" y="110290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~ Probability that you got here from another page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4">
            <a:alphaModFix/>
          </a:blip>
          <a:srcRect l="40866"/>
          <a:stretch/>
        </p:blipFill>
        <p:spPr>
          <a:xfrm>
            <a:off x="4010650" y="-152400"/>
            <a:ext cx="6060451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4">
            <a:alphaModFix/>
          </a:blip>
          <a:srcRect l="52539"/>
          <a:stretch/>
        </p:blipFill>
        <p:spPr>
          <a:xfrm>
            <a:off x="5207000" y="-152400"/>
            <a:ext cx="48640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3">
            <a:alphaModFix/>
          </a:blip>
          <a:srcRect l="40787" t="28920" r="44788" b="43865"/>
          <a:stretch/>
        </p:blipFill>
        <p:spPr>
          <a:xfrm>
            <a:off x="4010650" y="1823700"/>
            <a:ext cx="1478275" cy="18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l="70904"/>
          <a:stretch/>
        </p:blipFill>
        <p:spPr>
          <a:xfrm>
            <a:off x="7089150" y="-152400"/>
            <a:ext cx="2981949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l="76926"/>
          <a:stretch/>
        </p:blipFill>
        <p:spPr>
          <a:xfrm>
            <a:off x="7706350" y="-152400"/>
            <a:ext cx="2364749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4000" y="-152400"/>
            <a:ext cx="10248899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21925" y="1759350"/>
            <a:ext cx="3418800" cy="16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The Page Rank Algorithm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52" y="0"/>
            <a:ext cx="64939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descr="PR(A) = {1 - d \over N} + d \left( \frac{PR(B)}{L(B)}+ \frac{PR(C)}{L(C)}+ \frac{PR(D)}{L(D)}+\,\cdots \right)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581"/>
            <a:ext cx="8229600" cy="83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370300" y="1436225"/>
            <a:ext cx="41709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 = length(all_the_nodes)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 = 0.85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foreach node: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node.PR = 1 / N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repeat: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foreach node: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total = 0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foreach incoming in node.incoming():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    total += incoming.PR / length(incoming.outgoing())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       node.PR = (1 - d) / N + d * total</a:t>
            </a:r>
            <a:b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2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until convergence has been reached</a:t>
            </a:r>
            <a:endParaRPr sz="120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0" y="1351300"/>
            <a:ext cx="2630075" cy="37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245021-D201-4ECD-B916-E477AD7FE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2121-C313-48A5-9EBD-1633DEA9F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12EA18-02C5-4519-A2F8-E05AFA07A5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1503</Words>
  <Application>Microsoft Office PowerPoint</Application>
  <PresentationFormat>On-screen Show (16:9)</PresentationFormat>
  <Paragraphs>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Shadows Into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Page Rank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Huynh</dc:creator>
  <cp:lastModifiedBy>Toan Huynh</cp:lastModifiedBy>
  <cp:revision>1</cp:revision>
  <dcterms:modified xsi:type="dcterms:W3CDTF">2021-03-25T10:30:26Z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