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3"/>
  </p:notesMasterIdLst>
  <p:sldIdLst>
    <p:sldId id="256" r:id="rId5"/>
    <p:sldId id="257" r:id="rId6"/>
    <p:sldId id="273" r:id="rId7"/>
    <p:sldId id="27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16x9"/>
  <p:notesSz cx="6858000" cy="9144000"/>
  <p:embeddedFontLst>
    <p:embeddedFont>
      <p:font typeface="Cinzel" panose="020B0604020202020204" charset="0"/>
      <p:regular r:id="rId24"/>
      <p:bold r:id="rId25"/>
    </p:embeddedFont>
    <p:embeddedFont>
      <p:font typeface="Dancing Script" panose="020B0604020202020204" charset="0"/>
      <p:regular r:id="rId26"/>
      <p:bold r:id="rId27"/>
    </p:embeddedFont>
    <p:embeddedFont>
      <p:font typeface="Poiret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E3519751-2EA7-4DD2-9339-9CBE71213926}"/>
    <pc:docChg chg="custSel addSld modSld">
      <pc:chgData name="Toan Huynh" userId="9b31cc81-7730-471a-a0a3-d8125948de37" providerId="ADAL" clId="{E3519751-2EA7-4DD2-9339-9CBE71213926}" dt="2021-08-25T01:12:14.115" v="993" actId="20577"/>
      <pc:docMkLst>
        <pc:docMk/>
      </pc:docMkLst>
      <pc:sldChg chg="modSp mod">
        <pc:chgData name="Toan Huynh" userId="9b31cc81-7730-471a-a0a3-d8125948de37" providerId="ADAL" clId="{E3519751-2EA7-4DD2-9339-9CBE71213926}" dt="2021-08-25T01:04:29.467" v="4" actId="6549"/>
        <pc:sldMkLst>
          <pc:docMk/>
          <pc:sldMk cId="0" sldId="256"/>
        </pc:sldMkLst>
        <pc:spChg chg="mod">
          <ac:chgData name="Toan Huynh" userId="9b31cc81-7730-471a-a0a3-d8125948de37" providerId="ADAL" clId="{E3519751-2EA7-4DD2-9339-9CBE71213926}" dt="2021-08-25T01:04:29.467" v="4" actId="6549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Toan Huynh" userId="9b31cc81-7730-471a-a0a3-d8125948de37" providerId="ADAL" clId="{E3519751-2EA7-4DD2-9339-9CBE71213926}" dt="2021-08-25T01:09:46.571" v="630" actId="20577"/>
        <pc:sldMkLst>
          <pc:docMk/>
          <pc:sldMk cId="0" sldId="257"/>
        </pc:sldMkLst>
        <pc:spChg chg="mod">
          <ac:chgData name="Toan Huynh" userId="9b31cc81-7730-471a-a0a3-d8125948de37" providerId="ADAL" clId="{E3519751-2EA7-4DD2-9339-9CBE71213926}" dt="2021-08-25T01:04:45.213" v="49" actId="122"/>
          <ac:spMkLst>
            <pc:docMk/>
            <pc:sldMk cId="0" sldId="257"/>
            <ac:spMk id="61" creationId="{00000000-0000-0000-0000-000000000000}"/>
          </ac:spMkLst>
        </pc:spChg>
        <pc:spChg chg="mod">
          <ac:chgData name="Toan Huynh" userId="9b31cc81-7730-471a-a0a3-d8125948de37" providerId="ADAL" clId="{E3519751-2EA7-4DD2-9339-9CBE71213926}" dt="2021-08-25T01:09:46.571" v="630" actId="20577"/>
          <ac:spMkLst>
            <pc:docMk/>
            <pc:sldMk cId="0" sldId="257"/>
            <ac:spMk id="62" creationId="{00000000-0000-0000-0000-000000000000}"/>
          </ac:spMkLst>
        </pc:spChg>
      </pc:sldChg>
      <pc:sldChg chg="modSp mod">
        <pc:chgData name="Toan Huynh" userId="9b31cc81-7730-471a-a0a3-d8125948de37" providerId="ADAL" clId="{E3519751-2EA7-4DD2-9339-9CBE71213926}" dt="2021-08-25T01:12:14.115" v="993" actId="20577"/>
        <pc:sldMkLst>
          <pc:docMk/>
          <pc:sldMk cId="0" sldId="259"/>
        </pc:sldMkLst>
        <pc:spChg chg="mod">
          <ac:chgData name="Toan Huynh" userId="9b31cc81-7730-471a-a0a3-d8125948de37" providerId="ADAL" clId="{E3519751-2EA7-4DD2-9339-9CBE71213926}" dt="2021-08-25T01:12:14.115" v="993" actId="20577"/>
          <ac:spMkLst>
            <pc:docMk/>
            <pc:sldMk cId="0" sldId="259"/>
            <ac:spMk id="80" creationId="{00000000-0000-0000-0000-000000000000}"/>
          </ac:spMkLst>
        </pc:spChg>
      </pc:sldChg>
      <pc:sldChg chg="add">
        <pc:chgData name="Toan Huynh" userId="9b31cc81-7730-471a-a0a3-d8125948de37" providerId="ADAL" clId="{E3519751-2EA7-4DD2-9339-9CBE71213926}" dt="2021-08-25T01:04:32.306" v="5" actId="2890"/>
        <pc:sldMkLst>
          <pc:docMk/>
          <pc:sldMk cId="2443453919" sldId="272"/>
        </pc:sldMkLst>
      </pc:sldChg>
      <pc:sldChg chg="modSp add mod">
        <pc:chgData name="Toan Huynh" userId="9b31cc81-7730-471a-a0a3-d8125948de37" providerId="ADAL" clId="{E3519751-2EA7-4DD2-9339-9CBE71213926}" dt="2021-08-25T01:11:29.219" v="880" actId="6549"/>
        <pc:sldMkLst>
          <pc:docMk/>
          <pc:sldMk cId="1805899810" sldId="273"/>
        </pc:sldMkLst>
        <pc:spChg chg="mod">
          <ac:chgData name="Toan Huynh" userId="9b31cc81-7730-471a-a0a3-d8125948de37" providerId="ADAL" clId="{E3519751-2EA7-4DD2-9339-9CBE71213926}" dt="2021-08-25T01:11:29.219" v="880" actId="6549"/>
          <ac:spMkLst>
            <pc:docMk/>
            <pc:sldMk cId="1805899810" sldId="273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15909495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15909495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15909495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15909495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5909495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5909495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15909495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15909495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5909495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59094959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5909495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5909495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5909495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5909495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5909495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5909495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5909495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5909495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590949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590949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590949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590949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4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590949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590949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04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5909495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5909495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15909495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15909495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5909495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5909495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5909495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59094959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15909495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15909495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inzel"/>
              <a:buNone/>
              <a:defRPr sz="52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Cinzel"/>
              <a:buNone/>
              <a:defRPr sz="120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inzel"/>
              <a:buNone/>
              <a:defRPr sz="3600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Char char="●"/>
              <a:defRPr sz="1400"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Char char="●"/>
              <a:defRPr sz="1400"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400"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None/>
              <a:defRPr sz="21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None/>
              <a:defRPr>
                <a:latin typeface="Poiret One"/>
                <a:ea typeface="Poiret One"/>
                <a:cs typeface="Poiret One"/>
                <a:sym typeface="Poiret One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Char char="●"/>
              <a:defRPr sz="18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○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■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●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○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■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●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○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iret One"/>
              <a:buChar char="■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Image result for neural networ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3"/>
            <a:ext cx="9144000" cy="513817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24971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Neural Networks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4205725"/>
            <a:ext cx="8520600" cy="79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an alternate form of computation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Inside The Black Box</a:t>
            </a:r>
            <a:endParaRPr/>
          </a:p>
        </p:txBody>
      </p:sp>
      <p:pic>
        <p:nvPicPr>
          <p:cNvPr id="107" name="Google Shape;107;p20" descr="Image result for neural network simp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75" y="1264523"/>
            <a:ext cx="6609451" cy="3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XOR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75" y="1192925"/>
            <a:ext cx="6118425" cy="37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XOR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75" y="1192925"/>
            <a:ext cx="6118401" cy="37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75" y="1192925"/>
            <a:ext cx="6118401" cy="3712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XOR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75" y="1192925"/>
            <a:ext cx="6118374" cy="37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XOR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825" y="1203025"/>
            <a:ext cx="6118361" cy="37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XOR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 rot="1069841">
            <a:off x="6018916" y="626465"/>
            <a:ext cx="2824577" cy="15432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This process is known as </a:t>
            </a:r>
            <a:r>
              <a:rPr lang="en-GB" sz="3000" b="1" u="sng">
                <a:solidFill>
                  <a:srgbClr val="FF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forward propogation</a:t>
            </a:r>
            <a:endParaRPr sz="3000" b="1" u="sng">
              <a:solidFill>
                <a:srgbClr val="FF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825" y="1203025"/>
            <a:ext cx="6118407" cy="37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XOR</a:t>
            </a:r>
            <a:endParaRPr/>
          </a:p>
        </p:txBody>
      </p:sp>
      <p:sp>
        <p:nvSpPr>
          <p:cNvPr id="145" name="Google Shape;145;p26"/>
          <p:cNvSpPr txBox="1"/>
          <p:nvPr/>
        </p:nvSpPr>
        <p:spPr>
          <a:xfrm rot="1069698">
            <a:off x="6307761" y="507401"/>
            <a:ext cx="2544701" cy="19383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00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We can then use </a:t>
            </a:r>
            <a:r>
              <a:rPr lang="en-GB" sz="3000" b="1" u="sng">
                <a:solidFill>
                  <a:srgbClr val="FF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back propogation</a:t>
            </a:r>
            <a:r>
              <a:rPr lang="en-GB" sz="3000">
                <a:solidFill>
                  <a:srgbClr val="0000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 to improve upon the result</a:t>
            </a:r>
            <a:endParaRPr sz="3000">
              <a:solidFill>
                <a:srgbClr val="0000FF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825" y="1203025"/>
            <a:ext cx="6118401" cy="371229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example of XOR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what do you need to know?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Networks work by taking specific inputs as signals which then lead to a propogation of the signal through a weighted network graph to produce a specific output.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Networks undergo what is known as ‘machine learning’ where the network is trained on a given data set and the weightings of the graph are modified (either through back propagation or forward propagation) to improve the accuracy of the outputs.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are different to traditional algorithmic approaches because they can’t really be written down in the same line-by-line manner like the other algorithms we have investigated in this course.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data for neural networks need to be carefully chosen to avoid bias in the network.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Limitations of current forms of computation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627093"/>
            <a:ext cx="8520600" cy="294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Cobham’s</a:t>
            </a:r>
            <a:r>
              <a:rPr lang="en-US" dirty="0"/>
              <a:t> Thesis introduced the concept of “intractability”.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indicates that while algorithms may exist for solving computational problems, the amount of computational and memory resources needed to solve them is impractical.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seen many such problems in the NP-complete and NP-hard complexity classes.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also covered meta-heuristic methods used to solving these problems in an approximate manner which run under practical limits.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Limitations of current forms of computation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627093"/>
            <a:ext cx="8520600" cy="2941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section, we will explore 2 alternative forms of computation which can also be used to solve problems by applying a different kind of ‘computational’ logic:</a:t>
            </a:r>
          </a:p>
          <a:p>
            <a:pPr marL="742950" lvl="1" indent="-285750"/>
            <a:r>
              <a:rPr lang="en-US" dirty="0"/>
              <a:t>Neural networks</a:t>
            </a:r>
          </a:p>
          <a:p>
            <a:pPr marL="742950" lvl="1" indent="-285750"/>
            <a:r>
              <a:rPr lang="en-US" dirty="0"/>
              <a:t>DNA computing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89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neural network?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Neural Network is a computer system that is modelled on the human brain and/or nervous system.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generally works by having a series of nodes, networked together so that an input at one node results in a propagation of the signal through the network until reaching the output node.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For the purposes of Algorithmics, Neural Networks can be considered to be a bit like a black box...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34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Black Box Model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781050" y="941525"/>
            <a:ext cx="7581900" cy="4114800"/>
            <a:chOff x="781050" y="941525"/>
            <a:chExt cx="7581900" cy="4114800"/>
          </a:xfrm>
        </p:grpSpPr>
        <p:pic>
          <p:nvPicPr>
            <p:cNvPr id="69" name="Google Shape;69;p15" descr="Related imag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050" y="941525"/>
              <a:ext cx="7581900" cy="411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5" descr="Image result for black box"/>
            <p:cNvPicPr preferRelativeResize="0"/>
            <p:nvPr/>
          </p:nvPicPr>
          <p:blipFill rotWithShape="1">
            <a:blip r:embed="rId4">
              <a:alphaModFix/>
            </a:blip>
            <a:srcRect r="31342"/>
            <a:stretch/>
          </p:blipFill>
          <p:spPr>
            <a:xfrm>
              <a:off x="2989575" y="1017725"/>
              <a:ext cx="3109825" cy="387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5"/>
          <p:cNvSpPr/>
          <p:nvPr/>
        </p:nvSpPr>
        <p:spPr>
          <a:xfrm>
            <a:off x="6657550" y="537700"/>
            <a:ext cx="898500" cy="247500"/>
          </a:xfrm>
          <a:prstGeom prst="downArrow">
            <a:avLst>
              <a:gd name="adj1" fmla="val 68225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Black Box Model</a:t>
            </a:r>
            <a:endParaRPr/>
          </a:p>
        </p:txBody>
      </p:sp>
      <p:grpSp>
        <p:nvGrpSpPr>
          <p:cNvPr id="77" name="Google Shape;77;p16"/>
          <p:cNvGrpSpPr/>
          <p:nvPr/>
        </p:nvGrpSpPr>
        <p:grpSpPr>
          <a:xfrm>
            <a:off x="2622691" y="1118349"/>
            <a:ext cx="3898613" cy="2261083"/>
            <a:chOff x="781050" y="941525"/>
            <a:chExt cx="7581900" cy="4114800"/>
          </a:xfrm>
        </p:grpSpPr>
        <p:pic>
          <p:nvPicPr>
            <p:cNvPr id="78" name="Google Shape;78;p16" descr="Related imag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050" y="941525"/>
              <a:ext cx="7581900" cy="411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 descr="Image result for black box"/>
            <p:cNvPicPr preferRelativeResize="0"/>
            <p:nvPr/>
          </p:nvPicPr>
          <p:blipFill rotWithShape="1">
            <a:blip r:embed="rId4">
              <a:alphaModFix/>
            </a:blip>
            <a:srcRect r="31342"/>
            <a:stretch/>
          </p:blipFill>
          <p:spPr>
            <a:xfrm>
              <a:off x="2989575" y="1017725"/>
              <a:ext cx="3109825" cy="387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3354614"/>
            <a:ext cx="85206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typical application of Neural Networks is to solve classification problems (e.g. image recognition, </a:t>
            </a:r>
            <a:r>
              <a:rPr lang="en-GB"/>
              <a:t>voice detection etc.)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A large number of inputs are applied to the input layer. The results of each input is fed into the black box and the output layer identifies the image.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Black Box Model</a:t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2622691" y="1118349"/>
            <a:ext cx="3898613" cy="2261083"/>
            <a:chOff x="781050" y="941525"/>
            <a:chExt cx="7581900" cy="4114800"/>
          </a:xfrm>
        </p:grpSpPr>
        <p:pic>
          <p:nvPicPr>
            <p:cNvPr id="87" name="Google Shape;87;p17" descr="Related imag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1050" y="941525"/>
              <a:ext cx="7581900" cy="411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7" descr="Image result for black box"/>
            <p:cNvPicPr preferRelativeResize="0"/>
            <p:nvPr/>
          </p:nvPicPr>
          <p:blipFill rotWithShape="1">
            <a:blip r:embed="rId4">
              <a:alphaModFix/>
            </a:blip>
            <a:srcRect r="31342"/>
            <a:stretch/>
          </p:blipFill>
          <p:spPr>
            <a:xfrm>
              <a:off x="2989575" y="1017725"/>
              <a:ext cx="3109825" cy="3878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3354614"/>
            <a:ext cx="85206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neural networks often have to be “TRAINED”.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 is to say, before they are made available for wider use, they are given data sets which test if the given input results in the correct output.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the result is not correct, the black box components are tweaked to give better outputs until the black box becomes reliable.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what is going on inside the black box?</a:t>
            </a:r>
            <a:endParaRPr/>
          </a:p>
        </p:txBody>
      </p:sp>
      <p:pic>
        <p:nvPicPr>
          <p:cNvPr id="95" name="Google Shape;95;p18" descr="Image result for open black bo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25" y="1391725"/>
            <a:ext cx="5173351" cy="34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Inside The Black Box</a:t>
            </a:r>
            <a:endParaRPr/>
          </a:p>
        </p:txBody>
      </p:sp>
      <p:pic>
        <p:nvPicPr>
          <p:cNvPr id="101" name="Google Shape;101;p19" descr="Related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941525"/>
            <a:ext cx="75819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ke'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CB1A02-0F2C-458F-8420-13B334CD48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AF9C74-AAEB-4FA9-BAD0-64B202F412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9175EE-A377-4295-B548-685DD495F5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Dancing Script</vt:lpstr>
      <vt:lpstr>Cinzel</vt:lpstr>
      <vt:lpstr>Poiret One</vt:lpstr>
      <vt:lpstr>Luke's</vt:lpstr>
      <vt:lpstr>Neural Networks</vt:lpstr>
      <vt:lpstr>Limitations of current forms of computation</vt:lpstr>
      <vt:lpstr>Limitations of current forms of computation</vt:lpstr>
      <vt:lpstr>What is a neural network?</vt:lpstr>
      <vt:lpstr>The Black Box Model</vt:lpstr>
      <vt:lpstr>The Black Box Model</vt:lpstr>
      <vt:lpstr>The Black Box Model</vt:lpstr>
      <vt:lpstr>So what is going on inside the black box?</vt:lpstr>
      <vt:lpstr>Inside The Black Box</vt:lpstr>
      <vt:lpstr>Inside The Black Box</vt:lpstr>
      <vt:lpstr>An example of XOR</vt:lpstr>
      <vt:lpstr>An example of XOR</vt:lpstr>
      <vt:lpstr>An example of XOR</vt:lpstr>
      <vt:lpstr>An example of XOR</vt:lpstr>
      <vt:lpstr>An example of XOR</vt:lpstr>
      <vt:lpstr>An example of XOR</vt:lpstr>
      <vt:lpstr>An example of XOR</vt:lpstr>
      <vt:lpstr>So what do you need to know?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cp:lastModifiedBy>Toan Huynh</cp:lastModifiedBy>
  <cp:revision>1</cp:revision>
  <dcterms:modified xsi:type="dcterms:W3CDTF">2021-08-25T01:12:17Z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