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61" r:id="rId4"/>
    <p:sldId id="291" r:id="rId5"/>
    <p:sldId id="292" r:id="rId6"/>
    <p:sldId id="258" r:id="rId7"/>
    <p:sldId id="259" r:id="rId8"/>
    <p:sldId id="294" r:id="rId9"/>
    <p:sldId id="260" r:id="rId10"/>
    <p:sldId id="29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5" r:id="rId41"/>
    <p:sldId id="297" r:id="rId42"/>
    <p:sldId id="298" r:id="rId43"/>
  </p:sldIdLst>
  <p:sldSz cx="9144000" cy="5143500" type="screen16x9"/>
  <p:notesSz cx="6858000" cy="9144000"/>
  <p:embeddedFontLst>
    <p:embeddedFont>
      <p:font typeface="Cabin Sketch" panose="020B0604020202020204" charset="0"/>
      <p:regular r:id="rId45"/>
      <p:bold r:id="rId46"/>
    </p:embeddedFont>
    <p:embeddedFont>
      <p:font typeface="Shadows Into Light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e66bf4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e66bf4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57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fe66bf4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fe66bf4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ad4afa2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ad4afa2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ad4afa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ad4afa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0ad4afa2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0ad4afa2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ad4afa2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ad4afa2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ad4afa2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ad4afa2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0ad4afa2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0ad4afa2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ad4afa2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ad4afa23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0ad4afa2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0ad4afa2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3bb56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3bb56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0ad4afa23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0ad4afa23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0ad4afa2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0ad4afa2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0ad4afa2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0ad4afa2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0ad4afa2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0ad4afa2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0ad4afa2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0ad4afa2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0ad4afa2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0ad4afa2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0ad4afa23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0ad4afa23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0ad4afa2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0ad4afa2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0ad4afa2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0ad4afa2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0ad4afa2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0ad4afa2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e66bf4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e66bf4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0ad4afa2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0ad4afa2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0ad4afa2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0ad4afa2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0ad4afa2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0ad4afa2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0ad4afa2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0ad4afa2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0ad4afa2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0ad4afa2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0ad4afa2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0ad4afa2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0ad4afa2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0ad4afa2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0ad4afa23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0ad4afa23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0ad4afa2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0ad4afa2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0ad4afa23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0ad4afa23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e66bf4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e66bf4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52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0ad4afa2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0ad4afa2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62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e66bf4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e66bf4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88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e66bf4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e66bf4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e66bf49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e66bf49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e66bf49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e66bf49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46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fe66bf49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fe66bf49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Proof by Contradiction</a:t>
            </a:r>
            <a:endParaRPr dirty="0">
              <a:solidFill>
                <a:srgbClr val="FF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Shadows Into Light"/>
                <a:ea typeface="Shadows Into Light"/>
                <a:cs typeface="Shadows Into Light"/>
                <a:sym typeface="Shadows Into Light"/>
              </a:rPr>
              <a:t>and as applied to Prim’s Algorithm</a:t>
            </a:r>
            <a:endParaRPr dirty="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by Contradiction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79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Proposition, P: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sqrt(2) is an irrational number</a:t>
            </a: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Assume, </a:t>
            </a:r>
            <a:r>
              <a:rPr lang="en-AU" dirty="0">
                <a:highlight>
                  <a:srgbClr val="FFFFFF"/>
                </a:highlight>
              </a:rPr>
              <a:t>¬</a:t>
            </a: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P: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sqrt(2) is a rational number</a:t>
            </a:r>
            <a:endParaRPr lang="en-GB"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Let sqrt(2) = a / b,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where a/b cannot be simplified further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2 = a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 / b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2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a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= 2b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Since a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is even, a is even (a = 2k)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(2k)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= 2b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4k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= 2b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b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= 2k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endParaRPr lang="en-US" dirty="0">
              <a:solidFill>
                <a:srgbClr val="252525"/>
              </a:solidFill>
              <a:highlight>
                <a:srgbClr val="FFFFFF"/>
              </a:highlight>
              <a:ea typeface="Shadows Into Light"/>
              <a:cs typeface="Shadows Into Light"/>
              <a:sym typeface="Shadows Into Light"/>
            </a:endParaRP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endParaRPr lang="en-GB" dirty="0">
              <a:solidFill>
                <a:schemeClr val="tx1"/>
              </a:solidFill>
              <a:highlight>
                <a:srgbClr val="FFFFFF"/>
              </a:highlight>
              <a:latin typeface="+mn-lt"/>
              <a:ea typeface="Shadows Into Light"/>
              <a:cs typeface="Shadows Into Light"/>
              <a:sym typeface="Shadows Into Light"/>
            </a:endParaRP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endParaRPr dirty="0">
              <a:solidFill>
                <a:srgbClr val="FF0000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6297F402-B505-42C6-A95E-9C7EDA568891}"/>
              </a:ext>
            </a:extLst>
          </p:cNvPr>
          <p:cNvSpPr txBox="1">
            <a:spLocks/>
          </p:cNvSpPr>
          <p:nvPr/>
        </p:nvSpPr>
        <p:spPr>
          <a:xfrm>
            <a:off x="4640752" y="2911289"/>
            <a:ext cx="6808677" cy="279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0">
              <a:lnSpc>
                <a:spcPct val="160000"/>
              </a:lnSpc>
              <a:spcBef>
                <a:spcPts val="300"/>
              </a:spcBef>
              <a:buFont typeface="Arial"/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Since b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is even, b must also be even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Font typeface="Arial"/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But both a and b can’t be even, 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Font typeface="Arial"/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	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otherwise a/b can be simplified further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.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Font typeface="Arial"/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So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¬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P results in a contradiction.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Font typeface="Arial"/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QED</a:t>
            </a:r>
          </a:p>
          <a:p>
            <a:pPr marL="0" indent="0">
              <a:lnSpc>
                <a:spcPct val="160000"/>
              </a:lnSpc>
              <a:spcBef>
                <a:spcPts val="300"/>
              </a:spcBef>
              <a:buFont typeface="Arial"/>
              <a:buNone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indent="0">
              <a:lnSpc>
                <a:spcPct val="160000"/>
              </a:lnSpc>
              <a:spcBef>
                <a:spcPts val="300"/>
              </a:spcBef>
              <a:buFont typeface="Arial"/>
              <a:buNone/>
            </a:pP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indent="0">
              <a:spcBef>
                <a:spcPts val="100"/>
              </a:spcBef>
              <a:spcAft>
                <a:spcPts val="1600"/>
              </a:spcAft>
              <a:buFont typeface="Arial"/>
              <a:buNone/>
            </a:pP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F0CA306-B821-4543-BDA2-B4F4C607F968}"/>
              </a:ext>
            </a:extLst>
          </p:cNvPr>
          <p:cNvCxnSpPr>
            <a:cxnSpLocks/>
          </p:cNvCxnSpPr>
          <p:nvPr/>
        </p:nvCxnSpPr>
        <p:spPr>
          <a:xfrm flipV="1">
            <a:off x="1698171" y="3224463"/>
            <a:ext cx="3416969" cy="1526294"/>
          </a:xfrm>
          <a:prstGeom prst="bentConnector3">
            <a:avLst>
              <a:gd name="adj1" fmla="val 582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0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Prim’s Proof by Contradiction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Prim’s Proof by Contradiction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Prim’s Proof by Contradiction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>
              <a:alpha val="2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Prim’s Proof by Contradiction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>
              <a:alpha val="2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12" name="Google Shape;112;p22"/>
          <p:cNvCxnSpPr/>
          <p:nvPr/>
        </p:nvCxnSpPr>
        <p:spPr>
          <a:xfrm>
            <a:off x="2176725" y="1417775"/>
            <a:ext cx="144900" cy="19833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22"/>
          <p:cNvCxnSpPr/>
          <p:nvPr/>
        </p:nvCxnSpPr>
        <p:spPr>
          <a:xfrm>
            <a:off x="2176725" y="1433875"/>
            <a:ext cx="1902600" cy="6612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Prim’s Proof by Contradiction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>
              <a:alpha val="2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Google Shape;121;p23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>
              <a:alpha val="323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22" name="Google Shape;122;p23"/>
          <p:cNvCxnSpPr/>
          <p:nvPr/>
        </p:nvCxnSpPr>
        <p:spPr>
          <a:xfrm>
            <a:off x="2176725" y="1417775"/>
            <a:ext cx="144900" cy="19833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3"/>
          <p:cNvCxnSpPr/>
          <p:nvPr/>
        </p:nvCxnSpPr>
        <p:spPr>
          <a:xfrm>
            <a:off x="2176725" y="1433875"/>
            <a:ext cx="1902600" cy="6612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Prim’s Proof by Contradiction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>
              <a:alpha val="26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31" name="Google Shape;131;p24"/>
          <p:cNvCxnSpPr/>
          <p:nvPr/>
        </p:nvCxnSpPr>
        <p:spPr>
          <a:xfrm>
            <a:off x="2176725" y="1417775"/>
            <a:ext cx="144900" cy="19833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4"/>
          <p:cNvCxnSpPr/>
          <p:nvPr/>
        </p:nvCxnSpPr>
        <p:spPr>
          <a:xfrm>
            <a:off x="2176725" y="1433875"/>
            <a:ext cx="1902600" cy="6612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4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>
              <a:alpha val="323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34" name="Google Shape;134;p24"/>
          <p:cNvCxnSpPr/>
          <p:nvPr/>
        </p:nvCxnSpPr>
        <p:spPr>
          <a:xfrm flipH="1">
            <a:off x="5562600" y="1580125"/>
            <a:ext cx="596700" cy="16284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4"/>
          <p:cNvCxnSpPr/>
          <p:nvPr/>
        </p:nvCxnSpPr>
        <p:spPr>
          <a:xfrm flipH="1">
            <a:off x="4111475" y="3208650"/>
            <a:ext cx="1419000" cy="8385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24"/>
          <p:cNvCxnSpPr/>
          <p:nvPr/>
        </p:nvCxnSpPr>
        <p:spPr>
          <a:xfrm>
            <a:off x="5611100" y="3160275"/>
            <a:ext cx="467700" cy="13545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Prim’s Proof by Contradiction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>
              <a:alpha val="99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Google Shape;144;p25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5" name="Google Shape;145;p25"/>
          <p:cNvCxnSpPr/>
          <p:nvPr/>
        </p:nvCxnSpPr>
        <p:spPr>
          <a:xfrm>
            <a:off x="2950650" y="3627850"/>
            <a:ext cx="840000" cy="268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Google Shape;152;p26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53" name="Google Shape;153;p26"/>
          <p:cNvCxnSpPr/>
          <p:nvPr/>
        </p:nvCxnSpPr>
        <p:spPr>
          <a:xfrm>
            <a:off x="2950650" y="3627850"/>
            <a:ext cx="840000" cy="268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6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Prim’s algorithm picks the lowest weighted edge that connects the 2 spanning trees...</a:t>
            </a:r>
            <a:endParaRPr sz="18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7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27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Google Shape;162;p27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Google Shape;163;p27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Prim’s algorithm picks the lowest weighted edge that connects the 2 spanning trees...</a:t>
            </a:r>
            <a:endParaRPr sz="1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by Contradiction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9EF1332A-A19C-4410-88A3-E5BF8B88CFDA}"/>
              </a:ext>
            </a:extLst>
          </p:cNvPr>
          <p:cNvSpPr txBox="1">
            <a:spLocks/>
          </p:cNvSpPr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300"/>
              </a:spcBef>
              <a:buFont typeface="Arial"/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We wish to prove a proposition, P.</a:t>
            </a:r>
          </a:p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Assume the opposite, </a:t>
            </a:r>
            <a:r>
              <a:rPr lang="en-AU" dirty="0">
                <a:highlight>
                  <a:srgbClr val="FFFFFF"/>
                </a:highlight>
              </a:rPr>
              <a:t>¬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</a:t>
            </a: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(=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not P)</a:t>
            </a:r>
            <a:endParaRPr lang="en-GB" b="1"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By applying axioms or other known proofs, show that</a:t>
            </a:r>
            <a:r>
              <a:rPr lang="en-AU" dirty="0">
                <a:highlight>
                  <a:srgbClr val="FFFFFF"/>
                </a:highlight>
              </a:rPr>
              <a:t> ¬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 results in a contradiction.</a:t>
            </a:r>
          </a:p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Hence P must be true. 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+mj-lt"/>
              <a:ea typeface="Shadows Into Light"/>
              <a:cs typeface="Shadows Into Light"/>
              <a:sym typeface="Shadows Into Light"/>
            </a:endParaRPr>
          </a:p>
          <a:p>
            <a:pPr marL="0" indent="0">
              <a:spcBef>
                <a:spcPts val="100"/>
              </a:spcBef>
              <a:spcAft>
                <a:spcPts val="1600"/>
              </a:spcAft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8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8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But let’s assume this does NOT produce the minimal spanning tree… and that selecting ANOTHER edge would.</a:t>
            </a:r>
            <a:endParaRPr sz="1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80" name="Google Shape;180;p29"/>
          <p:cNvCxnSpPr/>
          <p:nvPr/>
        </p:nvCxnSpPr>
        <p:spPr>
          <a:xfrm flipH="1">
            <a:off x="4369475" y="1709125"/>
            <a:ext cx="1225500" cy="3063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9"/>
          <p:cNvCxnSpPr/>
          <p:nvPr/>
        </p:nvCxnSpPr>
        <p:spPr>
          <a:xfrm>
            <a:off x="2950650" y="3627850"/>
            <a:ext cx="840000" cy="268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9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pick this one for example</a:t>
            </a:r>
            <a:endParaRPr sz="1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Google Shape;189;p30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90" name="Google Shape;190;p30"/>
          <p:cNvCxnSpPr/>
          <p:nvPr/>
        </p:nvCxnSpPr>
        <p:spPr>
          <a:xfrm flipH="1">
            <a:off x="4369475" y="1709125"/>
            <a:ext cx="1225500" cy="3063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0"/>
          <p:cNvCxnSpPr/>
          <p:nvPr/>
        </p:nvCxnSpPr>
        <p:spPr>
          <a:xfrm>
            <a:off x="2950650" y="3627850"/>
            <a:ext cx="840000" cy="268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30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pick this one for example</a:t>
            </a:r>
            <a:endParaRPr sz="18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Google Shape;200;p31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01" name="Google Shape;201;p31"/>
          <p:cNvCxnSpPr/>
          <p:nvPr/>
        </p:nvCxnSpPr>
        <p:spPr>
          <a:xfrm flipH="1">
            <a:off x="4369475" y="1709125"/>
            <a:ext cx="1225500" cy="3063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1"/>
          <p:cNvCxnSpPr/>
          <p:nvPr/>
        </p:nvCxnSpPr>
        <p:spPr>
          <a:xfrm>
            <a:off x="2950650" y="3627850"/>
            <a:ext cx="840000" cy="268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31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pick this one for example</a:t>
            </a:r>
            <a:endParaRPr sz="1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Google Shape;212;p32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13" name="Google Shape;213;p32"/>
          <p:cNvCxnSpPr/>
          <p:nvPr/>
        </p:nvCxnSpPr>
        <p:spPr>
          <a:xfrm flipH="1">
            <a:off x="4369475" y="1709125"/>
            <a:ext cx="1225500" cy="3063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2"/>
          <p:cNvCxnSpPr/>
          <p:nvPr/>
        </p:nvCxnSpPr>
        <p:spPr>
          <a:xfrm>
            <a:off x="2950650" y="3627850"/>
            <a:ext cx="840000" cy="268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2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So this edge that connects the 2 spanning trees must also now produce a minimal spanning tree.</a:t>
            </a:r>
            <a:endParaRPr sz="1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33"/>
          <p:cNvCxnSpPr/>
          <p:nvPr/>
        </p:nvCxnSpPr>
        <p:spPr>
          <a:xfrm flipH="1">
            <a:off x="4227350" y="1671650"/>
            <a:ext cx="1559100" cy="3696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33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Google Shape;224;p33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Google Shape;225;p33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So this edge that connects the 2 spanning trees must also now produce a minimal spanning tree.</a:t>
            </a:r>
            <a:endParaRPr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34"/>
          <p:cNvCxnSpPr/>
          <p:nvPr/>
        </p:nvCxnSpPr>
        <p:spPr>
          <a:xfrm flipH="1">
            <a:off x="4227350" y="1671650"/>
            <a:ext cx="1559100" cy="3696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4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Google Shape;234;p34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Google Shape;235;p34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1048050" y="0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A minimal spanning tree across the entire graph</a:t>
            </a:r>
            <a:endParaRPr sz="3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>
              <a:alpha val="99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Google Shape;244;p35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45" name="Google Shape;245;p35"/>
          <p:cNvCxnSpPr/>
          <p:nvPr/>
        </p:nvCxnSpPr>
        <p:spPr>
          <a:xfrm flipH="1">
            <a:off x="4369475" y="1709125"/>
            <a:ext cx="1225500" cy="3063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35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now form a cycle by selecting the lowest weight edge connecting the 2 sub-spanning trees</a:t>
            </a:r>
            <a:endParaRPr sz="1800" b="1"/>
          </a:p>
        </p:txBody>
      </p:sp>
      <p:cxnSp>
        <p:nvCxnSpPr>
          <p:cNvPr id="249" name="Google Shape;249;p35"/>
          <p:cNvCxnSpPr/>
          <p:nvPr/>
        </p:nvCxnSpPr>
        <p:spPr>
          <a:xfrm>
            <a:off x="2950650" y="3627850"/>
            <a:ext cx="840000" cy="2685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36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6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36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58" name="Google Shape;258;p36"/>
          <p:cNvCxnSpPr/>
          <p:nvPr/>
        </p:nvCxnSpPr>
        <p:spPr>
          <a:xfrm flipH="1">
            <a:off x="4369475" y="1709125"/>
            <a:ext cx="1225500" cy="3063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" name="Google Shape;259;p36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now form a cycle by selecting the lowest weight edge connecting the 2 sub-spanning trees</a:t>
            </a:r>
            <a:endParaRPr sz="1800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37"/>
          <p:cNvCxnSpPr/>
          <p:nvPr/>
        </p:nvCxnSpPr>
        <p:spPr>
          <a:xfrm flipH="1">
            <a:off x="4227350" y="1671650"/>
            <a:ext cx="1559100" cy="3696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7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37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Google Shape;269;p37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Google Shape;270;p37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71" name="Google Shape;271;p37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No longer a tree… because there is a cycle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by Contradiction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There is no smallest rational number</a:t>
            </a:r>
            <a:endParaRPr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7" name="Google Shape;277;p38"/>
          <p:cNvCxnSpPr/>
          <p:nvPr/>
        </p:nvCxnSpPr>
        <p:spPr>
          <a:xfrm flipH="1">
            <a:off x="4227350" y="1671650"/>
            <a:ext cx="1559100" cy="3696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8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8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Google Shape;280;p38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Google Shape;281;p38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remove the first edge</a:t>
            </a:r>
            <a:endParaRPr sz="18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p39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9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Google Shape;290;p39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39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remove the first edge</a:t>
            </a:r>
            <a:endParaRPr sz="18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40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40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Google Shape;300;p40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1" name="Google Shape;301;p40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/>
              <a:t>We have another spanning tree</a:t>
            </a:r>
            <a:endParaRPr sz="36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41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41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Google Shape;310;p41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" name="Google Shape;311;p41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compare the weights...</a:t>
            </a:r>
            <a:endParaRPr sz="18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42"/>
          <p:cNvCxnSpPr/>
          <p:nvPr/>
        </p:nvCxnSpPr>
        <p:spPr>
          <a:xfrm flipH="1">
            <a:off x="4227350" y="1671650"/>
            <a:ext cx="1559100" cy="3696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2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Google Shape;320;p42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1" name="Google Shape;321;p42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compare the weights...</a:t>
            </a:r>
            <a:endParaRPr sz="1800" b="1"/>
          </a:p>
        </p:txBody>
      </p:sp>
      <p:sp>
        <p:nvSpPr>
          <p:cNvPr id="324" name="Google Shape;324;p42"/>
          <p:cNvSpPr txBox="1"/>
          <p:nvPr/>
        </p:nvSpPr>
        <p:spPr>
          <a:xfrm>
            <a:off x="4838900" y="1301950"/>
            <a:ext cx="336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8</a:t>
            </a:r>
            <a:endParaRPr sz="18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43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43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Google Shape;331;p43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" name="Google Shape;332;p43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compare the weights...</a:t>
            </a:r>
            <a:endParaRPr sz="1800" b="1"/>
          </a:p>
        </p:txBody>
      </p:sp>
      <p:sp>
        <p:nvSpPr>
          <p:cNvPr id="335" name="Google Shape;335;p43"/>
          <p:cNvSpPr txBox="1"/>
          <p:nvPr/>
        </p:nvSpPr>
        <p:spPr>
          <a:xfrm>
            <a:off x="3496450" y="3222450"/>
            <a:ext cx="336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6</a:t>
            </a:r>
            <a:endParaRPr sz="18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44"/>
          <p:cNvCxnSpPr/>
          <p:nvPr/>
        </p:nvCxnSpPr>
        <p:spPr>
          <a:xfrm flipH="1">
            <a:off x="4227350" y="1671650"/>
            <a:ext cx="1559100" cy="369600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44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44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3" name="Google Shape;343;p44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4" name="Google Shape;344;p44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46" name="Google Shape;346;p44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Let’s compare the weights...</a:t>
            </a:r>
            <a:endParaRPr sz="1800" b="1"/>
          </a:p>
        </p:txBody>
      </p:sp>
      <p:sp>
        <p:nvSpPr>
          <p:cNvPr id="347" name="Google Shape;347;p44"/>
          <p:cNvSpPr txBox="1"/>
          <p:nvPr/>
        </p:nvSpPr>
        <p:spPr>
          <a:xfrm>
            <a:off x="4838900" y="1301950"/>
            <a:ext cx="336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8</a:t>
            </a:r>
            <a:endParaRPr sz="1800" b="1"/>
          </a:p>
        </p:txBody>
      </p:sp>
      <p:sp>
        <p:nvSpPr>
          <p:cNvPr id="348" name="Google Shape;348;p44"/>
          <p:cNvSpPr txBox="1"/>
          <p:nvPr/>
        </p:nvSpPr>
        <p:spPr>
          <a:xfrm>
            <a:off x="3496450" y="3222450"/>
            <a:ext cx="336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6</a:t>
            </a:r>
            <a:endParaRPr sz="18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45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45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Google Shape;355;p45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Google Shape;356;p45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58" name="Google Shape;358;p45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We have just found a spanning tree that is lower in total weight that the “minimal spanning tree”!</a:t>
            </a:r>
            <a:endParaRPr sz="1800" b="1"/>
          </a:p>
        </p:txBody>
      </p:sp>
      <p:sp>
        <p:nvSpPr>
          <p:cNvPr id="359" name="Google Shape;359;p45"/>
          <p:cNvSpPr txBox="1"/>
          <p:nvPr/>
        </p:nvSpPr>
        <p:spPr>
          <a:xfrm>
            <a:off x="3496450" y="3222450"/>
            <a:ext cx="336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6</a:t>
            </a:r>
            <a:endParaRPr sz="18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46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46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Google Shape;366;p46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7" name="Google Shape;367;p46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3496450" y="3222450"/>
            <a:ext cx="336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6</a:t>
            </a:r>
            <a:endParaRPr sz="1800" b="1"/>
          </a:p>
        </p:txBody>
      </p:sp>
      <p:sp>
        <p:nvSpPr>
          <p:cNvPr id="370" name="Google Shape;370;p46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This is a contradiction!</a:t>
            </a:r>
            <a:endParaRPr sz="18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Google Shape;375;p47"/>
          <p:cNvCxnSpPr/>
          <p:nvPr/>
        </p:nvCxnSpPr>
        <p:spPr>
          <a:xfrm rot="10800000">
            <a:off x="2764700" y="3520175"/>
            <a:ext cx="1285800" cy="482100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47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Google Shape;377;p47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Google Shape;378;p47"/>
          <p:cNvSpPr txBox="1"/>
          <p:nvPr/>
        </p:nvSpPr>
        <p:spPr>
          <a:xfrm>
            <a:off x="1526975" y="1896675"/>
            <a:ext cx="2068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4949200" y="3391525"/>
            <a:ext cx="215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FF"/>
                </a:solidFill>
              </a:rPr>
              <a:t>This is a spanning tree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380" name="Google Shape;380;p47"/>
          <p:cNvSpPr txBox="1"/>
          <p:nvPr/>
        </p:nvSpPr>
        <p:spPr>
          <a:xfrm>
            <a:off x="3496450" y="3222450"/>
            <a:ext cx="336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6</a:t>
            </a:r>
            <a:endParaRPr sz="1800" b="1"/>
          </a:p>
        </p:txBody>
      </p:sp>
      <p:sp>
        <p:nvSpPr>
          <p:cNvPr id="381" name="Google Shape;381;p47"/>
          <p:cNvSpPr txBox="1"/>
          <p:nvPr/>
        </p:nvSpPr>
        <p:spPr>
          <a:xfrm>
            <a:off x="1048050" y="160575"/>
            <a:ext cx="71655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Hence Prim’s algorithm selecting the lowest connected weight must be correct.</a:t>
            </a:r>
            <a:endParaRPr sz="1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by Contradiction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Proposition, P: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There is no smallest rational number</a:t>
            </a:r>
            <a:endParaRPr lang="en-GB"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Assume, </a:t>
            </a:r>
            <a:r>
              <a:rPr lang="en-AU" dirty="0">
                <a:highlight>
                  <a:srgbClr val="FFFFFF"/>
                </a:highlight>
              </a:rPr>
              <a:t>¬</a:t>
            </a: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P: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There is a smallest rational number.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j-lt"/>
                <a:ea typeface="Shadows Into Light"/>
                <a:cs typeface="Shadows Into Light"/>
                <a:sym typeface="Shadows Into Light"/>
              </a:rPr>
              <a:t>Define the smallest rational number as r = a/b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j-lt"/>
                <a:ea typeface="Shadows Into Light"/>
                <a:cs typeface="Shadows Into Light"/>
                <a:sym typeface="Shadows Into Light"/>
              </a:rPr>
              <a:t>Construct r’ = a / (2b)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j-lt"/>
                <a:ea typeface="Shadows Into Light"/>
                <a:cs typeface="Shadows Into Light"/>
                <a:sym typeface="Shadows Into Light"/>
              </a:rPr>
              <a:t>But r’ &lt; r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Shadows Into Light"/>
                <a:cs typeface="Shadows Into Light"/>
                <a:sym typeface="Shadows Into Light"/>
              </a:rPr>
              <a:t>So </a:t>
            </a:r>
            <a:r>
              <a:rPr lang="en-AU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¬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Shadows Into Light"/>
                <a:cs typeface="Shadows Into Light"/>
                <a:sym typeface="Shadows Into Light"/>
              </a:rPr>
              <a:t>P results in a contradiction.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Shadows Into Light"/>
                <a:cs typeface="Shadows Into Light"/>
                <a:sym typeface="Shadows Into Light"/>
              </a:rPr>
              <a:t>QED</a:t>
            </a: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8708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964-EFC5-4A9A-ADD5-AA0AB4B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correctness of Prim’s algorithm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123C-B373-4196-A601-0BC3BCDD2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Proposition, P: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Prim’s algorithm generates tree T, the MST of a graph G</a:t>
            </a: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Assume, </a:t>
            </a:r>
            <a:r>
              <a:rPr lang="en-AU" dirty="0">
                <a:highlight>
                  <a:srgbClr val="FFFFFF"/>
                </a:highlight>
              </a:rPr>
              <a:t>¬</a:t>
            </a: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P: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There is a tree T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*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which is the MST of graph G, where T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*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US" dirty="0">
                <a:highlight>
                  <a:srgbClr val="FFFFFF"/>
                </a:highlight>
              </a:rPr>
              <a:t>≠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</a:t>
            </a:r>
            <a:endParaRPr lang="en-GB"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2804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0964-EFC5-4A9A-ADD5-AA0AB4B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correctness of Prim’s algorithm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4123C-B373-4196-A601-0BC3BCDD2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Proposition, P: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Prim’s algorithm generates tree T, the MST of a graph G</a:t>
            </a: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Assume, </a:t>
            </a:r>
            <a:r>
              <a:rPr lang="en-AU" dirty="0">
                <a:highlight>
                  <a:srgbClr val="FFFFFF"/>
                </a:highlight>
              </a:rPr>
              <a:t>¬</a:t>
            </a: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P: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There is a tree T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*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which is the MST of graph G, where T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*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US" dirty="0">
                <a:highlight>
                  <a:srgbClr val="FFFFFF"/>
                </a:highlight>
              </a:rPr>
              <a:t>≠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</a:t>
            </a:r>
            <a:endParaRPr lang="en-GB"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r>
              <a:rPr lang="en-US" sz="1600" dirty="0"/>
              <a:t>Let the edge (u, v) be in T but not in T*. </a:t>
            </a:r>
          </a:p>
          <a:p>
            <a:r>
              <a:rPr lang="en-US" sz="1600" dirty="0"/>
              <a:t>When (u, v) was added to T by Prim’s algorithm, it was the minimum edge crossing from the set of vertices, S, that had already been added to T, to the set of vertices, V – S, that had not been added to T. </a:t>
            </a:r>
          </a:p>
          <a:p>
            <a:r>
              <a:rPr lang="en-US" sz="1600" dirty="0"/>
              <a:t>Let (x, y) be an edge on the path from u to v in T* such that x is in S and y is in V – S. </a:t>
            </a:r>
          </a:p>
          <a:p>
            <a:r>
              <a:rPr lang="en-US" sz="1600" dirty="0"/>
              <a:t>Form a new tree, T**, by adding (u, v) to T* and removing (x, y) from T*.</a:t>
            </a:r>
          </a:p>
          <a:p>
            <a:r>
              <a:rPr lang="en-US" sz="1600" dirty="0"/>
              <a:t>But T** has a lower weight than T*, thus T* could not be the MST of G.</a:t>
            </a:r>
          </a:p>
          <a:p>
            <a:r>
              <a:rPr lang="en-US" sz="1600" dirty="0"/>
              <a:t>So ¬P results in a contradiction.</a:t>
            </a:r>
          </a:p>
          <a:p>
            <a:r>
              <a:rPr lang="en-US" sz="1600" dirty="0"/>
              <a:t>QED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3039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639051" y="1095400"/>
            <a:ext cx="4964575" cy="416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/>
          <p:nvPr/>
        </p:nvSpPr>
        <p:spPr>
          <a:xfrm>
            <a:off x="1048050" y="999675"/>
            <a:ext cx="3643975" cy="3289250"/>
          </a:xfrm>
          <a:custGeom>
            <a:avLst/>
            <a:gdLst/>
            <a:ahLst/>
            <a:cxnLst/>
            <a:rect l="l" t="t" r="r" b="b"/>
            <a:pathLst>
              <a:path w="145759" h="131570" extrusionOk="0">
                <a:moveTo>
                  <a:pt x="12254" y="7095"/>
                </a:moveTo>
                <a:lnTo>
                  <a:pt x="0" y="66430"/>
                </a:lnTo>
                <a:lnTo>
                  <a:pt x="14834" y="123831"/>
                </a:lnTo>
                <a:lnTo>
                  <a:pt x="48371" y="131570"/>
                </a:lnTo>
                <a:lnTo>
                  <a:pt x="111577" y="73525"/>
                </a:lnTo>
                <a:lnTo>
                  <a:pt x="145759" y="19994"/>
                </a:lnTo>
                <a:lnTo>
                  <a:pt x="93518" y="0"/>
                </a:lnTo>
                <a:lnTo>
                  <a:pt x="40632" y="4515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36"/>
          <p:cNvSpPr/>
          <p:nvPr/>
        </p:nvSpPr>
        <p:spPr>
          <a:xfrm>
            <a:off x="3595625" y="902925"/>
            <a:ext cx="3643975" cy="4159950"/>
          </a:xfrm>
          <a:custGeom>
            <a:avLst/>
            <a:gdLst/>
            <a:ahLst/>
            <a:cxnLst/>
            <a:rect l="l" t="t" r="r" b="b"/>
            <a:pathLst>
              <a:path w="145759" h="166398" extrusionOk="0">
                <a:moveTo>
                  <a:pt x="79329" y="11610"/>
                </a:moveTo>
                <a:lnTo>
                  <a:pt x="80619" y="47082"/>
                </a:lnTo>
                <a:lnTo>
                  <a:pt x="76104" y="58046"/>
                </a:lnTo>
                <a:lnTo>
                  <a:pt x="70944" y="74815"/>
                </a:lnTo>
                <a:lnTo>
                  <a:pt x="64495" y="89004"/>
                </a:lnTo>
                <a:lnTo>
                  <a:pt x="50306" y="99323"/>
                </a:lnTo>
                <a:lnTo>
                  <a:pt x="29667" y="109642"/>
                </a:lnTo>
                <a:lnTo>
                  <a:pt x="1934" y="122541"/>
                </a:lnTo>
                <a:lnTo>
                  <a:pt x="0" y="138665"/>
                </a:lnTo>
                <a:lnTo>
                  <a:pt x="17413" y="158014"/>
                </a:lnTo>
                <a:lnTo>
                  <a:pt x="49661" y="159949"/>
                </a:lnTo>
                <a:lnTo>
                  <a:pt x="69009" y="163818"/>
                </a:lnTo>
                <a:lnTo>
                  <a:pt x="101257" y="166398"/>
                </a:lnTo>
                <a:lnTo>
                  <a:pt x="123186" y="164463"/>
                </a:lnTo>
                <a:lnTo>
                  <a:pt x="138664" y="147050"/>
                </a:lnTo>
                <a:lnTo>
                  <a:pt x="145759" y="116737"/>
                </a:lnTo>
                <a:lnTo>
                  <a:pt x="139954" y="73525"/>
                </a:lnTo>
                <a:lnTo>
                  <a:pt x="138019" y="47082"/>
                </a:lnTo>
                <a:lnTo>
                  <a:pt x="130925" y="7740"/>
                </a:lnTo>
                <a:lnTo>
                  <a:pt x="115446" y="0"/>
                </a:lnTo>
                <a:lnTo>
                  <a:pt x="99967" y="1290"/>
                </a:lnTo>
                <a:lnTo>
                  <a:pt x="85778" y="5805"/>
                </a:lnTo>
                <a:close/>
              </a:path>
            </a:pathLst>
          </a:custGeom>
          <a:solidFill>
            <a:srgbClr val="2454EE">
              <a:alpha val="5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58" name="Google Shape;258;p36"/>
          <p:cNvCxnSpPr>
            <a:cxnSpLocks/>
          </p:cNvCxnSpPr>
          <p:nvPr/>
        </p:nvCxnSpPr>
        <p:spPr>
          <a:xfrm flipH="1">
            <a:off x="4162727" y="1565970"/>
            <a:ext cx="1841716" cy="545155"/>
          </a:xfrm>
          <a:prstGeom prst="straightConnector1">
            <a:avLst/>
          </a:prstGeom>
          <a:noFill/>
          <a:ln w="1143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AA9DA5-E55C-4090-9463-83763A4F175B}"/>
              </a:ext>
            </a:extLst>
          </p:cNvPr>
          <p:cNvSpPr txBox="1"/>
          <p:nvPr/>
        </p:nvSpPr>
        <p:spPr>
          <a:xfrm>
            <a:off x="2698686" y="3988500"/>
            <a:ext cx="8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(u, v)</a:t>
            </a:r>
            <a:endParaRPr lang="en-AU" sz="18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61D35-C10E-439C-B89F-53AE76224801}"/>
              </a:ext>
            </a:extLst>
          </p:cNvPr>
          <p:cNvSpPr txBox="1"/>
          <p:nvPr/>
        </p:nvSpPr>
        <p:spPr>
          <a:xfrm>
            <a:off x="4750886" y="1146019"/>
            <a:ext cx="89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(x, y)</a:t>
            </a:r>
            <a:endParaRPr lang="en-AU" sz="18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CAA67-7BC3-4ED5-A174-0FB714B8E342}"/>
              </a:ext>
            </a:extLst>
          </p:cNvPr>
          <p:cNvSpPr txBox="1"/>
          <p:nvPr/>
        </p:nvSpPr>
        <p:spPr>
          <a:xfrm>
            <a:off x="2124781" y="44125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47930-BC9B-4A16-ABD5-03164E717926}"/>
              </a:ext>
            </a:extLst>
          </p:cNvPr>
          <p:cNvSpPr txBox="1"/>
          <p:nvPr/>
        </p:nvSpPr>
        <p:spPr>
          <a:xfrm>
            <a:off x="5935364" y="44125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V - S</a:t>
            </a:r>
            <a:endParaRPr lang="en-AU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7EA36-4811-4309-909F-71BADDB8BE8D}"/>
              </a:ext>
            </a:extLst>
          </p:cNvPr>
          <p:cNvSpPr txBox="1"/>
          <p:nvPr/>
        </p:nvSpPr>
        <p:spPr>
          <a:xfrm>
            <a:off x="1746563" y="3075709"/>
            <a:ext cx="40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</a:t>
            </a:r>
            <a:endParaRPr lang="en-AU" sz="3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2AB00E-0F24-4D9F-B039-5384B97583B1}"/>
              </a:ext>
            </a:extLst>
          </p:cNvPr>
          <p:cNvSpPr txBox="1"/>
          <p:nvPr/>
        </p:nvSpPr>
        <p:spPr>
          <a:xfrm>
            <a:off x="3742043" y="3988500"/>
            <a:ext cx="40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v</a:t>
            </a:r>
            <a:endParaRPr lang="en-AU" sz="32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5055E-49EB-4DCE-81CF-C28CE891D977}"/>
              </a:ext>
            </a:extLst>
          </p:cNvPr>
          <p:cNvSpPr txBox="1"/>
          <p:nvPr/>
        </p:nvSpPr>
        <p:spPr>
          <a:xfrm>
            <a:off x="3852713" y="1430625"/>
            <a:ext cx="40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x</a:t>
            </a:r>
            <a:endParaRPr lang="en-AU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B4488-6F57-4E57-8133-E9C441D4333F}"/>
              </a:ext>
            </a:extLst>
          </p:cNvPr>
          <p:cNvSpPr txBox="1"/>
          <p:nvPr/>
        </p:nvSpPr>
        <p:spPr>
          <a:xfrm>
            <a:off x="6225010" y="1222963"/>
            <a:ext cx="40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  <a:endParaRPr lang="en-AU" sz="3200" b="1" dirty="0">
              <a:solidFill>
                <a:schemeClr val="bg1"/>
              </a:solidFill>
            </a:endParaRPr>
          </a:p>
        </p:txBody>
      </p:sp>
      <p:cxnSp>
        <p:nvCxnSpPr>
          <p:cNvPr id="18" name="Google Shape;258;p36">
            <a:extLst>
              <a:ext uri="{FF2B5EF4-FFF2-40B4-BE49-F238E27FC236}">
                <a16:creationId xmlns:a16="http://schemas.microsoft.com/office/drawing/2014/main" id="{22E56A4C-9036-4974-88DD-9F0D179A3FDC}"/>
              </a:ext>
            </a:extLst>
          </p:cNvPr>
          <p:cNvCxnSpPr>
            <a:cxnSpLocks/>
          </p:cNvCxnSpPr>
          <p:nvPr/>
        </p:nvCxnSpPr>
        <p:spPr>
          <a:xfrm flipH="1">
            <a:off x="2376056" y="2187677"/>
            <a:ext cx="1596111" cy="1180419"/>
          </a:xfrm>
          <a:prstGeom prst="straightConnector1">
            <a:avLst/>
          </a:prstGeom>
          <a:noFill/>
          <a:ln w="114300" cap="flat" cmpd="sng">
            <a:solidFill>
              <a:srgbClr val="9900FF">
                <a:alpha val="20000"/>
              </a:srgb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21" name="Google Shape;258;p36">
            <a:extLst>
              <a:ext uri="{FF2B5EF4-FFF2-40B4-BE49-F238E27FC236}">
                <a16:creationId xmlns:a16="http://schemas.microsoft.com/office/drawing/2014/main" id="{FB51AE6D-C329-481F-8125-22B220287D8E}"/>
              </a:ext>
            </a:extLst>
          </p:cNvPr>
          <p:cNvCxnSpPr>
            <a:cxnSpLocks/>
          </p:cNvCxnSpPr>
          <p:nvPr/>
        </p:nvCxnSpPr>
        <p:spPr>
          <a:xfrm flipH="1">
            <a:off x="5588964" y="1650696"/>
            <a:ext cx="508884" cy="1425013"/>
          </a:xfrm>
          <a:prstGeom prst="straightConnector1">
            <a:avLst/>
          </a:prstGeom>
          <a:noFill/>
          <a:ln w="114300" cap="flat" cmpd="sng">
            <a:solidFill>
              <a:srgbClr val="9900FF">
                <a:alpha val="20000"/>
              </a:srgb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24" name="Google Shape;258;p36">
            <a:extLst>
              <a:ext uri="{FF2B5EF4-FFF2-40B4-BE49-F238E27FC236}">
                <a16:creationId xmlns:a16="http://schemas.microsoft.com/office/drawing/2014/main" id="{352098AC-18FF-469B-9DF7-C26F7DB0B39F}"/>
              </a:ext>
            </a:extLst>
          </p:cNvPr>
          <p:cNvCxnSpPr>
            <a:cxnSpLocks/>
          </p:cNvCxnSpPr>
          <p:nvPr/>
        </p:nvCxnSpPr>
        <p:spPr>
          <a:xfrm flipH="1">
            <a:off x="4181331" y="3242018"/>
            <a:ext cx="1316450" cy="721648"/>
          </a:xfrm>
          <a:prstGeom prst="straightConnector1">
            <a:avLst/>
          </a:prstGeom>
          <a:noFill/>
          <a:ln w="114300" cap="flat" cmpd="sng">
            <a:solidFill>
              <a:srgbClr val="9900FF">
                <a:alpha val="20000"/>
              </a:srgbClr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6"/>
          <p:cNvCxnSpPr>
            <a:cxnSpLocks/>
          </p:cNvCxnSpPr>
          <p:nvPr/>
        </p:nvCxnSpPr>
        <p:spPr>
          <a:xfrm flipH="1" flipV="1">
            <a:off x="2375503" y="3463821"/>
            <a:ext cx="1674997" cy="538454"/>
          </a:xfrm>
          <a:prstGeom prst="straightConnector1">
            <a:avLst/>
          </a:prstGeom>
          <a:noFill/>
          <a:ln w="1143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855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by Contradiction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There are an infinite number of primes.</a:t>
            </a:r>
          </a:p>
        </p:txBody>
      </p:sp>
    </p:spTree>
    <p:extLst>
      <p:ext uri="{BB962C8B-B14F-4D97-AF65-F5344CB8AC3E}">
        <p14:creationId xmlns:p14="http://schemas.microsoft.com/office/powerpoint/2010/main" val="12331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by Contradiction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Proposition, P: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There are an infinite number of primes</a:t>
            </a: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Assume, </a:t>
            </a:r>
            <a:r>
              <a:rPr lang="en-AU" dirty="0">
                <a:highlight>
                  <a:srgbClr val="FFFFFF"/>
                </a:highlight>
              </a:rPr>
              <a:t>¬</a:t>
            </a: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P: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There are a finite number of primes.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Construct a finite set of prime numbers: {p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1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,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2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,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3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,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4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,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5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……, </a:t>
            </a:r>
            <a:r>
              <a:rPr lang="en-GB" dirty="0" err="1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p</a:t>
            </a:r>
            <a:r>
              <a:rPr lang="en-GB" baseline="-25000" dirty="0" err="1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n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}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Consider an integer, N =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1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x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2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x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3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x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4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x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5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…… x </a:t>
            </a:r>
            <a:r>
              <a:rPr lang="en-GB" dirty="0" err="1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p</a:t>
            </a:r>
            <a:r>
              <a:rPr lang="en-GB" baseline="-25000" dirty="0" err="1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n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+ 1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Under the assumption </a:t>
            </a:r>
            <a:r>
              <a:rPr lang="en-AU" dirty="0">
                <a:highlight>
                  <a:srgbClr val="FFFFFF"/>
                </a:highlight>
                <a:latin typeface="+mn-lt"/>
              </a:rPr>
              <a:t>¬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P, N is not prime and therefore has a prime factor: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i</a:t>
            </a:r>
            <a:endParaRPr lang="en-GB" dirty="0">
              <a:solidFill>
                <a:srgbClr val="252525"/>
              </a:solidFill>
              <a:highlight>
                <a:srgbClr val="FFFFFF"/>
              </a:highlight>
              <a:latin typeface="+mn-lt"/>
              <a:ea typeface="Shadows Into Light"/>
              <a:cs typeface="Shadows Into Light"/>
              <a:sym typeface="Shadows Into Light"/>
            </a:endParaRP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So, N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/ p</a:t>
            </a:r>
            <a:r>
              <a:rPr lang="en-US" b="1" baseline="-25000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i 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= (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1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x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2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x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3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x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4 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x p</a:t>
            </a:r>
            <a:r>
              <a:rPr lang="en-GB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5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…… x </a:t>
            </a:r>
            <a:r>
              <a:rPr lang="en-GB" dirty="0" err="1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p</a:t>
            </a:r>
            <a:r>
              <a:rPr lang="en-GB" baseline="-25000" dirty="0" err="1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n</a:t>
            </a:r>
            <a:r>
              <a:rPr lang="en-GB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) 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/ p</a:t>
            </a:r>
            <a:r>
              <a:rPr lang="en-GB" b="1" baseline="-25000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i</a:t>
            </a:r>
            <a:r>
              <a:rPr lang="en-GB" b="1" baseline="-25000" dirty="0">
                <a:solidFill>
                  <a:srgbClr val="252525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 </a:t>
            </a:r>
            <a:r>
              <a:rPr lang="en-GB" b="1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+ 1</a:t>
            </a:r>
            <a:r>
              <a:rPr lang="en-GB" b="1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 / p</a:t>
            </a:r>
            <a:r>
              <a:rPr lang="en-GB" b="1" baseline="-25000" dirty="0">
                <a:solidFill>
                  <a:srgbClr val="FF0000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i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But, 1 / p</a:t>
            </a:r>
            <a:r>
              <a:rPr lang="en-GB" baseline="-250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i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 is not an integer, so N has no prime factor, and is therefore a prime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So </a:t>
            </a:r>
            <a:r>
              <a:rPr lang="en-AU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¬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P results in a contradiction.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Shadows Into Light"/>
                <a:cs typeface="Shadows Into Light"/>
                <a:sym typeface="Shadows Into Light"/>
              </a:rPr>
              <a:t>QED</a:t>
            </a: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endParaRPr dirty="0">
              <a:solidFill>
                <a:srgbClr val="FF0000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by Contradiction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If x</a:t>
            </a:r>
            <a:r>
              <a:rPr lang="en-GB" b="1" baseline="30000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is even, then x must be even</a:t>
            </a:r>
            <a:endParaRPr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by Contradiction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Proposition, P: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If x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is even, then x must be even</a:t>
            </a:r>
          </a:p>
          <a:p>
            <a:pPr marL="0" lvl="0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Assume, </a:t>
            </a:r>
            <a:r>
              <a:rPr lang="en-AU" dirty="0">
                <a:highlight>
                  <a:srgbClr val="FFFFFF"/>
                </a:highlight>
              </a:rPr>
              <a:t>¬</a:t>
            </a: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P: 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If x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is even, then x must be odd</a:t>
            </a:r>
            <a:endParaRPr lang="en-GB"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Let x = 2n + 1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x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= 4n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+ 4n + 1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But this means x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is odd (because x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= 4n</a:t>
            </a:r>
            <a:r>
              <a:rPr lang="en-US" baseline="30000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2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 + 4n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+ 1</a:t>
            </a:r>
            <a:r>
              <a:rPr lang="en-US" dirty="0">
                <a:solidFill>
                  <a:srgbClr val="252525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)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So </a:t>
            </a:r>
            <a:r>
              <a:rPr lang="en-AU" dirty="0">
                <a:solidFill>
                  <a:schemeClr val="tx1"/>
                </a:solidFill>
                <a:highlight>
                  <a:srgbClr val="FFFFFF"/>
                </a:highlight>
              </a:rPr>
              <a:t>¬</a:t>
            </a: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P results in a contradiction.</a:t>
            </a:r>
          </a:p>
          <a:p>
            <a:pPr marL="457200" lvl="1" indent="0">
              <a:lnSpc>
                <a:spcPct val="160000"/>
              </a:lnSpc>
              <a:spcBef>
                <a:spcPts val="300"/>
              </a:spcBef>
              <a:buNone/>
            </a:pPr>
            <a:r>
              <a:rPr lang="en-GB" dirty="0">
                <a:solidFill>
                  <a:schemeClr val="tx1"/>
                </a:solidFill>
                <a:highlight>
                  <a:srgbClr val="FFFFFF"/>
                </a:highlight>
                <a:ea typeface="Shadows Into Light"/>
                <a:cs typeface="Shadows Into Light"/>
                <a:sym typeface="Shadows Into Light"/>
              </a:rPr>
              <a:t>QED</a:t>
            </a: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03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by Contradiction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25252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sqrt(2) is an irrational number</a:t>
            </a:r>
            <a:endParaRPr dirty="0">
              <a:solidFill>
                <a:srgbClr val="252525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1190</Words>
  <Application>Microsoft Office PowerPoint</Application>
  <PresentationFormat>On-screen Show (16:9)</PresentationFormat>
  <Paragraphs>153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Shadows Into Light</vt:lpstr>
      <vt:lpstr>Cabin Sketch</vt:lpstr>
      <vt:lpstr>Arial</vt:lpstr>
      <vt:lpstr>Simple Light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Proof by Contradiction</vt:lpstr>
      <vt:lpstr>Prim’s Proof by Contradiction</vt:lpstr>
      <vt:lpstr>Prim’s Proof by Contradiction</vt:lpstr>
      <vt:lpstr>Prim’s Proof by Contradiction</vt:lpstr>
      <vt:lpstr>Prim’s Proof by Contradiction</vt:lpstr>
      <vt:lpstr>Prim’s Proof by Contradiction</vt:lpstr>
      <vt:lpstr>Prim’s Proof by Contradiction</vt:lpstr>
      <vt:lpstr>Prim’s Proof by Contradiction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Proving the correctness of Prim’s algorithm</vt:lpstr>
      <vt:lpstr>Proving the correctness of Prim’s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by Contradiction</dc:title>
  <cp:lastModifiedBy>Toan Huynh</cp:lastModifiedBy>
  <cp:revision>11</cp:revision>
  <dcterms:modified xsi:type="dcterms:W3CDTF">2021-05-04T14:09:05Z</dcterms:modified>
</cp:coreProperties>
</file>