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4"/>
    <p:sldMasterId id="2147483666" r:id="rId5"/>
  </p:sldMasterIdLst>
  <p:notesMasterIdLst>
    <p:notesMasterId r:id="rId41"/>
  </p:notesMasterIdLst>
  <p:sldIdLst>
    <p:sldId id="296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59" r:id="rId22"/>
    <p:sldId id="261" r:id="rId23"/>
    <p:sldId id="293" r:id="rId24"/>
    <p:sldId id="294" r:id="rId25"/>
    <p:sldId id="295" r:id="rId26"/>
    <p:sldId id="260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91" r:id="rId39"/>
    <p:sldId id="292" r:id="rId4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Shadows Into Light" panose="02000000000000000000" pitchFamily="2" charset="77"/>
      <p:regular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55DF6F-1C72-4B38-B3B9-FE2049266A54}" v="11" dt="2021-03-02T12:30:20.991"/>
  </p1510:revLst>
</p1510:revInfo>
</file>

<file path=ppt/tableStyles.xml><?xml version="1.0" encoding="utf-8"?>
<a:tblStyleLst xmlns:a="http://schemas.openxmlformats.org/drawingml/2006/main" def="{049C281C-609E-4D63-A301-901282E7450B}">
  <a:tblStyle styleId="{049C281C-609E-4D63-A301-901282E745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microsoft.com/office/2016/11/relationships/changesInfo" Target="changesInfos/changesInfo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microsoft.com/office/2015/10/relationships/revisionInfo" Target="revisionInfo.xml"/><Relationship Id="rId8" Type="http://schemas.openxmlformats.org/officeDocument/2006/relationships/slide" Target="slides/slide3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font" Target="fonts/font5.fntdata"/><Relationship Id="rId20" Type="http://schemas.openxmlformats.org/officeDocument/2006/relationships/slide" Target="slides/slide15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font" Target="fonts/font8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an Huynh" userId="9b31cc81-7730-471a-a0a3-d8125948de37" providerId="ADAL" clId="{AE55DF6F-1C72-4B38-B3B9-FE2049266A54}"/>
    <pc:docChg chg="custSel addSld modSld">
      <pc:chgData name="Toan Huynh" userId="9b31cc81-7730-471a-a0a3-d8125948de37" providerId="ADAL" clId="{AE55DF6F-1C72-4B38-B3B9-FE2049266A54}" dt="2021-03-02T12:30:20.990" v="46" actId="1076"/>
      <pc:docMkLst>
        <pc:docMk/>
      </pc:docMkLst>
      <pc:sldChg chg="addSp delSp modSp new mod">
        <pc:chgData name="Toan Huynh" userId="9b31cc81-7730-471a-a0a3-d8125948de37" providerId="ADAL" clId="{AE55DF6F-1C72-4B38-B3B9-FE2049266A54}" dt="2021-03-02T12:30:20.990" v="46" actId="1076"/>
        <pc:sldMkLst>
          <pc:docMk/>
          <pc:sldMk cId="4158098044" sldId="296"/>
        </pc:sldMkLst>
        <pc:spChg chg="del">
          <ac:chgData name="Toan Huynh" userId="9b31cc81-7730-471a-a0a3-d8125948de37" providerId="ADAL" clId="{AE55DF6F-1C72-4B38-B3B9-FE2049266A54}" dt="2021-03-02T12:26:38" v="1" actId="478"/>
          <ac:spMkLst>
            <pc:docMk/>
            <pc:sldMk cId="4158098044" sldId="296"/>
            <ac:spMk id="2" creationId="{46B2965D-D147-4BB3-BC32-EC8BD0851E8F}"/>
          </ac:spMkLst>
        </pc:spChg>
        <pc:spChg chg="del">
          <ac:chgData name="Toan Huynh" userId="9b31cc81-7730-471a-a0a3-d8125948de37" providerId="ADAL" clId="{AE55DF6F-1C72-4B38-B3B9-FE2049266A54}" dt="2021-03-02T12:26:42.453" v="3" actId="478"/>
          <ac:spMkLst>
            <pc:docMk/>
            <pc:sldMk cId="4158098044" sldId="296"/>
            <ac:spMk id="3" creationId="{AAECCBC7-BF2A-4DAD-867E-C6AD8CF04AC3}"/>
          </ac:spMkLst>
        </pc:spChg>
        <pc:spChg chg="add mod">
          <ac:chgData name="Toan Huynh" userId="9b31cc81-7730-471a-a0a3-d8125948de37" providerId="ADAL" clId="{AE55DF6F-1C72-4B38-B3B9-FE2049266A54}" dt="2021-03-02T12:30:20.990" v="46" actId="1076"/>
          <ac:spMkLst>
            <pc:docMk/>
            <pc:sldMk cId="4158098044" sldId="296"/>
            <ac:spMk id="4" creationId="{7FDA116C-6894-4F13-B6AC-6BFFB1A25421}"/>
          </ac:spMkLst>
        </pc:spChg>
        <pc:spChg chg="add mod">
          <ac:chgData name="Toan Huynh" userId="9b31cc81-7730-471a-a0a3-d8125948de37" providerId="ADAL" clId="{AE55DF6F-1C72-4B38-B3B9-FE2049266A54}" dt="2021-03-02T12:30:08.705" v="44" actId="20577"/>
          <ac:spMkLst>
            <pc:docMk/>
            <pc:sldMk cId="4158098044" sldId="296"/>
            <ac:spMk id="5" creationId="{C308BE1F-975C-4489-BE27-EF3F3D649C96}"/>
          </ac:spMkLst>
        </pc:spChg>
        <pc:picChg chg="add mod">
          <ac:chgData name="Toan Huynh" userId="9b31cc81-7730-471a-a0a3-d8125948de37" providerId="ADAL" clId="{AE55DF6F-1C72-4B38-B3B9-FE2049266A54}" dt="2021-03-02T12:30:20.990" v="46" actId="1076"/>
          <ac:picMkLst>
            <pc:docMk/>
            <pc:sldMk cId="4158098044" sldId="296"/>
            <ac:picMk id="1026" creationId="{B707AA0E-91AD-4EEE-A40B-B3BE8F67E7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1fea6a05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1fea6a05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56024dd1ec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56024dd1ec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56024dd1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56024dd1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56024dd1ec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56024dd1ec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56024dd1e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56024dd1e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56024dd1ec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56024dd1ec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6024dd1ec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6024dd1ec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56024dd1e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56024dd1e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fea6a05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fea6a05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fea6a05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fea6a05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188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fea6a054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fea6a054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5548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288ed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288ed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288ed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288ed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03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288ed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288ed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956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85288ed8b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85288ed8b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176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fea6a05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fea6a05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5cd8e266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55cd8e266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56024dd1ec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56024dd1ec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56024dd1ec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56024dd1ec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685800" y="28400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556791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DA116C-6894-4F13-B6AC-6BFFB1A25421}"/>
              </a:ext>
            </a:extLst>
          </p:cNvPr>
          <p:cNvSpPr/>
          <p:nvPr/>
        </p:nvSpPr>
        <p:spPr>
          <a:xfrm>
            <a:off x="90742" y="3527705"/>
            <a:ext cx="45416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https://wordplay.blogs.nytimes.com/2013/08/26/pilgrim/</a:t>
            </a:r>
          </a:p>
        </p:txBody>
      </p:sp>
      <p:pic>
        <p:nvPicPr>
          <p:cNvPr id="1026" name="Picture 2" descr="Which way?">
            <a:extLst>
              <a:ext uri="{FF2B5EF4-FFF2-40B4-BE49-F238E27FC236}">
                <a16:creationId xmlns:a16="http://schemas.microsoft.com/office/drawing/2014/main" id="{B707AA0E-91AD-4EEE-A40B-B3BE8F67E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12" y="582298"/>
            <a:ext cx="4311470" cy="288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08BE1F-975C-4489-BE27-EF3F3D649C96}"/>
              </a:ext>
            </a:extLst>
          </p:cNvPr>
          <p:cNvSpPr txBox="1"/>
          <p:nvPr/>
        </p:nvSpPr>
        <p:spPr>
          <a:xfrm>
            <a:off x="4572000" y="0"/>
            <a:ext cx="4481258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The Pilgrim’s Puzzle</a:t>
            </a:r>
          </a:p>
          <a:p>
            <a:endParaRPr lang="en-US" dirty="0"/>
          </a:p>
          <a:p>
            <a:r>
              <a:rPr lang="en-US" sz="1100" dirty="0"/>
              <a:t>A pilgrim arrives in </a:t>
            </a:r>
            <a:r>
              <a:rPr lang="en-US" sz="1100" dirty="0" err="1"/>
              <a:t>Duona</a:t>
            </a:r>
            <a:r>
              <a:rPr lang="en-US" sz="1100" dirty="0"/>
              <a:t>, a sixteen-block town created by five streets running north-south that intersect with five streets running east-west. </a:t>
            </a:r>
          </a:p>
          <a:p>
            <a:endParaRPr lang="en-US" sz="1100" dirty="0"/>
          </a:p>
          <a:p>
            <a:r>
              <a:rPr lang="en-US" sz="1100" dirty="0"/>
              <a:t>Like all pilgrims, she arrives in the northwest corner of town, and needs to make her way to a shrine in the southeast corner. </a:t>
            </a:r>
          </a:p>
          <a:p>
            <a:endParaRPr lang="en-US" sz="1100" dirty="0"/>
          </a:p>
          <a:p>
            <a:r>
              <a:rPr lang="en-US" sz="1100" dirty="0"/>
              <a:t>Unfortunately for the pilgrim, </a:t>
            </a:r>
            <a:r>
              <a:rPr lang="en-US" sz="1100" dirty="0" err="1"/>
              <a:t>Duona</a:t>
            </a:r>
            <a:r>
              <a:rPr lang="en-US" sz="1100" dirty="0"/>
              <a:t> imposes a tax system on visitors, charging 2 silver pieces for each block walked to the east, and doubling what you owe every time you walk south. </a:t>
            </a:r>
          </a:p>
          <a:p>
            <a:endParaRPr lang="en-US" sz="1100" dirty="0"/>
          </a:p>
          <a:p>
            <a:r>
              <a:rPr lang="en-US" sz="1100" dirty="0"/>
              <a:t>To make the payment system fairer and encourage longer stays, they subtract 2 silver pieces for each block walked to the west, and halve what you owe when you walk a block north. </a:t>
            </a:r>
          </a:p>
          <a:p>
            <a:endParaRPr lang="en-US" sz="1100" dirty="0"/>
          </a:p>
          <a:p>
            <a:r>
              <a:rPr lang="en-US" sz="1100" dirty="0"/>
              <a:t>The townsfolk keep track of your path, and you must pay in full on your arrival in the southeast corner. </a:t>
            </a:r>
          </a:p>
          <a:p>
            <a:endParaRPr lang="en-US" sz="1100" dirty="0"/>
          </a:p>
          <a:p>
            <a:r>
              <a:rPr lang="en-US" sz="1100" dirty="0"/>
              <a:t>(Legend has it that certain savvy travelers have planned trips through the town and ended up receiving silver by following the tax rules.)</a:t>
            </a:r>
          </a:p>
          <a:p>
            <a:endParaRPr lang="en-US" sz="1100" dirty="0"/>
          </a:p>
          <a:p>
            <a:r>
              <a:rPr lang="en-US" sz="1100" dirty="0"/>
              <a:t>The pilgrim has no money, and has no intention of leaving with any. </a:t>
            </a:r>
          </a:p>
          <a:p>
            <a:endParaRPr lang="en-US" sz="1100" dirty="0"/>
          </a:p>
          <a:p>
            <a:r>
              <a:rPr lang="en-US" sz="1100" dirty="0"/>
              <a:t>How can she travel to the southeast corner of </a:t>
            </a:r>
            <a:r>
              <a:rPr lang="en-US" sz="1100" dirty="0" err="1"/>
              <a:t>Duona</a:t>
            </a:r>
            <a:r>
              <a:rPr lang="en-US" sz="1100" dirty="0"/>
              <a:t> without owing or receiving any silver?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58098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516334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616472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6,C,</a:t>
                      </a:r>
                      <a:r>
                        <a:rPr lang="el-GR" dirty="0"/>
                        <a:t> 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44913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034832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72767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6,C,</a:t>
                      </a:r>
                      <a:r>
                        <a:rPr lang="el-GR" dirty="0"/>
                        <a:t> 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9096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77342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807027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0,E,</a:t>
                      </a:r>
                      <a:r>
                        <a:rPr lang="el-GR" dirty="0"/>
                        <a:t> θ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6,C,</a:t>
                      </a:r>
                      <a:r>
                        <a:rPr lang="el-GR" dirty="0"/>
                        <a:t> 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9337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8363325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61343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ζ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6,C,</a:t>
                      </a:r>
                      <a:r>
                        <a:rPr lang="el-GR" dirty="0"/>
                        <a:t> 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0600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/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56825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6,C,</a:t>
                      </a:r>
                      <a:r>
                        <a:rPr lang="el-GR" dirty="0"/>
                        <a:t> δ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51556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/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178584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015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/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λ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θ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/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06905-DED4-476F-B3B4-B8280F8A5F65}"/>
              </a:ext>
            </a:extLst>
          </p:cNvPr>
          <p:cNvSpPr txBox="1"/>
          <p:nvPr/>
        </p:nvSpPr>
        <p:spPr>
          <a:xfrm>
            <a:off x="5842388" y="2068746"/>
            <a:ext cx="2393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What’s wrong??</a:t>
            </a:r>
            <a:endParaRPr lang="en-AU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090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body" idx="1"/>
          </p:nvPr>
        </p:nvSpPr>
        <p:spPr>
          <a:xfrm>
            <a:off x="457200" y="5905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As you can see, Dijkstra’s Algorithm doesn’t always work for graphs that have negative weightings…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3200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3200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/>
              <a:t>...we need something new.</a:t>
            </a:r>
            <a:endParaRPr/>
          </a:p>
        </p:txBody>
      </p:sp>
      <p:pic>
        <p:nvPicPr>
          <p:cNvPr id="103" name="Google Shape;10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6850" y="2402825"/>
            <a:ext cx="2072700" cy="2267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each node except the start node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Initialise the distance of the node to infinity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 the distance to the start node to 0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n be the number of nodes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Repeat the following process n-1 times or until all of the distance values stop changing 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Look at each edge in turn and add the distance to the start node to the edge     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Length, if this distance is less than the current distance of the end node, 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update this distance, otherwise, leave it the same.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d(B)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each node except the start node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Initialise the distance of the node to infinity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 the distance to the start node to 0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n be the number of nodes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Repeat the following process n-1 times or until all of the distance values stop changing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Look at each edge in turn and add the distance to the start node to the edge    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Length, if this distance is less than the current distance of the end node,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update this distance, otherwise, leave it the same.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d(B)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CC04D-8D10-4DA7-BD83-72663E9A2CEC}"/>
              </a:ext>
            </a:extLst>
          </p:cNvPr>
          <p:cNvSpPr/>
          <p:nvPr/>
        </p:nvSpPr>
        <p:spPr>
          <a:xfrm>
            <a:off x="872519" y="2875823"/>
            <a:ext cx="7706089" cy="698015"/>
          </a:xfrm>
          <a:prstGeom prst="rect">
            <a:avLst/>
          </a:prstGeom>
          <a:solidFill>
            <a:srgbClr val="3A81BA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5FFF4-D637-41D2-9A34-E1285848D240}"/>
              </a:ext>
            </a:extLst>
          </p:cNvPr>
          <p:cNvSpPr txBox="1"/>
          <p:nvPr/>
        </p:nvSpPr>
        <p:spPr>
          <a:xfrm>
            <a:off x="5046650" y="3832104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</a:t>
            </a:r>
            <a:r>
              <a:rPr lang="en-US" b="1" dirty="0">
                <a:solidFill>
                  <a:schemeClr val="accent1"/>
                </a:solidFill>
              </a:rPr>
              <a:t>relaxing</a:t>
            </a:r>
            <a:r>
              <a:rPr lang="en-US" dirty="0"/>
              <a:t> an edge.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50767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475746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0097909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74894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457200" y="122109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each node except the start node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Initialise the distance of the node to infinity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 the distance to the start node to 0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n be the number of nodes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Repeat the following process n-1 times or until all of the distance values stop changing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Look at each edge in turn and add the distance to the start node to the edge    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Length, if this distance is less than the current distance of the end node,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update this distance, otherwise, leave it the same.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d(B)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CC04D-8D10-4DA7-BD83-72663E9A2CEC}"/>
              </a:ext>
            </a:extLst>
          </p:cNvPr>
          <p:cNvSpPr/>
          <p:nvPr/>
        </p:nvSpPr>
        <p:spPr>
          <a:xfrm>
            <a:off x="872519" y="2875823"/>
            <a:ext cx="7706089" cy="698015"/>
          </a:xfrm>
          <a:prstGeom prst="rect">
            <a:avLst/>
          </a:prstGeom>
          <a:solidFill>
            <a:srgbClr val="3A81BA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5FFF4-D637-41D2-9A34-E1285848D240}"/>
              </a:ext>
            </a:extLst>
          </p:cNvPr>
          <p:cNvSpPr txBox="1"/>
          <p:nvPr/>
        </p:nvSpPr>
        <p:spPr>
          <a:xfrm>
            <a:off x="5046650" y="3832104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</a:t>
            </a:r>
            <a:r>
              <a:rPr lang="en-US" b="1" dirty="0">
                <a:solidFill>
                  <a:schemeClr val="accent1"/>
                </a:solidFill>
              </a:rPr>
              <a:t>relaxing</a:t>
            </a:r>
            <a:r>
              <a:rPr lang="en-US" dirty="0"/>
              <a:t> an edge.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430678-93A6-42E6-B80C-19379B50831A}"/>
              </a:ext>
            </a:extLst>
          </p:cNvPr>
          <p:cNvSpPr/>
          <p:nvPr/>
        </p:nvSpPr>
        <p:spPr>
          <a:xfrm>
            <a:off x="3315573" y="4802345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9E3336-9209-481E-9B2A-EA79EFF01836}"/>
              </a:ext>
            </a:extLst>
          </p:cNvPr>
          <p:cNvSpPr/>
          <p:nvPr/>
        </p:nvSpPr>
        <p:spPr>
          <a:xfrm>
            <a:off x="4172968" y="4595362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05FB51-CF4D-4738-9B9D-006EACC64675}"/>
              </a:ext>
            </a:extLst>
          </p:cNvPr>
          <p:cNvSpPr/>
          <p:nvPr/>
        </p:nvSpPr>
        <p:spPr>
          <a:xfrm>
            <a:off x="4113697" y="3737128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0B0B1F6-A0AC-4652-88BF-59EA52FB8C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40" t="48669"/>
          <a:stretch/>
        </p:blipFill>
        <p:spPr>
          <a:xfrm rot="4257707">
            <a:off x="3662637" y="4358468"/>
            <a:ext cx="298894" cy="866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B6D720A-7FCF-45EA-AA66-75F88B1DF4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640" t="48669"/>
          <a:stretch/>
        </p:blipFill>
        <p:spPr>
          <a:xfrm flipH="1">
            <a:off x="4127648" y="3775912"/>
            <a:ext cx="285640" cy="866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5520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Pseudocode</a:t>
            </a:r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body" idx="1"/>
          </p:nvPr>
        </p:nvSpPr>
        <p:spPr>
          <a:xfrm>
            <a:off x="457200" y="1221091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For each node except the start node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	Initialise the distance of the node to infinity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Set the distance to the start node to 0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Let n be the number of nodes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Repeat the following process n-1 times or until all of the distance values stop changing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Look at each edge in turn and add the distance to the start node to the edge    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Length, if this distance is less than the current distance of the end node,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   update this distance, otherwise, leave it the same.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 dirty="0">
              <a:solidFill>
                <a:srgbClr val="141412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>
                <a:solidFill>
                  <a:srgbClr val="141412"/>
                </a:solidFill>
                <a:highlight>
                  <a:schemeClr val="lt1"/>
                </a:highlight>
                <a:latin typeface="Consolas"/>
                <a:ea typeface="Consolas"/>
                <a:cs typeface="Consolas"/>
                <a:sym typeface="Consolas"/>
              </a:rPr>
              <a:t>return d(B)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98CC04D-8D10-4DA7-BD83-72663E9A2CEC}"/>
              </a:ext>
            </a:extLst>
          </p:cNvPr>
          <p:cNvSpPr/>
          <p:nvPr/>
        </p:nvSpPr>
        <p:spPr>
          <a:xfrm>
            <a:off x="872519" y="2875823"/>
            <a:ext cx="7706089" cy="698015"/>
          </a:xfrm>
          <a:prstGeom prst="rect">
            <a:avLst/>
          </a:prstGeom>
          <a:solidFill>
            <a:srgbClr val="3A81BA">
              <a:alpha val="2784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5FFF4-D637-41D2-9A34-E1285848D240}"/>
              </a:ext>
            </a:extLst>
          </p:cNvPr>
          <p:cNvSpPr txBox="1"/>
          <p:nvPr/>
        </p:nvSpPr>
        <p:spPr>
          <a:xfrm>
            <a:off x="5046650" y="3832104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called </a:t>
            </a:r>
            <a:r>
              <a:rPr lang="en-US" b="1" dirty="0">
                <a:solidFill>
                  <a:schemeClr val="accent1"/>
                </a:solidFill>
              </a:rPr>
              <a:t>relaxing</a:t>
            </a:r>
            <a:r>
              <a:rPr lang="en-US" dirty="0"/>
              <a:t> an edge.</a:t>
            </a:r>
            <a:endParaRPr lang="en-AU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5430678-93A6-42E6-B80C-19379B50831A}"/>
              </a:ext>
            </a:extLst>
          </p:cNvPr>
          <p:cNvSpPr/>
          <p:nvPr/>
        </p:nvSpPr>
        <p:spPr>
          <a:xfrm>
            <a:off x="3315573" y="4802345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9E3336-9209-481E-9B2A-EA79EFF01836}"/>
              </a:ext>
            </a:extLst>
          </p:cNvPr>
          <p:cNvSpPr/>
          <p:nvPr/>
        </p:nvSpPr>
        <p:spPr>
          <a:xfrm>
            <a:off x="4172968" y="4595362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05FB51-CF4D-4738-9B9D-006EACC64675}"/>
              </a:ext>
            </a:extLst>
          </p:cNvPr>
          <p:cNvSpPr/>
          <p:nvPr/>
        </p:nvSpPr>
        <p:spPr>
          <a:xfrm>
            <a:off x="4113697" y="3737128"/>
            <a:ext cx="258265" cy="2582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44BCCE-C8AE-4C2C-AA68-D0ECBAD3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434432"/>
            <a:ext cx="285641" cy="80184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8C3B013-925E-4A00-A7A3-D0A5FDEB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84698">
            <a:off x="3680770" y="3804299"/>
            <a:ext cx="285641" cy="115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65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 Ford Algorithm</a:t>
            </a:r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input: an edge weighted directed graph G; two nodes A, B;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output: the shortest path distance from A to B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assumption: B is reachable from A       	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foreach i from 1 to number of nodes node x in G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initialize distance estimate d(x) to infinity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initialize d(A) to 0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i from 1 to length(allNodes(G))-1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foreach edge e in allEdges(G)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d(endNode(e)) := min(d(endNode(e)), d(startNode(e)+w(e)))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end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end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400">
              <a:solidFill>
                <a:srgbClr val="141412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rgbClr val="141412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d(B)</a:t>
            </a:r>
            <a:endParaRPr sz="1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 Algorithm</a:t>
            </a:r>
            <a:endParaRPr/>
          </a:p>
        </p:txBody>
      </p:sp>
      <p:graphicFrame>
        <p:nvGraphicFramePr>
          <p:cNvPr id="121" name="Google Shape;121;p26"/>
          <p:cNvGraphicFramePr/>
          <p:nvPr/>
        </p:nvGraphicFramePr>
        <p:xfrm>
          <a:off x="30030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5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001" y="674525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6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24" name="Google Shape;124;p26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125" name="Google Shape;125;p26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6" name="Google Shape;126;p26"/>
          <p:cNvCxnSpPr/>
          <p:nvPr/>
        </p:nvCxnSpPr>
        <p:spPr>
          <a:xfrm rot="10800000">
            <a:off x="5079825" y="2214550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7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 Algorithm</a:t>
            </a:r>
            <a:endParaRPr/>
          </a:p>
        </p:txBody>
      </p:sp>
      <p:graphicFrame>
        <p:nvGraphicFramePr>
          <p:cNvPr id="132" name="Google Shape;132;p27"/>
          <p:cNvGraphicFramePr/>
          <p:nvPr/>
        </p:nvGraphicFramePr>
        <p:xfrm>
          <a:off x="30030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5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001" y="674525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7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35" name="Google Shape;135;p27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136" name="Google Shape;136;p27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7" name="Google Shape;137;p27"/>
          <p:cNvCxnSpPr/>
          <p:nvPr/>
        </p:nvCxnSpPr>
        <p:spPr>
          <a:xfrm rot="10800000">
            <a:off x="5079825" y="2214550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8" name="Google Shape;138;p27"/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these order of edges: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a-&gt;b, </a:t>
            </a:r>
            <a:r>
              <a:rPr lang="en-GB">
                <a:solidFill>
                  <a:srgbClr val="0000FF"/>
                </a:solidFill>
              </a:rPr>
              <a:t>d-&gt;a</a:t>
            </a:r>
            <a:r>
              <a:rPr lang="en-GB"/>
              <a:t>, d-&gt;b, </a:t>
            </a:r>
            <a:r>
              <a:rPr lang="en-GB">
                <a:solidFill>
                  <a:srgbClr val="0000FF"/>
                </a:solidFill>
              </a:rPr>
              <a:t>b-&gt;c</a:t>
            </a:r>
            <a:r>
              <a:rPr lang="en-GB"/>
              <a:t>, c-&gt;d, </a:t>
            </a:r>
            <a:r>
              <a:rPr lang="en-GB">
                <a:solidFill>
                  <a:srgbClr val="0000FF"/>
                </a:solidFill>
              </a:rPr>
              <a:t>b-&gt;e</a:t>
            </a:r>
            <a:r>
              <a:rPr lang="en-GB"/>
              <a:t>, e-&gt;f, </a:t>
            </a:r>
            <a:r>
              <a:rPr lang="en-GB">
                <a:solidFill>
                  <a:srgbClr val="0000FF"/>
                </a:solidFill>
              </a:rPr>
              <a:t>f-&gt;b</a:t>
            </a:r>
            <a:r>
              <a:rPr lang="en-GB"/>
              <a:t>, c-&gt;f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 Algorithm</a:t>
            </a:r>
            <a:endParaRPr/>
          </a:p>
        </p:txBody>
      </p:sp>
      <p:graphicFrame>
        <p:nvGraphicFramePr>
          <p:cNvPr id="144" name="Google Shape;144;p28"/>
          <p:cNvGraphicFramePr/>
          <p:nvPr/>
        </p:nvGraphicFramePr>
        <p:xfrm>
          <a:off x="30030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5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45" name="Google Shape;14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001" y="674525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8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47" name="Google Shape;147;p28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148" name="Google Shape;148;p28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9" name="Google Shape;149;p28"/>
          <p:cNvCxnSpPr/>
          <p:nvPr/>
        </p:nvCxnSpPr>
        <p:spPr>
          <a:xfrm rot="10800000">
            <a:off x="5079825" y="2214550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" name="Google Shape;150;p28"/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these order of edges: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a-&gt;b, </a:t>
            </a:r>
            <a:r>
              <a:rPr lang="en-GB">
                <a:solidFill>
                  <a:srgbClr val="0000FF"/>
                </a:solidFill>
              </a:rPr>
              <a:t>d-&gt;a</a:t>
            </a:r>
            <a:r>
              <a:rPr lang="en-GB"/>
              <a:t>, d-&gt;b, </a:t>
            </a:r>
            <a:r>
              <a:rPr lang="en-GB">
                <a:solidFill>
                  <a:srgbClr val="0000FF"/>
                </a:solidFill>
              </a:rPr>
              <a:t>b-&gt;c</a:t>
            </a:r>
            <a:r>
              <a:rPr lang="en-GB"/>
              <a:t>, c-&gt;d, </a:t>
            </a:r>
            <a:r>
              <a:rPr lang="en-GB">
                <a:solidFill>
                  <a:srgbClr val="0000FF"/>
                </a:solidFill>
              </a:rPr>
              <a:t>b-&gt;e</a:t>
            </a:r>
            <a:r>
              <a:rPr lang="en-GB"/>
              <a:t>, e-&gt;f, </a:t>
            </a:r>
            <a:r>
              <a:rPr lang="en-GB">
                <a:solidFill>
                  <a:srgbClr val="0000FF"/>
                </a:solidFill>
              </a:rPr>
              <a:t>f-&gt;b</a:t>
            </a:r>
            <a:r>
              <a:rPr lang="en-GB"/>
              <a:t>, c-&gt;f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 Algorithm</a:t>
            </a:r>
            <a:endParaRPr/>
          </a:p>
        </p:txBody>
      </p:sp>
      <p:graphicFrame>
        <p:nvGraphicFramePr>
          <p:cNvPr id="156" name="Google Shape;156;p29"/>
          <p:cNvGraphicFramePr/>
          <p:nvPr/>
        </p:nvGraphicFramePr>
        <p:xfrm>
          <a:off x="30030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573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7001" y="674525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9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59" name="Google Shape;159;p29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160" name="Google Shape;160;p29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61" name="Google Shape;161;p29"/>
          <p:cNvCxnSpPr/>
          <p:nvPr/>
        </p:nvCxnSpPr>
        <p:spPr>
          <a:xfrm rot="10800000">
            <a:off x="5079825" y="2214550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29"/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these order of edges: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a-&gt;b, </a:t>
            </a:r>
            <a:r>
              <a:rPr lang="en-GB">
                <a:solidFill>
                  <a:srgbClr val="0000FF"/>
                </a:solidFill>
              </a:rPr>
              <a:t>d-&gt;a</a:t>
            </a:r>
            <a:r>
              <a:rPr lang="en-GB"/>
              <a:t>, d-&gt;b, </a:t>
            </a:r>
            <a:r>
              <a:rPr lang="en-GB">
                <a:solidFill>
                  <a:srgbClr val="0000FF"/>
                </a:solidFill>
              </a:rPr>
              <a:t>b-&gt;c</a:t>
            </a:r>
            <a:r>
              <a:rPr lang="en-GB"/>
              <a:t>, c-&gt;d, </a:t>
            </a:r>
            <a:r>
              <a:rPr lang="en-GB">
                <a:solidFill>
                  <a:srgbClr val="0000FF"/>
                </a:solidFill>
              </a:rPr>
              <a:t>b-&gt;e</a:t>
            </a:r>
            <a:r>
              <a:rPr lang="en-GB"/>
              <a:t>, e-&gt;f, </a:t>
            </a:r>
            <a:r>
              <a:rPr lang="en-GB">
                <a:solidFill>
                  <a:srgbClr val="0000FF"/>
                </a:solidFill>
              </a:rPr>
              <a:t>f-&gt;b</a:t>
            </a:r>
            <a:r>
              <a:rPr lang="en-GB"/>
              <a:t>, c-&gt;f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0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 Algorithm</a:t>
            </a:r>
            <a:endParaRPr/>
          </a:p>
        </p:txBody>
      </p:sp>
      <p:graphicFrame>
        <p:nvGraphicFramePr>
          <p:cNvPr id="168" name="Google Shape;168;p30"/>
          <p:cNvGraphicFramePr/>
          <p:nvPr/>
        </p:nvGraphicFramePr>
        <p:xfrm>
          <a:off x="26765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49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9" name="Google Shape;169;p30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70" name="Google Shape;170;p30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171" name="Google Shape;171;p30"/>
          <p:cNvSpPr txBox="1"/>
          <p:nvPr/>
        </p:nvSpPr>
        <p:spPr>
          <a:xfrm>
            <a:off x="6020800" y="2489150"/>
            <a:ext cx="428400" cy="3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72" name="Google Shape;172;p30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5068800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676" y="667450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0"/>
          <p:cNvSpPr txBox="1"/>
          <p:nvPr/>
        </p:nvSpPr>
        <p:spPr>
          <a:xfrm>
            <a:off x="5670075" y="2275650"/>
            <a:ext cx="386100" cy="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-5</a:t>
            </a:r>
            <a:endParaRPr sz="1700"/>
          </a:p>
        </p:txBody>
      </p:sp>
      <p:sp>
        <p:nvSpPr>
          <p:cNvPr id="176" name="Google Shape;176;p30"/>
          <p:cNvSpPr/>
          <p:nvPr/>
        </p:nvSpPr>
        <p:spPr>
          <a:xfrm>
            <a:off x="5051550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7" name="Google Shape;177;p30"/>
          <p:cNvCxnSpPr/>
          <p:nvPr/>
        </p:nvCxnSpPr>
        <p:spPr>
          <a:xfrm rot="10800000">
            <a:off x="5143500" y="2207475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" name="Google Shape;178;p30"/>
          <p:cNvSpPr txBox="1"/>
          <p:nvPr/>
        </p:nvSpPr>
        <p:spPr>
          <a:xfrm>
            <a:off x="6091550" y="2480325"/>
            <a:ext cx="4341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79" name="Google Shape;179;p30"/>
          <p:cNvSpPr txBox="1"/>
          <p:nvPr/>
        </p:nvSpPr>
        <p:spPr>
          <a:xfrm>
            <a:off x="6799500" y="4124700"/>
            <a:ext cx="3537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80" name="Google Shape;180;p30"/>
          <p:cNvSpPr txBox="1"/>
          <p:nvPr/>
        </p:nvSpPr>
        <p:spPr>
          <a:xfrm>
            <a:off x="8642350" y="1687675"/>
            <a:ext cx="3216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 Algorithm</a:t>
            </a:r>
            <a:endParaRPr/>
          </a:p>
        </p:txBody>
      </p:sp>
      <p:graphicFrame>
        <p:nvGraphicFramePr>
          <p:cNvPr id="186" name="Google Shape;186;p31"/>
          <p:cNvGraphicFramePr/>
          <p:nvPr>
            <p:extLst>
              <p:ext uri="{D42A27DB-BD31-4B8C-83A1-F6EECF244321}">
                <p14:modId xmlns:p14="http://schemas.microsoft.com/office/powerpoint/2010/main" val="633864414"/>
              </p:ext>
            </p:extLst>
          </p:nvPr>
        </p:nvGraphicFramePr>
        <p:xfrm>
          <a:off x="26765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49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9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8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7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-3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-4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-5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-6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-3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-2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2</a:t>
                      </a:r>
                      <a:endParaRPr dirty="0"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-1</a:t>
                      </a:r>
                      <a:endParaRPr dirty="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0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dirty="0"/>
                        <a:t>-1</a:t>
                      </a:r>
                      <a:endParaRPr dirty="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dirty="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87" name="Google Shape;187;p31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88" name="Google Shape;188;p31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189" name="Google Shape;189;p31"/>
          <p:cNvSpPr txBox="1"/>
          <p:nvPr/>
        </p:nvSpPr>
        <p:spPr>
          <a:xfrm>
            <a:off x="6020800" y="2489150"/>
            <a:ext cx="428400" cy="3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90" name="Google Shape;190;p31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1"/>
          <p:cNvSpPr/>
          <p:nvPr/>
        </p:nvSpPr>
        <p:spPr>
          <a:xfrm>
            <a:off x="5068800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1"/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these order of edges: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a-&gt;b, </a:t>
            </a:r>
            <a:r>
              <a:rPr lang="en-GB">
                <a:solidFill>
                  <a:srgbClr val="0000FF"/>
                </a:solidFill>
              </a:rPr>
              <a:t>d-&gt;a</a:t>
            </a:r>
            <a:r>
              <a:rPr lang="en-GB"/>
              <a:t>, d-&gt;b, </a:t>
            </a:r>
            <a:r>
              <a:rPr lang="en-GB">
                <a:solidFill>
                  <a:srgbClr val="0000FF"/>
                </a:solidFill>
              </a:rPr>
              <a:t>b-&gt;c</a:t>
            </a:r>
            <a:r>
              <a:rPr lang="en-GB"/>
              <a:t>, c-&gt;d, </a:t>
            </a:r>
            <a:r>
              <a:rPr lang="en-GB">
                <a:solidFill>
                  <a:srgbClr val="0000FF"/>
                </a:solidFill>
              </a:rPr>
              <a:t>b-&gt;e</a:t>
            </a:r>
            <a:r>
              <a:rPr lang="en-GB"/>
              <a:t>, e-&gt;f, </a:t>
            </a:r>
            <a:r>
              <a:rPr lang="en-GB">
                <a:solidFill>
                  <a:srgbClr val="0000FF"/>
                </a:solidFill>
              </a:rPr>
              <a:t>f-&gt;b</a:t>
            </a:r>
            <a:r>
              <a:rPr lang="en-GB"/>
              <a:t>, c-&gt;f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676" y="667450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1"/>
          <p:cNvSpPr txBox="1"/>
          <p:nvPr/>
        </p:nvSpPr>
        <p:spPr>
          <a:xfrm>
            <a:off x="5670075" y="2275650"/>
            <a:ext cx="386100" cy="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-5</a:t>
            </a:r>
            <a:endParaRPr sz="1700"/>
          </a:p>
        </p:txBody>
      </p:sp>
      <p:sp>
        <p:nvSpPr>
          <p:cNvPr id="195" name="Google Shape;195;p31"/>
          <p:cNvSpPr/>
          <p:nvPr/>
        </p:nvSpPr>
        <p:spPr>
          <a:xfrm>
            <a:off x="5051550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6" name="Google Shape;196;p31"/>
          <p:cNvCxnSpPr/>
          <p:nvPr/>
        </p:nvCxnSpPr>
        <p:spPr>
          <a:xfrm rot="10800000">
            <a:off x="5143500" y="2207475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" name="Google Shape;197;p31"/>
          <p:cNvSpPr txBox="1"/>
          <p:nvPr/>
        </p:nvSpPr>
        <p:spPr>
          <a:xfrm>
            <a:off x="6091550" y="2480325"/>
            <a:ext cx="4341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198" name="Google Shape;198;p31"/>
          <p:cNvSpPr txBox="1"/>
          <p:nvPr/>
        </p:nvSpPr>
        <p:spPr>
          <a:xfrm>
            <a:off x="6799500" y="4124700"/>
            <a:ext cx="3537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199" name="Google Shape;199;p31"/>
          <p:cNvSpPr txBox="1"/>
          <p:nvPr/>
        </p:nvSpPr>
        <p:spPr>
          <a:xfrm>
            <a:off x="8642350" y="1687675"/>
            <a:ext cx="3216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 Algorithm</a:t>
            </a:r>
            <a:endParaRPr/>
          </a:p>
        </p:txBody>
      </p:sp>
      <p:graphicFrame>
        <p:nvGraphicFramePr>
          <p:cNvPr id="205" name="Google Shape;205;p32"/>
          <p:cNvGraphicFramePr/>
          <p:nvPr/>
        </p:nvGraphicFramePr>
        <p:xfrm>
          <a:off x="26765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49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06" name="Google Shape;206;p32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07" name="Google Shape;207;p32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208" name="Google Shape;208;p32"/>
          <p:cNvSpPr txBox="1"/>
          <p:nvPr/>
        </p:nvSpPr>
        <p:spPr>
          <a:xfrm>
            <a:off x="6020800" y="2489150"/>
            <a:ext cx="428400" cy="3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09" name="Google Shape;209;p32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676" y="667450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 txBox="1"/>
          <p:nvPr/>
        </p:nvSpPr>
        <p:spPr>
          <a:xfrm>
            <a:off x="5670075" y="2275650"/>
            <a:ext cx="386100" cy="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-5</a:t>
            </a:r>
            <a:endParaRPr sz="1700"/>
          </a:p>
        </p:txBody>
      </p:sp>
      <p:sp>
        <p:nvSpPr>
          <p:cNvPr id="212" name="Google Shape;212;p32"/>
          <p:cNvSpPr/>
          <p:nvPr/>
        </p:nvSpPr>
        <p:spPr>
          <a:xfrm>
            <a:off x="5051550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3" name="Google Shape;213;p32"/>
          <p:cNvCxnSpPr/>
          <p:nvPr/>
        </p:nvCxnSpPr>
        <p:spPr>
          <a:xfrm rot="10800000">
            <a:off x="5143500" y="2207475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4" name="Google Shape;214;p32"/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these order of edges: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a-&gt;b, </a:t>
            </a:r>
            <a:r>
              <a:rPr lang="en-GB">
                <a:solidFill>
                  <a:srgbClr val="0000FF"/>
                </a:solidFill>
              </a:rPr>
              <a:t>d-&gt;a</a:t>
            </a:r>
            <a:r>
              <a:rPr lang="en-GB"/>
              <a:t>, d-&gt;b, </a:t>
            </a:r>
            <a:r>
              <a:rPr lang="en-GB">
                <a:solidFill>
                  <a:srgbClr val="0000FF"/>
                </a:solidFill>
              </a:rPr>
              <a:t>b-&gt;c</a:t>
            </a:r>
            <a:r>
              <a:rPr lang="en-GB"/>
              <a:t>, c-&gt;d, </a:t>
            </a:r>
            <a:r>
              <a:rPr lang="en-GB">
                <a:solidFill>
                  <a:srgbClr val="0000FF"/>
                </a:solidFill>
              </a:rPr>
              <a:t>b-&gt;e</a:t>
            </a:r>
            <a:r>
              <a:rPr lang="en-GB"/>
              <a:t>, e-&gt;f, </a:t>
            </a:r>
            <a:r>
              <a:rPr lang="en-GB">
                <a:solidFill>
                  <a:srgbClr val="0000FF"/>
                </a:solidFill>
              </a:rPr>
              <a:t>f-&gt;b</a:t>
            </a:r>
            <a:r>
              <a:rPr lang="en-GB"/>
              <a:t>, c-&gt;f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 txBox="1"/>
          <p:nvPr/>
        </p:nvSpPr>
        <p:spPr>
          <a:xfrm>
            <a:off x="6091550" y="2480325"/>
            <a:ext cx="4341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16" name="Google Shape;216;p32"/>
          <p:cNvSpPr txBox="1"/>
          <p:nvPr/>
        </p:nvSpPr>
        <p:spPr>
          <a:xfrm>
            <a:off x="8642350" y="1687675"/>
            <a:ext cx="3216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217" name="Google Shape;217;p32"/>
          <p:cNvSpPr txBox="1"/>
          <p:nvPr/>
        </p:nvSpPr>
        <p:spPr>
          <a:xfrm>
            <a:off x="6799500" y="4124700"/>
            <a:ext cx="3537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18" name="Google Shape;218;p32"/>
          <p:cNvSpPr txBox="1"/>
          <p:nvPr/>
        </p:nvSpPr>
        <p:spPr>
          <a:xfrm>
            <a:off x="8642350" y="1687675"/>
            <a:ext cx="3216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/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928308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1,E,</a:t>
                      </a:r>
                      <a:r>
                        <a:rPr lang="el-GR" dirty="0"/>
                        <a:t> α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3,C,</a:t>
                      </a:r>
                      <a:r>
                        <a:rPr lang="el-GR" dirty="0"/>
                        <a:t> 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23726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 Algorithm</a:t>
            </a:r>
            <a:endParaRPr/>
          </a:p>
        </p:txBody>
      </p:sp>
      <p:graphicFrame>
        <p:nvGraphicFramePr>
          <p:cNvPr id="224" name="Google Shape;224;p33"/>
          <p:cNvGraphicFramePr/>
          <p:nvPr/>
        </p:nvGraphicFramePr>
        <p:xfrm>
          <a:off x="26765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49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rgbClr val="FF0000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6</a:t>
                      </a:r>
                      <a:r>
                        <a:rPr lang="en-GB" sz="2400" b="1" baseline="30000">
                          <a:solidFill>
                            <a:srgbClr val="FF0000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rgbClr val="FF0000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5" name="Google Shape;225;p33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26" name="Google Shape;226;p33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227" name="Google Shape;227;p33"/>
          <p:cNvSpPr txBox="1"/>
          <p:nvPr/>
        </p:nvSpPr>
        <p:spPr>
          <a:xfrm>
            <a:off x="6020800" y="2489150"/>
            <a:ext cx="428400" cy="3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28" name="Google Shape;228;p33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676" y="667450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3"/>
          <p:cNvSpPr txBox="1"/>
          <p:nvPr/>
        </p:nvSpPr>
        <p:spPr>
          <a:xfrm>
            <a:off x="5670075" y="2275650"/>
            <a:ext cx="386100" cy="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-5</a:t>
            </a:r>
            <a:endParaRPr sz="1700"/>
          </a:p>
        </p:txBody>
      </p:sp>
      <p:sp>
        <p:nvSpPr>
          <p:cNvPr id="231" name="Google Shape;231;p33"/>
          <p:cNvSpPr/>
          <p:nvPr/>
        </p:nvSpPr>
        <p:spPr>
          <a:xfrm>
            <a:off x="5051550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2" name="Google Shape;232;p33"/>
          <p:cNvCxnSpPr/>
          <p:nvPr/>
        </p:nvCxnSpPr>
        <p:spPr>
          <a:xfrm rot="10800000">
            <a:off x="5143500" y="2207475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3" name="Google Shape;233;p33"/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these order of edges: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a-&gt;b, </a:t>
            </a:r>
            <a:r>
              <a:rPr lang="en-GB">
                <a:solidFill>
                  <a:srgbClr val="0000FF"/>
                </a:solidFill>
              </a:rPr>
              <a:t>d-&gt;a</a:t>
            </a:r>
            <a:r>
              <a:rPr lang="en-GB"/>
              <a:t>, d-&gt;b, </a:t>
            </a:r>
            <a:r>
              <a:rPr lang="en-GB">
                <a:solidFill>
                  <a:srgbClr val="0000FF"/>
                </a:solidFill>
              </a:rPr>
              <a:t>b-&gt;c</a:t>
            </a:r>
            <a:r>
              <a:rPr lang="en-GB"/>
              <a:t>, c-&gt;d, </a:t>
            </a:r>
            <a:r>
              <a:rPr lang="en-GB">
                <a:solidFill>
                  <a:srgbClr val="0000FF"/>
                </a:solidFill>
              </a:rPr>
              <a:t>b-&gt;e</a:t>
            </a:r>
            <a:r>
              <a:rPr lang="en-GB"/>
              <a:t>, e-&gt;f, </a:t>
            </a:r>
            <a:r>
              <a:rPr lang="en-GB">
                <a:solidFill>
                  <a:srgbClr val="0000FF"/>
                </a:solidFill>
              </a:rPr>
              <a:t>f-&gt;b</a:t>
            </a:r>
            <a:r>
              <a:rPr lang="en-GB"/>
              <a:t>, c-&gt;f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3"/>
          <p:cNvSpPr txBox="1"/>
          <p:nvPr/>
        </p:nvSpPr>
        <p:spPr>
          <a:xfrm>
            <a:off x="6091550" y="2480325"/>
            <a:ext cx="4341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35" name="Google Shape;235;p33"/>
          <p:cNvSpPr txBox="1"/>
          <p:nvPr/>
        </p:nvSpPr>
        <p:spPr>
          <a:xfrm>
            <a:off x="6799500" y="4124700"/>
            <a:ext cx="3537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36" name="Google Shape;236;p33"/>
          <p:cNvSpPr txBox="1"/>
          <p:nvPr/>
        </p:nvSpPr>
        <p:spPr>
          <a:xfrm>
            <a:off x="8642350" y="1687675"/>
            <a:ext cx="3216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Bellman-Ford Algorithm</a:t>
            </a:r>
            <a:endParaRPr/>
          </a:p>
        </p:txBody>
      </p:sp>
      <p:graphicFrame>
        <p:nvGraphicFramePr>
          <p:cNvPr id="242" name="Google Shape;242;p34"/>
          <p:cNvGraphicFramePr/>
          <p:nvPr/>
        </p:nvGraphicFramePr>
        <p:xfrm>
          <a:off x="26765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49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rgbClr val="FF0000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6</a:t>
                      </a:r>
                      <a:r>
                        <a:rPr lang="en-GB" sz="2400" b="1" baseline="30000">
                          <a:solidFill>
                            <a:srgbClr val="FF0000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rgbClr val="FF0000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3" name="Google Shape;243;p34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44" name="Google Shape;244;p34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245" name="Google Shape;245;p34"/>
          <p:cNvSpPr txBox="1"/>
          <p:nvPr/>
        </p:nvSpPr>
        <p:spPr>
          <a:xfrm>
            <a:off x="6020800" y="2489150"/>
            <a:ext cx="428400" cy="3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46" name="Google Shape;246;p34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47" name="Google Shape;24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676" y="667450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4"/>
          <p:cNvSpPr txBox="1"/>
          <p:nvPr/>
        </p:nvSpPr>
        <p:spPr>
          <a:xfrm>
            <a:off x="5670075" y="2275650"/>
            <a:ext cx="386100" cy="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-5</a:t>
            </a:r>
            <a:endParaRPr sz="1700"/>
          </a:p>
        </p:txBody>
      </p:sp>
      <p:sp>
        <p:nvSpPr>
          <p:cNvPr id="249" name="Google Shape;249;p34"/>
          <p:cNvSpPr/>
          <p:nvPr/>
        </p:nvSpPr>
        <p:spPr>
          <a:xfrm>
            <a:off x="5051550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0" name="Google Shape;250;p34"/>
          <p:cNvCxnSpPr/>
          <p:nvPr/>
        </p:nvCxnSpPr>
        <p:spPr>
          <a:xfrm rot="10800000">
            <a:off x="5143500" y="2207475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1" name="Google Shape;251;p34"/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Using these order of edges: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a-&gt;b, </a:t>
            </a:r>
            <a:r>
              <a:rPr lang="en-GB">
                <a:solidFill>
                  <a:srgbClr val="0000FF"/>
                </a:solidFill>
              </a:rPr>
              <a:t>d-&gt;a</a:t>
            </a:r>
            <a:r>
              <a:rPr lang="en-GB"/>
              <a:t>, d-&gt;b, </a:t>
            </a:r>
            <a:r>
              <a:rPr lang="en-GB">
                <a:solidFill>
                  <a:srgbClr val="0000FF"/>
                </a:solidFill>
              </a:rPr>
              <a:t>b-&gt;c</a:t>
            </a:r>
            <a:r>
              <a:rPr lang="en-GB"/>
              <a:t>, c-&gt;d, </a:t>
            </a:r>
            <a:r>
              <a:rPr lang="en-GB">
                <a:solidFill>
                  <a:srgbClr val="0000FF"/>
                </a:solidFill>
              </a:rPr>
              <a:t>b-&gt;e</a:t>
            </a:r>
            <a:r>
              <a:rPr lang="en-GB"/>
              <a:t>, e-&gt;f, </a:t>
            </a:r>
            <a:r>
              <a:rPr lang="en-GB">
                <a:solidFill>
                  <a:srgbClr val="0000FF"/>
                </a:solidFill>
              </a:rPr>
              <a:t>f-&gt;b</a:t>
            </a:r>
            <a:r>
              <a:rPr lang="en-GB"/>
              <a:t>, c-&gt;f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34"/>
          <p:cNvSpPr txBox="1"/>
          <p:nvPr/>
        </p:nvSpPr>
        <p:spPr>
          <a:xfrm>
            <a:off x="6091550" y="2480325"/>
            <a:ext cx="4341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53" name="Google Shape;253;p34"/>
          <p:cNvSpPr txBox="1"/>
          <p:nvPr/>
        </p:nvSpPr>
        <p:spPr>
          <a:xfrm>
            <a:off x="6799500" y="4124700"/>
            <a:ext cx="3537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54" name="Google Shape;254;p34"/>
          <p:cNvSpPr txBox="1"/>
          <p:nvPr/>
        </p:nvSpPr>
        <p:spPr>
          <a:xfrm>
            <a:off x="8642350" y="1687675"/>
            <a:ext cx="3216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>
            <a:spLocks noGrp="1"/>
          </p:cNvSpPr>
          <p:nvPr>
            <p:ph type="subTitle" idx="1"/>
          </p:nvPr>
        </p:nvSpPr>
        <p:spPr>
          <a:xfrm>
            <a:off x="-19533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Bellman-Ford Algorithm</a:t>
            </a:r>
            <a:endParaRPr dirty="0"/>
          </a:p>
        </p:txBody>
      </p:sp>
      <p:graphicFrame>
        <p:nvGraphicFramePr>
          <p:cNvPr id="260" name="Google Shape;260;p35"/>
          <p:cNvGraphicFramePr/>
          <p:nvPr/>
        </p:nvGraphicFramePr>
        <p:xfrm>
          <a:off x="267650" y="727375"/>
          <a:ext cx="4305550" cy="429747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49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9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0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chemeClr val="dk1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rgbClr val="FF0000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6</a:t>
                      </a:r>
                      <a:r>
                        <a:rPr lang="en-GB" sz="2400" b="1" baseline="30000">
                          <a:solidFill>
                            <a:srgbClr val="FF0000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sz="2400" b="1" baseline="30000">
                        <a:solidFill>
                          <a:srgbClr val="FF0000"/>
                        </a:solidFill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24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-5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-7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-4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3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∞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F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3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  <a:endParaRPr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  <a:endParaRPr sz="24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4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1" name="Google Shape;261;p35"/>
          <p:cNvSpPr txBox="1"/>
          <p:nvPr/>
        </p:nvSpPr>
        <p:spPr>
          <a:xfrm>
            <a:off x="6728300" y="4124700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62" name="Google Shape;262;p35"/>
          <p:cNvSpPr txBox="1"/>
          <p:nvPr/>
        </p:nvSpPr>
        <p:spPr>
          <a:xfrm>
            <a:off x="8592825" y="1687675"/>
            <a:ext cx="2904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263" name="Google Shape;263;p35"/>
          <p:cNvSpPr txBox="1"/>
          <p:nvPr/>
        </p:nvSpPr>
        <p:spPr>
          <a:xfrm>
            <a:off x="6020800" y="2489150"/>
            <a:ext cx="428400" cy="31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64" name="Google Shape;264;p35"/>
          <p:cNvSpPr/>
          <p:nvPr/>
        </p:nvSpPr>
        <p:spPr>
          <a:xfrm>
            <a:off x="4994925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5" name="Google Shape;26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0676" y="667450"/>
            <a:ext cx="4891360" cy="427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5"/>
          <p:cNvSpPr txBox="1"/>
          <p:nvPr/>
        </p:nvSpPr>
        <p:spPr>
          <a:xfrm>
            <a:off x="5670075" y="2275650"/>
            <a:ext cx="386100" cy="8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/>
              <a:t>-5</a:t>
            </a:r>
            <a:endParaRPr sz="1700"/>
          </a:p>
        </p:txBody>
      </p:sp>
      <p:sp>
        <p:nvSpPr>
          <p:cNvPr id="267" name="Google Shape;267;p35"/>
          <p:cNvSpPr/>
          <p:nvPr/>
        </p:nvSpPr>
        <p:spPr>
          <a:xfrm>
            <a:off x="5051550" y="3275700"/>
            <a:ext cx="183900" cy="134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8" name="Google Shape;268;p35"/>
          <p:cNvCxnSpPr/>
          <p:nvPr/>
        </p:nvCxnSpPr>
        <p:spPr>
          <a:xfrm rot="10800000">
            <a:off x="5143500" y="2207475"/>
            <a:ext cx="0" cy="1216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9" name="Google Shape;269;p35"/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these order of edges: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a-&gt;b, </a:t>
            </a:r>
            <a:r>
              <a:rPr lang="en-GB" dirty="0">
                <a:solidFill>
                  <a:srgbClr val="0000FF"/>
                </a:solidFill>
              </a:rPr>
              <a:t>d-&gt;a</a:t>
            </a:r>
            <a:r>
              <a:rPr lang="en-GB" dirty="0"/>
              <a:t>, d-&gt;b, </a:t>
            </a:r>
            <a:r>
              <a:rPr lang="en-GB" dirty="0">
                <a:solidFill>
                  <a:srgbClr val="0000FF"/>
                </a:solidFill>
              </a:rPr>
              <a:t>b-&gt;c</a:t>
            </a:r>
            <a:r>
              <a:rPr lang="en-GB" dirty="0"/>
              <a:t>, c-&gt;d, </a:t>
            </a:r>
            <a:r>
              <a:rPr lang="en-GB" dirty="0">
                <a:solidFill>
                  <a:srgbClr val="0000FF"/>
                </a:solidFill>
              </a:rPr>
              <a:t>b-&gt;e</a:t>
            </a:r>
            <a:r>
              <a:rPr lang="en-GB" dirty="0"/>
              <a:t>, e-&gt;f, </a:t>
            </a:r>
            <a:r>
              <a:rPr lang="en-GB" dirty="0">
                <a:solidFill>
                  <a:srgbClr val="0000FF"/>
                </a:solidFill>
              </a:rPr>
              <a:t>f-&gt;b</a:t>
            </a:r>
            <a:r>
              <a:rPr lang="en-GB" dirty="0"/>
              <a:t>, c-&gt;f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0" name="Google Shape;270;p35"/>
          <p:cNvSpPr txBox="1"/>
          <p:nvPr/>
        </p:nvSpPr>
        <p:spPr>
          <a:xfrm>
            <a:off x="6091550" y="2480325"/>
            <a:ext cx="434100" cy="32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/>
          </a:p>
        </p:txBody>
      </p:sp>
      <p:sp>
        <p:nvSpPr>
          <p:cNvPr id="271" name="Google Shape;271;p35"/>
          <p:cNvSpPr txBox="1"/>
          <p:nvPr/>
        </p:nvSpPr>
        <p:spPr>
          <a:xfrm>
            <a:off x="6799500" y="4124700"/>
            <a:ext cx="3537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C</a:t>
            </a:r>
            <a:endParaRPr sz="1800"/>
          </a:p>
        </p:txBody>
      </p:sp>
      <p:sp>
        <p:nvSpPr>
          <p:cNvPr id="272" name="Google Shape;272;p35"/>
          <p:cNvSpPr txBox="1"/>
          <p:nvPr/>
        </p:nvSpPr>
        <p:spPr>
          <a:xfrm>
            <a:off x="8642350" y="1687675"/>
            <a:ext cx="321600" cy="41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E</a:t>
            </a:r>
            <a:endParaRPr sz="1800"/>
          </a:p>
        </p:txBody>
      </p:sp>
      <p:sp>
        <p:nvSpPr>
          <p:cNvPr id="273" name="Google Shape;273;p35"/>
          <p:cNvSpPr txBox="1"/>
          <p:nvPr/>
        </p:nvSpPr>
        <p:spPr>
          <a:xfrm>
            <a:off x="4888750" y="4545525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Any further relaxation in the </a:t>
            </a:r>
            <a:r>
              <a:rPr lang="en-GB" b="1">
                <a:solidFill>
                  <a:srgbClr val="FF0000"/>
                </a:solidFill>
              </a:rPr>
              <a:t>n</a:t>
            </a:r>
            <a:r>
              <a:rPr lang="en-GB" b="1" baseline="30000">
                <a:solidFill>
                  <a:srgbClr val="FF0000"/>
                </a:solidFill>
              </a:rPr>
              <a:t>th</a:t>
            </a:r>
            <a:r>
              <a:rPr lang="en-GB"/>
              <a:t> </a:t>
            </a:r>
            <a:r>
              <a:rPr lang="en-GB">
                <a:solidFill>
                  <a:schemeClr val="dk1"/>
                </a:solidFill>
              </a:rPr>
              <a:t>iteration indicates the presence of a cycle!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subTitle" idx="1"/>
          </p:nvPr>
        </p:nvSpPr>
        <p:spPr>
          <a:xfrm>
            <a:off x="-21057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yourself</a:t>
            </a:r>
            <a:endParaRPr/>
          </a:p>
        </p:txBody>
      </p:sp>
      <p:graphicFrame>
        <p:nvGraphicFramePr>
          <p:cNvPr id="279" name="Google Shape;279;p36"/>
          <p:cNvGraphicFramePr/>
          <p:nvPr>
            <p:extLst>
              <p:ext uri="{D42A27DB-BD31-4B8C-83A1-F6EECF244321}">
                <p14:modId xmlns:p14="http://schemas.microsoft.com/office/powerpoint/2010/main" val="1742076863"/>
              </p:ext>
            </p:extLst>
          </p:nvPr>
        </p:nvGraphicFramePr>
        <p:xfrm>
          <a:off x="461575" y="837700"/>
          <a:ext cx="3673749" cy="343390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48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195550186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 dirty="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400" b="1" i="0" u="none" strike="noStrike" cap="none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i="0" u="none" strike="noStrike" cap="none" baseline="30000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aseline="30000" dirty="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sz="24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450" y="651174"/>
            <a:ext cx="4907037" cy="42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9;p35">
            <a:extLst>
              <a:ext uri="{FF2B5EF4-FFF2-40B4-BE49-F238E27FC236}">
                <a16:creationId xmlns:a16="http://schemas.microsoft.com/office/drawing/2014/main" id="{35F9AD07-9E0A-46C2-B1D9-D14B4356D9DF}"/>
              </a:ext>
            </a:extLst>
          </p:cNvPr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these order of edges: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GB" dirty="0"/>
              <a:t>a-&gt;c, </a:t>
            </a:r>
            <a:r>
              <a:rPr lang="en-GB" dirty="0">
                <a:solidFill>
                  <a:srgbClr val="0000FF"/>
                </a:solidFill>
              </a:rPr>
              <a:t>a-&gt;d</a:t>
            </a:r>
            <a:r>
              <a:rPr lang="en-GB" dirty="0"/>
              <a:t>, c-&gt;e, </a:t>
            </a:r>
            <a:r>
              <a:rPr lang="en-GB" dirty="0">
                <a:solidFill>
                  <a:srgbClr val="0000FF"/>
                </a:solidFill>
              </a:rPr>
              <a:t>e-&gt;d</a:t>
            </a:r>
            <a:r>
              <a:rPr lang="en-GB" dirty="0"/>
              <a:t>, b-&gt;c,</a:t>
            </a:r>
            <a:r>
              <a:rPr lang="en-GB" dirty="0">
                <a:solidFill>
                  <a:srgbClr val="0000FF"/>
                </a:solidFill>
              </a:rPr>
              <a:t> b-&gt;e</a:t>
            </a:r>
            <a:r>
              <a:rPr lang="en-GB" dirty="0"/>
              <a:t>, d-&gt;e, </a:t>
            </a:r>
            <a:r>
              <a:rPr lang="en-GB" dirty="0">
                <a:solidFill>
                  <a:srgbClr val="0000FF"/>
                </a:solidFill>
              </a:rPr>
              <a:t>e-&gt;a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2918-E732-49FC-9F03-5839217EBC1B}"/>
              </a:ext>
            </a:extLst>
          </p:cNvPr>
          <p:cNvSpPr txBox="1"/>
          <p:nvPr/>
        </p:nvSpPr>
        <p:spPr>
          <a:xfrm>
            <a:off x="8396196" y="1627522"/>
            <a:ext cx="418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-5</a:t>
            </a:r>
            <a:endParaRPr lang="en-AU" sz="16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subTitle" idx="1"/>
          </p:nvPr>
        </p:nvSpPr>
        <p:spPr>
          <a:xfrm>
            <a:off x="-21057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yourself</a:t>
            </a:r>
            <a:endParaRPr/>
          </a:p>
        </p:txBody>
      </p:sp>
      <p:graphicFrame>
        <p:nvGraphicFramePr>
          <p:cNvPr id="279" name="Google Shape;279;p36"/>
          <p:cNvGraphicFramePr/>
          <p:nvPr>
            <p:extLst>
              <p:ext uri="{D42A27DB-BD31-4B8C-83A1-F6EECF244321}">
                <p14:modId xmlns:p14="http://schemas.microsoft.com/office/powerpoint/2010/main" val="1282923009"/>
              </p:ext>
            </p:extLst>
          </p:nvPr>
        </p:nvGraphicFramePr>
        <p:xfrm>
          <a:off x="461575" y="837700"/>
          <a:ext cx="3673749" cy="343390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48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195550186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 dirty="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400" b="1" i="0" u="none" strike="noStrike" cap="none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i="0" u="none" strike="noStrike" cap="none" baseline="30000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aseline="30000" dirty="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sz="24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3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450" y="651174"/>
            <a:ext cx="4907037" cy="42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9;p35">
            <a:extLst>
              <a:ext uri="{FF2B5EF4-FFF2-40B4-BE49-F238E27FC236}">
                <a16:creationId xmlns:a16="http://schemas.microsoft.com/office/drawing/2014/main" id="{35F9AD07-9E0A-46C2-B1D9-D14B4356D9DF}"/>
              </a:ext>
            </a:extLst>
          </p:cNvPr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these order of edges: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GB" dirty="0"/>
              <a:t>a-&gt;c, </a:t>
            </a:r>
            <a:r>
              <a:rPr lang="en-GB" dirty="0">
                <a:solidFill>
                  <a:srgbClr val="0000FF"/>
                </a:solidFill>
              </a:rPr>
              <a:t>a-&gt;d</a:t>
            </a:r>
            <a:r>
              <a:rPr lang="en-GB" dirty="0"/>
              <a:t>, c-&gt;e, </a:t>
            </a:r>
            <a:r>
              <a:rPr lang="en-GB" dirty="0">
                <a:solidFill>
                  <a:srgbClr val="0000FF"/>
                </a:solidFill>
              </a:rPr>
              <a:t>e-&gt;d</a:t>
            </a:r>
            <a:r>
              <a:rPr lang="en-GB" dirty="0"/>
              <a:t>, b-&gt;c,</a:t>
            </a:r>
            <a:r>
              <a:rPr lang="en-GB" dirty="0">
                <a:solidFill>
                  <a:srgbClr val="0000FF"/>
                </a:solidFill>
              </a:rPr>
              <a:t> b-&gt;e</a:t>
            </a:r>
            <a:r>
              <a:rPr lang="en-GB" dirty="0"/>
              <a:t>, d-&gt;e, </a:t>
            </a:r>
            <a:r>
              <a:rPr lang="en-GB" dirty="0">
                <a:solidFill>
                  <a:srgbClr val="0000FF"/>
                </a:solidFill>
              </a:rPr>
              <a:t>e-&gt;a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2918-E732-49FC-9F03-5839217EBC1B}"/>
              </a:ext>
            </a:extLst>
          </p:cNvPr>
          <p:cNvSpPr txBox="1"/>
          <p:nvPr/>
        </p:nvSpPr>
        <p:spPr>
          <a:xfrm>
            <a:off x="8396196" y="1627522"/>
            <a:ext cx="418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-5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292291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>
            <a:spLocks noGrp="1"/>
          </p:cNvSpPr>
          <p:nvPr>
            <p:ph type="subTitle" idx="1"/>
          </p:nvPr>
        </p:nvSpPr>
        <p:spPr>
          <a:xfrm>
            <a:off x="-2105700" y="152400"/>
            <a:ext cx="84786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Have a go yourself</a:t>
            </a:r>
            <a:endParaRPr/>
          </a:p>
        </p:txBody>
      </p:sp>
      <p:graphicFrame>
        <p:nvGraphicFramePr>
          <p:cNvPr id="279" name="Google Shape;279;p36"/>
          <p:cNvGraphicFramePr/>
          <p:nvPr>
            <p:extLst>
              <p:ext uri="{D42A27DB-BD31-4B8C-83A1-F6EECF244321}">
                <p14:modId xmlns:p14="http://schemas.microsoft.com/office/powerpoint/2010/main" val="2984189728"/>
              </p:ext>
            </p:extLst>
          </p:nvPr>
        </p:nvGraphicFramePr>
        <p:xfrm>
          <a:off x="461575" y="837700"/>
          <a:ext cx="3673749" cy="3433900"/>
        </p:xfrm>
        <a:graphic>
          <a:graphicData uri="http://schemas.openxmlformats.org/drawingml/2006/table">
            <a:tbl>
              <a:tblPr>
                <a:noFill/>
                <a:tableStyleId>{049C281C-609E-4D63-A301-901282E7450B}</a:tableStyleId>
              </a:tblPr>
              <a:tblGrid>
                <a:gridCol w="489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9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39089">
                  <a:extLst>
                    <a:ext uri="{9D8B030D-6E8A-4147-A177-3AD203B41FA5}">
                      <a16:colId xmlns:a16="http://schemas.microsoft.com/office/drawing/2014/main" val="2195550186"/>
                    </a:ext>
                  </a:extLst>
                </a:gridCol>
              </a:tblGrid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1</a:t>
                      </a:r>
                      <a:r>
                        <a:rPr lang="en-GB" sz="2400" b="1" baseline="300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st</a:t>
                      </a:r>
                      <a:endParaRPr sz="2400" b="1"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2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nd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3</a:t>
                      </a:r>
                      <a:r>
                        <a:rPr lang="en-GB" sz="2400" b="1" baseline="3000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rd</a:t>
                      </a:r>
                      <a:endParaRPr baseline="300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 b="1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4</a:t>
                      </a:r>
                      <a:r>
                        <a:rPr lang="en-GB" sz="2400" b="1" baseline="30000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  <a:endParaRPr baseline="30000" dirty="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2400" b="1" i="0" u="none" strike="noStrike" cap="none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5</a:t>
                      </a:r>
                      <a:r>
                        <a:rPr lang="en-GB" sz="2400" b="1" i="0" u="none" strike="noStrike" cap="none" baseline="30000" dirty="0">
                          <a:solidFill>
                            <a:schemeClr val="dk1"/>
                          </a:solidFill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th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aseline="30000" dirty="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1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A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sz="2400" b="1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B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C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3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D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2400">
                          <a:latin typeface="Shadows Into Light"/>
                          <a:ea typeface="Shadows Into Light"/>
                          <a:cs typeface="Shadows Into Light"/>
                          <a:sym typeface="Shadows Into Light"/>
                        </a:rPr>
                        <a:t>E</a:t>
                      </a:r>
                      <a:endParaRPr sz="2400">
                        <a:latin typeface="Shadows Into Light"/>
                        <a:ea typeface="Shadows Into Light"/>
                        <a:cs typeface="Shadows Into Light"/>
                        <a:sym typeface="Shadows Into Light"/>
                      </a:endParaRPr>
                    </a:p>
                  </a:txBody>
                  <a:tcPr marL="91425" marR="91425" marT="91425" marB="91425"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∞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AU" sz="24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1</a:t>
                      </a:r>
                      <a:endParaRPr kumimoji="0" lang="en-GB" sz="2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-1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-2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24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-3</a:t>
                      </a:r>
                    </a:p>
                  </a:txBody>
                  <a:tcPr marL="91425" marR="91425" marT="91425" marB="91425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3450" y="651174"/>
            <a:ext cx="4907037" cy="42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69;p35">
            <a:extLst>
              <a:ext uri="{FF2B5EF4-FFF2-40B4-BE49-F238E27FC236}">
                <a16:creationId xmlns:a16="http://schemas.microsoft.com/office/drawing/2014/main" id="{35F9AD07-9E0A-46C2-B1D9-D14B4356D9DF}"/>
              </a:ext>
            </a:extLst>
          </p:cNvPr>
          <p:cNvSpPr txBox="1"/>
          <p:nvPr/>
        </p:nvSpPr>
        <p:spPr>
          <a:xfrm>
            <a:off x="5068800" y="92900"/>
            <a:ext cx="40752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Using these order of edges: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lvl="0"/>
            <a:r>
              <a:rPr lang="en-GB" dirty="0"/>
              <a:t>a-&gt;c, </a:t>
            </a:r>
            <a:r>
              <a:rPr lang="en-GB" dirty="0">
                <a:solidFill>
                  <a:srgbClr val="0000FF"/>
                </a:solidFill>
              </a:rPr>
              <a:t>a-&gt;d</a:t>
            </a:r>
            <a:r>
              <a:rPr lang="en-GB" dirty="0"/>
              <a:t>, c-&gt;e, </a:t>
            </a:r>
            <a:r>
              <a:rPr lang="en-GB" dirty="0">
                <a:solidFill>
                  <a:srgbClr val="0000FF"/>
                </a:solidFill>
              </a:rPr>
              <a:t>e-&gt;d</a:t>
            </a:r>
            <a:r>
              <a:rPr lang="en-GB" dirty="0"/>
              <a:t>, b-&gt;c,</a:t>
            </a:r>
            <a:r>
              <a:rPr lang="en-GB" dirty="0">
                <a:solidFill>
                  <a:srgbClr val="0000FF"/>
                </a:solidFill>
              </a:rPr>
              <a:t> b-&gt;e</a:t>
            </a:r>
            <a:r>
              <a:rPr lang="en-GB" dirty="0"/>
              <a:t>, d-&gt;e, </a:t>
            </a:r>
            <a:r>
              <a:rPr lang="en-GB" dirty="0">
                <a:solidFill>
                  <a:srgbClr val="0000FF"/>
                </a:solidFill>
              </a:rPr>
              <a:t>e-&gt;a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382918-E732-49FC-9F03-5839217EBC1B}"/>
              </a:ext>
            </a:extLst>
          </p:cNvPr>
          <p:cNvSpPr txBox="1"/>
          <p:nvPr/>
        </p:nvSpPr>
        <p:spPr>
          <a:xfrm>
            <a:off x="8396196" y="1627522"/>
            <a:ext cx="4188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-5</a:t>
            </a:r>
            <a:endParaRPr lang="en-AU" sz="1600" dirty="0"/>
          </a:p>
        </p:txBody>
      </p:sp>
    </p:spTree>
    <p:extLst>
      <p:ext uri="{BB962C8B-B14F-4D97-AF65-F5344CB8AC3E}">
        <p14:creationId xmlns:p14="http://schemas.microsoft.com/office/powerpoint/2010/main" val="106952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428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36328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3,C,</a:t>
                      </a:r>
                      <a:r>
                        <a:rPr lang="el-GR" dirty="0"/>
                        <a:t> 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21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979241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971028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3,C,</a:t>
                      </a:r>
                      <a:r>
                        <a:rPr lang="el-GR" dirty="0"/>
                        <a:t> β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4,A,</a:t>
                      </a:r>
                      <a:r>
                        <a:rPr lang="el-GR" dirty="0"/>
                        <a:t> 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6183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109690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284593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4,A,</a:t>
                      </a:r>
                      <a:r>
                        <a:rPr lang="el-GR" dirty="0"/>
                        <a:t> 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3672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381060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77976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1,E,</a:t>
                      </a:r>
                      <a:r>
                        <a:rPr lang="el-GR" dirty="0"/>
                        <a:t> γ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4,A,</a:t>
                      </a:r>
                      <a:r>
                        <a:rPr lang="el-GR" dirty="0"/>
                        <a:t> 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626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/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948018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4,A,</a:t>
                      </a:r>
                      <a:r>
                        <a:rPr lang="el-GR" dirty="0"/>
                        <a:t> ε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6440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80;p36">
            <a:extLst>
              <a:ext uri="{FF2B5EF4-FFF2-40B4-BE49-F238E27FC236}">
                <a16:creationId xmlns:a16="http://schemas.microsoft.com/office/drawing/2014/main" id="{4269C938-0A30-410F-8465-7D6D820B4EF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2873" y="127663"/>
            <a:ext cx="3364321" cy="272024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4C5F6571-5477-45AB-9E0B-97EE51E6C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77423"/>
              </p:ext>
            </p:extLst>
          </p:nvPr>
        </p:nvGraphicFramePr>
        <p:xfrm>
          <a:off x="5598083" y="3190867"/>
          <a:ext cx="3494728" cy="1891704"/>
        </p:xfrm>
        <a:graphic>
          <a:graphicData uri="http://schemas.openxmlformats.org/drawingml/2006/table">
            <a:tbl>
              <a:tblPr firstRow="1" bandRow="1"/>
              <a:tblGrid>
                <a:gridCol w="418809">
                  <a:extLst>
                    <a:ext uri="{9D8B030D-6E8A-4147-A177-3AD203B41FA5}">
                      <a16:colId xmlns:a16="http://schemas.microsoft.com/office/drawing/2014/main" val="1121919282"/>
                    </a:ext>
                  </a:extLst>
                </a:gridCol>
                <a:gridCol w="844599">
                  <a:extLst>
                    <a:ext uri="{9D8B030D-6E8A-4147-A177-3AD203B41FA5}">
                      <a16:colId xmlns:a16="http://schemas.microsoft.com/office/drawing/2014/main" val="1528361702"/>
                    </a:ext>
                  </a:extLst>
                </a:gridCol>
                <a:gridCol w="1047023">
                  <a:extLst>
                    <a:ext uri="{9D8B030D-6E8A-4147-A177-3AD203B41FA5}">
                      <a16:colId xmlns:a16="http://schemas.microsoft.com/office/drawing/2014/main" val="341022273"/>
                    </a:ext>
                  </a:extLst>
                </a:gridCol>
                <a:gridCol w="1184297">
                  <a:extLst>
                    <a:ext uri="{9D8B030D-6E8A-4147-A177-3AD203B41FA5}">
                      <a16:colId xmlns:a16="http://schemas.microsoft.com/office/drawing/2014/main" val="3505370072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Seen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PathFrom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DistTo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218591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ε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86308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3674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β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66786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Inf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999339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/>
                        <a:t>α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21732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349C1860-8EC3-4A38-A2F3-99A9B4AC6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623485"/>
              </p:ext>
            </p:extLst>
          </p:nvPr>
        </p:nvGraphicFramePr>
        <p:xfrm>
          <a:off x="1176545" y="3190867"/>
          <a:ext cx="4267974" cy="1891704"/>
        </p:xfrm>
        <a:graphic>
          <a:graphicData uri="http://schemas.openxmlformats.org/drawingml/2006/table">
            <a:tbl>
              <a:tblPr firstRow="1" bandRow="1"/>
              <a:tblGrid>
                <a:gridCol w="4267974">
                  <a:extLst>
                    <a:ext uri="{9D8B030D-6E8A-4147-A177-3AD203B41FA5}">
                      <a16:colId xmlns:a16="http://schemas.microsoft.com/office/drawing/2014/main" val="2285724020"/>
                    </a:ext>
                  </a:extLst>
                </a:gridCol>
              </a:tblGrid>
              <a:tr h="315284">
                <a:tc>
                  <a:txBody>
                    <a:bodyPr/>
                    <a:lstStyle/>
                    <a:p>
                      <a:r>
                        <a:rPr lang="en-US" dirty="0"/>
                        <a:t>Priority Queue (</a:t>
                      </a:r>
                      <a:r>
                        <a:rPr lang="en-US" dirty="0" err="1"/>
                        <a:t>distTo</a:t>
                      </a:r>
                      <a:r>
                        <a:rPr lang="en-US" dirty="0"/>
                        <a:t>, target, edge)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2575450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5,D,</a:t>
                      </a:r>
                      <a:r>
                        <a:rPr lang="el-GR" dirty="0"/>
                        <a:t> λ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8124106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886993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2022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430445"/>
                  </a:ext>
                </a:extLst>
              </a:tr>
              <a:tr h="315284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431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F73CBDE-D15F-46F9-924C-375707FDA5EE}"/>
              </a:ext>
            </a:extLst>
          </p:cNvPr>
          <p:cNvSpPr txBox="1"/>
          <p:nvPr/>
        </p:nvSpPr>
        <p:spPr>
          <a:xfrm>
            <a:off x="4474277" y="663115"/>
            <a:ext cx="41880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7D764E-4ECE-4E99-90A4-5D03E0F33A15}"/>
              </a:ext>
            </a:extLst>
          </p:cNvPr>
          <p:cNvSpPr txBox="1"/>
          <p:nvPr/>
        </p:nvSpPr>
        <p:spPr>
          <a:xfrm>
            <a:off x="2468096" y="42209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endParaRPr lang="en-A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63EE1-2E12-4202-9928-E624EDF18A05}"/>
              </a:ext>
            </a:extLst>
          </p:cNvPr>
          <p:cNvSpPr txBox="1"/>
          <p:nvPr/>
        </p:nvSpPr>
        <p:spPr>
          <a:xfrm>
            <a:off x="2179234" y="1268082"/>
            <a:ext cx="288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β</a:t>
            </a: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A9B7C9-90CD-4ED0-BA21-EBF0D7FBE7D4}"/>
              </a:ext>
            </a:extLst>
          </p:cNvPr>
          <p:cNvSpPr/>
          <p:nvPr/>
        </p:nvSpPr>
        <p:spPr>
          <a:xfrm>
            <a:off x="2574875" y="1018707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γ</a:t>
            </a:r>
            <a:endParaRPr lang="en-AU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C3FD4-E799-4FA0-A9AF-057622D54612}"/>
              </a:ext>
            </a:extLst>
          </p:cNvPr>
          <p:cNvSpPr/>
          <p:nvPr/>
        </p:nvSpPr>
        <p:spPr>
          <a:xfrm>
            <a:off x="2612527" y="2299579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δ</a:t>
            </a:r>
            <a:endParaRPr lang="en-AU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489650-4223-4877-A74E-21AE4B25FF0C}"/>
              </a:ext>
            </a:extLst>
          </p:cNvPr>
          <p:cNvSpPr/>
          <p:nvPr/>
        </p:nvSpPr>
        <p:spPr>
          <a:xfrm>
            <a:off x="3435034" y="131924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ε</a:t>
            </a:r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E094AF-07BA-4FA9-9B80-CA68F43EE07E}"/>
              </a:ext>
            </a:extLst>
          </p:cNvPr>
          <p:cNvSpPr/>
          <p:nvPr/>
        </p:nvSpPr>
        <p:spPr>
          <a:xfrm>
            <a:off x="3881641" y="1994638"/>
            <a:ext cx="26481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ζ</a:t>
            </a:r>
            <a:endParaRPr lang="en-AU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B17004-D5AD-4455-A5D0-132EFA9121F2}"/>
              </a:ext>
            </a:extLst>
          </p:cNvPr>
          <p:cNvSpPr/>
          <p:nvPr/>
        </p:nvSpPr>
        <p:spPr>
          <a:xfrm>
            <a:off x="4215167" y="806416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θ</a:t>
            </a:r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C554BE-2303-4D75-ABFA-27E9BC51DCE3}"/>
              </a:ext>
            </a:extLst>
          </p:cNvPr>
          <p:cNvSpPr/>
          <p:nvPr/>
        </p:nvSpPr>
        <p:spPr>
          <a:xfrm>
            <a:off x="4073141" y="1113453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dirty="0"/>
              <a:t>λ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0095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2" ma:contentTypeDescription="Create a new document." ma:contentTypeScope="" ma:versionID="2cb9e5fe5948c69ffe2a65e283dc17df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22b8d411f09bb3fd269f1e0ebe272871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3DD711-1C79-4D71-B292-62E186376D9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222A33-53B9-41F6-B074-5D17F3A483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CB9DBE-37A6-47BA-A0BA-12242D72BF7A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1649</TotalTime>
  <Words>2627</Words>
  <Application>Microsoft Macintosh PowerPoint</Application>
  <PresentationFormat>On-screen Show (16:9)</PresentationFormat>
  <Paragraphs>1150</Paragraphs>
  <Slides>35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Consolas</vt:lpstr>
      <vt:lpstr>Shadows Into Light</vt:lpstr>
      <vt:lpstr>Calibri</vt:lpstr>
      <vt:lpstr>Simple Light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Pseudocode</vt:lpstr>
      <vt:lpstr>Pseudocode</vt:lpstr>
      <vt:lpstr>Pseudocode</vt:lpstr>
      <vt:lpstr>Bellman Ford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Toan Huynh</dc:creator>
  <cp:lastModifiedBy>Campbell Gregor</cp:lastModifiedBy>
  <cp:revision>16</cp:revision>
  <dcterms:modified xsi:type="dcterms:W3CDTF">2021-03-03T02:14:25Z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