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  <p:sldMasterId id="2147483666" r:id="rId5"/>
  </p:sldMasterIdLst>
  <p:notesMasterIdLst>
    <p:notesMasterId r:id="rId64"/>
  </p:notesMasterIdLst>
  <p:sldIdLst>
    <p:sldId id="256" r:id="rId6"/>
    <p:sldId id="257" r:id="rId7"/>
    <p:sldId id="258" r:id="rId8"/>
    <p:sldId id="313" r:id="rId9"/>
    <p:sldId id="312" r:id="rId10"/>
    <p:sldId id="259" r:id="rId11"/>
    <p:sldId id="260" r:id="rId12"/>
    <p:sldId id="261" r:id="rId13"/>
    <p:sldId id="262" r:id="rId14"/>
    <p:sldId id="264" r:id="rId15"/>
    <p:sldId id="265" r:id="rId16"/>
    <p:sldId id="266" r:id="rId17"/>
    <p:sldId id="267" r:id="rId18"/>
    <p:sldId id="268" r:id="rId19"/>
    <p:sldId id="314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9144000" cy="5143500" type="screen16x9"/>
  <p:notesSz cx="6858000" cy="9144000"/>
  <p:embeddedFontLst>
    <p:embeddedFont>
      <p:font typeface="Architects Daughter" panose="020B0604020202020204" charset="0"/>
      <p:regular r:id="rId65"/>
    </p:embeddedFont>
    <p:embeddedFont>
      <p:font typeface="Shadows Into Light" panose="020B0604020202020204" charset="0"/>
      <p:regular r:id="rId66"/>
    </p:embeddedFont>
    <p:embeddedFont>
      <p:font typeface="Slackey" panose="020B0604020202020204" charset="0"/>
      <p:regular r:id="rId67"/>
    </p:embeddedFont>
    <p:embeddedFont>
      <p:font typeface="Verdana" panose="020B0604030504040204" pitchFamily="34" charset="0"/>
      <p:regular r:id="rId68"/>
      <p:bold r:id="rId69"/>
      <p:italic r:id="rId70"/>
      <p:boldItalic r:id="rId7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F2295-FE95-45B9-BA03-0E84D81077D1}" v="6" dt="2021-08-15T10:54:58.199"/>
  </p1510:revLst>
</p1510:revInfo>
</file>

<file path=ppt/tableStyles.xml><?xml version="1.0" encoding="utf-8"?>
<a:tblStyleLst xmlns:a="http://schemas.openxmlformats.org/drawingml/2006/main" def="{71749E17-818A-4FE6-86A1-C4039A310895}">
  <a:tblStyle styleId="{71749E17-818A-4FE6-86A1-C4039A3108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font" Target="fonts/font4.fntdata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font" Target="fonts/font2.fntdata"/><Relationship Id="rId7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notesMaster" Target="notesMasters/notesMaster1.xml"/><Relationship Id="rId69" Type="http://schemas.openxmlformats.org/officeDocument/2006/relationships/font" Target="fonts/font5.fntdata"/><Relationship Id="rId77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font" Target="fonts/font3.fntdata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font" Target="fonts/font6.fntdata"/><Relationship Id="rId75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font" Target="fonts/font1.fntdata"/><Relationship Id="rId73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microsoft.com/office/2016/11/relationships/changesInfo" Target="changesInfos/changesInfo1.xml"/><Relationship Id="rId7" Type="http://schemas.openxmlformats.org/officeDocument/2006/relationships/slide" Target="slides/slide2.xml"/><Relationship Id="rId71" Type="http://schemas.openxmlformats.org/officeDocument/2006/relationships/font" Target="fonts/font7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1D1F2295-FE95-45B9-BA03-0E84D81077D1}"/>
    <pc:docChg chg="undo custSel addSld delSld modSld sldOrd">
      <pc:chgData name="Toan Huynh" userId="9b31cc81-7730-471a-a0a3-d8125948de37" providerId="ADAL" clId="{1D1F2295-FE95-45B9-BA03-0E84D81077D1}" dt="2021-08-15T11:15:51.733" v="945"/>
      <pc:docMkLst>
        <pc:docMk/>
      </pc:docMkLst>
      <pc:sldChg chg="modSp mod">
        <pc:chgData name="Toan Huynh" userId="9b31cc81-7730-471a-a0a3-d8125948de37" providerId="ADAL" clId="{1D1F2295-FE95-45B9-BA03-0E84D81077D1}" dt="2021-08-15T11:00:05.028" v="422" actId="6549"/>
        <pc:sldMkLst>
          <pc:docMk/>
          <pc:sldMk cId="0" sldId="262"/>
        </pc:sldMkLst>
        <pc:spChg chg="mod">
          <ac:chgData name="Toan Huynh" userId="9b31cc81-7730-471a-a0a3-d8125948de37" providerId="ADAL" clId="{1D1F2295-FE95-45B9-BA03-0E84D81077D1}" dt="2021-08-15T11:00:05.028" v="422" actId="6549"/>
          <ac:spMkLst>
            <pc:docMk/>
            <pc:sldMk cId="0" sldId="262"/>
            <ac:spMk id="117" creationId="{00000000-0000-0000-0000-000000000000}"/>
          </ac:spMkLst>
        </pc:spChg>
      </pc:sldChg>
      <pc:sldChg chg="modSp del mod">
        <pc:chgData name="Toan Huynh" userId="9b31cc81-7730-471a-a0a3-d8125948de37" providerId="ADAL" clId="{1D1F2295-FE95-45B9-BA03-0E84D81077D1}" dt="2021-08-15T11:00:20.844" v="438" actId="47"/>
        <pc:sldMkLst>
          <pc:docMk/>
          <pc:sldMk cId="0" sldId="263"/>
        </pc:sldMkLst>
        <pc:spChg chg="mod">
          <ac:chgData name="Toan Huynh" userId="9b31cc81-7730-471a-a0a3-d8125948de37" providerId="ADAL" clId="{1D1F2295-FE95-45B9-BA03-0E84D81077D1}" dt="2021-08-15T11:00:16.972" v="437" actId="20577"/>
          <ac:spMkLst>
            <pc:docMk/>
            <pc:sldMk cId="0" sldId="263"/>
            <ac:spMk id="123" creationId="{00000000-0000-0000-0000-000000000000}"/>
          </ac:spMkLst>
        </pc:spChg>
      </pc:sldChg>
      <pc:sldChg chg="modSp mod">
        <pc:chgData name="Toan Huynh" userId="9b31cc81-7730-471a-a0a3-d8125948de37" providerId="ADAL" clId="{1D1F2295-FE95-45B9-BA03-0E84D81077D1}" dt="2021-08-15T11:12:16.557" v="642" actId="20577"/>
        <pc:sldMkLst>
          <pc:docMk/>
          <pc:sldMk cId="0" sldId="265"/>
        </pc:sldMkLst>
        <pc:spChg chg="mod">
          <ac:chgData name="Toan Huynh" userId="9b31cc81-7730-471a-a0a3-d8125948de37" providerId="ADAL" clId="{1D1F2295-FE95-45B9-BA03-0E84D81077D1}" dt="2021-08-15T11:12:16.557" v="642" actId="20577"/>
          <ac:spMkLst>
            <pc:docMk/>
            <pc:sldMk cId="0" sldId="265"/>
            <ac:spMk id="135" creationId="{00000000-0000-0000-0000-000000000000}"/>
          </ac:spMkLst>
        </pc:spChg>
        <pc:picChg chg="mod">
          <ac:chgData name="Toan Huynh" userId="9b31cc81-7730-471a-a0a3-d8125948de37" providerId="ADAL" clId="{1D1F2295-FE95-45B9-BA03-0E84D81077D1}" dt="2021-08-15T11:12:09.459" v="633" actId="1076"/>
          <ac:picMkLst>
            <pc:docMk/>
            <pc:sldMk cId="0" sldId="265"/>
            <ac:picMk id="136" creationId="{00000000-0000-0000-0000-000000000000}"/>
          </ac:picMkLst>
        </pc:picChg>
      </pc:sldChg>
      <pc:sldChg chg="modSp mod">
        <pc:chgData name="Toan Huynh" userId="9b31cc81-7730-471a-a0a3-d8125948de37" providerId="ADAL" clId="{1D1F2295-FE95-45B9-BA03-0E84D81077D1}" dt="2021-08-15T11:15:43.068" v="943" actId="20577"/>
        <pc:sldMkLst>
          <pc:docMk/>
          <pc:sldMk cId="0" sldId="268"/>
        </pc:sldMkLst>
        <pc:spChg chg="mod">
          <ac:chgData name="Toan Huynh" userId="9b31cc81-7730-471a-a0a3-d8125948de37" providerId="ADAL" clId="{1D1F2295-FE95-45B9-BA03-0E84D81077D1}" dt="2021-08-15T11:15:43.068" v="943" actId="20577"/>
          <ac:spMkLst>
            <pc:docMk/>
            <pc:sldMk cId="0" sldId="268"/>
            <ac:spMk id="156" creationId="{00000000-0000-0000-0000-000000000000}"/>
          </ac:spMkLst>
        </pc:spChg>
      </pc:sldChg>
      <pc:sldChg chg="modSp mod">
        <pc:chgData name="Toan Huynh" userId="9b31cc81-7730-471a-a0a3-d8125948de37" providerId="ADAL" clId="{1D1F2295-FE95-45B9-BA03-0E84D81077D1}" dt="2021-08-15T11:15:17.619" v="911" actId="14100"/>
        <pc:sldMkLst>
          <pc:docMk/>
          <pc:sldMk cId="0" sldId="269"/>
        </pc:sldMkLst>
        <pc:spChg chg="mod">
          <ac:chgData name="Toan Huynh" userId="9b31cc81-7730-471a-a0a3-d8125948de37" providerId="ADAL" clId="{1D1F2295-FE95-45B9-BA03-0E84D81077D1}" dt="2021-08-15T11:15:17.619" v="911" actId="14100"/>
          <ac:spMkLst>
            <pc:docMk/>
            <pc:sldMk cId="0" sldId="269"/>
            <ac:spMk id="163" creationId="{00000000-0000-0000-0000-000000000000}"/>
          </ac:spMkLst>
        </pc:spChg>
      </pc:sldChg>
      <pc:sldChg chg="addSp delSp modSp add mod">
        <pc:chgData name="Toan Huynh" userId="9b31cc81-7730-471a-a0a3-d8125948de37" providerId="ADAL" clId="{1D1F2295-FE95-45B9-BA03-0E84D81077D1}" dt="2021-08-15T10:55:59.214" v="362" actId="20577"/>
        <pc:sldMkLst>
          <pc:docMk/>
          <pc:sldMk cId="2653382503" sldId="312"/>
        </pc:sldMkLst>
        <pc:spChg chg="add del mod">
          <ac:chgData name="Toan Huynh" userId="9b31cc81-7730-471a-a0a3-d8125948de37" providerId="ADAL" clId="{1D1F2295-FE95-45B9-BA03-0E84D81077D1}" dt="2021-08-15T10:54:57.718" v="293" actId="21"/>
          <ac:spMkLst>
            <pc:docMk/>
            <pc:sldMk cId="2653382503" sldId="312"/>
            <ac:spMk id="2" creationId="{70399C8A-9680-45B9-8857-5F77269351AE}"/>
          </ac:spMkLst>
        </pc:spChg>
        <pc:spChg chg="add del mod">
          <ac:chgData name="Toan Huynh" userId="9b31cc81-7730-471a-a0a3-d8125948de37" providerId="ADAL" clId="{1D1F2295-FE95-45B9-BA03-0E84D81077D1}" dt="2021-08-15T10:55:59.214" v="362" actId="20577"/>
          <ac:spMkLst>
            <pc:docMk/>
            <pc:sldMk cId="2653382503" sldId="312"/>
            <ac:spMk id="93" creationId="{00000000-0000-0000-0000-000000000000}"/>
          </ac:spMkLst>
        </pc:spChg>
        <pc:picChg chg="add del">
          <ac:chgData name="Toan Huynh" userId="9b31cc81-7730-471a-a0a3-d8125948de37" providerId="ADAL" clId="{1D1F2295-FE95-45B9-BA03-0E84D81077D1}" dt="2021-08-15T10:54:58.199" v="294"/>
          <ac:picMkLst>
            <pc:docMk/>
            <pc:sldMk cId="2653382503" sldId="312"/>
            <ac:picMk id="1026" creationId="{AA0C2118-153E-4A65-B703-B7B6123E8EA3}"/>
          </ac:picMkLst>
        </pc:picChg>
      </pc:sldChg>
      <pc:sldChg chg="addSp modSp add mod">
        <pc:chgData name="Toan Huynh" userId="9b31cc81-7730-471a-a0a3-d8125948de37" providerId="ADAL" clId="{1D1F2295-FE95-45B9-BA03-0E84D81077D1}" dt="2021-08-15T10:35:18.651" v="290" actId="1076"/>
        <pc:sldMkLst>
          <pc:docMk/>
          <pc:sldMk cId="396814837" sldId="313"/>
        </pc:sldMkLst>
        <pc:spChg chg="add mod">
          <ac:chgData name="Toan Huynh" userId="9b31cc81-7730-471a-a0a3-d8125948de37" providerId="ADAL" clId="{1D1F2295-FE95-45B9-BA03-0E84D81077D1}" dt="2021-08-15T10:35:05.691" v="288" actId="1076"/>
          <ac:spMkLst>
            <pc:docMk/>
            <pc:sldMk cId="396814837" sldId="313"/>
            <ac:spMk id="2" creationId="{55AF7516-1FC2-480B-9DFA-063128EA8A19}"/>
          </ac:spMkLst>
        </pc:spChg>
        <pc:spChg chg="add mod">
          <ac:chgData name="Toan Huynh" userId="9b31cc81-7730-471a-a0a3-d8125948de37" providerId="ADAL" clId="{1D1F2295-FE95-45B9-BA03-0E84D81077D1}" dt="2021-08-15T10:35:18.651" v="290" actId="1076"/>
          <ac:spMkLst>
            <pc:docMk/>
            <pc:sldMk cId="396814837" sldId="313"/>
            <ac:spMk id="6" creationId="{FCC566B8-75C5-40C0-967C-19BA86D1BA70}"/>
          </ac:spMkLst>
        </pc:spChg>
      </pc:sldChg>
      <pc:sldChg chg="modSp add mod ord">
        <pc:chgData name="Toan Huynh" userId="9b31cc81-7730-471a-a0a3-d8125948de37" providerId="ADAL" clId="{1D1F2295-FE95-45B9-BA03-0E84D81077D1}" dt="2021-08-15T11:15:51.733" v="945"/>
        <pc:sldMkLst>
          <pc:docMk/>
          <pc:sldMk cId="2101996144" sldId="314"/>
        </pc:sldMkLst>
        <pc:spChg chg="mod">
          <ac:chgData name="Toan Huynh" userId="9b31cc81-7730-471a-a0a3-d8125948de37" providerId="ADAL" clId="{1D1F2295-FE95-45B9-BA03-0E84D81077D1}" dt="2021-08-15T11:12:58.472" v="660" actId="20577"/>
          <ac:spMkLst>
            <pc:docMk/>
            <pc:sldMk cId="2101996144" sldId="314"/>
            <ac:spMk id="163" creationId="{00000000-0000-0000-0000-000000000000}"/>
          </ac:spMkLst>
        </pc:spChg>
      </pc:sldChg>
      <pc:sldChg chg="add del">
        <pc:chgData name="Toan Huynh" userId="9b31cc81-7730-471a-a0a3-d8125948de37" providerId="ADAL" clId="{1D1F2295-FE95-45B9-BA03-0E84D81077D1}" dt="2021-08-15T11:00:51.876" v="440" actId="2890"/>
        <pc:sldMkLst>
          <pc:docMk/>
          <pc:sldMk cId="2365958843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66db576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66db576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ca6d6593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ca6d6593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ca4f7b3b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ca4f7b3b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ca4f7b3b6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ca4f7b3b6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ca6d65933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ca6d65933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ca6d6593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ca6d6593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6db5767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6db5767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8370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66db57674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66db57674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ca6d6593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ca6d6593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ca6d6593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ca6d6593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ca6d65933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ca6d65933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6db5767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6db5767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ca6d65933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ca6d65933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ca6d65933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ca6d65933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ca6d65933_0_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ca6d65933_0_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ca6d6593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ca6d6593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ca6d6593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ca6d6593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ca6d65933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ca6d65933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ca6d65933_0_4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ca6d65933_0_4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ca6d65933_0_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ca6d65933_0_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ca6d65933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ca6d65933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ca6d65933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ca6d65933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a4f7b3b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a4f7b3b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ca6d65933_0_6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ca6d65933_0_6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ca6d65933_0_6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ca6d65933_0_6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ca6d65933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ca6d65933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ca4f7b3b6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ca4f7b3b6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ca6d65933_0_6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ca6d65933_0_6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ca4f7b3b6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ca4f7b3b6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ca6d65933_0_6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ca6d65933_0_6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ca6d65933_0_6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ca6d65933_0_6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ca6d65933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ca6d65933_0_6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ca6d65933_0_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3ca6d65933_0_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a4f7b3b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a4f7b3b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7536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ca6d65933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ca6d65933_0_6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3ca6d65933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3ca6d65933_0_6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ca6d65933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ca6d65933_0_6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ca6d65933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ca6d65933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ca6d65933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ca6d65933_0_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ca4f7b3b6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ca4f7b3b6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ca6d65933_0_6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ca6d65933_0_6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ca6d65933_0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ca6d65933_0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ca6d65933_0_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ca6d65933_0_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ca6d6593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ca6d65933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ca4f7b3b6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ca4f7b3b6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88662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ca6d65933_0_6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ca6d65933_0_6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ca6d65933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3ca6d65933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ca6d65933_0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ca6d65933_0_7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3ca6d65933_0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3ca6d65933_0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ca6d65933_0_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ca6d65933_0_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3ca6d65933_0_7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3ca6d65933_0_7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ca6d65933_0_7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ca6d65933_0_7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3ca4f7b3b6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3ca4f7b3b6_1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ca6d65933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ca6d65933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0ced99e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0ced99e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ca6d65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ca6d659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ca6d65933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ca6d65933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ca6d6593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ca6d6593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inter_(computer_programming)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inter_(computer_programming)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uNjxe8ShM-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BsCOhXPs4ckA7sZiJIhX5l0ciAo8XzTg/view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Slackey"/>
                <a:ea typeface="Slackey"/>
                <a:cs typeface="Slackey"/>
                <a:sym typeface="Slackey"/>
              </a:rPr>
              <a:t>Turing Machines</a:t>
            </a:r>
            <a:endParaRPr>
              <a:solidFill>
                <a:srgbClr val="000000"/>
              </a:solidFill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38761D"/>
                </a:solidFill>
                <a:latin typeface="Shadows Into Light"/>
                <a:ea typeface="Shadows Into Light"/>
                <a:cs typeface="Shadows Into Light"/>
                <a:sym typeface="Shadows Into Light"/>
              </a:rPr>
              <a:t>again</a:t>
            </a:r>
            <a:endParaRPr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Church-Turing Thesis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29" name="Google Shape;129;p2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latin typeface="Architects Daughter"/>
                <a:ea typeface="Architects Daughter"/>
                <a:cs typeface="Architects Daughter"/>
                <a:sym typeface="Architects Daughter"/>
              </a:rPr>
              <a:t>This leads us to the Church-Turing Thesis. Both men were independently trying to come up with a definition for what computable means. They did it quite differently but the result was the same:</a:t>
            </a: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something is defined as being algorithmically computable, then that means it is able to be solved by a Turing Machine.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What is ‘computable’?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35" name="Google Shape;135;p2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IF a problem can be solved by a Turing Machine… then it is computable!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GB"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 dirty="0">
                <a:latin typeface="Architects Daughter"/>
                <a:ea typeface="Architects Daughter"/>
                <a:cs typeface="Architects Daughter"/>
                <a:sym typeface="Architects Daughter"/>
              </a:rPr>
              <a:t>The problem could be a decision problem (true/false), or a function problem (more complex outputs).</a:t>
            </a:r>
            <a:endParaRPr sz="2400" dirty="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376" y="2141444"/>
            <a:ext cx="4320988" cy="2062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Church-Turing Thesis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42" name="Google Shape;142;p3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 are all problems computable?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43" name="Google Shape;14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600" y="3535050"/>
            <a:ext cx="2412650" cy="1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Church-Turing Thesis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49" name="Google Shape;149;p3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 are all problems computable?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i.e. Are there any problems that we </a:t>
            </a:r>
            <a:r>
              <a:rPr lang="en-GB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cannot </a:t>
            </a: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solve with an algorithm?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600" y="3535050"/>
            <a:ext cx="2412650" cy="1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Church-Turing Thesis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56" name="Google Shape;156;p3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 are all problems computable?</a:t>
            </a: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i.e. Are there any problems that we </a:t>
            </a:r>
            <a:r>
              <a:rPr lang="en-GB" sz="2400" dirty="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cannot </a:t>
            </a: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solve with an algorithm?</a:t>
            </a: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i.e. Are there any problems that we </a:t>
            </a:r>
            <a:r>
              <a:rPr lang="en-GB" sz="2400" dirty="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cannot </a:t>
            </a: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solve with a Turing Machine?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(remember, they have an infinite amount of</a:t>
            </a:r>
            <a:b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</a:b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memory!)</a:t>
            </a: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38761D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157" name="Google Shape;15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3600" y="3535050"/>
            <a:ext cx="2412650" cy="160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halting problem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8164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00FF"/>
              </a:solidFill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Now let’s take a look at the Halting Problem. Basically it goes something like this: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6AA84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Is there a way that we can determine if a given algorithm will ever terminate or not?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6AA84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seems simple huh?</a:t>
            </a: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650" y="703275"/>
            <a:ext cx="1920650" cy="4222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199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The halting problem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63" name="Google Shape;163;p33"/>
          <p:cNvSpPr txBox="1">
            <a:spLocks noGrp="1"/>
          </p:cNvSpPr>
          <p:nvPr>
            <p:ph type="body" idx="1"/>
          </p:nvPr>
        </p:nvSpPr>
        <p:spPr>
          <a:xfrm>
            <a:off x="457199" y="1200150"/>
            <a:ext cx="6273053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6AA84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Is there a way that we can determine if a given algorithm will ever terminate or not?</a:t>
            </a:r>
            <a:endParaRPr sz="2400" dirty="0">
              <a:solidFill>
                <a:srgbClr val="6AA84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6AA84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This is a decision problem (true/false)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Can a Turing machine compute the solution?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so, then it is computable and decidable.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2400" dirty="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not, then it is not computable and undecidable.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2400" dirty="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64" name="Google Shape;16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9650" y="703275"/>
            <a:ext cx="1920650" cy="422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4"/>
          <p:cNvSpPr txBox="1"/>
          <p:nvPr/>
        </p:nvSpPr>
        <p:spPr>
          <a:xfrm>
            <a:off x="351750" y="138450"/>
            <a:ext cx="8440500" cy="4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Architects Daughter"/>
                <a:ea typeface="Architects Daughter"/>
                <a:cs typeface="Architects Daughter"/>
                <a:sym typeface="Architects Daughter"/>
              </a:rPr>
              <a:t>A proof that the Halting Problem is undecidable </a:t>
            </a:r>
            <a:r>
              <a:rPr lang="en-GB" sz="1800" b="1" i="1">
                <a:latin typeface="Architects Daughter"/>
                <a:ea typeface="Architects Daughter"/>
                <a:cs typeface="Architects Daughter"/>
                <a:sym typeface="Architects Daughter"/>
              </a:rPr>
              <a:t>(abridged)</a:t>
            </a:r>
            <a:endParaRPr sz="1800" b="1"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Architects Daughter"/>
                <a:ea typeface="Architects Daughter"/>
                <a:cs typeface="Architects Daughter"/>
                <a:sym typeface="Architects Daughter"/>
              </a:rPr>
              <a:t>Geoffrey K. Pullum</a:t>
            </a:r>
            <a:endParaRPr sz="1800" b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chitects Daughter"/>
                <a:ea typeface="Architects Daughter"/>
                <a:cs typeface="Architects Daughter"/>
                <a:sym typeface="Architects Daughter"/>
              </a:rPr>
              <a:t>(School of Philosophy, Psychology and Language Sciences, University of Edinburgh)</a:t>
            </a: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For imagine we have a procedure called P 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that for specified input permits you to see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whether specified source code, with all of its faults,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defines a routine that eventually halts.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If there will be no looping, then P prints out ‘Good.’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That means work on this input will halt, as it should.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But if it detects an unstoppable loop,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then P reports ‘Bad!’ — which means you’re in the soup.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pic>
        <p:nvPicPr>
          <p:cNvPr id="170" name="Google Shape;170;p34"/>
          <p:cNvPicPr preferRelativeResize="0"/>
          <p:nvPr/>
        </p:nvPicPr>
        <p:blipFill rotWithShape="1">
          <a:blip r:embed="rId3">
            <a:alphaModFix/>
          </a:blip>
          <a:srcRect l="17339" r="27228"/>
          <a:stretch/>
        </p:blipFill>
        <p:spPr>
          <a:xfrm>
            <a:off x="6405463" y="1734121"/>
            <a:ext cx="2669024" cy="3211455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4"/>
          <p:cNvSpPr txBox="1"/>
          <p:nvPr/>
        </p:nvSpPr>
        <p:spPr>
          <a:xfrm>
            <a:off x="6313475" y="4866600"/>
            <a:ext cx="2951700" cy="3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0000FF"/>
                </a:solidFill>
              </a:rPr>
              <a:t>Harold Holt. Former Australian Prime Minister. Kissing a fish.</a:t>
            </a:r>
            <a:endParaRPr sz="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35"/>
          <p:cNvGrpSpPr/>
          <p:nvPr/>
        </p:nvGrpSpPr>
        <p:grpSpPr>
          <a:xfrm>
            <a:off x="1876525" y="3853075"/>
            <a:ext cx="5223863" cy="1123300"/>
            <a:chOff x="1865925" y="2056300"/>
            <a:chExt cx="5223863" cy="1123300"/>
          </a:xfrm>
        </p:grpSpPr>
        <p:pic>
          <p:nvPicPr>
            <p:cNvPr id="177" name="Google Shape;177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77600" y="2729542"/>
              <a:ext cx="369175" cy="315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8" name="Google Shape;178;p3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77591" y="2179782"/>
              <a:ext cx="369175" cy="4072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" name="Google Shape;179;p35"/>
            <p:cNvGrpSpPr/>
            <p:nvPr/>
          </p:nvGrpSpPr>
          <p:grpSpPr>
            <a:xfrm>
              <a:off x="1865925" y="2056300"/>
              <a:ext cx="5223863" cy="1123300"/>
              <a:chOff x="1730425" y="3743000"/>
              <a:chExt cx="5223863" cy="1123300"/>
            </a:xfrm>
          </p:grpSpPr>
          <p:sp>
            <p:nvSpPr>
              <p:cNvPr id="180" name="Google Shape;180;p35"/>
              <p:cNvSpPr/>
              <p:nvPr/>
            </p:nvSpPr>
            <p:spPr>
              <a:xfrm>
                <a:off x="2965125" y="3788400"/>
                <a:ext cx="2571600" cy="1077900"/>
              </a:xfrm>
              <a:prstGeom prst="cube">
                <a:avLst>
                  <a:gd name="adj" fmla="val 25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81" name="Google Shape;181;p35"/>
              <p:cNvCxnSpPr/>
              <p:nvPr/>
            </p:nvCxnSpPr>
            <p:spPr>
              <a:xfrm rot="10800000" flipH="1">
                <a:off x="1730425" y="457515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182" name="Google Shape;182;p35"/>
              <p:cNvCxnSpPr/>
              <p:nvPr/>
            </p:nvCxnSpPr>
            <p:spPr>
              <a:xfrm rot="10800000" flipH="1">
                <a:off x="5446050" y="432390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3" name="Google Shape;183;p35"/>
              <p:cNvSpPr txBox="1"/>
              <p:nvPr/>
            </p:nvSpPr>
            <p:spPr>
              <a:xfrm>
                <a:off x="1891950" y="4243200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inputs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184" name="Google Shape;184;p35"/>
              <p:cNvSpPr txBox="1"/>
              <p:nvPr/>
            </p:nvSpPr>
            <p:spPr>
              <a:xfrm>
                <a:off x="5699088" y="3903075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Good 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185" name="Google Shape;185;p35"/>
              <p:cNvSpPr txBox="1"/>
              <p:nvPr/>
            </p:nvSpPr>
            <p:spPr>
              <a:xfrm>
                <a:off x="5699088" y="4323413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Bad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186" name="Google Shape;186;p35"/>
              <p:cNvSpPr txBox="1"/>
              <p:nvPr/>
            </p:nvSpPr>
            <p:spPr>
              <a:xfrm>
                <a:off x="4039138" y="4243200"/>
                <a:ext cx="3123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P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cxnSp>
            <p:nvCxnSpPr>
              <p:cNvPr id="187" name="Google Shape;187;p35"/>
              <p:cNvCxnSpPr/>
              <p:nvPr/>
            </p:nvCxnSpPr>
            <p:spPr>
              <a:xfrm rot="10800000" flipH="1">
                <a:off x="1730425" y="410895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188" name="Google Shape;188;p35"/>
              <p:cNvSpPr txBox="1"/>
              <p:nvPr/>
            </p:nvSpPr>
            <p:spPr>
              <a:xfrm>
                <a:off x="1862350" y="3743000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algorithm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</p:grpSp>
      </p:grpSp>
      <p:sp>
        <p:nvSpPr>
          <p:cNvPr id="189" name="Google Shape;189;p35"/>
          <p:cNvSpPr txBox="1"/>
          <p:nvPr/>
        </p:nvSpPr>
        <p:spPr>
          <a:xfrm>
            <a:off x="351750" y="138450"/>
            <a:ext cx="8440500" cy="4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Architects Daughter"/>
                <a:ea typeface="Architects Daughter"/>
                <a:cs typeface="Architects Daughter"/>
                <a:sym typeface="Architects Daughter"/>
              </a:rPr>
              <a:t>A proof that the Halting Problem is undecidable </a:t>
            </a:r>
            <a:r>
              <a:rPr lang="en-GB" sz="1800" b="1" i="1">
                <a:latin typeface="Architects Daughter"/>
                <a:ea typeface="Architects Daughter"/>
                <a:cs typeface="Architects Daughter"/>
                <a:sym typeface="Architects Daughter"/>
              </a:rPr>
              <a:t>(abridged)</a:t>
            </a:r>
            <a:endParaRPr sz="1800" b="1" i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Architects Daughter"/>
                <a:ea typeface="Architects Daughter"/>
                <a:cs typeface="Architects Daughter"/>
                <a:sym typeface="Architects Daughter"/>
              </a:rPr>
              <a:t>Geoffrey K. Pullum</a:t>
            </a:r>
            <a:endParaRPr sz="1800" b="1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Architects Daughter"/>
                <a:ea typeface="Architects Daughter"/>
                <a:cs typeface="Architects Daughter"/>
                <a:sym typeface="Architects Daughter"/>
              </a:rPr>
              <a:t>(School of Philosophy, Psychology and Language Sciences, University of Edinburgh)</a:t>
            </a: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For imagine we have a procedure called P 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that for specified input permits you to see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whether specified source code, with all of its faults,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defines a routine that eventually halts.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If there will be no looping, then P prints out ‘Good.’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That means work on this input will halt, as it should.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But if it detects an unstoppable loop,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then P reports ‘Bad!’ — which means you’re in the soup.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800" y="2209425"/>
            <a:ext cx="2574575" cy="257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6"/>
          <p:cNvSpPr txBox="1"/>
          <p:nvPr/>
        </p:nvSpPr>
        <p:spPr>
          <a:xfrm>
            <a:off x="404800" y="537200"/>
            <a:ext cx="9087000" cy="4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Well, the truth is that P cannot possibly be, </a:t>
            </a:r>
            <a:endParaRPr sz="20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because if you wrote it and gave it to me, </a:t>
            </a:r>
            <a:endParaRPr sz="20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 could use it to set up a logical bind </a:t>
            </a:r>
            <a:endParaRPr sz="20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that would shatter your reason and scramble your mind.</a:t>
            </a:r>
            <a:endParaRPr sz="20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Here’s the trick that I’ll use — and it’s simple to do.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I’ll define a procedure, which I will call Q,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that will use P’s predictions of halting success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to stir up a terrible logical mess.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If P’s answer is ‘Bad!’, Q will suddenly stop.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But otherwise, Q will go back to the top,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and start off again, looping endlessly back,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till the universe dies and turns frozen and black.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Turing Machines (again)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Shadows Into Light"/>
                <a:ea typeface="Shadows Into Light"/>
                <a:cs typeface="Shadows Into Light"/>
                <a:sym typeface="Shadows Into Light"/>
              </a:rPr>
              <a:t>A turing machine is a simple form of a computer that reads and manipulates a string of symbols according to a predefined set of rules.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400">
                <a:latin typeface="Shadows Into Light"/>
                <a:ea typeface="Shadows Into Light"/>
                <a:cs typeface="Shadows Into Light"/>
                <a:sym typeface="Shadows Into Light"/>
              </a:rPr>
              <a:t>It consists of a Reader, a Writer and a Tape. 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87" name="Google Shape;87;p21" descr="Image result for turing machine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4225" y="1504950"/>
            <a:ext cx="24955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37"/>
          <p:cNvGrpSpPr/>
          <p:nvPr/>
        </p:nvGrpSpPr>
        <p:grpSpPr>
          <a:xfrm>
            <a:off x="1865925" y="2056300"/>
            <a:ext cx="5223863" cy="1123300"/>
            <a:chOff x="1865925" y="2056300"/>
            <a:chExt cx="5223863" cy="1123300"/>
          </a:xfrm>
        </p:grpSpPr>
        <p:pic>
          <p:nvPicPr>
            <p:cNvPr id="201" name="Google Shape;201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77600" y="2729542"/>
              <a:ext cx="369175" cy="31507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" name="Google Shape;202;p3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77591" y="2179782"/>
              <a:ext cx="369175" cy="40728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3" name="Google Shape;203;p37"/>
            <p:cNvGrpSpPr/>
            <p:nvPr/>
          </p:nvGrpSpPr>
          <p:grpSpPr>
            <a:xfrm>
              <a:off x="1865925" y="2056300"/>
              <a:ext cx="5223863" cy="1123300"/>
              <a:chOff x="1730425" y="3743000"/>
              <a:chExt cx="5223863" cy="1123300"/>
            </a:xfrm>
          </p:grpSpPr>
          <p:sp>
            <p:nvSpPr>
              <p:cNvPr id="204" name="Google Shape;204;p37"/>
              <p:cNvSpPr/>
              <p:nvPr/>
            </p:nvSpPr>
            <p:spPr>
              <a:xfrm>
                <a:off x="2965125" y="3788400"/>
                <a:ext cx="2571600" cy="1077900"/>
              </a:xfrm>
              <a:prstGeom prst="cube">
                <a:avLst>
                  <a:gd name="adj" fmla="val 25000"/>
                </a:avLst>
              </a:prstGeom>
              <a:solidFill>
                <a:schemeClr val="lt2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5" name="Google Shape;205;p37"/>
              <p:cNvCxnSpPr/>
              <p:nvPr/>
            </p:nvCxnSpPr>
            <p:spPr>
              <a:xfrm rot="10800000" flipH="1">
                <a:off x="1730425" y="457515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06" name="Google Shape;206;p37"/>
              <p:cNvCxnSpPr/>
              <p:nvPr/>
            </p:nvCxnSpPr>
            <p:spPr>
              <a:xfrm rot="10800000" flipH="1">
                <a:off x="5446050" y="432390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07" name="Google Shape;207;p37"/>
              <p:cNvSpPr txBox="1"/>
              <p:nvPr/>
            </p:nvSpPr>
            <p:spPr>
              <a:xfrm>
                <a:off x="1891950" y="4243200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inputs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208" name="Google Shape;208;p37"/>
              <p:cNvSpPr txBox="1"/>
              <p:nvPr/>
            </p:nvSpPr>
            <p:spPr>
              <a:xfrm>
                <a:off x="5699088" y="3903075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Good 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209" name="Google Shape;209;p37"/>
              <p:cNvSpPr txBox="1"/>
              <p:nvPr/>
            </p:nvSpPr>
            <p:spPr>
              <a:xfrm>
                <a:off x="5699088" y="4323413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Bad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sp>
            <p:nvSpPr>
              <p:cNvPr id="210" name="Google Shape;210;p37"/>
              <p:cNvSpPr txBox="1"/>
              <p:nvPr/>
            </p:nvSpPr>
            <p:spPr>
              <a:xfrm>
                <a:off x="4039138" y="4243200"/>
                <a:ext cx="3123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P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  <p:cxnSp>
            <p:nvCxnSpPr>
              <p:cNvPr id="211" name="Google Shape;211;p37"/>
              <p:cNvCxnSpPr/>
              <p:nvPr/>
            </p:nvCxnSpPr>
            <p:spPr>
              <a:xfrm rot="10800000" flipH="1">
                <a:off x="1730425" y="4108950"/>
                <a:ext cx="1214100" cy="69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212" name="Google Shape;212;p37"/>
              <p:cNvSpPr txBox="1"/>
              <p:nvPr/>
            </p:nvSpPr>
            <p:spPr>
              <a:xfrm>
                <a:off x="1862350" y="3743000"/>
                <a:ext cx="1255200" cy="518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>
                    <a:latin typeface="Shadows Into Light"/>
                    <a:ea typeface="Shadows Into Light"/>
                    <a:cs typeface="Shadows Into Light"/>
                    <a:sym typeface="Shadows Into Light"/>
                  </a:rPr>
                  <a:t>algorithm</a:t>
                </a:r>
                <a:endParaRPr>
                  <a:latin typeface="Shadows Into Light"/>
                  <a:ea typeface="Shadows Into Light"/>
                  <a:cs typeface="Shadows Into Light"/>
                  <a:sym typeface="Shadows Into Light"/>
                </a:endParaRPr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/>
        </p:nvSpPr>
        <p:spPr>
          <a:xfrm>
            <a:off x="369275" y="184650"/>
            <a:ext cx="8440500" cy="48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" name="Google Shape;218;p38"/>
          <p:cNvGrpSpPr/>
          <p:nvPr/>
        </p:nvGrpSpPr>
        <p:grpSpPr>
          <a:xfrm>
            <a:off x="1865925" y="2056300"/>
            <a:ext cx="5223863" cy="1123300"/>
            <a:chOff x="1730425" y="3743000"/>
            <a:chExt cx="5223863" cy="1123300"/>
          </a:xfrm>
        </p:grpSpPr>
        <p:sp>
          <p:nvSpPr>
            <p:cNvPr id="219" name="Google Shape;219;p38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0" name="Google Shape;220;p38"/>
            <p:cNvCxnSpPr/>
            <p:nvPr/>
          </p:nvCxnSpPr>
          <p:spPr>
            <a:xfrm rot="10800000" flipH="1">
              <a:off x="1730425" y="41089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1" name="Google Shape;221;p38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2" name="Google Shape;222;p38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3" name="Google Shape;223;p38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24" name="Google Shape;224;p38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25" name="Google Shape;225;p38"/>
            <p:cNvSpPr txBox="1"/>
            <p:nvPr/>
          </p:nvSpPr>
          <p:spPr>
            <a:xfrm>
              <a:off x="5699088" y="3903075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Good 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26" name="Google Shape;226;p38"/>
            <p:cNvSpPr txBox="1"/>
            <p:nvPr/>
          </p:nvSpPr>
          <p:spPr>
            <a:xfrm>
              <a:off x="5699088" y="4323413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Bad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27" name="Google Shape;227;p38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228" name="Google Shape;2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8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38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39"/>
          <p:cNvGrpSpPr/>
          <p:nvPr/>
        </p:nvGrpSpPr>
        <p:grpSpPr>
          <a:xfrm>
            <a:off x="1865925" y="2056300"/>
            <a:ext cx="5223863" cy="1123300"/>
            <a:chOff x="1730425" y="3743000"/>
            <a:chExt cx="5223863" cy="1123300"/>
          </a:xfrm>
        </p:grpSpPr>
        <p:sp>
          <p:nvSpPr>
            <p:cNvPr id="237" name="Google Shape;237;p39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38" name="Google Shape;238;p39"/>
            <p:cNvCxnSpPr/>
            <p:nvPr/>
          </p:nvCxnSpPr>
          <p:spPr>
            <a:xfrm rot="10800000" flipH="1">
              <a:off x="1730425" y="41089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9" name="Google Shape;239;p39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39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41" name="Google Shape;241;p39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42" name="Google Shape;242;p39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43" name="Google Shape;243;p39"/>
            <p:cNvSpPr txBox="1"/>
            <p:nvPr/>
          </p:nvSpPr>
          <p:spPr>
            <a:xfrm>
              <a:off x="5699088" y="3903075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Good 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44" name="Google Shape;244;p39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9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9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40"/>
          <p:cNvGrpSpPr/>
          <p:nvPr/>
        </p:nvGrpSpPr>
        <p:grpSpPr>
          <a:xfrm>
            <a:off x="1865925" y="2056300"/>
            <a:ext cx="5223863" cy="1123300"/>
            <a:chOff x="1730425" y="3743000"/>
            <a:chExt cx="5223863" cy="1123300"/>
          </a:xfrm>
        </p:grpSpPr>
        <p:sp>
          <p:nvSpPr>
            <p:cNvPr id="253" name="Google Shape;253;p40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54" name="Google Shape;254;p40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40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6" name="Google Shape;256;p40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57" name="Google Shape;257;p40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58" name="Google Shape;258;p40"/>
            <p:cNvSpPr txBox="1"/>
            <p:nvPr/>
          </p:nvSpPr>
          <p:spPr>
            <a:xfrm>
              <a:off x="5699088" y="3903075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Good 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59" name="Google Shape;259;p40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40"/>
          <p:cNvGrpSpPr/>
          <p:nvPr/>
        </p:nvGrpSpPr>
        <p:grpSpPr>
          <a:xfrm>
            <a:off x="6814000" y="1537900"/>
            <a:ext cx="1521863" cy="1288200"/>
            <a:chOff x="5991650" y="3078750"/>
            <a:chExt cx="1521863" cy="1288200"/>
          </a:xfrm>
        </p:grpSpPr>
        <p:sp>
          <p:nvSpPr>
            <p:cNvPr id="262" name="Google Shape;262;p40"/>
            <p:cNvSpPr/>
            <p:nvPr/>
          </p:nvSpPr>
          <p:spPr>
            <a:xfrm>
              <a:off x="5991650" y="3903150"/>
              <a:ext cx="900300" cy="463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63" name="Google Shape;263;p40"/>
            <p:cNvCxnSpPr>
              <a:stCxn id="262" idx="5"/>
              <a:endCxn id="264" idx="0"/>
            </p:cNvCxnSpPr>
            <p:nvPr/>
          </p:nvCxnSpPr>
          <p:spPr>
            <a:xfrm rot="10800000">
              <a:off x="6441650" y="3983175"/>
              <a:ext cx="450300" cy="93900"/>
            </a:xfrm>
            <a:prstGeom prst="bentConnector4">
              <a:avLst>
                <a:gd name="adj1" fmla="val -52881"/>
                <a:gd name="adj2" fmla="val 610863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5" name="Google Shape;265;p40"/>
            <p:cNvSpPr txBox="1"/>
            <p:nvPr/>
          </p:nvSpPr>
          <p:spPr>
            <a:xfrm>
              <a:off x="6058213" y="3078750"/>
              <a:ext cx="1455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If Good then Loop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sp>
        <p:nvSpPr>
          <p:cNvPr id="264" name="Google Shape;264;p40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266" name="Google Shape;26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21975" y="1302367"/>
            <a:ext cx="369175" cy="3150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40"/>
          <p:cNvCxnSpPr/>
          <p:nvPr/>
        </p:nvCxnSpPr>
        <p:spPr>
          <a:xfrm rot="10800000" flipH="1">
            <a:off x="1865925" y="2422250"/>
            <a:ext cx="12141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41"/>
          <p:cNvGrpSpPr/>
          <p:nvPr/>
        </p:nvGrpSpPr>
        <p:grpSpPr>
          <a:xfrm>
            <a:off x="1865925" y="2056300"/>
            <a:ext cx="4929725" cy="1123300"/>
            <a:chOff x="1730425" y="3743000"/>
            <a:chExt cx="4929725" cy="1123300"/>
          </a:xfrm>
        </p:grpSpPr>
        <p:sp>
          <p:nvSpPr>
            <p:cNvPr id="273" name="Google Shape;273;p41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41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41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41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77" name="Google Shape;277;p41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78" name="Google Shape;278;p41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cxnSp>
        <p:nvCxnSpPr>
          <p:cNvPr id="279" name="Google Shape;279;p41"/>
          <p:cNvCxnSpPr/>
          <p:nvPr/>
        </p:nvCxnSpPr>
        <p:spPr>
          <a:xfrm rot="10800000" flipH="1">
            <a:off x="1865925" y="2422250"/>
            <a:ext cx="12141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41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283" name="Google Shape;283;p41"/>
          <p:cNvGrpSpPr/>
          <p:nvPr/>
        </p:nvGrpSpPr>
        <p:grpSpPr>
          <a:xfrm>
            <a:off x="1865925" y="2101700"/>
            <a:ext cx="5223863" cy="1077900"/>
            <a:chOff x="1730425" y="3788400"/>
            <a:chExt cx="5223863" cy="1077900"/>
          </a:xfrm>
        </p:grpSpPr>
        <p:sp>
          <p:nvSpPr>
            <p:cNvPr id="284" name="Google Shape;284;p41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" name="Google Shape;285;p41"/>
            <p:cNvCxnSpPr/>
            <p:nvPr/>
          </p:nvCxnSpPr>
          <p:spPr>
            <a:xfrm rot="10800000" flipH="1">
              <a:off x="1730425" y="41089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6" name="Google Shape;286;p41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7" name="Google Shape;287;p41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8" name="Google Shape;288;p41"/>
            <p:cNvSpPr txBox="1"/>
            <p:nvPr/>
          </p:nvSpPr>
          <p:spPr>
            <a:xfrm>
              <a:off x="5699088" y="4323413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Bad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89" name="Google Shape;289;p41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oogle Shape;294;p42"/>
          <p:cNvGrpSpPr/>
          <p:nvPr/>
        </p:nvGrpSpPr>
        <p:grpSpPr>
          <a:xfrm>
            <a:off x="1865925" y="2056300"/>
            <a:ext cx="4929725" cy="1123300"/>
            <a:chOff x="1730425" y="3743000"/>
            <a:chExt cx="4929725" cy="1123300"/>
          </a:xfrm>
        </p:grpSpPr>
        <p:sp>
          <p:nvSpPr>
            <p:cNvPr id="295" name="Google Shape;295;p42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6" name="Google Shape;296;p42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97" name="Google Shape;297;p42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8" name="Google Shape;298;p42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299" name="Google Shape;299;p42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00" name="Google Shape;300;p42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cxnSp>
        <p:nvCxnSpPr>
          <p:cNvPr id="301" name="Google Shape;301;p42"/>
          <p:cNvCxnSpPr/>
          <p:nvPr/>
        </p:nvCxnSpPr>
        <p:spPr>
          <a:xfrm rot="10800000" flipH="1">
            <a:off x="1865925" y="2422250"/>
            <a:ext cx="12141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302" name="Google Shape;302;p42"/>
          <p:cNvGrpSpPr/>
          <p:nvPr/>
        </p:nvGrpSpPr>
        <p:grpSpPr>
          <a:xfrm>
            <a:off x="1865925" y="2101700"/>
            <a:ext cx="5223863" cy="1077900"/>
            <a:chOff x="1730425" y="3788400"/>
            <a:chExt cx="5223863" cy="1077900"/>
          </a:xfrm>
        </p:grpSpPr>
        <p:sp>
          <p:nvSpPr>
            <p:cNvPr id="303" name="Google Shape;303;p42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4" name="Google Shape;304;p42"/>
            <p:cNvCxnSpPr/>
            <p:nvPr/>
          </p:nvCxnSpPr>
          <p:spPr>
            <a:xfrm rot="10800000" flipH="1">
              <a:off x="1730425" y="41089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42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6" name="Google Shape;306;p42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07" name="Google Shape;307;p42"/>
            <p:cNvSpPr txBox="1"/>
            <p:nvPr/>
          </p:nvSpPr>
          <p:spPr>
            <a:xfrm>
              <a:off x="5699088" y="4323413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Bad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08" name="Google Shape;308;p42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09" name="Google Shape;30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42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2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12" name="Google Shape;312;p42"/>
          <p:cNvCxnSpPr>
            <a:endCxn id="313" idx="0"/>
          </p:cNvCxnSpPr>
          <p:nvPr/>
        </p:nvCxnSpPr>
        <p:spPr>
          <a:xfrm>
            <a:off x="7665625" y="2599550"/>
            <a:ext cx="848700" cy="54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3" name="Google Shape;313;p42"/>
          <p:cNvSpPr txBox="1"/>
          <p:nvPr/>
        </p:nvSpPr>
        <p:spPr>
          <a:xfrm>
            <a:off x="7818475" y="3139850"/>
            <a:ext cx="1391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If Bad then Halt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14" name="Google Shape;314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728" y="3473057"/>
            <a:ext cx="369175" cy="4072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Google Shape;319;p43"/>
          <p:cNvGrpSpPr/>
          <p:nvPr/>
        </p:nvGrpSpPr>
        <p:grpSpPr>
          <a:xfrm>
            <a:off x="1865925" y="2056300"/>
            <a:ext cx="4929725" cy="1123300"/>
            <a:chOff x="1730425" y="3743000"/>
            <a:chExt cx="4929725" cy="1123300"/>
          </a:xfrm>
        </p:grpSpPr>
        <p:sp>
          <p:nvSpPr>
            <p:cNvPr id="320" name="Google Shape;320;p43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1" name="Google Shape;321;p43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22" name="Google Shape;322;p43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43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24" name="Google Shape;324;p43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25" name="Google Shape;325;p43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26" name="Google Shape;32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3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29" name="Google Shape;329;p43"/>
          <p:cNvCxnSpPr>
            <a:endCxn id="330" idx="0"/>
          </p:cNvCxnSpPr>
          <p:nvPr/>
        </p:nvCxnSpPr>
        <p:spPr>
          <a:xfrm>
            <a:off x="7665625" y="2599550"/>
            <a:ext cx="848700" cy="54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0" name="Google Shape;330;p43"/>
          <p:cNvSpPr txBox="1"/>
          <p:nvPr/>
        </p:nvSpPr>
        <p:spPr>
          <a:xfrm>
            <a:off x="7818475" y="3139850"/>
            <a:ext cx="1391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If Bad then Halt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31" name="Google Shape;33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728" y="3473057"/>
            <a:ext cx="369175" cy="40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43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34" name="Google Shape;334;p43"/>
          <p:cNvSpPr txBox="1"/>
          <p:nvPr/>
        </p:nvSpPr>
        <p:spPr>
          <a:xfrm>
            <a:off x="5834588" y="2216375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Good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35" name="Google Shape;335;p43"/>
          <p:cNvSpPr txBox="1"/>
          <p:nvPr/>
        </p:nvSpPr>
        <p:spPr>
          <a:xfrm>
            <a:off x="5834588" y="2636713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Bad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36" name="Google Shape;336;p43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37" name="Google Shape;337;p43"/>
          <p:cNvCxnSpPr/>
          <p:nvPr/>
        </p:nvCxnSpPr>
        <p:spPr>
          <a:xfrm rot="10800000" flipH="1">
            <a:off x="1865925" y="2422250"/>
            <a:ext cx="12141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43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3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340" name="Google Shape;340;p43"/>
          <p:cNvGrpSpPr/>
          <p:nvPr/>
        </p:nvGrpSpPr>
        <p:grpSpPr>
          <a:xfrm>
            <a:off x="6814000" y="1537900"/>
            <a:ext cx="1521863" cy="1288200"/>
            <a:chOff x="5991650" y="3078750"/>
            <a:chExt cx="1521863" cy="1288200"/>
          </a:xfrm>
        </p:grpSpPr>
        <p:sp>
          <p:nvSpPr>
            <p:cNvPr id="341" name="Google Shape;341;p43"/>
            <p:cNvSpPr/>
            <p:nvPr/>
          </p:nvSpPr>
          <p:spPr>
            <a:xfrm>
              <a:off x="5991650" y="3903150"/>
              <a:ext cx="900300" cy="463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43"/>
            <p:cNvSpPr txBox="1"/>
            <p:nvPr/>
          </p:nvSpPr>
          <p:spPr>
            <a:xfrm>
              <a:off x="6058213" y="3078750"/>
              <a:ext cx="1455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If Good then Loop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43" name="Google Shape;34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975" y="1302367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3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43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46" name="Google Shape;346;p43"/>
          <p:cNvCxnSpPr/>
          <p:nvPr/>
        </p:nvCxnSpPr>
        <p:spPr>
          <a:xfrm rot="10800000">
            <a:off x="7264000" y="2442325"/>
            <a:ext cx="450300" cy="93900"/>
          </a:xfrm>
          <a:prstGeom prst="bentConnector4">
            <a:avLst>
              <a:gd name="adj1" fmla="val -52881"/>
              <a:gd name="adj2" fmla="val 61086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44"/>
          <p:cNvGrpSpPr/>
          <p:nvPr/>
        </p:nvGrpSpPr>
        <p:grpSpPr>
          <a:xfrm>
            <a:off x="1865925" y="2056300"/>
            <a:ext cx="4929725" cy="1123300"/>
            <a:chOff x="1730425" y="3743000"/>
            <a:chExt cx="4929725" cy="1123300"/>
          </a:xfrm>
        </p:grpSpPr>
        <p:sp>
          <p:nvSpPr>
            <p:cNvPr id="352" name="Google Shape;352;p44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53" name="Google Shape;353;p44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4" name="Google Shape;354;p44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55" name="Google Shape;355;p44"/>
            <p:cNvSpPr txBox="1"/>
            <p:nvPr/>
          </p:nvSpPr>
          <p:spPr>
            <a:xfrm>
              <a:off x="1862350" y="37430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algorithm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56" name="Google Shape;356;p44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57" name="Google Shape;357;p44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58" name="Google Shape;3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4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4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61" name="Google Shape;361;p44"/>
          <p:cNvCxnSpPr>
            <a:endCxn id="362" idx="0"/>
          </p:cNvCxnSpPr>
          <p:nvPr/>
        </p:nvCxnSpPr>
        <p:spPr>
          <a:xfrm>
            <a:off x="7665625" y="2599550"/>
            <a:ext cx="848700" cy="54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2" name="Google Shape;362;p44"/>
          <p:cNvSpPr txBox="1"/>
          <p:nvPr/>
        </p:nvSpPr>
        <p:spPr>
          <a:xfrm>
            <a:off x="7818475" y="3139850"/>
            <a:ext cx="1391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If Bad then Halt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63" name="Google Shape;36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728" y="3473057"/>
            <a:ext cx="369175" cy="40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44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66" name="Google Shape;366;p44"/>
          <p:cNvSpPr txBox="1"/>
          <p:nvPr/>
        </p:nvSpPr>
        <p:spPr>
          <a:xfrm>
            <a:off x="5834588" y="2216375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Good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67" name="Google Shape;367;p44"/>
          <p:cNvSpPr txBox="1"/>
          <p:nvPr/>
        </p:nvSpPr>
        <p:spPr>
          <a:xfrm>
            <a:off x="5834588" y="2636713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Bad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68" name="Google Shape;368;p44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69" name="Google Shape;369;p44"/>
          <p:cNvCxnSpPr/>
          <p:nvPr/>
        </p:nvCxnSpPr>
        <p:spPr>
          <a:xfrm rot="10800000" flipH="1">
            <a:off x="1865925" y="2422250"/>
            <a:ext cx="1214100" cy="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44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4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372" name="Google Shape;372;p44"/>
          <p:cNvGrpSpPr/>
          <p:nvPr/>
        </p:nvGrpSpPr>
        <p:grpSpPr>
          <a:xfrm>
            <a:off x="6814000" y="1537900"/>
            <a:ext cx="1521863" cy="1288200"/>
            <a:chOff x="5991650" y="3078750"/>
            <a:chExt cx="1521863" cy="1288200"/>
          </a:xfrm>
        </p:grpSpPr>
        <p:sp>
          <p:nvSpPr>
            <p:cNvPr id="373" name="Google Shape;373;p44"/>
            <p:cNvSpPr/>
            <p:nvPr/>
          </p:nvSpPr>
          <p:spPr>
            <a:xfrm>
              <a:off x="5991650" y="3903150"/>
              <a:ext cx="900300" cy="463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4"/>
            <p:cNvSpPr txBox="1"/>
            <p:nvPr/>
          </p:nvSpPr>
          <p:spPr>
            <a:xfrm>
              <a:off x="6058213" y="3078750"/>
              <a:ext cx="1455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If Good then Loop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75" name="Google Shape;37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975" y="1302367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44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44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78" name="Google Shape;378;p44"/>
          <p:cNvCxnSpPr/>
          <p:nvPr/>
        </p:nvCxnSpPr>
        <p:spPr>
          <a:xfrm rot="10800000">
            <a:off x="7264000" y="2442325"/>
            <a:ext cx="450300" cy="93900"/>
          </a:xfrm>
          <a:prstGeom prst="bentConnector4">
            <a:avLst>
              <a:gd name="adj1" fmla="val -52881"/>
              <a:gd name="adj2" fmla="val 61086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p44"/>
          <p:cNvSpPr txBox="1"/>
          <p:nvPr/>
        </p:nvSpPr>
        <p:spPr>
          <a:xfrm>
            <a:off x="1155075" y="3326100"/>
            <a:ext cx="6387600" cy="18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 this program called Q wouldn’t stay on the shelf; 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 would ask it to forecast its run on itself.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When it reads its own source code, just what will it do? 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What’s the looping behavior of Q run on Q?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4" name="Google Shape;384;p45"/>
          <p:cNvGrpSpPr/>
          <p:nvPr/>
        </p:nvGrpSpPr>
        <p:grpSpPr>
          <a:xfrm>
            <a:off x="1865925" y="2101700"/>
            <a:ext cx="4929725" cy="1077900"/>
            <a:chOff x="1730425" y="3788400"/>
            <a:chExt cx="4929725" cy="1077900"/>
          </a:xfrm>
        </p:grpSpPr>
        <p:sp>
          <p:nvSpPr>
            <p:cNvPr id="385" name="Google Shape;385;p45"/>
            <p:cNvSpPr/>
            <p:nvPr/>
          </p:nvSpPr>
          <p:spPr>
            <a:xfrm>
              <a:off x="2965125" y="3788400"/>
              <a:ext cx="2571600" cy="10779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86" name="Google Shape;386;p45"/>
            <p:cNvCxnSpPr/>
            <p:nvPr/>
          </p:nvCxnSpPr>
          <p:spPr>
            <a:xfrm rot="10800000" flipH="1">
              <a:off x="1730425" y="457515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87" name="Google Shape;387;p45"/>
            <p:cNvCxnSpPr/>
            <p:nvPr/>
          </p:nvCxnSpPr>
          <p:spPr>
            <a:xfrm rot="10800000" flipH="1">
              <a:off x="5446050" y="4323900"/>
              <a:ext cx="1214100" cy="6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8" name="Google Shape;388;p45"/>
            <p:cNvSpPr txBox="1"/>
            <p:nvPr/>
          </p:nvSpPr>
          <p:spPr>
            <a:xfrm>
              <a:off x="1891950" y="4243200"/>
              <a:ext cx="12552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inputs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  <p:sp>
          <p:nvSpPr>
            <p:cNvPr id="389" name="Google Shape;389;p45"/>
            <p:cNvSpPr txBox="1"/>
            <p:nvPr/>
          </p:nvSpPr>
          <p:spPr>
            <a:xfrm>
              <a:off x="4039138" y="4243200"/>
              <a:ext cx="312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390" name="Google Shape;3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7600" y="2729542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5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45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393" name="Google Shape;393;p45"/>
          <p:cNvCxnSpPr>
            <a:endCxn id="394" idx="0"/>
          </p:cNvCxnSpPr>
          <p:nvPr/>
        </p:nvCxnSpPr>
        <p:spPr>
          <a:xfrm>
            <a:off x="7665625" y="2599550"/>
            <a:ext cx="848700" cy="54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4" name="Google Shape;394;p45"/>
          <p:cNvSpPr txBox="1"/>
          <p:nvPr/>
        </p:nvSpPr>
        <p:spPr>
          <a:xfrm>
            <a:off x="7818475" y="3139850"/>
            <a:ext cx="13917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If Bad then Halt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9728" y="3473057"/>
            <a:ext cx="369175" cy="40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591" y="2179782"/>
            <a:ext cx="369175" cy="407284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98" name="Google Shape;398;p45"/>
          <p:cNvSpPr txBox="1"/>
          <p:nvPr/>
        </p:nvSpPr>
        <p:spPr>
          <a:xfrm>
            <a:off x="5834588" y="2216375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Good 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5834588" y="2636713"/>
            <a:ext cx="12552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Bad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00" name="Google Shape;400;p45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5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grpSp>
        <p:nvGrpSpPr>
          <p:cNvPr id="403" name="Google Shape;403;p45"/>
          <p:cNvGrpSpPr/>
          <p:nvPr/>
        </p:nvGrpSpPr>
        <p:grpSpPr>
          <a:xfrm>
            <a:off x="6814000" y="1537900"/>
            <a:ext cx="1521863" cy="1288200"/>
            <a:chOff x="5991650" y="3078750"/>
            <a:chExt cx="1521863" cy="1288200"/>
          </a:xfrm>
        </p:grpSpPr>
        <p:sp>
          <p:nvSpPr>
            <p:cNvPr id="404" name="Google Shape;404;p45"/>
            <p:cNvSpPr/>
            <p:nvPr/>
          </p:nvSpPr>
          <p:spPr>
            <a:xfrm>
              <a:off x="5991650" y="3903150"/>
              <a:ext cx="900300" cy="463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5"/>
            <p:cNvSpPr txBox="1"/>
            <p:nvPr/>
          </p:nvSpPr>
          <p:spPr>
            <a:xfrm>
              <a:off x="6058213" y="3078750"/>
              <a:ext cx="1455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If Good then Loop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pic>
        <p:nvPicPr>
          <p:cNvPr id="406" name="Google Shape;40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1975" y="1302367"/>
            <a:ext cx="369175" cy="315072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45"/>
          <p:cNvSpPr/>
          <p:nvPr/>
        </p:nvSpPr>
        <p:spPr>
          <a:xfrm>
            <a:off x="6814000" y="2362300"/>
            <a:ext cx="900300" cy="463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5"/>
          <p:cNvSpPr txBox="1"/>
          <p:nvPr/>
        </p:nvSpPr>
        <p:spPr>
          <a:xfrm>
            <a:off x="7107988" y="2442350"/>
            <a:ext cx="312300" cy="5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hadows Into Light"/>
                <a:ea typeface="Shadows Into Light"/>
                <a:cs typeface="Shadows Into Light"/>
                <a:sym typeface="Shadows Into Light"/>
              </a:rPr>
              <a:t>Q</a:t>
            </a:r>
            <a:endParaRPr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cxnSp>
        <p:nvCxnSpPr>
          <p:cNvPr id="409" name="Google Shape;409;p45"/>
          <p:cNvCxnSpPr/>
          <p:nvPr/>
        </p:nvCxnSpPr>
        <p:spPr>
          <a:xfrm rot="10800000">
            <a:off x="7264000" y="2442325"/>
            <a:ext cx="450300" cy="93900"/>
          </a:xfrm>
          <a:prstGeom prst="bentConnector4">
            <a:avLst>
              <a:gd name="adj1" fmla="val -52881"/>
              <a:gd name="adj2" fmla="val 61086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45"/>
          <p:cNvGrpSpPr/>
          <p:nvPr/>
        </p:nvGrpSpPr>
        <p:grpSpPr>
          <a:xfrm>
            <a:off x="1865925" y="2126475"/>
            <a:ext cx="900300" cy="598450"/>
            <a:chOff x="2022825" y="1457850"/>
            <a:chExt cx="900300" cy="598450"/>
          </a:xfrm>
        </p:grpSpPr>
        <p:sp>
          <p:nvSpPr>
            <p:cNvPr id="411" name="Google Shape;411;p45"/>
            <p:cNvSpPr/>
            <p:nvPr/>
          </p:nvSpPr>
          <p:spPr>
            <a:xfrm>
              <a:off x="2022825" y="1457850"/>
              <a:ext cx="900300" cy="463800"/>
            </a:xfrm>
            <a:prstGeom prst="cube">
              <a:avLst>
                <a:gd name="adj" fmla="val 25000"/>
              </a:avLst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5"/>
            <p:cNvSpPr txBox="1"/>
            <p:nvPr/>
          </p:nvSpPr>
          <p:spPr>
            <a:xfrm>
              <a:off x="2316829" y="1537900"/>
              <a:ext cx="4299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Shadows Into Light"/>
                  <a:ea typeface="Shadows Into Light"/>
                  <a:cs typeface="Shadows Into Light"/>
                  <a:sym typeface="Shadows Into Light"/>
                </a:rPr>
                <a:t>Q</a:t>
              </a:r>
              <a:endParaRPr>
                <a:latin typeface="Shadows Into Light"/>
                <a:ea typeface="Shadows Into Light"/>
                <a:cs typeface="Shadows Into Light"/>
                <a:sym typeface="Shadows Into Light"/>
              </a:endParaRPr>
            </a:p>
          </p:txBody>
        </p:sp>
      </p:grpSp>
      <p:cxnSp>
        <p:nvCxnSpPr>
          <p:cNvPr id="413" name="Google Shape;413;p45"/>
          <p:cNvCxnSpPr>
            <a:stCxn id="411" idx="4"/>
          </p:cNvCxnSpPr>
          <p:nvPr/>
        </p:nvCxnSpPr>
        <p:spPr>
          <a:xfrm>
            <a:off x="2650275" y="2416350"/>
            <a:ext cx="429900" cy="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4" name="Google Shape;414;p45"/>
          <p:cNvSpPr txBox="1"/>
          <p:nvPr/>
        </p:nvSpPr>
        <p:spPr>
          <a:xfrm>
            <a:off x="1155075" y="3326100"/>
            <a:ext cx="6387600" cy="18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 this program called Q wouldn’t stay on the shelf; 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 would ask it to forecast its run on itself.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When it reads its own source code, just what will it do? </a:t>
            </a:r>
            <a:endParaRPr sz="1800">
              <a:solidFill>
                <a:schemeClr val="dk1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What’s the looping behavior of Q run on Q?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0000F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halts(Q):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loop_forever()</a:t>
            </a:r>
            <a:endParaRPr sz="2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Slackey"/>
                <a:ea typeface="Slackey"/>
                <a:cs typeface="Slackey"/>
                <a:sym typeface="Slackey"/>
              </a:rPr>
              <a:t>What must a Turing Machine do?</a:t>
            </a:r>
            <a:endParaRPr sz="3000"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ead memory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W</a:t>
            </a: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rite to memory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Move to another memory location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Read and process an instruction</a:t>
            </a:r>
            <a:endParaRPr sz="240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Go to the next instruction</a:t>
            </a:r>
            <a:endParaRPr sz="240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50" y="2601575"/>
            <a:ext cx="3984600" cy="223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0000F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halts(Q):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loop_forever()</a:t>
            </a:r>
            <a:endParaRPr sz="2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7"/>
          <p:cNvSpPr txBox="1"/>
          <p:nvPr/>
        </p:nvSpPr>
        <p:spPr>
          <a:xfrm>
            <a:off x="148075" y="2644650"/>
            <a:ext cx="83520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So does Q actually halt or not?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0000F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halts(Q):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loop_forever()</a:t>
            </a:r>
            <a:endParaRPr sz="2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8"/>
          <p:cNvSpPr txBox="1"/>
          <p:nvPr/>
        </p:nvSpPr>
        <p:spPr>
          <a:xfrm>
            <a:off x="148075" y="2644650"/>
            <a:ext cx="83520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We end up with a contradiction. 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it halts, then it will actually run in a neverending loop. 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If it doesn’t halt, it will halt. 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 is akin to saying - </a:t>
            </a:r>
            <a:r>
              <a:rPr lang="en-GB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“This sentence is false”.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>
                <a:solidFill>
                  <a:srgbClr val="0000FF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halts(Q):</a:t>
            </a:r>
            <a:b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2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loop_forever()</a:t>
            </a:r>
            <a:endParaRPr sz="2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9"/>
          <p:cNvSpPr txBox="1"/>
          <p:nvPr/>
        </p:nvSpPr>
        <p:spPr>
          <a:xfrm>
            <a:off x="148075" y="2644650"/>
            <a:ext cx="83520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 is by this argument that we can say that to determine if an algorithm will halt or not is </a:t>
            </a:r>
            <a:r>
              <a:rPr lang="en-GB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Undecideable.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0"/>
          <p:cNvSpPr txBox="1"/>
          <p:nvPr/>
        </p:nvSpPr>
        <p:spPr>
          <a:xfrm>
            <a:off x="394650" y="284325"/>
            <a:ext cx="8256000" cy="46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No matter how P might perform, Q will scoop it: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Q uses P’s output to make P look stupid.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Whatever P says, it cannot predict Q: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P is right when it’s wrong, and is false when it’s true!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So where can this argument possibly go?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I don’t have to tell you; I’m sure you must know.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A reductio: There cannot possibly be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a procedure that acts like the mythical P.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You can never find general mechanical means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for predicting the acts of computing machines;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it’s something that cannot be done. So we users 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chitects Daughter"/>
                <a:ea typeface="Architects Daughter"/>
                <a:cs typeface="Architects Daughter"/>
                <a:sym typeface="Architects Daughter"/>
              </a:rPr>
              <a:t>must find our own bugs. Our computers are losers!</a:t>
            </a:r>
            <a:endParaRPr sz="20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443" name="Google Shape;4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925" y="2103350"/>
            <a:ext cx="23812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7063" y="1574025"/>
            <a:ext cx="24288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54" name="Google Shape;454;p5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Would you like to write a programming language from scratch?</a:t>
            </a:r>
            <a:endParaRPr b="1">
              <a:solidFill>
                <a:srgbClr val="008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60" name="Google Shape;460;p5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Would you like to write a programming language from scratch?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 programming language that is </a:t>
            </a:r>
            <a:r>
              <a:rPr lang="en-GB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Turing complete</a:t>
            </a: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66" name="Google Shape;466;p5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Would you like to write a programming language from scratch?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 programming language that is </a:t>
            </a:r>
            <a:r>
              <a:rPr lang="en-GB" sz="2400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Turing complete</a:t>
            </a: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?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 Turing complete language is a language that can simulate a Turing machine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And can therefore solve all computable problems!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72" name="Google Shape;472;p5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Brain Fart is a Turing complete language that only has 8 characters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78" name="Google Shape;478;p5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Brain Fart is a Turing complete language that only has </a:t>
            </a:r>
            <a:r>
              <a:rPr lang="en-GB" sz="24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8 characters</a:t>
            </a:r>
            <a:endParaRPr sz="24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Slackey"/>
                <a:ea typeface="Slackey"/>
                <a:cs typeface="Slackey"/>
                <a:sym typeface="Slackey"/>
              </a:rPr>
              <a:t>What must a Turing Machine do?</a:t>
            </a:r>
            <a:endParaRPr sz="3000"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ead memory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W</a:t>
            </a: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rite to memory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Move to another memory location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Read and process an instruction</a:t>
            </a:r>
            <a:endParaRPr sz="2400" dirty="0">
              <a:solidFill>
                <a:srgbClr val="222222"/>
              </a:solidFill>
              <a:highlight>
                <a:srgbClr val="FFFFFF"/>
              </a:highlight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GB" sz="24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Go to the next instruction</a:t>
            </a:r>
            <a:endParaRPr sz="24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50" y="2601575"/>
            <a:ext cx="3984600" cy="22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F7516-1FC2-480B-9DFA-063128EA8A19}"/>
              </a:ext>
            </a:extLst>
          </p:cNvPr>
          <p:cNvSpPr txBox="1"/>
          <p:nvPr/>
        </p:nvSpPr>
        <p:spPr>
          <a:xfrm>
            <a:off x="1317918" y="2575112"/>
            <a:ext cx="39116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are written on the strip of tape (memory)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566B8-75C5-40C0-967C-19BA86D1BA70}"/>
              </a:ext>
            </a:extLst>
          </p:cNvPr>
          <p:cNvSpPr txBox="1"/>
          <p:nvPr/>
        </p:nvSpPr>
        <p:spPr>
          <a:xfrm>
            <a:off x="1317918" y="3843249"/>
            <a:ext cx="3842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These rules are kept separately from the tape.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14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84" name="Google Shape;484;p5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Brain Fart is a Turing complete language that only has </a:t>
            </a:r>
            <a:r>
              <a:rPr lang="en-GB" sz="24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8 characters</a:t>
            </a:r>
            <a:endParaRPr sz="24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  &lt;   +   -   .   ?   [   ]</a:t>
            </a:r>
            <a:endParaRPr sz="2400"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90" name="Google Shape;490;p5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Here is Hello World! in Brain Fart: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496" name="Google Shape;496;p5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Here is Hello World! in Brain Fart: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++++++++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&lt;&lt;&lt;&lt;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[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]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&gt;&gt;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---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+++++++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..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&gt;&gt;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&lt;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------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--------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solidFill>
                  <a:srgbClr val="19177C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&gt;</a:t>
            </a:r>
            <a:r>
              <a:rPr lang="en-GB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++</a:t>
            </a:r>
            <a:r>
              <a:rPr lang="en-GB" b="1">
                <a:solidFill>
                  <a:srgbClr val="008000"/>
                </a:solidFill>
                <a:highlight>
                  <a:srgbClr val="F8F9FA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b="1">
              <a:solidFill>
                <a:srgbClr val="008000"/>
              </a:solidFill>
              <a:highlight>
                <a:srgbClr val="F8F9FA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502" name="Google Shape;502;p60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 is only slightly modified from another esoteric language that has an unmentionably non-JMSS friendly name.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508" name="Google Shape;508;p6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It is only slightly modified from another esoteric language that has an unmentionably non-JMSS friendly name.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Which itself was only slightly modified from the P” programming language created by Corrado Böhm in 1964.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14" name="Google Shape;514;p62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5" name="Google Shape;515;p62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6" name="Google Shape;516;p62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62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18" name="Google Shape;518;p62"/>
          <p:cNvSpPr/>
          <p:nvPr/>
        </p:nvSpPr>
        <p:spPr>
          <a:xfrm>
            <a:off x="993175" y="36219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62"/>
          <p:cNvSpPr txBox="1"/>
          <p:nvPr/>
        </p:nvSpPr>
        <p:spPr>
          <a:xfrm>
            <a:off x="1230125" y="3783775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20" name="Google Shape;520;p62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21" name="Google Shape;521;p62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27" name="Google Shape;527;p63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8" name="Google Shape;528;p63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9" name="Google Shape;529;p63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63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31" name="Google Shape;531;p63"/>
          <p:cNvSpPr/>
          <p:nvPr/>
        </p:nvSpPr>
        <p:spPr>
          <a:xfrm>
            <a:off x="993175" y="36219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63"/>
          <p:cNvSpPr txBox="1"/>
          <p:nvPr/>
        </p:nvSpPr>
        <p:spPr>
          <a:xfrm>
            <a:off x="1230125" y="3783775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33" name="Google Shape;533;p63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34" name="Google Shape;534;p63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0" name="Google Shape;540;p64"/>
          <p:cNvGraphicFramePr/>
          <p:nvPr/>
        </p:nvGraphicFramePr>
        <p:xfrm>
          <a:off x="243175" y="59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Command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Meaning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uFill>
                            <a:noFill/>
                          </a:uFill>
                          <a:hlinkClick r:id="rId3"/>
                        </a:rPr>
                        <a:t>increment the data pointer (to point to the next cell to the right).</a:t>
                      </a:r>
                      <a:endParaRPr sz="1000" u="sng">
                        <a:solidFill>
                          <a:schemeClr val="hlink"/>
                        </a:solidFill>
                        <a:hlinkClick r:id="rId3"/>
                      </a:endParaRPr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decrement the data pointer (to point to the next cell to the left).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increment (increase by one)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decrement (decrease by one)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output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?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accept one byte of input, storing its value in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if the byte at the data pointer is zero, then instead of moving the instruction pointer forward to the next command, jump it forward to the command after the matching ] command.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]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if the byte at the data pointer is nonzero, then instead of moving the instruction pointer forward to the next command, jump it back to the command after the matching [ command.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46" name="Google Shape;546;p65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7" name="Google Shape;547;p65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8" name="Google Shape;548;p65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65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50" name="Google Shape;550;p65"/>
          <p:cNvSpPr/>
          <p:nvPr/>
        </p:nvSpPr>
        <p:spPr>
          <a:xfrm>
            <a:off x="993175" y="36219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65"/>
          <p:cNvSpPr txBox="1"/>
          <p:nvPr/>
        </p:nvSpPr>
        <p:spPr>
          <a:xfrm>
            <a:off x="1230125" y="3783775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52" name="Google Shape;552;p65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53" name="Google Shape;553;p65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54" name="Google Shape;554;p65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60" name="Google Shape;560;p66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1" name="Google Shape;561;p66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2" name="Google Shape;562;p66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66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4" name="Google Shape;564;p66"/>
          <p:cNvSpPr/>
          <p:nvPr/>
        </p:nvSpPr>
        <p:spPr>
          <a:xfrm>
            <a:off x="993175" y="36219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66"/>
          <p:cNvSpPr txBox="1"/>
          <p:nvPr/>
        </p:nvSpPr>
        <p:spPr>
          <a:xfrm>
            <a:off x="1230125" y="3783775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6" name="Google Shape;566;p66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7" name="Google Shape;567;p66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68" name="Google Shape;568;p66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latin typeface="Slackey"/>
                <a:ea typeface="Slackey"/>
                <a:cs typeface="Slackey"/>
                <a:sym typeface="Slackey"/>
              </a:rPr>
              <a:t>What must a Turing Machine do?</a:t>
            </a:r>
            <a:endParaRPr sz="3000" dirty="0"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814047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Turing machines allow:</a:t>
            </a:r>
          </a:p>
          <a:p>
            <a:pPr lvl="1">
              <a:spcBef>
                <a:spcPts val="600"/>
              </a:spcBef>
              <a:buClr>
                <a:srgbClr val="222222"/>
              </a:buClr>
              <a:buFont typeface="Shadows Into Light"/>
              <a:buChar char="-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An infinite length of tape</a:t>
            </a:r>
            <a:endParaRPr lang="en-US" sz="1800" dirty="0">
              <a:latin typeface="Shadows Into Light"/>
              <a:ea typeface="Shadows Into Light"/>
              <a:cs typeface="Shadows Into Light"/>
              <a:sym typeface="Shadows Into Light"/>
            </a:endParaRPr>
          </a:p>
          <a:p>
            <a:pPr lvl="1">
              <a:spcBef>
                <a:spcPts val="600"/>
              </a:spcBef>
              <a:buClr>
                <a:srgbClr val="222222"/>
              </a:buClr>
              <a:buFont typeface="Shadows Into Light"/>
              <a:buChar char="-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BUT only a finite set of instructions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Shadows Into Light"/>
              <a:buChar char="-"/>
            </a:pPr>
            <a:r>
              <a:rPr lang="en-US" dirty="0">
                <a:solidFill>
                  <a:srgbClr val="222222"/>
                </a:solidFill>
                <a:highlight>
                  <a:srgbClr val="FFFFFF"/>
                </a:highlight>
                <a:latin typeface="Shadows Into Light"/>
                <a:ea typeface="Shadows Into Light"/>
                <a:cs typeface="Shadows Into Light"/>
                <a:sym typeface="Shadows Into Light"/>
              </a:rPr>
              <a:t>In this sense, they are a theoretical construct</a:t>
            </a:r>
          </a:p>
        </p:txBody>
      </p:sp>
      <p:pic>
        <p:nvPicPr>
          <p:cNvPr id="94" name="Google Shape;9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250" y="2601575"/>
            <a:ext cx="3984600" cy="223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3825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74" name="Google Shape;574;p67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5" name="Google Shape;575;p67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6" name="Google Shape;576;p67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67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78" name="Google Shape;578;p67"/>
          <p:cNvSpPr/>
          <p:nvPr/>
        </p:nvSpPr>
        <p:spPr>
          <a:xfrm>
            <a:off x="1839300" y="3661450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67"/>
          <p:cNvSpPr txBox="1"/>
          <p:nvPr/>
        </p:nvSpPr>
        <p:spPr>
          <a:xfrm>
            <a:off x="2076250" y="3823250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80" name="Google Shape;580;p67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81" name="Google Shape;581;p67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82" name="Google Shape;582;p67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6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588" name="Google Shape;588;p68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9" name="Google Shape;589;p68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0" name="Google Shape;590;p68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8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92" name="Google Shape;592;p68"/>
          <p:cNvSpPr/>
          <p:nvPr/>
        </p:nvSpPr>
        <p:spPr>
          <a:xfrm>
            <a:off x="1839300" y="3661450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68"/>
          <p:cNvSpPr txBox="1"/>
          <p:nvPr/>
        </p:nvSpPr>
        <p:spPr>
          <a:xfrm>
            <a:off x="2076250" y="3823250"/>
            <a:ext cx="18765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Instruction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94" name="Google Shape;594;p68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95" name="Google Shape;595;p68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596" name="Google Shape;596;p68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6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602" name="Google Shape;602;p69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3" name="Google Shape;603;p69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" name="Google Shape;604;p69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69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06" name="Google Shape;606;p69"/>
          <p:cNvGrpSpPr/>
          <p:nvPr/>
        </p:nvGrpSpPr>
        <p:grpSpPr>
          <a:xfrm>
            <a:off x="2517175" y="3661450"/>
            <a:ext cx="2113450" cy="825100"/>
            <a:chOff x="1839300" y="3661450"/>
            <a:chExt cx="2113450" cy="825100"/>
          </a:xfrm>
        </p:grpSpPr>
        <p:sp>
          <p:nvSpPr>
            <p:cNvPr id="607" name="Google Shape;607;p69"/>
            <p:cNvSpPr/>
            <p:nvPr/>
          </p:nvSpPr>
          <p:spPr>
            <a:xfrm>
              <a:off x="1839300" y="3661450"/>
              <a:ext cx="184800" cy="523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69"/>
            <p:cNvSpPr txBox="1"/>
            <p:nvPr/>
          </p:nvSpPr>
          <p:spPr>
            <a:xfrm>
              <a:off x="2076250" y="3823250"/>
              <a:ext cx="18765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Instruction pointer</a:t>
              </a:r>
              <a:endParaRPr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609" name="Google Shape;609;p69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10" name="Google Shape;610;p69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11" name="Google Shape;611;p69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617" name="Google Shape;617;p70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8" name="Google Shape;618;p70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9" name="Google Shape;619;p70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70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21" name="Google Shape;621;p70"/>
          <p:cNvGrpSpPr/>
          <p:nvPr/>
        </p:nvGrpSpPr>
        <p:grpSpPr>
          <a:xfrm>
            <a:off x="3279175" y="3651575"/>
            <a:ext cx="2113450" cy="825100"/>
            <a:chOff x="1839300" y="3661450"/>
            <a:chExt cx="2113450" cy="825100"/>
          </a:xfrm>
        </p:grpSpPr>
        <p:sp>
          <p:nvSpPr>
            <p:cNvPr id="622" name="Google Shape;622;p70"/>
            <p:cNvSpPr/>
            <p:nvPr/>
          </p:nvSpPr>
          <p:spPr>
            <a:xfrm>
              <a:off x="1839300" y="3661450"/>
              <a:ext cx="184800" cy="523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70"/>
            <p:cNvSpPr txBox="1"/>
            <p:nvPr/>
          </p:nvSpPr>
          <p:spPr>
            <a:xfrm>
              <a:off x="2076250" y="3823250"/>
              <a:ext cx="18765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Instruction pointer</a:t>
              </a:r>
              <a:endParaRPr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624" name="Google Shape;624;p70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25" name="Google Shape;625;p70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26" name="Google Shape;626;p70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632" name="Google Shape;632;p71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3" name="Google Shape;633;p71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4" name="Google Shape;634;p71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71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36" name="Google Shape;636;p71"/>
          <p:cNvGrpSpPr/>
          <p:nvPr/>
        </p:nvGrpSpPr>
        <p:grpSpPr>
          <a:xfrm>
            <a:off x="3279175" y="3651575"/>
            <a:ext cx="2113450" cy="825100"/>
            <a:chOff x="1839300" y="3661450"/>
            <a:chExt cx="2113450" cy="825100"/>
          </a:xfrm>
        </p:grpSpPr>
        <p:sp>
          <p:nvSpPr>
            <p:cNvPr id="637" name="Google Shape;637;p71"/>
            <p:cNvSpPr/>
            <p:nvPr/>
          </p:nvSpPr>
          <p:spPr>
            <a:xfrm>
              <a:off x="1839300" y="3661450"/>
              <a:ext cx="184800" cy="523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71"/>
            <p:cNvSpPr txBox="1"/>
            <p:nvPr/>
          </p:nvSpPr>
          <p:spPr>
            <a:xfrm>
              <a:off x="2076250" y="3823250"/>
              <a:ext cx="18765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Instruction pointer</a:t>
              </a:r>
              <a:endParaRPr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639" name="Google Shape;639;p71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40" name="Google Shape;640;p71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41" name="Google Shape;641;p71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647" name="Google Shape;647;p72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8" name="Google Shape;648;p72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9" name="Google Shape;649;p72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72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51" name="Google Shape;651;p72"/>
          <p:cNvGrpSpPr/>
          <p:nvPr/>
        </p:nvGrpSpPr>
        <p:grpSpPr>
          <a:xfrm>
            <a:off x="3947600" y="3651575"/>
            <a:ext cx="2113450" cy="825100"/>
            <a:chOff x="1839300" y="3661450"/>
            <a:chExt cx="2113450" cy="825100"/>
          </a:xfrm>
        </p:grpSpPr>
        <p:sp>
          <p:nvSpPr>
            <p:cNvPr id="652" name="Google Shape;652;p72"/>
            <p:cNvSpPr/>
            <p:nvPr/>
          </p:nvSpPr>
          <p:spPr>
            <a:xfrm>
              <a:off x="1839300" y="3661450"/>
              <a:ext cx="184800" cy="523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72"/>
            <p:cNvSpPr txBox="1"/>
            <p:nvPr/>
          </p:nvSpPr>
          <p:spPr>
            <a:xfrm>
              <a:off x="2076250" y="3823250"/>
              <a:ext cx="18765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Instruction pointer</a:t>
              </a:r>
              <a:endParaRPr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654" name="Google Shape;654;p72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55" name="Google Shape;655;p72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56" name="Google Shape;656;p72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7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graphicFrame>
        <p:nvGraphicFramePr>
          <p:cNvPr id="662" name="Google Shape;662;p73"/>
          <p:cNvGraphicFramePr/>
          <p:nvPr/>
        </p:nvGraphicFramePr>
        <p:xfrm>
          <a:off x="820625" y="164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3" name="Google Shape;663;p73"/>
          <p:cNvGraphicFramePr/>
          <p:nvPr/>
        </p:nvGraphicFramePr>
        <p:xfrm>
          <a:off x="820625" y="31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&gt;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-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]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4" name="Google Shape;664;p73"/>
          <p:cNvSpPr/>
          <p:nvPr/>
        </p:nvSpPr>
        <p:spPr>
          <a:xfrm>
            <a:off x="918125" y="2081075"/>
            <a:ext cx="184800" cy="5232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73"/>
          <p:cNvSpPr txBox="1"/>
          <p:nvPr/>
        </p:nvSpPr>
        <p:spPr>
          <a:xfrm>
            <a:off x="1155075" y="22428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chitects Daughter"/>
                <a:ea typeface="Architects Daughter"/>
                <a:cs typeface="Architects Daughter"/>
                <a:sym typeface="Architects Daughter"/>
              </a:rPr>
              <a:t>data pointer</a:t>
            </a:r>
            <a:endParaRPr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grpSp>
        <p:nvGrpSpPr>
          <p:cNvPr id="666" name="Google Shape;666;p73"/>
          <p:cNvGrpSpPr/>
          <p:nvPr/>
        </p:nvGrpSpPr>
        <p:grpSpPr>
          <a:xfrm>
            <a:off x="3947600" y="3651575"/>
            <a:ext cx="2113450" cy="825100"/>
            <a:chOff x="1839300" y="3661450"/>
            <a:chExt cx="2113450" cy="825100"/>
          </a:xfrm>
        </p:grpSpPr>
        <p:sp>
          <p:nvSpPr>
            <p:cNvPr id="667" name="Google Shape;667;p73"/>
            <p:cNvSpPr/>
            <p:nvPr/>
          </p:nvSpPr>
          <p:spPr>
            <a:xfrm>
              <a:off x="1839300" y="3661450"/>
              <a:ext cx="184800" cy="523200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73"/>
            <p:cNvSpPr txBox="1"/>
            <p:nvPr/>
          </p:nvSpPr>
          <p:spPr>
            <a:xfrm>
              <a:off x="2076250" y="3823250"/>
              <a:ext cx="1876500" cy="66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Architects Daughter"/>
                  <a:ea typeface="Architects Daughter"/>
                  <a:cs typeface="Architects Daughter"/>
                  <a:sym typeface="Architects Daughter"/>
                </a:rPr>
                <a:t>Instruction pointer</a:t>
              </a:r>
              <a:endParaRPr>
                <a:latin typeface="Architects Daughter"/>
                <a:ea typeface="Architects Daughter"/>
                <a:cs typeface="Architects Daughter"/>
                <a:sym typeface="Architects Daughter"/>
              </a:endParaRPr>
            </a:p>
          </p:txBody>
        </p:sp>
      </p:grpSp>
      <p:sp>
        <p:nvSpPr>
          <p:cNvPr id="669" name="Google Shape;669;p73"/>
          <p:cNvSpPr txBox="1"/>
          <p:nvPr/>
        </p:nvSpPr>
        <p:spPr>
          <a:xfrm>
            <a:off x="3716225" y="1190850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Memory</a:t>
            </a:r>
            <a:endParaRPr sz="1800" b="1">
              <a:solidFill>
                <a:srgbClr val="FF0000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70" name="Google Shape;670;p73"/>
          <p:cNvSpPr txBox="1"/>
          <p:nvPr/>
        </p:nvSpPr>
        <p:spPr>
          <a:xfrm>
            <a:off x="3716225" y="2656275"/>
            <a:ext cx="1200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Program</a:t>
            </a:r>
            <a:endParaRPr sz="1800" b="1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71" name="Google Shape;671;p73"/>
          <p:cNvSpPr txBox="1"/>
          <p:nvPr/>
        </p:nvSpPr>
        <p:spPr>
          <a:xfrm>
            <a:off x="820625" y="4271850"/>
            <a:ext cx="7239000" cy="6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Architects Daughter"/>
                <a:ea typeface="Architects Daughter"/>
                <a:cs typeface="Architects Daughter"/>
                <a:sym typeface="Architects Daughter"/>
              </a:rPr>
              <a:t>After an instruction is executed, the instruction pointer automatically moves to the next instruction on the right</a:t>
            </a:r>
            <a:endParaRPr sz="1800"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6" name="Google Shape;676;p74"/>
          <p:cNvGraphicFramePr/>
          <p:nvPr/>
        </p:nvGraphicFramePr>
        <p:xfrm>
          <a:off x="243175" y="596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{71749E17-818A-4FE6-86A1-C4039A310895}</a:tableStyleId>
              </a:tblPr>
              <a:tblGrid>
                <a:gridCol w="115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Command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Meaning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&gt;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uFill>
                            <a:noFill/>
                          </a:uFill>
                          <a:hlinkClick r:id="rId3"/>
                        </a:rPr>
                        <a:t>increment the data pointer (to point to the next cell to the right).</a:t>
                      </a:r>
                      <a:endParaRPr sz="1000" u="sng">
                        <a:solidFill>
                          <a:schemeClr val="hlink"/>
                        </a:solidFill>
                        <a:hlinkClick r:id="rId3"/>
                      </a:endParaRPr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&lt;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decrement the data pointer (to point to the next cell to the left).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+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increment (increase by one)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decrement (decrease by one)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.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output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?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accept one byte of input, storing its value in the byte at the data pointer.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if the byte at the data pointer is zero, then instead of moving the instruction pointer forward to the next command, jump it forward to the command after the matching ] command.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]</a:t>
                      </a:r>
                      <a:endParaRPr/>
                    </a:p>
                  </a:txBody>
                  <a:tcPr marL="91425" marR="91425" marT="27950" marB="2795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if the byte at the data pointer is nonzero, then instead of moving the instruction pointer forward to the next command, jump it back to the command after the matching [ command.</a:t>
                      </a:r>
                      <a:endParaRPr/>
                    </a:p>
                  </a:txBody>
                  <a:tcPr marL="91425" marR="91425" marT="27950" marB="279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7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Slackey"/>
                <a:ea typeface="Slackey"/>
                <a:cs typeface="Slackey"/>
                <a:sym typeface="Slackey"/>
              </a:rPr>
              <a:t>Brain Fart</a:t>
            </a:r>
            <a:endParaRPr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682" name="Google Shape;682;p7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108400" cy="33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See if you can code Brain Fart in Python!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chitects Daughter"/>
              <a:buChar char="-"/>
            </a:pPr>
            <a:r>
              <a:rPr lang="en-GB" sz="2400">
                <a:solidFill>
                  <a:srgbClr val="0000FF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Test it with the Hello World! program below:</a:t>
            </a: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00FF"/>
              </a:solidFill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sp>
        <p:nvSpPr>
          <p:cNvPr id="683" name="Google Shape;683;p75"/>
          <p:cNvSpPr txBox="1"/>
          <p:nvPr/>
        </p:nvSpPr>
        <p:spPr>
          <a:xfrm>
            <a:off x="868775" y="2604325"/>
            <a:ext cx="7108200" cy="2083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1397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++++++++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&lt;&lt;&lt;&lt;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---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+++++++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..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------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--------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GB" sz="2400">
                <a:solidFill>
                  <a:srgbClr val="19177C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GB" sz="2400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-GB" sz="2400" b="1">
                <a:solidFill>
                  <a:srgbClr val="008000"/>
                </a:solidFill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2400" b="1">
              <a:solidFill>
                <a:srgbClr val="008000"/>
              </a:solidFill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3" descr="Video highlighting my research on PowerPoint Turing Machines for CMU's SIGBOVIK 2017&#10;&#10;Read the paper:&#10;http://tomwildenhain.com/PowerPointTM/Paper.pdf&#10;&#10;Download the TM:&#10;http://tomwildenhain.com/PowerPointTM/PowerPointTM.pptx&#10;&#10;Original video (without live background noise):&#10;https://youtu.be/sdkxWqsk17c&#10;&#10;Please check out my other videos for (slightly) more serious work." title="On The Turing Completeness of PowerPoint (SIGBOVIK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4" title="On The Turing Completeness of PowerPoint (SIGBOVIK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Slackey"/>
                <a:ea typeface="Slackey"/>
                <a:cs typeface="Slackey"/>
                <a:sym typeface="Slackey"/>
              </a:rPr>
              <a:t>Algorithms…. revisited</a:t>
            </a:r>
            <a:endParaRPr sz="3000"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10" name="Google Shape;110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chitects Daughter"/>
              <a:buChar char="-"/>
            </a:pPr>
            <a:r>
              <a:rPr lang="en-GB">
                <a:solidFill>
                  <a:srgbClr val="222222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What is an algorithm?</a:t>
            </a:r>
            <a:endParaRPr>
              <a:solidFill>
                <a:srgbClr val="222222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>
              <a:solidFill>
                <a:srgbClr val="222222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  <p:pic>
        <p:nvPicPr>
          <p:cNvPr id="111" name="Google Shape;11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6350" y="326237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Slackey"/>
                <a:ea typeface="Slackey"/>
                <a:cs typeface="Slackey"/>
                <a:sym typeface="Slackey"/>
              </a:rPr>
              <a:t>Algorithms…. revisited</a:t>
            </a:r>
            <a:endParaRPr sz="3000">
              <a:latin typeface="Slackey"/>
              <a:ea typeface="Slackey"/>
              <a:cs typeface="Slackey"/>
              <a:sym typeface="Slackey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22222"/>
              </a:buClr>
              <a:buSzPts val="2400"/>
              <a:buFont typeface="Architects Daughter"/>
              <a:buChar char="-"/>
            </a:pPr>
            <a:r>
              <a:rPr lang="en-GB" dirty="0">
                <a:solidFill>
                  <a:srgbClr val="222222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What is an algorithm?</a:t>
            </a:r>
            <a:endParaRPr dirty="0">
              <a:solidFill>
                <a:srgbClr val="222222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>
              <a:solidFill>
                <a:srgbClr val="222222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rgbClr val="0000FF"/>
                </a:solidFill>
                <a:highlight>
                  <a:srgbClr val="FFFFFF"/>
                </a:highlight>
                <a:latin typeface="Architects Daughter"/>
                <a:ea typeface="Architects Daughter"/>
                <a:cs typeface="Architects Daughter"/>
                <a:sym typeface="Architects Daughter"/>
              </a:rPr>
              <a:t>a sequence of operations that can be performed by a Turing Machine!</a:t>
            </a:r>
            <a:endParaRPr dirty="0">
              <a:solidFill>
                <a:srgbClr val="0000FF"/>
              </a:solidFill>
              <a:highlight>
                <a:srgbClr val="FFFFFF"/>
              </a:highlight>
              <a:latin typeface="Architects Daughter"/>
              <a:ea typeface="Architects Daughter"/>
              <a:cs typeface="Architects Daughter"/>
              <a:sym typeface="Architects Daugh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D909FB-7CB1-4DF8-BB77-88A40701C1A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12C1DD6-D94B-41BA-A37C-108FE562BE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43193F-561C-4BF2-8A68-042ECFEE53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2426</Words>
  <Application>Microsoft Office PowerPoint</Application>
  <PresentationFormat>On-screen Show (16:9)</PresentationFormat>
  <Paragraphs>701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Shadows Into Light</vt:lpstr>
      <vt:lpstr>Courier New</vt:lpstr>
      <vt:lpstr>Arial</vt:lpstr>
      <vt:lpstr>Verdana</vt:lpstr>
      <vt:lpstr>Slackey</vt:lpstr>
      <vt:lpstr>Architects Daughter</vt:lpstr>
      <vt:lpstr>Simple Light</vt:lpstr>
      <vt:lpstr>Simple Light</vt:lpstr>
      <vt:lpstr>Turing Machines</vt:lpstr>
      <vt:lpstr>Turing Machines (again)</vt:lpstr>
      <vt:lpstr>What must a Turing Machine do?</vt:lpstr>
      <vt:lpstr>What must a Turing Machine do?</vt:lpstr>
      <vt:lpstr>What must a Turing Machine do?</vt:lpstr>
      <vt:lpstr>PowerPoint Presentation</vt:lpstr>
      <vt:lpstr>PowerPoint Presentation</vt:lpstr>
      <vt:lpstr>Algorithms…. revisited</vt:lpstr>
      <vt:lpstr>Algorithms…. revisited</vt:lpstr>
      <vt:lpstr>The Church-Turing Thesis</vt:lpstr>
      <vt:lpstr>What is ‘computable’?</vt:lpstr>
      <vt:lpstr>The Church-Turing Thesis</vt:lpstr>
      <vt:lpstr>The Church-Turing Thesis</vt:lpstr>
      <vt:lpstr>The Church-Turing Thesis</vt:lpstr>
      <vt:lpstr>The halting problem</vt:lpstr>
      <vt:lpstr>The halting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PowerPoint Presentation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Brain Fart</vt:lpstr>
      <vt:lpstr>PowerPoint Presentation</vt:lpstr>
      <vt:lpstr>Brain Fart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Turing Machines</dc:title>
  <cp:lastModifiedBy>Toan Huynh</cp:lastModifiedBy>
  <cp:revision>1</cp:revision>
  <dcterms:modified xsi:type="dcterms:W3CDTF">2021-08-15T11:15:59Z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