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abin Sketch"/>
      <p:regular r:id="rId26"/>
      <p:bold r:id="rId27"/>
    </p:embeddedFont>
    <p:embeddedFont>
      <p:font typeface="Slackey"/>
      <p:regular r:id="rId28"/>
    </p:embeddedFont>
    <p:embeddedFont>
      <p:font typeface="Shadows Into Light"/>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571486-6676-4CA2-AE4F-2151929C98A7}">
  <a:tblStyle styleId="{AC571486-6676-4CA2-AE4F-2151929C98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binSketch-regular.fntdata"/><Relationship Id="rId25" Type="http://schemas.openxmlformats.org/officeDocument/2006/relationships/slide" Target="slides/slide20.xml"/><Relationship Id="rId28" Type="http://schemas.openxmlformats.org/officeDocument/2006/relationships/font" Target="fonts/Slackey-regular.fntdata"/><Relationship Id="rId27" Type="http://schemas.openxmlformats.org/officeDocument/2006/relationships/font" Target="fonts/CabinSketch-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hadowsIntoLight-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6c93dc2d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6c93dc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Merge sort</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Puts two ordered lists together in order</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O(n)</a:t>
            </a:r>
            <a:endParaRPr sz="1200">
              <a:solidFill>
                <a:srgbClr val="808080"/>
              </a:solidFill>
              <a:highlight>
                <a:srgbClr val="FFFFFF"/>
              </a:highlight>
              <a:latin typeface="Consolas"/>
              <a:ea typeface="Consolas"/>
              <a:cs typeface="Consolas"/>
              <a:sym typeface="Consola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6c93dc2d_1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6c93dc2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Merge sort</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Puts two ordered lists together in order</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O(n)</a:t>
            </a:r>
            <a:endParaRPr sz="1200">
              <a:solidFill>
                <a:srgbClr val="808080"/>
              </a:solidFill>
              <a:highlight>
                <a:srgbClr val="FFFFFF"/>
              </a:highlight>
              <a:latin typeface="Consolas"/>
              <a:ea typeface="Consolas"/>
              <a:cs typeface="Consolas"/>
              <a:sym typeface="Consola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6c93dc2d_1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6c93dc2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Merge sort horizontally</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Puts two ordered lists together in order</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therefore O(n) horizontally</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but working downwards we are doing something similar to what binary sort did, halving the size each time until we get to 1</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So working vertically time complexity is O(log(n))</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This means in total the complexity of this algorithm is O(n*log(n))</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which is still better than O(n^2)</a:t>
            </a:r>
            <a:endParaRPr sz="1200">
              <a:solidFill>
                <a:srgbClr val="808080"/>
              </a:solidFill>
              <a:highlight>
                <a:srgbClr val="FFFFFF"/>
              </a:highlight>
              <a:latin typeface="Consolas"/>
              <a:ea typeface="Consolas"/>
              <a:cs typeface="Consolas"/>
              <a:sym typeface="Consola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655161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655161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655161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655161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6551611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6551611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6551611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6551611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655161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655161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655161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655161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655161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655161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76c93dc2d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76c93dc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655161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655161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6c93dc2d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6c93dc2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6c93dc2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6c93dc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6c93dc2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6c93dc2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Finds the Maximum value of an array</a:t>
            </a:r>
            <a:endParaRPr/>
          </a:p>
          <a:p>
            <a:pPr indent="0" lvl="0" marL="0" rtl="0" algn="l">
              <a:spcBef>
                <a:spcPts val="0"/>
              </a:spcBef>
              <a:spcAft>
                <a:spcPts val="0"/>
              </a:spcAft>
              <a:buNone/>
            </a:pPr>
            <a:r>
              <a:rPr lang="en"/>
              <a:t>We can do step counting</a:t>
            </a:r>
            <a:endParaRPr/>
          </a:p>
          <a:p>
            <a:pPr indent="0" lvl="0" marL="0" rtl="0" algn="l">
              <a:spcBef>
                <a:spcPts val="0"/>
              </a:spcBef>
              <a:spcAft>
                <a:spcPts val="0"/>
              </a:spcAft>
              <a:buNone/>
            </a:pPr>
            <a:r>
              <a:rPr lang="en"/>
              <a:t> 1 - 2 steps, looking up a value and assigning that value</a:t>
            </a:r>
            <a:endParaRPr/>
          </a:p>
          <a:p>
            <a:pPr indent="0" lvl="0" marL="0" rtl="0" algn="l">
              <a:spcBef>
                <a:spcPts val="0"/>
              </a:spcBef>
              <a:spcAft>
                <a:spcPts val="0"/>
              </a:spcAft>
              <a:buNone/>
            </a:pPr>
            <a:r>
              <a:rPr lang="en"/>
              <a:t> 2 - 1 step, setting a value</a:t>
            </a:r>
            <a:endParaRPr/>
          </a:p>
          <a:p>
            <a:pPr indent="0" lvl="0" marL="0" rtl="0" algn="l">
              <a:spcBef>
                <a:spcPts val="0"/>
              </a:spcBef>
              <a:spcAft>
                <a:spcPts val="0"/>
              </a:spcAft>
              <a:buNone/>
            </a:pPr>
            <a:r>
              <a:rPr lang="en"/>
              <a:t> 3 - no steps</a:t>
            </a:r>
            <a:endParaRPr/>
          </a:p>
          <a:p>
            <a:pPr indent="0" lvl="0" marL="0" rtl="0" algn="l">
              <a:spcBef>
                <a:spcPts val="0"/>
              </a:spcBef>
              <a:spcAft>
                <a:spcPts val="0"/>
              </a:spcAft>
              <a:buNone/>
            </a:pPr>
            <a:r>
              <a:rPr lang="en"/>
              <a:t> 4 - 2n steps - for each value you need to get the value and then compare it to the largest number</a:t>
            </a:r>
            <a:endParaRPr/>
          </a:p>
          <a:p>
            <a:pPr indent="0" lvl="0" marL="0" rtl="0" algn="l">
              <a:spcBef>
                <a:spcPts val="0"/>
              </a:spcBef>
              <a:spcAft>
                <a:spcPts val="0"/>
              </a:spcAft>
              <a:buNone/>
            </a:pPr>
            <a:r>
              <a:rPr lang="en"/>
              <a:t> 5 - 2n steps - Worst case, for every n we will need to look at the value we have and then update the largest number</a:t>
            </a:r>
            <a:endParaRPr/>
          </a:p>
          <a:p>
            <a:pPr indent="0" lvl="0" marL="0" rtl="0" algn="l">
              <a:spcBef>
                <a:spcPts val="0"/>
              </a:spcBef>
              <a:spcAft>
                <a:spcPts val="0"/>
              </a:spcAft>
              <a:buNone/>
            </a:pPr>
            <a:r>
              <a:rPr lang="en"/>
              <a:t> 6 - no steps</a:t>
            </a:r>
            <a:endParaRPr/>
          </a:p>
          <a:p>
            <a:pPr indent="0" lvl="0" marL="0" rtl="0" algn="l">
              <a:spcBef>
                <a:spcPts val="0"/>
              </a:spcBef>
              <a:spcAft>
                <a:spcPts val="0"/>
              </a:spcAft>
              <a:buNone/>
            </a:pPr>
            <a:r>
              <a:rPr lang="en"/>
              <a:t> 7 - n steps - each part of loop we need to add 1</a:t>
            </a:r>
            <a:endParaRPr/>
          </a:p>
          <a:p>
            <a:pPr indent="0" lvl="0" marL="0" rtl="0" algn="l">
              <a:spcBef>
                <a:spcPts val="0"/>
              </a:spcBef>
              <a:spcAft>
                <a:spcPts val="0"/>
              </a:spcAft>
              <a:buNone/>
            </a:pPr>
            <a:r>
              <a:rPr lang="en"/>
              <a:t> 8 - n steps - need to check the curent index against the size of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time complexity is 3 + 6n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Big O notation though we are concerned with what will happen as n gets really big. In this case, the 3 becomes irrelevant as does the 6 and so we get O(n) - linear time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6c93dc2d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6c93dc2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Counts how many times a value appears in an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6c93dc2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6c93dc2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Checks an array for duplicates</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00">
                <a:solidFill>
                  <a:srgbClr val="808080"/>
                </a:solidFill>
                <a:highlight>
                  <a:srgbClr val="FFFFFF"/>
                </a:highlight>
                <a:latin typeface="Consolas"/>
                <a:ea typeface="Consolas"/>
                <a:cs typeface="Consolas"/>
                <a:sym typeface="Consolas"/>
              </a:rPr>
              <a:t>O(n^2)</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6c93dc2d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6c93dc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Caculates the factorial of a number</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1200">
                <a:solidFill>
                  <a:srgbClr val="808080"/>
                </a:solidFill>
                <a:highlight>
                  <a:srgbClr val="FFFFFF"/>
                </a:highlight>
                <a:latin typeface="Consolas"/>
                <a:ea typeface="Consolas"/>
                <a:cs typeface="Consolas"/>
                <a:sym typeface="Consolas"/>
              </a:rPr>
              <a:t>O(n)</a:t>
            </a:r>
            <a:endParaRPr sz="1200">
              <a:solidFill>
                <a:srgbClr val="808080"/>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6c93dc2d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6c93dc2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Binary Search </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0</a:t>
            </a:r>
            <a:r>
              <a:rPr baseline="30000" lang="en">
                <a:solidFill>
                  <a:schemeClr val="dk1"/>
                </a:solidFill>
                <a:highlight>
                  <a:srgbClr val="EEEEEE"/>
                </a:highlight>
                <a:latin typeface="Droid Sans"/>
                <a:ea typeface="Droid Sans"/>
                <a:cs typeface="Droid Sans"/>
                <a:sym typeface="Droid Sans"/>
              </a:rPr>
              <a:t>th</a:t>
            </a:r>
            <a:r>
              <a:rPr lang="en">
                <a:solidFill>
                  <a:schemeClr val="dk1"/>
                </a:solidFill>
                <a:highlight>
                  <a:srgbClr val="EEEEEE"/>
                </a:highlight>
                <a:latin typeface="Droid Sans"/>
                <a:ea typeface="Droid Sans"/>
                <a:cs typeface="Droid Sans"/>
                <a:sym typeface="Droid Sans"/>
              </a:rPr>
              <a:t> iteration: n</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1</a:t>
            </a:r>
            <a:r>
              <a:rPr baseline="30000" lang="en">
                <a:solidFill>
                  <a:schemeClr val="dk1"/>
                </a:solidFill>
                <a:highlight>
                  <a:srgbClr val="EEEEEE"/>
                </a:highlight>
                <a:latin typeface="Droid Sans"/>
                <a:ea typeface="Droid Sans"/>
                <a:cs typeface="Droid Sans"/>
                <a:sym typeface="Droid Sans"/>
              </a:rPr>
              <a:t>st</a:t>
            </a:r>
            <a:r>
              <a:rPr lang="en">
                <a:solidFill>
                  <a:schemeClr val="dk1"/>
                </a:solidFill>
                <a:highlight>
                  <a:srgbClr val="EEEEEE"/>
                </a:highlight>
                <a:latin typeface="Droid Sans"/>
                <a:ea typeface="Droid Sans"/>
                <a:cs typeface="Droid Sans"/>
                <a:sym typeface="Droid Sans"/>
              </a:rPr>
              <a:t> iteration: n / 2</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2</a:t>
            </a:r>
            <a:r>
              <a:rPr baseline="30000" lang="en">
                <a:solidFill>
                  <a:schemeClr val="dk1"/>
                </a:solidFill>
                <a:highlight>
                  <a:srgbClr val="EEEEEE"/>
                </a:highlight>
                <a:latin typeface="Droid Sans"/>
                <a:ea typeface="Droid Sans"/>
                <a:cs typeface="Droid Sans"/>
                <a:sym typeface="Droid Sans"/>
              </a:rPr>
              <a:t>nd</a:t>
            </a:r>
            <a:r>
              <a:rPr lang="en">
                <a:solidFill>
                  <a:schemeClr val="dk1"/>
                </a:solidFill>
                <a:highlight>
                  <a:srgbClr val="EEEEEE"/>
                </a:highlight>
                <a:latin typeface="Droid Sans"/>
                <a:ea typeface="Droid Sans"/>
                <a:cs typeface="Droid Sans"/>
                <a:sym typeface="Droid Sans"/>
              </a:rPr>
              <a:t> iteration: n / 4</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3</a:t>
            </a:r>
            <a:r>
              <a:rPr baseline="30000" lang="en">
                <a:solidFill>
                  <a:schemeClr val="dk1"/>
                </a:solidFill>
                <a:highlight>
                  <a:srgbClr val="EEEEEE"/>
                </a:highlight>
                <a:latin typeface="Droid Sans"/>
                <a:ea typeface="Droid Sans"/>
                <a:cs typeface="Droid Sans"/>
                <a:sym typeface="Droid Sans"/>
              </a:rPr>
              <a:t>rd</a:t>
            </a:r>
            <a:r>
              <a:rPr lang="en">
                <a:solidFill>
                  <a:schemeClr val="dk1"/>
                </a:solidFill>
                <a:highlight>
                  <a:srgbClr val="EEEEEE"/>
                </a:highlight>
                <a:latin typeface="Droid Sans"/>
                <a:ea typeface="Droid Sans"/>
                <a:cs typeface="Droid Sans"/>
                <a:sym typeface="Droid Sans"/>
              </a:rPr>
              <a:t> iteration: n / 8</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i</a:t>
            </a:r>
            <a:r>
              <a:rPr baseline="30000" lang="en">
                <a:solidFill>
                  <a:schemeClr val="dk1"/>
                </a:solidFill>
                <a:highlight>
                  <a:srgbClr val="EEEEEE"/>
                </a:highlight>
                <a:latin typeface="Droid Sans"/>
                <a:ea typeface="Droid Sans"/>
                <a:cs typeface="Droid Sans"/>
                <a:sym typeface="Droid Sans"/>
              </a:rPr>
              <a:t>th</a:t>
            </a:r>
            <a:r>
              <a:rPr lang="en">
                <a:solidFill>
                  <a:schemeClr val="dk1"/>
                </a:solidFill>
                <a:highlight>
                  <a:srgbClr val="EEEEEE"/>
                </a:highlight>
                <a:latin typeface="Droid Sans"/>
                <a:ea typeface="Droid Sans"/>
                <a:cs typeface="Droid Sans"/>
                <a:sym typeface="Droid Sans"/>
              </a:rPr>
              <a:t> iteration: n / 2</a:t>
            </a:r>
            <a:r>
              <a:rPr baseline="30000" lang="en">
                <a:solidFill>
                  <a:schemeClr val="dk1"/>
                </a:solidFill>
                <a:highlight>
                  <a:srgbClr val="EEEEEE"/>
                </a:highlight>
                <a:latin typeface="Droid Sans"/>
                <a:ea typeface="Droid Sans"/>
                <a:cs typeface="Droid Sans"/>
                <a:sym typeface="Droid Sans"/>
              </a:rPr>
              <a:t>i</a:t>
            </a:r>
            <a:endParaRPr baseline="30000">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a:t>
            </a:r>
            <a:endParaRPr>
              <a:solidFill>
                <a:schemeClr val="dk1"/>
              </a:solidFill>
              <a:highlight>
                <a:srgbClr val="EEEEEE"/>
              </a:highlight>
              <a:latin typeface="Droid Sans"/>
              <a:ea typeface="Droid Sans"/>
              <a:cs typeface="Droid Sans"/>
              <a:sym typeface="Droid Sans"/>
            </a:endParaRPr>
          </a:p>
          <a:p>
            <a:pPr indent="-298450" lvl="0" marL="457200" rtl="0" algn="l">
              <a:lnSpc>
                <a:spcPct val="136363"/>
              </a:lnSpc>
              <a:spcBef>
                <a:spcPts val="0"/>
              </a:spcBef>
              <a:spcAft>
                <a:spcPts val="0"/>
              </a:spcAft>
              <a:buClr>
                <a:schemeClr val="dk1"/>
              </a:buClr>
              <a:buSzPts val="1100"/>
              <a:buFont typeface="Droid Sans"/>
              <a:buAutoNum type="arabicPeriod"/>
            </a:pPr>
            <a:r>
              <a:rPr lang="en">
                <a:solidFill>
                  <a:schemeClr val="dk1"/>
                </a:solidFill>
                <a:highlight>
                  <a:srgbClr val="EEEEEE"/>
                </a:highlight>
                <a:latin typeface="Droid Sans"/>
                <a:ea typeface="Droid Sans"/>
                <a:cs typeface="Droid Sans"/>
                <a:sym typeface="Droid Sans"/>
              </a:rPr>
              <a:t>last iteration: 1</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assuming that this is possible without having to worry about if we have odd numbers occuring and we do get down to 1</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we end up with </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1=n/2^i</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n=2^i</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i=log2(n)</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t/>
            </a:r>
            <a:endParaRPr>
              <a:solidFill>
                <a:schemeClr val="dk1"/>
              </a:solidFill>
              <a:highlight>
                <a:srgbClr val="EEEEEE"/>
              </a:highlight>
              <a:latin typeface="Droid Sans"/>
              <a:ea typeface="Droid Sans"/>
              <a:cs typeface="Droid Sans"/>
              <a:sym typeface="Droid Sans"/>
            </a:endParaRPr>
          </a:p>
          <a:p>
            <a:pPr indent="0" lvl="0" marL="0" rtl="0" algn="l">
              <a:lnSpc>
                <a:spcPct val="136363"/>
              </a:lnSpc>
              <a:spcBef>
                <a:spcPts val="0"/>
              </a:spcBef>
              <a:spcAft>
                <a:spcPts val="0"/>
              </a:spcAft>
              <a:buNone/>
            </a:pPr>
            <a:r>
              <a:rPr lang="en">
                <a:solidFill>
                  <a:schemeClr val="dk1"/>
                </a:solidFill>
                <a:highlight>
                  <a:srgbClr val="EEEEEE"/>
                </a:highlight>
                <a:latin typeface="Droid Sans"/>
                <a:ea typeface="Droid Sans"/>
                <a:cs typeface="Droid Sans"/>
                <a:sym typeface="Droid Sans"/>
              </a:rPr>
              <a:t>therefore we can say that in order to carry out this algorithm it will be O(log(n))</a:t>
            </a:r>
            <a:endParaRPr>
              <a:solidFill>
                <a:schemeClr val="dk1"/>
              </a:solidFill>
              <a:highlight>
                <a:srgbClr val="EEEEEE"/>
              </a:highlight>
              <a:latin typeface="Droid Sans"/>
              <a:ea typeface="Droid Sans"/>
              <a:cs typeface="Droid Sans"/>
              <a:sym typeface="Droid Sans"/>
            </a:endParaRPr>
          </a:p>
          <a:p>
            <a:pPr indent="0" lvl="0" marL="0" rtl="0" algn="l">
              <a:spcBef>
                <a:spcPts val="0"/>
              </a:spcBef>
              <a:spcAft>
                <a:spcPts val="0"/>
              </a:spcAft>
              <a:buNone/>
            </a:pPr>
            <a:r>
              <a:t/>
            </a:r>
            <a:endParaRPr sz="1200">
              <a:solidFill>
                <a:srgbClr val="808080"/>
              </a:solidFill>
              <a:highlight>
                <a:srgbClr val="FFFFFF"/>
              </a:highlight>
              <a:latin typeface="Consolas"/>
              <a:ea typeface="Consolas"/>
              <a:cs typeface="Consolas"/>
              <a:sym typeface="Consola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56"/>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4"/>
            <a:ext cx="7772400" cy="784738"/>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26" cy="3725681"/>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25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52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525"/>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25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681"/>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525"/>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www.youtube.com/watch?v=V1rp_tXtjMc" TargetMode="External"/><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sA0-QXbLnaE"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youtube.com/watch?v=iOq5kSKqeR4" TargetMode="Externa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1512000" y="69975"/>
            <a:ext cx="6875700" cy="82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8761D"/>
                </a:solidFill>
                <a:latin typeface="Shadows Into Light"/>
                <a:ea typeface="Shadows Into Light"/>
                <a:cs typeface="Shadows Into Light"/>
                <a:sym typeface="Shadows Into Light"/>
              </a:rPr>
              <a:t>The Queen’s Problem</a:t>
            </a:r>
            <a:endParaRPr>
              <a:solidFill>
                <a:srgbClr val="38761D"/>
              </a:solidFill>
              <a:latin typeface="Shadows Into Light"/>
              <a:ea typeface="Shadows Into Light"/>
              <a:cs typeface="Shadows Into Light"/>
              <a:sym typeface="Shadows Into Light"/>
            </a:endParaRPr>
          </a:p>
        </p:txBody>
      </p:sp>
      <p:pic>
        <p:nvPicPr>
          <p:cNvPr id="35" name="Google Shape;35;p8"/>
          <p:cNvPicPr preferRelativeResize="0"/>
          <p:nvPr/>
        </p:nvPicPr>
        <p:blipFill>
          <a:blip r:embed="rId3">
            <a:alphaModFix/>
          </a:blip>
          <a:stretch>
            <a:fillRect/>
          </a:stretch>
        </p:blipFill>
        <p:spPr>
          <a:xfrm>
            <a:off x="55613" y="-5675"/>
            <a:ext cx="976900" cy="976900"/>
          </a:xfrm>
          <a:prstGeom prst="rect">
            <a:avLst/>
          </a:prstGeom>
          <a:noFill/>
          <a:ln>
            <a:noFill/>
          </a:ln>
        </p:spPr>
      </p:pic>
      <p:graphicFrame>
        <p:nvGraphicFramePr>
          <p:cNvPr id="36" name="Google Shape;36;p8"/>
          <p:cNvGraphicFramePr/>
          <p:nvPr/>
        </p:nvGraphicFramePr>
        <p:xfrm>
          <a:off x="89550" y="0"/>
          <a:ext cx="3000000" cy="3000000"/>
        </p:xfrm>
        <a:graphic>
          <a:graphicData uri="http://schemas.openxmlformats.org/drawingml/2006/table">
            <a:tbl>
              <a:tblPr>
                <a:noFill/>
                <a:tableStyleId>{AC571486-6676-4CA2-AE4F-2151929C98A7}</a:tableStyleId>
              </a:tblPr>
              <a:tblGrid>
                <a:gridCol w="909025"/>
              </a:tblGrid>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096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6AA84F"/>
                    </a:solidFill>
                  </a:tcPr>
                </a:tc>
              </a:tr>
            </a:tbl>
          </a:graphicData>
        </a:graphic>
      </p:graphicFrame>
      <p:pic>
        <p:nvPicPr>
          <p:cNvPr id="37" name="Google Shape;37;p8"/>
          <p:cNvPicPr preferRelativeResize="0"/>
          <p:nvPr/>
        </p:nvPicPr>
        <p:blipFill>
          <a:blip r:embed="rId3">
            <a:alphaModFix/>
          </a:blip>
          <a:stretch>
            <a:fillRect/>
          </a:stretch>
        </p:blipFill>
        <p:spPr>
          <a:xfrm>
            <a:off x="55613" y="876650"/>
            <a:ext cx="976900" cy="976900"/>
          </a:xfrm>
          <a:prstGeom prst="rect">
            <a:avLst/>
          </a:prstGeom>
          <a:noFill/>
          <a:ln>
            <a:noFill/>
          </a:ln>
        </p:spPr>
      </p:pic>
      <p:pic>
        <p:nvPicPr>
          <p:cNvPr id="38" name="Google Shape;38;p8"/>
          <p:cNvPicPr preferRelativeResize="0"/>
          <p:nvPr/>
        </p:nvPicPr>
        <p:blipFill>
          <a:blip r:embed="rId3">
            <a:alphaModFix/>
          </a:blip>
          <a:stretch>
            <a:fillRect/>
          </a:stretch>
        </p:blipFill>
        <p:spPr>
          <a:xfrm>
            <a:off x="55613" y="1806700"/>
            <a:ext cx="976900" cy="976900"/>
          </a:xfrm>
          <a:prstGeom prst="rect">
            <a:avLst/>
          </a:prstGeom>
          <a:noFill/>
          <a:ln>
            <a:noFill/>
          </a:ln>
        </p:spPr>
      </p:pic>
      <p:pic>
        <p:nvPicPr>
          <p:cNvPr id="39" name="Google Shape;39;p8"/>
          <p:cNvPicPr preferRelativeResize="0"/>
          <p:nvPr/>
        </p:nvPicPr>
        <p:blipFill>
          <a:blip r:embed="rId3">
            <a:alphaModFix/>
          </a:blip>
          <a:stretch>
            <a:fillRect/>
          </a:stretch>
        </p:blipFill>
        <p:spPr>
          <a:xfrm>
            <a:off x="55613" y="2695825"/>
            <a:ext cx="976900" cy="976900"/>
          </a:xfrm>
          <a:prstGeom prst="rect">
            <a:avLst/>
          </a:prstGeom>
          <a:noFill/>
          <a:ln>
            <a:noFill/>
          </a:ln>
        </p:spPr>
      </p:pic>
      <p:pic>
        <p:nvPicPr>
          <p:cNvPr id="40" name="Google Shape;40;p8"/>
          <p:cNvPicPr preferRelativeResize="0"/>
          <p:nvPr/>
        </p:nvPicPr>
        <p:blipFill>
          <a:blip r:embed="rId3">
            <a:alphaModFix/>
          </a:blip>
          <a:stretch>
            <a:fillRect/>
          </a:stretch>
        </p:blipFill>
        <p:spPr>
          <a:xfrm>
            <a:off x="55613" y="3619075"/>
            <a:ext cx="976900" cy="976900"/>
          </a:xfrm>
          <a:prstGeom prst="rect">
            <a:avLst/>
          </a:prstGeom>
          <a:noFill/>
          <a:ln>
            <a:noFill/>
          </a:ln>
        </p:spPr>
      </p:pic>
      <p:pic>
        <p:nvPicPr>
          <p:cNvPr id="41" name="Google Shape;41;p8"/>
          <p:cNvPicPr preferRelativeResize="0"/>
          <p:nvPr/>
        </p:nvPicPr>
        <p:blipFill>
          <a:blip r:embed="rId3">
            <a:alphaModFix/>
          </a:blip>
          <a:stretch>
            <a:fillRect/>
          </a:stretch>
        </p:blipFill>
        <p:spPr>
          <a:xfrm>
            <a:off x="55613" y="4515000"/>
            <a:ext cx="976900" cy="976900"/>
          </a:xfrm>
          <a:prstGeom prst="rect">
            <a:avLst/>
          </a:prstGeom>
          <a:noFill/>
          <a:ln>
            <a:noFill/>
          </a:ln>
        </p:spPr>
      </p:pic>
      <p:pic>
        <p:nvPicPr>
          <p:cNvPr descr="The Red and Blue Queens duke it out for supremacy.  Please support this game on Kickstarter (http://kck.st/IDmlxS)." id="42" name="Google Shape;42;p8" title="Queen Vs. Queen Slapfest!">
            <a:hlinkClick r:id="rId4"/>
          </p:cNvPr>
          <p:cNvPicPr preferRelativeResize="0"/>
          <p:nvPr/>
        </p:nvPicPr>
        <p:blipFill>
          <a:blip r:embed="rId5">
            <a:alphaModFix/>
          </a:blip>
          <a:stretch>
            <a:fillRect/>
          </a:stretch>
        </p:blipFill>
        <p:spPr>
          <a:xfrm>
            <a:off x="2327575" y="971225"/>
            <a:ext cx="5244550" cy="39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#6</a:t>
            </a:r>
            <a:endParaRPr>
              <a:latin typeface="Shadows Into Light"/>
              <a:ea typeface="Shadows Into Light"/>
              <a:cs typeface="Shadows Into Light"/>
              <a:sym typeface="Shadows Into Light"/>
            </a:endParaRPr>
          </a:p>
        </p:txBody>
      </p:sp>
      <p:sp>
        <p:nvSpPr>
          <p:cNvPr id="99" name="Google Shape;99;p17"/>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def</a:t>
            </a:r>
            <a:r>
              <a:rPr lang="en" sz="1200">
                <a:highlight>
                  <a:srgbClr val="FFFFFF"/>
                </a:highlight>
                <a:latin typeface="Consolas"/>
                <a:ea typeface="Consolas"/>
                <a:cs typeface="Consolas"/>
                <a:sym typeface="Consolas"/>
              </a:rPr>
              <a:t> merge( A, B ):</a:t>
            </a:r>
            <a:endParaRPr sz="1200">
              <a:highlight>
                <a:srgbClr val="FFFFFF"/>
              </a:highlight>
              <a:latin typeface="Consolas"/>
              <a:ea typeface="Consolas"/>
              <a:cs typeface="Consolas"/>
              <a:sym typeface="Consolas"/>
            </a:endParaRPr>
          </a:p>
          <a:p>
            <a:pPr indent="457200" lvl="0" marL="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empty( A ):</a:t>
            </a:r>
            <a:endParaRPr sz="1200">
              <a:highlight>
                <a:srgbClr val="FFFFFF"/>
              </a:highlight>
              <a:latin typeface="Consolas"/>
              <a:ea typeface="Consolas"/>
              <a:cs typeface="Consolas"/>
              <a:sym typeface="Consolas"/>
            </a:endParaRPr>
          </a:p>
          <a:p>
            <a:pPr indent="457200" lvl="0" marL="45720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B</a:t>
            </a:r>
            <a:endParaRPr sz="1200">
              <a:highlight>
                <a:srgbClr val="FFFFFF"/>
              </a:highlight>
              <a:latin typeface="Consolas"/>
              <a:ea typeface="Consolas"/>
              <a:cs typeface="Consolas"/>
              <a:sym typeface="Consolas"/>
            </a:endParaRPr>
          </a:p>
          <a:p>
            <a:pPr indent="0" lvl="0" marL="45720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empty( B ):</a:t>
            </a:r>
            <a:endParaRPr sz="1200">
              <a:highlight>
                <a:srgbClr val="FFFFFF"/>
              </a:highlight>
              <a:latin typeface="Consolas"/>
              <a:ea typeface="Consolas"/>
              <a:cs typeface="Consolas"/>
              <a:sym typeface="Consolas"/>
            </a:endParaRPr>
          </a:p>
          <a:p>
            <a:pPr indent="457200" lvl="0" marL="45720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A</a:t>
            </a:r>
            <a:endParaRPr sz="1200">
              <a:highlight>
                <a:srgbClr val="FFFFFF"/>
              </a:highlight>
              <a:latin typeface="Consolas"/>
              <a:ea typeface="Consolas"/>
              <a:cs typeface="Consolas"/>
              <a:sym typeface="Consolas"/>
            </a:endParaRPr>
          </a:p>
          <a:p>
            <a:pPr indent="457200" lvl="0" marL="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A[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 &lt; B[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a:t>
            </a:r>
            <a:endParaRPr sz="1200">
              <a:highlight>
                <a:srgbClr val="FFFFFF"/>
              </a:highlight>
              <a:latin typeface="Consolas"/>
              <a:ea typeface="Consolas"/>
              <a:cs typeface="Consolas"/>
              <a:sym typeface="Consolas"/>
            </a:endParaRPr>
          </a:p>
          <a:p>
            <a:pPr indent="457200" lvl="0" marL="45720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concat( A[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 merge( A[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..A_n ], B ) )</a:t>
            </a:r>
            <a:endParaRPr sz="1200">
              <a:highlight>
                <a:srgbClr val="FFFFFF"/>
              </a:highlight>
              <a:latin typeface="Consolas"/>
              <a:ea typeface="Consolas"/>
              <a:cs typeface="Consolas"/>
              <a:sym typeface="Consolas"/>
            </a:endParaRPr>
          </a:p>
          <a:p>
            <a:pPr indent="457200" lvl="0" marL="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else</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457200" lvl="0" marL="457200" rtl="0" algn="l">
              <a:lnSpc>
                <a:spcPct val="115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concat( B[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 merge( A, B[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..B_n ] ) )</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t/>
            </a:r>
            <a:endParaRPr sz="1200">
              <a:solidFill>
                <a:srgbClr val="006699"/>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#7</a:t>
            </a:r>
            <a:endParaRPr>
              <a:latin typeface="Shadows Into Light"/>
              <a:ea typeface="Shadows Into Light"/>
              <a:cs typeface="Shadows Into Light"/>
              <a:sym typeface="Shadows Into Light"/>
            </a:endParaRPr>
          </a:p>
        </p:txBody>
      </p:sp>
      <p:sp>
        <p:nvSpPr>
          <p:cNvPr id="105" name="Google Shape;105;p18"/>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def</a:t>
            </a:r>
            <a:r>
              <a:rPr lang="en" sz="1200">
                <a:highlight>
                  <a:srgbClr val="FFFFFF"/>
                </a:highlight>
                <a:latin typeface="Consolas"/>
                <a:ea typeface="Consolas"/>
                <a:cs typeface="Consolas"/>
                <a:sym typeface="Consolas"/>
              </a:rPr>
              <a:t> mergeSort( A, n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457200" lvl="0" marL="457200" rtl="0" algn="l">
              <a:lnSpc>
                <a:spcPct val="150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A </a:t>
            </a:r>
            <a:r>
              <a:rPr lang="en" sz="1200">
                <a:solidFill>
                  <a:srgbClr val="008200"/>
                </a:solidFill>
                <a:highlight>
                  <a:srgbClr val="FFFFFF"/>
                </a:highlight>
                <a:latin typeface="Consolas"/>
                <a:ea typeface="Consolas"/>
                <a:cs typeface="Consolas"/>
                <a:sym typeface="Consolas"/>
              </a:rPr>
              <a:t># it is already sorted</a:t>
            </a:r>
            <a:endParaRPr sz="1200">
              <a:solidFill>
                <a:srgbClr val="008200"/>
              </a:solidFill>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Clr>
                <a:schemeClr val="dk1"/>
              </a:buClr>
              <a:buSzPts val="1100"/>
              <a:buFont typeface="Arial"/>
              <a:buNone/>
            </a:pPr>
            <a:r>
              <a:rPr lang="en" sz="1200">
                <a:highlight>
                  <a:srgbClr val="FFFFFF"/>
                </a:highlight>
                <a:latin typeface="Consolas"/>
                <a:ea typeface="Consolas"/>
                <a:cs typeface="Consolas"/>
                <a:sym typeface="Consolas"/>
              </a:rPr>
              <a:t>middle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floor(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Clr>
                <a:schemeClr val="dk1"/>
              </a:buClr>
              <a:buSzPts val="1100"/>
              <a:buFont typeface="Arial"/>
              <a:buNone/>
            </a:pPr>
            <a:r>
              <a:rPr lang="en" sz="1200">
                <a:highlight>
                  <a:srgbClr val="FFFFFF"/>
                </a:highlight>
                <a:latin typeface="Consolas"/>
                <a:ea typeface="Consolas"/>
                <a:cs typeface="Consolas"/>
                <a:sym typeface="Consolas"/>
              </a:rPr>
              <a:t>leftHalf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..middle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Clr>
                <a:schemeClr val="dk1"/>
              </a:buClr>
              <a:buSzPts val="1100"/>
              <a:buFont typeface="Arial"/>
              <a:buNone/>
            </a:pPr>
            <a:r>
              <a:rPr lang="en" sz="1200">
                <a:highlight>
                  <a:srgbClr val="FFFFFF"/>
                </a:highlight>
                <a:latin typeface="Consolas"/>
                <a:ea typeface="Consolas"/>
                <a:cs typeface="Consolas"/>
                <a:sym typeface="Consolas"/>
              </a:rPr>
              <a:t>rightHalf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 ( middle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)...n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Clr>
                <a:schemeClr val="dk1"/>
              </a:buClr>
              <a:buSzPts val="1100"/>
              <a:buFont typeface="Arial"/>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merge( mergeSort( leftHalf, middle ), mergeSort( rightHalf,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middle ) )</a:t>
            </a:r>
            <a:endParaRPr sz="1200">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sz="1200">
              <a:solidFill>
                <a:srgbClr val="006699"/>
              </a:solidFill>
              <a:highlight>
                <a:srgbClr val="FFFFFF"/>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#7</a:t>
            </a:r>
            <a:endParaRPr>
              <a:latin typeface="Shadows Into Light"/>
              <a:ea typeface="Shadows Into Light"/>
              <a:cs typeface="Shadows Into Light"/>
              <a:sym typeface="Shadows Into Light"/>
            </a:endParaRPr>
          </a:p>
        </p:txBody>
      </p:sp>
      <p:sp>
        <p:nvSpPr>
          <p:cNvPr id="111" name="Google Shape;111;p19"/>
          <p:cNvSpPr txBox="1"/>
          <p:nvPr>
            <p:ph idx="1" type="body"/>
          </p:nvPr>
        </p:nvSpPr>
        <p:spPr>
          <a:xfrm>
            <a:off x="533400" y="2343150"/>
            <a:ext cx="8229600" cy="37257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200">
                <a:solidFill>
                  <a:srgbClr val="006699"/>
                </a:solidFill>
                <a:highlight>
                  <a:srgbClr val="FFFFFF"/>
                </a:highlight>
                <a:latin typeface="Consolas"/>
                <a:ea typeface="Consolas"/>
                <a:cs typeface="Consolas"/>
                <a:sym typeface="Consolas"/>
              </a:rPr>
              <a:t>def</a:t>
            </a:r>
            <a:r>
              <a:rPr lang="en" sz="1200">
                <a:highlight>
                  <a:srgbClr val="FFFFFF"/>
                </a:highlight>
                <a:latin typeface="Consolas"/>
                <a:ea typeface="Consolas"/>
                <a:cs typeface="Consolas"/>
                <a:sym typeface="Consolas"/>
              </a:rPr>
              <a:t> mergeSort( A, n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457200" lvl="0" marL="457200" rtl="0" algn="l">
              <a:lnSpc>
                <a:spcPct val="150000"/>
              </a:lnSpc>
              <a:spcBef>
                <a:spcPts val="600"/>
              </a:spcBef>
              <a:spcAft>
                <a:spcPts val="0"/>
              </a:spcAft>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A </a:t>
            </a:r>
            <a:r>
              <a:rPr lang="en" sz="1200">
                <a:solidFill>
                  <a:srgbClr val="008200"/>
                </a:solidFill>
                <a:highlight>
                  <a:srgbClr val="FFFFFF"/>
                </a:highlight>
                <a:latin typeface="Consolas"/>
                <a:ea typeface="Consolas"/>
                <a:cs typeface="Consolas"/>
                <a:sym typeface="Consolas"/>
              </a:rPr>
              <a:t># it is already sorted</a:t>
            </a:r>
            <a:endParaRPr sz="1200">
              <a:solidFill>
                <a:srgbClr val="008200"/>
              </a:solidFill>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None/>
            </a:pPr>
            <a:r>
              <a:rPr lang="en" sz="1200">
                <a:highlight>
                  <a:srgbClr val="FFFFFF"/>
                </a:highlight>
                <a:latin typeface="Consolas"/>
                <a:ea typeface="Consolas"/>
                <a:cs typeface="Consolas"/>
                <a:sym typeface="Consolas"/>
              </a:rPr>
              <a:t>middle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floor(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None/>
            </a:pPr>
            <a:r>
              <a:rPr lang="en" sz="1200">
                <a:highlight>
                  <a:srgbClr val="FFFFFF"/>
                </a:highlight>
                <a:latin typeface="Consolas"/>
                <a:ea typeface="Consolas"/>
                <a:cs typeface="Consolas"/>
                <a:sym typeface="Consolas"/>
              </a:rPr>
              <a:t>leftHalf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..middle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None/>
            </a:pPr>
            <a:r>
              <a:rPr lang="en" sz="1200">
                <a:highlight>
                  <a:srgbClr val="FFFFFF"/>
                </a:highlight>
                <a:latin typeface="Consolas"/>
                <a:ea typeface="Consolas"/>
                <a:cs typeface="Consolas"/>
                <a:sym typeface="Consolas"/>
              </a:rPr>
              <a:t>rightHalf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 ( middle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)...n ]</a:t>
            </a:r>
            <a:endParaRPr sz="1200">
              <a:highlight>
                <a:srgbClr val="FFFFFF"/>
              </a:highlight>
              <a:latin typeface="Consolas"/>
              <a:ea typeface="Consolas"/>
              <a:cs typeface="Consolas"/>
              <a:sym typeface="Consolas"/>
            </a:endParaRPr>
          </a:p>
          <a:p>
            <a:pPr indent="457200" lvl="0" marL="0" rtl="0" algn="l">
              <a:lnSpc>
                <a:spcPct val="150000"/>
              </a:lnSpc>
              <a:spcBef>
                <a:spcPts val="600"/>
              </a:spcBef>
              <a:spcAft>
                <a:spcPts val="0"/>
              </a:spcAft>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merge( mergeSort( leftHalf, middle ), mergeSort( rightHalf,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middle ) )</a:t>
            </a:r>
            <a:endParaRPr sz="1200">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sz="1200">
              <a:solidFill>
                <a:srgbClr val="006699"/>
              </a:solidFill>
              <a:highlight>
                <a:srgbClr val="FFFFFF"/>
              </a:highlight>
              <a:latin typeface="Consolas"/>
              <a:ea typeface="Consolas"/>
              <a:cs typeface="Consolas"/>
              <a:sym typeface="Consolas"/>
            </a:endParaRPr>
          </a:p>
        </p:txBody>
      </p:sp>
      <p:pic>
        <p:nvPicPr>
          <p:cNvPr descr="N splits into N / 2 and N / 2. Each of those splits into N / 4 and N / 4, and the process continues until we have calls of size 1." id="112" name="Google Shape;112;p19"/>
          <p:cNvPicPr preferRelativeResize="0"/>
          <p:nvPr/>
        </p:nvPicPr>
        <p:blipFill>
          <a:blip r:embed="rId3">
            <a:alphaModFix/>
          </a:blip>
          <a:stretch>
            <a:fillRect/>
          </a:stretch>
        </p:blipFill>
        <p:spPr>
          <a:xfrm>
            <a:off x="3945775" y="204975"/>
            <a:ext cx="4969624" cy="280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bin Sketch"/>
                <a:ea typeface="Cabin Sketch"/>
                <a:cs typeface="Cabin Sketch"/>
                <a:sym typeface="Cabin Sketch"/>
              </a:rPr>
              <a:t>Big O Notation</a:t>
            </a:r>
            <a:endParaRPr>
              <a:solidFill>
                <a:srgbClr val="FF0000"/>
              </a:solidFill>
              <a:latin typeface="Cabin Sketch"/>
              <a:ea typeface="Cabin Sketch"/>
              <a:cs typeface="Cabin Sketch"/>
              <a:sym typeface="Cabin Sketch"/>
            </a:endParaRPr>
          </a:p>
        </p:txBody>
      </p:sp>
      <p:sp>
        <p:nvSpPr>
          <p:cNvPr id="118" name="Google Shape;118;p20"/>
          <p:cNvSpPr txBox="1"/>
          <p:nvPr>
            <p:ph idx="1" type="body"/>
          </p:nvPr>
        </p:nvSpPr>
        <p:spPr>
          <a:xfrm>
            <a:off x="457200" y="1200150"/>
            <a:ext cx="8229600" cy="103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latin typeface="Shadows Into Light"/>
                <a:ea typeface="Shadows Into Light"/>
                <a:cs typeface="Shadows Into Light"/>
                <a:sym typeface="Shadows Into Light"/>
              </a:rPr>
              <a:t>Put the following running times in order of best to worst</a:t>
            </a:r>
            <a:endParaRPr>
              <a:latin typeface="Shadows Into Light"/>
              <a:ea typeface="Shadows Into Light"/>
              <a:cs typeface="Shadows Into Light"/>
              <a:sym typeface="Shadows Into Light"/>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19" name="Google Shape;119;p20"/>
          <p:cNvSpPr txBox="1"/>
          <p:nvPr/>
        </p:nvSpPr>
        <p:spPr>
          <a:xfrm>
            <a:off x="6705775" y="3893150"/>
            <a:ext cx="9399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4A86E8"/>
                </a:solidFill>
                <a:latin typeface="Cabin Sketch"/>
                <a:ea typeface="Cabin Sketch"/>
                <a:cs typeface="Cabin Sketch"/>
                <a:sym typeface="Cabin Sketch"/>
              </a:rPr>
              <a:t>O(1)</a:t>
            </a:r>
            <a:endParaRPr sz="3600">
              <a:solidFill>
                <a:srgbClr val="4A86E8"/>
              </a:solidFill>
              <a:latin typeface="Cabin Sketch"/>
              <a:ea typeface="Cabin Sketch"/>
              <a:cs typeface="Cabin Sketch"/>
              <a:sym typeface="Cabin Sketch"/>
            </a:endParaRPr>
          </a:p>
        </p:txBody>
      </p:sp>
      <p:sp>
        <p:nvSpPr>
          <p:cNvPr id="120" name="Google Shape;120;p20"/>
          <p:cNvSpPr txBox="1"/>
          <p:nvPr/>
        </p:nvSpPr>
        <p:spPr>
          <a:xfrm>
            <a:off x="938125" y="3966525"/>
            <a:ext cx="11976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FF00"/>
                </a:solidFill>
                <a:latin typeface="Cabin Sketch"/>
                <a:ea typeface="Cabin Sketch"/>
                <a:cs typeface="Cabin Sketch"/>
                <a:sym typeface="Cabin Sketch"/>
              </a:rPr>
              <a:t>O(n</a:t>
            </a:r>
            <a:r>
              <a:rPr baseline="30000" lang="en" sz="3600">
                <a:solidFill>
                  <a:srgbClr val="00FF00"/>
                </a:solidFill>
                <a:latin typeface="Cabin Sketch"/>
                <a:ea typeface="Cabin Sketch"/>
                <a:cs typeface="Cabin Sketch"/>
                <a:sym typeface="Cabin Sketch"/>
              </a:rPr>
              <a:t>3</a:t>
            </a:r>
            <a:r>
              <a:rPr lang="en" sz="3600">
                <a:solidFill>
                  <a:srgbClr val="00FF00"/>
                </a:solidFill>
                <a:latin typeface="Cabin Sketch"/>
                <a:ea typeface="Cabin Sketch"/>
                <a:cs typeface="Cabin Sketch"/>
                <a:sym typeface="Cabin Sketch"/>
              </a:rPr>
              <a:t>)</a:t>
            </a:r>
            <a:endParaRPr sz="3600">
              <a:solidFill>
                <a:srgbClr val="00FF00"/>
              </a:solidFill>
              <a:latin typeface="Cabin Sketch"/>
              <a:ea typeface="Cabin Sketch"/>
              <a:cs typeface="Cabin Sketch"/>
              <a:sym typeface="Cabin Sketch"/>
            </a:endParaRPr>
          </a:p>
        </p:txBody>
      </p:sp>
      <p:sp>
        <p:nvSpPr>
          <p:cNvPr id="121" name="Google Shape;121;p20"/>
          <p:cNvSpPr txBox="1"/>
          <p:nvPr/>
        </p:nvSpPr>
        <p:spPr>
          <a:xfrm>
            <a:off x="703875" y="2849425"/>
            <a:ext cx="19122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FF"/>
                </a:solidFill>
                <a:latin typeface="Cabin Sketch"/>
                <a:ea typeface="Cabin Sketch"/>
                <a:cs typeface="Cabin Sketch"/>
                <a:sym typeface="Cabin Sketch"/>
              </a:rPr>
              <a:t>O(log(n))</a:t>
            </a:r>
            <a:endParaRPr sz="3600">
              <a:solidFill>
                <a:srgbClr val="FF00FF"/>
              </a:solidFill>
              <a:latin typeface="Cabin Sketch"/>
              <a:ea typeface="Cabin Sketch"/>
              <a:cs typeface="Cabin Sketch"/>
              <a:sym typeface="Cabin Sketch"/>
            </a:endParaRPr>
          </a:p>
        </p:txBody>
      </p:sp>
      <p:sp>
        <p:nvSpPr>
          <p:cNvPr id="122" name="Google Shape;122;p20"/>
          <p:cNvSpPr txBox="1"/>
          <p:nvPr/>
        </p:nvSpPr>
        <p:spPr>
          <a:xfrm>
            <a:off x="6576925" y="2199300"/>
            <a:ext cx="11976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A61C00"/>
                </a:solidFill>
                <a:latin typeface="Cabin Sketch"/>
                <a:ea typeface="Cabin Sketch"/>
                <a:cs typeface="Cabin Sketch"/>
                <a:sym typeface="Cabin Sketch"/>
              </a:rPr>
              <a:t>O(n</a:t>
            </a:r>
            <a:r>
              <a:rPr baseline="30000" lang="en" sz="3600">
                <a:solidFill>
                  <a:srgbClr val="A61C00"/>
                </a:solidFill>
                <a:latin typeface="Cabin Sketch"/>
                <a:ea typeface="Cabin Sketch"/>
                <a:cs typeface="Cabin Sketch"/>
                <a:sym typeface="Cabin Sketch"/>
              </a:rPr>
              <a:t>2</a:t>
            </a:r>
            <a:r>
              <a:rPr lang="en" sz="3600">
                <a:solidFill>
                  <a:srgbClr val="A61C00"/>
                </a:solidFill>
                <a:latin typeface="Cabin Sketch"/>
                <a:ea typeface="Cabin Sketch"/>
                <a:cs typeface="Cabin Sketch"/>
                <a:sym typeface="Cabin Sketch"/>
              </a:rPr>
              <a:t>)</a:t>
            </a:r>
            <a:endParaRPr sz="3600">
              <a:solidFill>
                <a:srgbClr val="A61C00"/>
              </a:solidFill>
              <a:latin typeface="Cabin Sketch"/>
              <a:ea typeface="Cabin Sketch"/>
              <a:cs typeface="Cabin Sketch"/>
              <a:sym typeface="Cabin Sketch"/>
            </a:endParaRPr>
          </a:p>
        </p:txBody>
      </p:sp>
      <p:sp>
        <p:nvSpPr>
          <p:cNvPr id="123" name="Google Shape;123;p20"/>
          <p:cNvSpPr txBox="1"/>
          <p:nvPr/>
        </p:nvSpPr>
        <p:spPr>
          <a:xfrm>
            <a:off x="2776475" y="1974200"/>
            <a:ext cx="10872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0000"/>
                </a:solidFill>
                <a:latin typeface="Cabin Sketch"/>
                <a:ea typeface="Cabin Sketch"/>
                <a:cs typeface="Cabin Sketch"/>
                <a:sym typeface="Cabin Sketch"/>
              </a:rPr>
              <a:t>O(n)</a:t>
            </a:r>
            <a:endParaRPr sz="3600">
              <a:solidFill>
                <a:srgbClr val="FF0000"/>
              </a:solidFill>
              <a:latin typeface="Cabin Sketch"/>
              <a:ea typeface="Cabin Sketch"/>
              <a:cs typeface="Cabin Sketch"/>
              <a:sym typeface="Cabin Sketch"/>
            </a:endParaRPr>
          </a:p>
        </p:txBody>
      </p:sp>
      <p:sp>
        <p:nvSpPr>
          <p:cNvPr id="124" name="Google Shape;124;p20"/>
          <p:cNvSpPr txBox="1"/>
          <p:nvPr/>
        </p:nvSpPr>
        <p:spPr>
          <a:xfrm>
            <a:off x="4845088" y="3966525"/>
            <a:ext cx="11976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9900"/>
                </a:solidFill>
                <a:latin typeface="Cabin Sketch"/>
                <a:ea typeface="Cabin Sketch"/>
                <a:cs typeface="Cabin Sketch"/>
                <a:sym typeface="Cabin Sketch"/>
              </a:rPr>
              <a:t>O(2</a:t>
            </a:r>
            <a:r>
              <a:rPr baseline="30000" lang="en" sz="3600">
                <a:solidFill>
                  <a:srgbClr val="FF9900"/>
                </a:solidFill>
                <a:latin typeface="Cabin Sketch"/>
                <a:ea typeface="Cabin Sketch"/>
                <a:cs typeface="Cabin Sketch"/>
                <a:sym typeface="Cabin Sketch"/>
              </a:rPr>
              <a:t>n</a:t>
            </a:r>
            <a:r>
              <a:rPr lang="en" sz="3600">
                <a:solidFill>
                  <a:srgbClr val="FF9900"/>
                </a:solidFill>
                <a:latin typeface="Cabin Sketch"/>
                <a:ea typeface="Cabin Sketch"/>
                <a:cs typeface="Cabin Sketch"/>
                <a:sym typeface="Cabin Sketch"/>
              </a:rPr>
              <a:t>)</a:t>
            </a:r>
            <a:endParaRPr sz="3600">
              <a:solidFill>
                <a:srgbClr val="FF9900"/>
              </a:solidFill>
              <a:latin typeface="Cabin Sketch"/>
              <a:ea typeface="Cabin Sketch"/>
              <a:cs typeface="Cabin Sketch"/>
              <a:sym typeface="Cabin Sketch"/>
            </a:endParaRPr>
          </a:p>
        </p:txBody>
      </p:sp>
      <p:sp>
        <p:nvSpPr>
          <p:cNvPr id="125" name="Google Shape;125;p20"/>
          <p:cNvSpPr txBox="1"/>
          <p:nvPr/>
        </p:nvSpPr>
        <p:spPr>
          <a:xfrm>
            <a:off x="3898525" y="2788500"/>
            <a:ext cx="21834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FF"/>
                </a:solidFill>
                <a:latin typeface="Cabin Sketch"/>
                <a:ea typeface="Cabin Sketch"/>
                <a:cs typeface="Cabin Sketch"/>
                <a:sym typeface="Cabin Sketch"/>
              </a:rPr>
              <a:t>O(nlog(n))</a:t>
            </a:r>
            <a:endParaRPr sz="3600">
              <a:solidFill>
                <a:srgbClr val="0000FF"/>
              </a:solidFill>
              <a:latin typeface="Cabin Sketch"/>
              <a:ea typeface="Cabin Sketch"/>
              <a:cs typeface="Cabin Sketch"/>
              <a:sym typeface="Cabin Sketch"/>
            </a:endParaRPr>
          </a:p>
        </p:txBody>
      </p:sp>
      <p:sp>
        <p:nvSpPr>
          <p:cNvPr id="126" name="Google Shape;126;p20"/>
          <p:cNvSpPr txBox="1"/>
          <p:nvPr/>
        </p:nvSpPr>
        <p:spPr>
          <a:xfrm>
            <a:off x="2891613" y="3710775"/>
            <a:ext cx="1197600" cy="74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38761D"/>
                </a:solidFill>
                <a:latin typeface="Cabin Sketch"/>
                <a:ea typeface="Cabin Sketch"/>
                <a:cs typeface="Cabin Sketch"/>
                <a:sym typeface="Cabin Sketch"/>
              </a:rPr>
              <a:t>O(n!)</a:t>
            </a:r>
            <a:endParaRPr sz="3600">
              <a:solidFill>
                <a:srgbClr val="38761D"/>
              </a:solidFill>
              <a:latin typeface="Cabin Sketch"/>
              <a:ea typeface="Cabin Sketch"/>
              <a:cs typeface="Cabin Sketch"/>
              <a:sym typeface="Cabin Sketch"/>
            </a:endParaRPr>
          </a:p>
        </p:txBody>
      </p:sp>
      <p:pic>
        <p:nvPicPr>
          <p:cNvPr descr="Possibly the easiest timer you'll ever use. Big easy to see numbers. Beeps when it reaches 0. Voted #1 by timer-timer.com - that's us :) http://timer-timer.com" id="127" name="Google Shape;127;p20" title="1 Minute Countdown Timer">
            <a:hlinkClick r:id="rId3"/>
          </p:cNvPr>
          <p:cNvPicPr preferRelativeResize="0"/>
          <p:nvPr/>
        </p:nvPicPr>
        <p:blipFill>
          <a:blip r:embed="rId4">
            <a:alphaModFix/>
          </a:blip>
          <a:stretch>
            <a:fillRect/>
          </a:stretch>
        </p:blipFill>
        <p:spPr>
          <a:xfrm>
            <a:off x="7365075" y="105775"/>
            <a:ext cx="1703125" cy="127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bin Sketch"/>
                <a:ea typeface="Cabin Sketch"/>
                <a:cs typeface="Cabin Sketch"/>
                <a:sym typeface="Cabin Sketch"/>
              </a:rPr>
              <a:t>Big O Notation</a:t>
            </a:r>
            <a:endParaRPr>
              <a:solidFill>
                <a:srgbClr val="FF0000"/>
              </a:solidFill>
              <a:latin typeface="Cabin Sketch"/>
              <a:ea typeface="Cabin Sketch"/>
              <a:cs typeface="Cabin Sketch"/>
              <a:sym typeface="Cabin Sketch"/>
            </a:endParaRPr>
          </a:p>
        </p:txBody>
      </p:sp>
      <p:sp>
        <p:nvSpPr>
          <p:cNvPr id="133" name="Google Shape;133;p21"/>
          <p:cNvSpPr txBox="1"/>
          <p:nvPr/>
        </p:nvSpPr>
        <p:spPr>
          <a:xfrm>
            <a:off x="3973216" y="940550"/>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A86E8"/>
                </a:solidFill>
                <a:latin typeface="Cabin Sketch"/>
                <a:ea typeface="Cabin Sketch"/>
                <a:cs typeface="Cabin Sketch"/>
                <a:sym typeface="Cabin Sketch"/>
              </a:rPr>
              <a:t>O(1)</a:t>
            </a:r>
            <a:endParaRPr sz="1800">
              <a:solidFill>
                <a:srgbClr val="4A86E8"/>
              </a:solidFill>
              <a:latin typeface="Cabin Sketch"/>
              <a:ea typeface="Cabin Sketch"/>
              <a:cs typeface="Cabin Sketch"/>
              <a:sym typeface="Cabin Sketch"/>
            </a:endParaRPr>
          </a:p>
        </p:txBody>
      </p:sp>
      <p:sp>
        <p:nvSpPr>
          <p:cNvPr id="134" name="Google Shape;134;p21"/>
          <p:cNvSpPr txBox="1"/>
          <p:nvPr/>
        </p:nvSpPr>
        <p:spPr>
          <a:xfrm>
            <a:off x="3973200" y="3389294"/>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FF00"/>
                </a:solidFill>
                <a:latin typeface="Cabin Sketch"/>
                <a:ea typeface="Cabin Sketch"/>
                <a:cs typeface="Cabin Sketch"/>
                <a:sym typeface="Cabin Sketch"/>
              </a:rPr>
              <a:t>O(n</a:t>
            </a:r>
            <a:r>
              <a:rPr baseline="30000" lang="en" sz="1800">
                <a:solidFill>
                  <a:srgbClr val="00FF00"/>
                </a:solidFill>
                <a:latin typeface="Cabin Sketch"/>
                <a:ea typeface="Cabin Sketch"/>
                <a:cs typeface="Cabin Sketch"/>
                <a:sym typeface="Cabin Sketch"/>
              </a:rPr>
              <a:t>3</a:t>
            </a:r>
            <a:r>
              <a:rPr lang="en" sz="1800">
                <a:solidFill>
                  <a:srgbClr val="00FF00"/>
                </a:solidFill>
                <a:latin typeface="Cabin Sketch"/>
                <a:ea typeface="Cabin Sketch"/>
                <a:cs typeface="Cabin Sketch"/>
                <a:sym typeface="Cabin Sketch"/>
              </a:rPr>
              <a:t>)</a:t>
            </a:r>
            <a:endParaRPr sz="1800">
              <a:solidFill>
                <a:srgbClr val="00FF00"/>
              </a:solidFill>
              <a:latin typeface="Cabin Sketch"/>
              <a:ea typeface="Cabin Sketch"/>
              <a:cs typeface="Cabin Sketch"/>
              <a:sym typeface="Cabin Sketch"/>
            </a:endParaRPr>
          </a:p>
        </p:txBody>
      </p:sp>
      <p:sp>
        <p:nvSpPr>
          <p:cNvPr id="135" name="Google Shape;135;p21"/>
          <p:cNvSpPr txBox="1"/>
          <p:nvPr/>
        </p:nvSpPr>
        <p:spPr>
          <a:xfrm>
            <a:off x="3973208" y="1430300"/>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FF"/>
                </a:solidFill>
                <a:latin typeface="Cabin Sketch"/>
                <a:ea typeface="Cabin Sketch"/>
                <a:cs typeface="Cabin Sketch"/>
                <a:sym typeface="Cabin Sketch"/>
              </a:rPr>
              <a:t>O(log(n))</a:t>
            </a:r>
            <a:endParaRPr sz="1800">
              <a:solidFill>
                <a:srgbClr val="FF00FF"/>
              </a:solidFill>
              <a:latin typeface="Cabin Sketch"/>
              <a:ea typeface="Cabin Sketch"/>
              <a:cs typeface="Cabin Sketch"/>
              <a:sym typeface="Cabin Sketch"/>
            </a:endParaRPr>
          </a:p>
        </p:txBody>
      </p:sp>
      <p:sp>
        <p:nvSpPr>
          <p:cNvPr id="136" name="Google Shape;136;p21"/>
          <p:cNvSpPr txBox="1"/>
          <p:nvPr/>
        </p:nvSpPr>
        <p:spPr>
          <a:xfrm>
            <a:off x="3973200" y="2899544"/>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A61C00"/>
                </a:solidFill>
                <a:latin typeface="Cabin Sketch"/>
                <a:ea typeface="Cabin Sketch"/>
                <a:cs typeface="Cabin Sketch"/>
                <a:sym typeface="Cabin Sketch"/>
              </a:rPr>
              <a:t>O(n</a:t>
            </a:r>
            <a:r>
              <a:rPr baseline="30000" lang="en" sz="1800">
                <a:solidFill>
                  <a:srgbClr val="A61C00"/>
                </a:solidFill>
                <a:latin typeface="Cabin Sketch"/>
                <a:ea typeface="Cabin Sketch"/>
                <a:cs typeface="Cabin Sketch"/>
                <a:sym typeface="Cabin Sketch"/>
              </a:rPr>
              <a:t>2</a:t>
            </a:r>
            <a:r>
              <a:rPr lang="en" sz="1800">
                <a:solidFill>
                  <a:srgbClr val="A61C00"/>
                </a:solidFill>
                <a:latin typeface="Cabin Sketch"/>
                <a:ea typeface="Cabin Sketch"/>
                <a:cs typeface="Cabin Sketch"/>
                <a:sym typeface="Cabin Sketch"/>
              </a:rPr>
              <a:t>)</a:t>
            </a:r>
            <a:endParaRPr sz="1800">
              <a:solidFill>
                <a:srgbClr val="A61C00"/>
              </a:solidFill>
              <a:latin typeface="Cabin Sketch"/>
              <a:ea typeface="Cabin Sketch"/>
              <a:cs typeface="Cabin Sketch"/>
              <a:sym typeface="Cabin Sketch"/>
            </a:endParaRPr>
          </a:p>
        </p:txBody>
      </p:sp>
      <p:sp>
        <p:nvSpPr>
          <p:cNvPr id="137" name="Google Shape;137;p21"/>
          <p:cNvSpPr txBox="1"/>
          <p:nvPr/>
        </p:nvSpPr>
        <p:spPr>
          <a:xfrm>
            <a:off x="3973213" y="1920050"/>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Cabin Sketch"/>
                <a:ea typeface="Cabin Sketch"/>
                <a:cs typeface="Cabin Sketch"/>
                <a:sym typeface="Cabin Sketch"/>
              </a:rPr>
              <a:t>O(n)</a:t>
            </a:r>
            <a:endParaRPr sz="1800">
              <a:solidFill>
                <a:srgbClr val="FF0000"/>
              </a:solidFill>
              <a:latin typeface="Cabin Sketch"/>
              <a:ea typeface="Cabin Sketch"/>
              <a:cs typeface="Cabin Sketch"/>
              <a:sym typeface="Cabin Sketch"/>
            </a:endParaRPr>
          </a:p>
        </p:txBody>
      </p:sp>
      <p:sp>
        <p:nvSpPr>
          <p:cNvPr id="138" name="Google Shape;138;p21"/>
          <p:cNvSpPr txBox="1"/>
          <p:nvPr/>
        </p:nvSpPr>
        <p:spPr>
          <a:xfrm>
            <a:off x="3973188" y="3879044"/>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Cabin Sketch"/>
                <a:ea typeface="Cabin Sketch"/>
                <a:cs typeface="Cabin Sketch"/>
                <a:sym typeface="Cabin Sketch"/>
              </a:rPr>
              <a:t>O(2</a:t>
            </a:r>
            <a:r>
              <a:rPr baseline="30000" lang="en" sz="1800">
                <a:solidFill>
                  <a:srgbClr val="FF9900"/>
                </a:solidFill>
                <a:latin typeface="Cabin Sketch"/>
                <a:ea typeface="Cabin Sketch"/>
                <a:cs typeface="Cabin Sketch"/>
                <a:sym typeface="Cabin Sketch"/>
              </a:rPr>
              <a:t>n</a:t>
            </a:r>
            <a:r>
              <a:rPr lang="en" sz="1800">
                <a:solidFill>
                  <a:srgbClr val="FF9900"/>
                </a:solidFill>
                <a:latin typeface="Cabin Sketch"/>
                <a:ea typeface="Cabin Sketch"/>
                <a:cs typeface="Cabin Sketch"/>
                <a:sym typeface="Cabin Sketch"/>
              </a:rPr>
              <a:t>)</a:t>
            </a:r>
            <a:endParaRPr sz="1800">
              <a:solidFill>
                <a:srgbClr val="FF9900"/>
              </a:solidFill>
              <a:latin typeface="Cabin Sketch"/>
              <a:ea typeface="Cabin Sketch"/>
              <a:cs typeface="Cabin Sketch"/>
              <a:sym typeface="Cabin Sketch"/>
            </a:endParaRPr>
          </a:p>
        </p:txBody>
      </p:sp>
      <p:sp>
        <p:nvSpPr>
          <p:cNvPr id="139" name="Google Shape;139;p21"/>
          <p:cNvSpPr txBox="1"/>
          <p:nvPr/>
        </p:nvSpPr>
        <p:spPr>
          <a:xfrm>
            <a:off x="3973207" y="2409800"/>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FF"/>
                </a:solidFill>
                <a:latin typeface="Cabin Sketch"/>
                <a:ea typeface="Cabin Sketch"/>
                <a:cs typeface="Cabin Sketch"/>
                <a:sym typeface="Cabin Sketch"/>
              </a:rPr>
              <a:t>O(nlog(n))</a:t>
            </a:r>
            <a:endParaRPr sz="1800">
              <a:solidFill>
                <a:srgbClr val="0000FF"/>
              </a:solidFill>
              <a:latin typeface="Cabin Sketch"/>
              <a:ea typeface="Cabin Sketch"/>
              <a:cs typeface="Cabin Sketch"/>
              <a:sym typeface="Cabin Sketch"/>
            </a:endParaRPr>
          </a:p>
        </p:txBody>
      </p:sp>
      <p:sp>
        <p:nvSpPr>
          <p:cNvPr id="140" name="Google Shape;140;p21"/>
          <p:cNvSpPr txBox="1"/>
          <p:nvPr/>
        </p:nvSpPr>
        <p:spPr>
          <a:xfrm>
            <a:off x="3973188" y="4368794"/>
            <a:ext cx="1197600" cy="48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38761D"/>
                </a:solidFill>
                <a:latin typeface="Cabin Sketch"/>
                <a:ea typeface="Cabin Sketch"/>
                <a:cs typeface="Cabin Sketch"/>
                <a:sym typeface="Cabin Sketch"/>
              </a:rPr>
              <a:t>O(n!)</a:t>
            </a:r>
            <a:endParaRPr sz="1800">
              <a:solidFill>
                <a:srgbClr val="38761D"/>
              </a:solidFill>
              <a:latin typeface="Cabin Sketch"/>
              <a:ea typeface="Cabin Sketch"/>
              <a:cs typeface="Cabin Sketch"/>
              <a:sym typeface="Cabin Sketch"/>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bin Sketch"/>
                <a:ea typeface="Cabin Sketch"/>
                <a:cs typeface="Cabin Sketch"/>
                <a:sym typeface="Cabin Sketch"/>
              </a:rPr>
              <a:t>Big O Notation - run times</a:t>
            </a:r>
            <a:endParaRPr>
              <a:solidFill>
                <a:srgbClr val="FF0000"/>
              </a:solidFill>
              <a:latin typeface="Cabin Sketch"/>
              <a:ea typeface="Cabin Sketch"/>
              <a:cs typeface="Cabin Sketch"/>
              <a:sym typeface="Cabin Sketch"/>
            </a:endParaRPr>
          </a:p>
        </p:txBody>
      </p:sp>
      <p:graphicFrame>
        <p:nvGraphicFramePr>
          <p:cNvPr id="146" name="Google Shape;146;p22"/>
          <p:cNvGraphicFramePr/>
          <p:nvPr/>
        </p:nvGraphicFramePr>
        <p:xfrm>
          <a:off x="305638" y="1871650"/>
          <a:ext cx="3000000" cy="3000000"/>
        </p:xfrm>
        <a:graphic>
          <a:graphicData uri="http://schemas.openxmlformats.org/drawingml/2006/table">
            <a:tbl>
              <a:tblPr>
                <a:noFill/>
                <a:tableStyleId>{AC571486-6676-4CA2-AE4F-2151929C98A7}</a:tableStyleId>
              </a:tblPr>
              <a:tblGrid>
                <a:gridCol w="621925"/>
                <a:gridCol w="855125"/>
                <a:gridCol w="1020950"/>
                <a:gridCol w="1020950"/>
                <a:gridCol w="1020950"/>
                <a:gridCol w="1020950"/>
                <a:gridCol w="1020950"/>
                <a:gridCol w="1020950"/>
                <a:gridCol w="1020950"/>
              </a:tblGrid>
              <a:tr h="381000">
                <a:tc>
                  <a:txBody>
                    <a:bodyPr/>
                    <a:lstStyle/>
                    <a:p>
                      <a:pPr indent="0" lvl="0" marL="0" rtl="0" algn="ctr">
                        <a:spcBef>
                          <a:spcPts val="0"/>
                        </a:spcBef>
                        <a:spcAft>
                          <a:spcPts val="0"/>
                        </a:spcAft>
                        <a:buNone/>
                      </a:pPr>
                      <a:r>
                        <a:rPr lang="en"/>
                        <a:t>n</a:t>
                      </a:r>
                      <a:endParaRPr/>
                    </a:p>
                  </a:txBody>
                  <a:tcPr marT="91425" marB="91425" marR="91425" marL="91425"/>
                </a:tc>
                <a:tc>
                  <a:txBody>
                    <a:bodyPr/>
                    <a:lstStyle/>
                    <a:p>
                      <a:pPr indent="0" lvl="0" marL="0" rtl="0" algn="ctr">
                        <a:spcBef>
                          <a:spcPts val="0"/>
                        </a:spcBef>
                        <a:spcAft>
                          <a:spcPts val="0"/>
                        </a:spcAft>
                        <a:buNone/>
                      </a:pPr>
                      <a:r>
                        <a:rPr lang="en"/>
                        <a:t>O(1)</a:t>
                      </a:r>
                      <a:endParaRPr/>
                    </a:p>
                  </a:txBody>
                  <a:tcPr marT="91425" marB="91425" marR="91425" marL="91425"/>
                </a:tc>
                <a:tc>
                  <a:txBody>
                    <a:bodyPr/>
                    <a:lstStyle/>
                    <a:p>
                      <a:pPr indent="0" lvl="0" marL="0" rtl="0" algn="ctr">
                        <a:spcBef>
                          <a:spcPts val="0"/>
                        </a:spcBef>
                        <a:spcAft>
                          <a:spcPts val="0"/>
                        </a:spcAft>
                        <a:buNone/>
                      </a:pPr>
                      <a:r>
                        <a:rPr lang="en"/>
                        <a:t>O(log(n))</a:t>
                      </a:r>
                      <a:endParaRPr/>
                    </a:p>
                  </a:txBody>
                  <a:tcPr marT="91425" marB="91425" marR="91425" marL="91425"/>
                </a:tc>
                <a:tc>
                  <a:txBody>
                    <a:bodyPr/>
                    <a:lstStyle/>
                    <a:p>
                      <a:pPr indent="0" lvl="0" marL="0" rtl="0" algn="ctr">
                        <a:spcBef>
                          <a:spcPts val="0"/>
                        </a:spcBef>
                        <a:spcAft>
                          <a:spcPts val="0"/>
                        </a:spcAft>
                        <a:buNone/>
                      </a:pPr>
                      <a:r>
                        <a:rPr lang="en"/>
                        <a:t>O(n)</a:t>
                      </a:r>
                      <a:endParaRPr/>
                    </a:p>
                  </a:txBody>
                  <a:tcPr marT="91425" marB="91425" marR="91425" marL="91425"/>
                </a:tc>
                <a:tc>
                  <a:txBody>
                    <a:bodyPr/>
                    <a:lstStyle/>
                    <a:p>
                      <a:pPr indent="0" lvl="0" marL="0" rtl="0" algn="ctr">
                        <a:spcBef>
                          <a:spcPts val="0"/>
                        </a:spcBef>
                        <a:spcAft>
                          <a:spcPts val="0"/>
                        </a:spcAft>
                        <a:buNone/>
                      </a:pPr>
                      <a:r>
                        <a:rPr lang="en"/>
                        <a:t>O(nlog(n))</a:t>
                      </a:r>
                      <a:endParaRPr/>
                    </a:p>
                  </a:txBody>
                  <a:tcPr marT="91425" marB="91425" marR="91425" marL="91425"/>
                </a:tc>
                <a:tc>
                  <a:txBody>
                    <a:bodyPr/>
                    <a:lstStyle/>
                    <a:p>
                      <a:pPr indent="0" lvl="0" marL="0" rtl="0" algn="ctr">
                        <a:spcBef>
                          <a:spcPts val="0"/>
                        </a:spcBef>
                        <a:spcAft>
                          <a:spcPts val="0"/>
                        </a:spcAft>
                        <a:buNone/>
                      </a:pPr>
                      <a:r>
                        <a:rPr lang="en"/>
                        <a:t>O(n</a:t>
                      </a:r>
                      <a:r>
                        <a:rPr baseline="30000" lang="en"/>
                        <a:t>2</a:t>
                      </a:r>
                      <a:r>
                        <a:rPr lang="en"/>
                        <a:t>)</a:t>
                      </a:r>
                      <a:endParaRPr/>
                    </a:p>
                  </a:txBody>
                  <a:tcPr marT="91425" marB="91425" marR="91425" marL="91425"/>
                </a:tc>
                <a:tc>
                  <a:txBody>
                    <a:bodyPr/>
                    <a:lstStyle/>
                    <a:p>
                      <a:pPr indent="0" lvl="0" marL="0" rtl="0" algn="ctr">
                        <a:spcBef>
                          <a:spcPts val="0"/>
                        </a:spcBef>
                        <a:spcAft>
                          <a:spcPts val="0"/>
                        </a:spcAft>
                        <a:buNone/>
                      </a:pPr>
                      <a:r>
                        <a:rPr lang="en"/>
                        <a:t>O(n</a:t>
                      </a:r>
                      <a:r>
                        <a:rPr baseline="30000" lang="en"/>
                        <a:t>3</a:t>
                      </a:r>
                      <a:r>
                        <a:rPr lang="en"/>
                        <a:t>)</a:t>
                      </a:r>
                      <a:endParaRPr/>
                    </a:p>
                  </a:txBody>
                  <a:tcPr marT="91425" marB="91425" marR="91425" marL="91425"/>
                </a:tc>
                <a:tc>
                  <a:txBody>
                    <a:bodyPr/>
                    <a:lstStyle/>
                    <a:p>
                      <a:pPr indent="0" lvl="0" marL="0" rtl="0" algn="ctr">
                        <a:spcBef>
                          <a:spcPts val="0"/>
                        </a:spcBef>
                        <a:spcAft>
                          <a:spcPts val="0"/>
                        </a:spcAft>
                        <a:buNone/>
                      </a:pPr>
                      <a:r>
                        <a:rPr lang="en"/>
                        <a:t>O(2</a:t>
                      </a:r>
                      <a:r>
                        <a:rPr baseline="30000" lang="en"/>
                        <a:t>n</a:t>
                      </a:r>
                      <a:r>
                        <a:rPr lang="en"/>
                        <a:t>)</a:t>
                      </a:r>
                      <a:endParaRPr/>
                    </a:p>
                  </a:txBody>
                  <a:tcPr marT="91425" marB="91425" marR="91425" marL="91425"/>
                </a:tc>
                <a:tc>
                  <a:txBody>
                    <a:bodyPr/>
                    <a:lstStyle/>
                    <a:p>
                      <a:pPr indent="0" lvl="0" marL="0" rtl="0" algn="ctr">
                        <a:spcBef>
                          <a:spcPts val="0"/>
                        </a:spcBef>
                        <a:spcAft>
                          <a:spcPts val="0"/>
                        </a:spcAft>
                        <a:buNone/>
                      </a:pPr>
                      <a:r>
                        <a:rPr lang="en"/>
                        <a:t>O(n!)</a:t>
                      </a:r>
                      <a:endParaRPr/>
                    </a:p>
                  </a:txBody>
                  <a:tcPr marT="91425" marB="91425" marR="91425" marL="91425"/>
                </a:tc>
              </a:tr>
              <a:tr h="381000">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33</a:t>
                      </a:r>
                      <a:endParaRPr/>
                    </a:p>
                  </a:txBody>
                  <a:tcPr marT="91425" marB="91425" marR="91425" marL="91425"/>
                </a:tc>
                <a:tc>
                  <a:txBody>
                    <a:bodyPr/>
                    <a:lstStyle/>
                    <a:p>
                      <a:pPr indent="0" lvl="0" marL="0" rtl="0" algn="ctr">
                        <a:spcBef>
                          <a:spcPts val="0"/>
                        </a:spcBef>
                        <a:spcAft>
                          <a:spcPts val="0"/>
                        </a:spcAft>
                        <a:buNone/>
                      </a:pPr>
                      <a:r>
                        <a:rPr lang="en"/>
                        <a:t>10</a:t>
                      </a:r>
                      <a:r>
                        <a:rPr baseline="30000" lang="en"/>
                        <a:t>2</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3</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3</a:t>
                      </a:r>
                      <a:endParaRPr baseline="30000"/>
                    </a:p>
                  </a:txBody>
                  <a:tcPr marT="91425" marB="91425" marR="91425" marL="91425"/>
                </a:tc>
                <a:tc>
                  <a:txBody>
                    <a:bodyPr/>
                    <a:lstStyle/>
                    <a:p>
                      <a:pPr indent="0" lvl="0" marL="0" rtl="0" algn="ctr">
                        <a:spcBef>
                          <a:spcPts val="0"/>
                        </a:spcBef>
                        <a:spcAft>
                          <a:spcPts val="0"/>
                        </a:spcAft>
                        <a:buNone/>
                      </a:pPr>
                      <a:r>
                        <a:rPr lang="en"/>
                        <a:t>3.6 x 10</a:t>
                      </a:r>
                      <a:r>
                        <a:rPr baseline="30000" lang="en"/>
                        <a:t>6</a:t>
                      </a:r>
                      <a:endParaRPr baseline="30000"/>
                    </a:p>
                  </a:txBody>
                  <a:tcPr marT="91425" marB="91425" marR="91425" marL="91425"/>
                </a:tc>
              </a:tr>
              <a:tr h="381000">
                <a:tc>
                  <a:txBody>
                    <a:bodyPr/>
                    <a:lstStyle/>
                    <a:p>
                      <a:pPr indent="0" lvl="0" marL="0" rtl="0" algn="ctr">
                        <a:spcBef>
                          <a:spcPts val="0"/>
                        </a:spcBef>
                        <a:spcAft>
                          <a:spcPts val="0"/>
                        </a:spcAft>
                        <a:buNone/>
                      </a:pPr>
                      <a:r>
                        <a:rPr lang="en"/>
                        <a:t>10</a:t>
                      </a:r>
                      <a:r>
                        <a:rPr baseline="30000" lang="en"/>
                        <a:t>2</a:t>
                      </a:r>
                      <a:endParaRPr baseline="30000"/>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6.6</a:t>
                      </a:r>
                      <a:endParaRPr/>
                    </a:p>
                  </a:txBody>
                  <a:tcPr marT="91425" marB="91425" marR="91425" marL="91425"/>
                </a:tc>
                <a:tc>
                  <a:txBody>
                    <a:bodyPr/>
                    <a:lstStyle/>
                    <a:p>
                      <a:pPr indent="0" lvl="0" marL="0" rtl="0" algn="ctr">
                        <a:spcBef>
                          <a:spcPts val="0"/>
                        </a:spcBef>
                        <a:spcAft>
                          <a:spcPts val="0"/>
                        </a:spcAft>
                        <a:buNone/>
                      </a:pPr>
                      <a:r>
                        <a:rPr lang="en"/>
                        <a:t>10</a:t>
                      </a:r>
                      <a:r>
                        <a:rPr baseline="30000" lang="en"/>
                        <a:t>2</a:t>
                      </a:r>
                      <a:endParaRPr baseline="30000"/>
                    </a:p>
                  </a:txBody>
                  <a:tcPr marT="91425" marB="91425" marR="91425" marL="91425"/>
                </a:tc>
                <a:tc>
                  <a:txBody>
                    <a:bodyPr/>
                    <a:lstStyle/>
                    <a:p>
                      <a:pPr indent="0" lvl="0" marL="0" rtl="0" algn="ctr">
                        <a:spcBef>
                          <a:spcPts val="0"/>
                        </a:spcBef>
                        <a:spcAft>
                          <a:spcPts val="0"/>
                        </a:spcAft>
                        <a:buNone/>
                      </a:pPr>
                      <a:r>
                        <a:rPr lang="en"/>
                        <a:t>660</a:t>
                      </a:r>
                      <a:endParaRPr/>
                    </a:p>
                  </a:txBody>
                  <a:tcPr marT="91425" marB="91425" marR="91425" marL="91425"/>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tc>
                <a:tc>
                  <a:txBody>
                    <a:bodyPr/>
                    <a:lstStyle/>
                    <a:p>
                      <a:pPr indent="0" lvl="0" marL="0" rtl="0" algn="ctr">
                        <a:spcBef>
                          <a:spcPts val="0"/>
                        </a:spcBef>
                        <a:spcAft>
                          <a:spcPts val="0"/>
                        </a:spcAft>
                        <a:buNone/>
                      </a:pPr>
                      <a:r>
                        <a:rPr lang="en"/>
                        <a:t>1.3 x 10</a:t>
                      </a:r>
                      <a:r>
                        <a:rPr baseline="30000" lang="en"/>
                        <a:t>30</a:t>
                      </a:r>
                      <a:endParaRPr baseline="30000"/>
                    </a:p>
                  </a:txBody>
                  <a:tcPr marT="91425" marB="91425" marR="91425" marL="91425"/>
                </a:tc>
                <a:tc>
                  <a:txBody>
                    <a:bodyPr/>
                    <a:lstStyle/>
                    <a:p>
                      <a:pPr indent="0" lvl="0" marL="0" rtl="0" algn="ctr">
                        <a:spcBef>
                          <a:spcPts val="0"/>
                        </a:spcBef>
                        <a:spcAft>
                          <a:spcPts val="0"/>
                        </a:spcAft>
                        <a:buNone/>
                      </a:pPr>
                      <a:r>
                        <a:rPr lang="en"/>
                        <a:t>9.3 x 10</a:t>
                      </a:r>
                      <a:r>
                        <a:rPr baseline="30000" lang="en"/>
                        <a:t>157</a:t>
                      </a:r>
                      <a:endParaRPr baseline="30000"/>
                    </a:p>
                  </a:txBody>
                  <a:tcPr marT="91425" marB="91425" marR="91425" marL="91425"/>
                </a:tc>
              </a:tr>
              <a:tr h="381000">
                <a:tc>
                  <a:txBody>
                    <a:bodyPr/>
                    <a:lstStyle/>
                    <a:p>
                      <a:pPr indent="0" lvl="0" marL="0" rtl="0" algn="ctr">
                        <a:spcBef>
                          <a:spcPts val="0"/>
                        </a:spcBef>
                        <a:spcAft>
                          <a:spcPts val="0"/>
                        </a:spcAft>
                        <a:buNone/>
                      </a:pPr>
                      <a:r>
                        <a:rPr lang="en"/>
                        <a:t>10</a:t>
                      </a:r>
                      <a:r>
                        <a:rPr baseline="30000" lang="en"/>
                        <a:t>3</a:t>
                      </a:r>
                      <a:endParaRPr baseline="30000"/>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c>
                  <a:txBody>
                    <a:bodyPr/>
                    <a:lstStyle/>
                    <a:p>
                      <a:pPr indent="0" lvl="0" marL="0" rtl="0" algn="ctr">
                        <a:spcBef>
                          <a:spcPts val="0"/>
                        </a:spcBef>
                        <a:spcAft>
                          <a:spcPts val="0"/>
                        </a:spcAft>
                        <a:buNone/>
                      </a:pPr>
                      <a:r>
                        <a:rPr lang="en"/>
                        <a:t>10</a:t>
                      </a:r>
                      <a:r>
                        <a:rPr baseline="30000" lang="en"/>
                        <a:t>3</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6</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9</a:t>
                      </a:r>
                      <a:endParaRPr baseline="30000"/>
                    </a:p>
                  </a:txBody>
                  <a:tcPr marT="91425" marB="91425" marR="91425" marL="91425"/>
                </a:tc>
                <a:tc gridSpan="2">
                  <a:txBody>
                    <a:bodyPr/>
                    <a:lstStyle/>
                    <a:p>
                      <a:pPr indent="0" lvl="0" marL="0" rtl="0" algn="ctr">
                        <a:spcBef>
                          <a:spcPts val="0"/>
                        </a:spcBef>
                        <a:spcAft>
                          <a:spcPts val="0"/>
                        </a:spcAft>
                        <a:buNone/>
                      </a:pPr>
                      <a:r>
                        <a:rPr lang="en"/>
                        <a:t>who cares</a:t>
                      </a:r>
                      <a:endParaRPr/>
                    </a:p>
                  </a:txBody>
                  <a:tcPr marT="91425" marB="91425" marR="91425" marL="91425"/>
                </a:tc>
                <a:tc hMerge="1"/>
              </a:tr>
              <a:tr h="381000">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13</a:t>
                      </a:r>
                      <a:endParaRPr/>
                    </a:p>
                  </a:txBody>
                  <a:tcPr marT="91425" marB="91425" marR="91425" marL="91425"/>
                </a:tc>
                <a:tc>
                  <a:txBody>
                    <a:bodyPr/>
                    <a:lstStyle/>
                    <a:p>
                      <a:pPr indent="0" lvl="0" marL="0" rtl="0" algn="ctr">
                        <a:spcBef>
                          <a:spcPts val="0"/>
                        </a:spcBef>
                        <a:spcAft>
                          <a:spcPts val="0"/>
                        </a:spcAft>
                        <a:buNone/>
                      </a:pPr>
                      <a:r>
                        <a:rPr lang="en"/>
                        <a:t>10</a:t>
                      </a:r>
                      <a:r>
                        <a:rPr baseline="30000" lang="en"/>
                        <a:t>4</a:t>
                      </a:r>
                      <a:endParaRPr baseline="30000"/>
                    </a:p>
                  </a:txBody>
                  <a:tcPr marT="91425" marB="91425" marR="91425" marL="91425"/>
                </a:tc>
                <a:tc>
                  <a:txBody>
                    <a:bodyPr/>
                    <a:lstStyle/>
                    <a:p>
                      <a:pPr indent="0" lvl="0" marL="0" rtl="0" algn="ctr">
                        <a:spcBef>
                          <a:spcPts val="0"/>
                        </a:spcBef>
                        <a:spcAft>
                          <a:spcPts val="0"/>
                        </a:spcAft>
                        <a:buNone/>
                      </a:pPr>
                      <a:r>
                        <a:rPr lang="en"/>
                        <a:t>1.3 x 10</a:t>
                      </a:r>
                      <a:r>
                        <a:rPr baseline="30000" lang="en"/>
                        <a:t>5</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8</a:t>
                      </a:r>
                      <a:endParaRPr baseline="30000"/>
                    </a:p>
                  </a:txBody>
                  <a:tcPr marT="91425" marB="91425" marR="91425" marL="91425"/>
                </a:tc>
                <a:tc>
                  <a:txBody>
                    <a:bodyPr/>
                    <a:lstStyle/>
                    <a:p>
                      <a:pPr indent="0" lvl="0" marL="0" rtl="0" algn="ctr">
                        <a:spcBef>
                          <a:spcPts val="0"/>
                        </a:spcBef>
                        <a:spcAft>
                          <a:spcPts val="0"/>
                        </a:spcAft>
                        <a:buNone/>
                      </a:pPr>
                      <a:r>
                        <a:rPr lang="en"/>
                        <a:t>10</a:t>
                      </a:r>
                      <a:r>
                        <a:rPr baseline="30000" lang="en"/>
                        <a:t>12</a:t>
                      </a:r>
                      <a:endParaRPr baseline="30000"/>
                    </a:p>
                  </a:txBody>
                  <a:tcPr marT="91425" marB="91425" marR="91425" marL="91425"/>
                </a:tc>
                <a:tc gridSpan="2">
                  <a:txBody>
                    <a:bodyPr/>
                    <a:lstStyle/>
                    <a:p>
                      <a:pPr indent="0" lvl="0" marL="0" rtl="0" algn="ctr">
                        <a:spcBef>
                          <a:spcPts val="0"/>
                        </a:spcBef>
                        <a:spcAft>
                          <a:spcPts val="0"/>
                        </a:spcAft>
                        <a:buNone/>
                      </a:pPr>
                      <a:r>
                        <a:rPr lang="en"/>
                        <a:t>who cares</a:t>
                      </a:r>
                      <a:endParaRPr/>
                    </a:p>
                  </a:txBody>
                  <a:tcPr marT="91425" marB="91425" marR="91425" marL="91425"/>
                </a:tc>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0" name="Shape 150"/>
        <p:cNvGrpSpPr/>
        <p:nvPr/>
      </p:nvGrpSpPr>
      <p:grpSpPr>
        <a:xfrm>
          <a:off x="0" y="0"/>
          <a:ext cx="0" cy="0"/>
          <a:chOff x="0" y="0"/>
          <a:chExt cx="0" cy="0"/>
        </a:xfrm>
      </p:grpSpPr>
      <p:pic>
        <p:nvPicPr>
          <p:cNvPr id="151" name="Google Shape;151;p23" title="Asymptotic Notation">
            <a:hlinkClick r:id="rId3"/>
          </p:cNvPr>
          <p:cNvPicPr preferRelativeResize="0"/>
          <p:nvPr/>
        </p:nvPicPr>
        <p:blipFill>
          <a:blip r:embed="rId4">
            <a:alphaModFix/>
          </a:blip>
          <a:stretch>
            <a:fillRect/>
          </a:stretch>
        </p:blipFill>
        <p:spPr>
          <a:xfrm>
            <a:off x="950425" y="-30125"/>
            <a:ext cx="6898177" cy="517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descr="Image result for time complexity big 0" id="156" name="Google Shape;156;p24"/>
          <p:cNvPicPr preferRelativeResize="0"/>
          <p:nvPr/>
        </p:nvPicPr>
        <p:blipFill>
          <a:blip r:embed="rId3">
            <a:alphaModFix/>
          </a:blip>
          <a:stretch>
            <a:fillRect/>
          </a:stretch>
        </p:blipFill>
        <p:spPr>
          <a:xfrm>
            <a:off x="142563" y="46975"/>
            <a:ext cx="885887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 vs Np</a:t>
            </a:r>
            <a:endParaRPr/>
          </a:p>
        </p:txBody>
      </p:sp>
      <p:sp>
        <p:nvSpPr>
          <p:cNvPr id="162" name="Google Shape;162;p2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Shadows Into Light"/>
              <a:buChar char="●"/>
            </a:pPr>
            <a:r>
              <a:rPr lang="en">
                <a:latin typeface="Shadows Into Light"/>
                <a:ea typeface="Shadows Into Light"/>
                <a:cs typeface="Shadows Into Light"/>
                <a:sym typeface="Shadows Into Light"/>
              </a:rPr>
              <a:t>P problems are solvable in polynomial time</a:t>
            </a:r>
            <a:endParaRPr>
              <a:latin typeface="Shadows Into Light"/>
              <a:ea typeface="Shadows Into Light"/>
              <a:cs typeface="Shadows Into Light"/>
              <a:sym typeface="Shadows Into Light"/>
            </a:endParaRPr>
          </a:p>
          <a:p>
            <a:pPr indent="0" lvl="0" marL="0" rtl="0" algn="l">
              <a:spcBef>
                <a:spcPts val="600"/>
              </a:spcBef>
              <a:spcAft>
                <a:spcPts val="0"/>
              </a:spcAft>
              <a:buNone/>
            </a:pPr>
            <a:r>
              <a:t/>
            </a:r>
            <a:endParaRPr>
              <a:latin typeface="Shadows Into Light"/>
              <a:ea typeface="Shadows Into Light"/>
              <a:cs typeface="Shadows Into Light"/>
              <a:sym typeface="Shadows Into Light"/>
            </a:endParaRPr>
          </a:p>
          <a:p>
            <a:pPr indent="-419100" lvl="0" marL="457200" rtl="0" algn="l">
              <a:spcBef>
                <a:spcPts val="600"/>
              </a:spcBef>
              <a:spcAft>
                <a:spcPts val="0"/>
              </a:spcAft>
              <a:buSzPts val="3000"/>
              <a:buFont typeface="Shadows Into Light"/>
              <a:buChar char="●"/>
            </a:pPr>
            <a:r>
              <a:rPr lang="en">
                <a:latin typeface="Shadows Into Light"/>
                <a:ea typeface="Shadows Into Light"/>
                <a:cs typeface="Shadows Into Light"/>
                <a:sym typeface="Shadows Into Light"/>
              </a:rPr>
              <a:t>NP problems are verifiable (yes or no) in polynomial time</a:t>
            </a:r>
            <a:endParaRPr>
              <a:latin typeface="Shadows Into Light"/>
              <a:ea typeface="Shadows Into Light"/>
              <a:cs typeface="Shadows Into Light"/>
              <a:sym typeface="Shadows In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 vs Np</a:t>
            </a:r>
            <a:endParaRPr/>
          </a:p>
        </p:txBody>
      </p:sp>
      <p:sp>
        <p:nvSpPr>
          <p:cNvPr id="168" name="Google Shape;168;p2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Font typeface="Shadows Into Light"/>
              <a:buChar char="●"/>
            </a:pPr>
            <a:r>
              <a:rPr lang="en">
                <a:latin typeface="Shadows Into Light"/>
                <a:ea typeface="Shadows Into Light"/>
                <a:cs typeface="Shadows Into Light"/>
                <a:sym typeface="Shadows Into Light"/>
              </a:rPr>
              <a:t>NP complete problems are the NP problems that it is possible to reduce (or convert) any other NP problem into in polynomial time</a:t>
            </a:r>
            <a:endParaRPr>
              <a:latin typeface="Shadows Into Light"/>
              <a:ea typeface="Shadows Into Light"/>
              <a:cs typeface="Shadows Into Light"/>
              <a:sym typeface="Shadows Into Light"/>
            </a:endParaRPr>
          </a:p>
          <a:p>
            <a:pPr indent="0" lvl="0" marL="0" rtl="0" algn="l">
              <a:spcBef>
                <a:spcPts val="600"/>
              </a:spcBef>
              <a:spcAft>
                <a:spcPts val="0"/>
              </a:spcAft>
              <a:buNone/>
            </a:pPr>
            <a:r>
              <a:t/>
            </a:r>
            <a:endParaRPr>
              <a:latin typeface="Shadows Into Light"/>
              <a:ea typeface="Shadows Into Light"/>
              <a:cs typeface="Shadows Into Light"/>
              <a:sym typeface="Shadows Into Light"/>
            </a:endParaRPr>
          </a:p>
          <a:p>
            <a:pPr indent="-419100" lvl="0" marL="457200" rtl="0" algn="l">
              <a:spcBef>
                <a:spcPts val="600"/>
              </a:spcBef>
              <a:spcAft>
                <a:spcPts val="0"/>
              </a:spcAft>
              <a:buSzPts val="3000"/>
              <a:buFont typeface="Shadows Into Light"/>
              <a:buChar char="●"/>
            </a:pPr>
            <a:r>
              <a:rPr lang="en">
                <a:latin typeface="Shadows Into Light"/>
                <a:ea typeface="Shadows Into Light"/>
                <a:cs typeface="Shadows Into Light"/>
                <a:sym typeface="Shadows Into Light"/>
              </a:rPr>
              <a:t>NP hard problems are problems that are at least as difficult as NP problems but don’t necessarily need to be verifiable in polynomial time</a:t>
            </a:r>
            <a:endParaRPr>
              <a:latin typeface="Shadows Into Light"/>
              <a:ea typeface="Shadows Into Light"/>
              <a:cs typeface="Shadows Into Light"/>
              <a:sym typeface="Shadows In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9"/>
          <p:cNvSpPr txBox="1"/>
          <p:nvPr>
            <p:ph type="title"/>
          </p:nvPr>
        </p:nvSpPr>
        <p:spPr>
          <a:xfrm>
            <a:off x="457200" y="2821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000FF"/>
                </a:solidFill>
                <a:latin typeface="Slackey"/>
                <a:ea typeface="Slackey"/>
                <a:cs typeface="Slackey"/>
                <a:sym typeface="Slackey"/>
              </a:rPr>
              <a:t>Big O Notation</a:t>
            </a:r>
            <a:endParaRPr>
              <a:solidFill>
                <a:srgbClr val="0000FF"/>
              </a:solidFill>
              <a:latin typeface="Slackey"/>
              <a:ea typeface="Slackey"/>
              <a:cs typeface="Slackey"/>
              <a:sym typeface="Slackey"/>
            </a:endParaRPr>
          </a:p>
        </p:txBody>
      </p:sp>
      <p:sp>
        <p:nvSpPr>
          <p:cNvPr id="48" name="Google Shape;48;p9"/>
          <p:cNvSpPr txBox="1"/>
          <p:nvPr>
            <p:ph idx="1" type="body"/>
          </p:nvPr>
        </p:nvSpPr>
        <p:spPr>
          <a:xfrm>
            <a:off x="457200" y="1123950"/>
            <a:ext cx="61902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latin typeface="Shadows Into Light"/>
                <a:ea typeface="Shadows Into Light"/>
                <a:cs typeface="Shadows Into Light"/>
                <a:sym typeface="Shadows Into Light"/>
              </a:rPr>
              <a:t>Big O notation provides a way of assessing the time complexity of an algorithm.</a:t>
            </a:r>
            <a:endParaRPr sz="2400">
              <a:latin typeface="Shadows Into Light"/>
              <a:ea typeface="Shadows Into Light"/>
              <a:cs typeface="Shadows Into Light"/>
              <a:sym typeface="Shadows Into Light"/>
            </a:endParaRPr>
          </a:p>
          <a:p>
            <a:pPr indent="0" lvl="0" marL="0" rtl="0" algn="l">
              <a:spcBef>
                <a:spcPts val="600"/>
              </a:spcBef>
              <a:spcAft>
                <a:spcPts val="0"/>
              </a:spcAft>
              <a:buNone/>
            </a:pPr>
            <a:r>
              <a:t/>
            </a:r>
            <a:endParaRPr sz="2400">
              <a:latin typeface="Shadows Into Light"/>
              <a:ea typeface="Shadows Into Light"/>
              <a:cs typeface="Shadows Into Light"/>
              <a:sym typeface="Shadows Into Light"/>
            </a:endParaRPr>
          </a:p>
          <a:p>
            <a:pPr indent="0" lvl="0" marL="0" rtl="0" algn="l">
              <a:spcBef>
                <a:spcPts val="600"/>
              </a:spcBef>
              <a:spcAft>
                <a:spcPts val="0"/>
              </a:spcAft>
              <a:buNone/>
            </a:pPr>
            <a:r>
              <a:rPr lang="en" sz="2400">
                <a:latin typeface="Shadows Into Light"/>
                <a:ea typeface="Shadows Into Light"/>
                <a:cs typeface="Shadows Into Light"/>
                <a:sym typeface="Shadows Into Light"/>
              </a:rPr>
              <a:t>It is written in the form O(n) which would imply that the algorithm in question has linear time complexity, or that the time it would take to run is directly proportional to the size of the data on which it operates</a:t>
            </a:r>
            <a:endParaRPr sz="2400">
              <a:latin typeface="Shadows Into Light"/>
              <a:ea typeface="Shadows Into Light"/>
              <a:cs typeface="Shadows Into Light"/>
              <a:sym typeface="Shadows Into Light"/>
            </a:endParaRPr>
          </a:p>
        </p:txBody>
      </p:sp>
      <p:pic>
        <p:nvPicPr>
          <p:cNvPr descr="Image result for oh movie" id="49" name="Google Shape;49;p9"/>
          <p:cNvPicPr preferRelativeResize="0"/>
          <p:nvPr/>
        </p:nvPicPr>
        <p:blipFill>
          <a:blip r:embed="rId3">
            <a:alphaModFix/>
          </a:blip>
          <a:stretch>
            <a:fillRect/>
          </a:stretch>
        </p:blipFill>
        <p:spPr>
          <a:xfrm>
            <a:off x="6526675" y="2480175"/>
            <a:ext cx="2663325" cy="2663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nvPicPr>
        <p:blipFill rotWithShape="1">
          <a:blip r:embed="rId3">
            <a:alphaModFix/>
          </a:blip>
          <a:srcRect b="0" l="0" r="0" t="941"/>
          <a:stretch/>
        </p:blipFill>
        <p:spPr>
          <a:xfrm>
            <a:off x="762000" y="241100"/>
            <a:ext cx="7620000" cy="4661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73763"/>
                </a:solidFill>
                <a:latin typeface="Cabin Sketch"/>
                <a:ea typeface="Cabin Sketch"/>
                <a:cs typeface="Cabin Sketch"/>
                <a:sym typeface="Cabin Sketch"/>
              </a:rPr>
              <a:t>Types of time complexity</a:t>
            </a:r>
            <a:endParaRPr>
              <a:solidFill>
                <a:srgbClr val="073763"/>
              </a:solidFill>
              <a:latin typeface="Cabin Sketch"/>
              <a:ea typeface="Cabin Sketch"/>
              <a:cs typeface="Cabin Sketch"/>
              <a:sym typeface="Cabin Sketch"/>
            </a:endParaRPr>
          </a:p>
        </p:txBody>
      </p:sp>
      <p:sp>
        <p:nvSpPr>
          <p:cNvPr id="55" name="Google Shape;55;p10"/>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56" name="Google Shape;56;p10"/>
          <p:cNvGraphicFramePr/>
          <p:nvPr/>
        </p:nvGraphicFramePr>
        <p:xfrm>
          <a:off x="952500" y="1512288"/>
          <a:ext cx="3000000" cy="3000000"/>
        </p:xfrm>
        <a:graphic>
          <a:graphicData uri="http://schemas.openxmlformats.org/drawingml/2006/table">
            <a:tbl>
              <a:tblPr>
                <a:noFill/>
                <a:tableStyleId>{AC571486-6676-4CA2-AE4F-2151929C98A7}</a:tableStyleId>
              </a:tblPr>
              <a:tblGrid>
                <a:gridCol w="1802550"/>
                <a:gridCol w="5436450"/>
              </a:tblGrid>
              <a:tr h="381000">
                <a:tc>
                  <a:txBody>
                    <a:bodyPr/>
                    <a:lstStyle/>
                    <a:p>
                      <a:pPr indent="0" lvl="0" marL="0" rtl="0" algn="ctr">
                        <a:spcBef>
                          <a:spcPts val="0"/>
                        </a:spcBef>
                        <a:spcAft>
                          <a:spcPts val="0"/>
                        </a:spcAft>
                        <a:buNone/>
                      </a:pPr>
                      <a:r>
                        <a:rPr lang="en" sz="2400">
                          <a:solidFill>
                            <a:schemeClr val="dk1"/>
                          </a:solidFill>
                        </a:rPr>
                        <a:t>O(1) </a:t>
                      </a:r>
                      <a:endParaRPr sz="2400"/>
                    </a:p>
                  </a:txBody>
                  <a:tcPr marT="91425" marB="91425" marR="91425" marL="91425" anchor="ctr"/>
                </a:tc>
                <a:tc>
                  <a:txBody>
                    <a:bodyPr/>
                    <a:lstStyle/>
                    <a:p>
                      <a:pPr indent="0" lvl="0" marL="0" rtl="0" algn="ctr">
                        <a:spcBef>
                          <a:spcPts val="0"/>
                        </a:spcBef>
                        <a:spcAft>
                          <a:spcPts val="0"/>
                        </a:spcAft>
                        <a:buNone/>
                      </a:pPr>
                      <a:r>
                        <a:rPr lang="en" sz="2400"/>
                        <a:t>Constant time</a:t>
                      </a:r>
                      <a:endParaRPr sz="2400"/>
                    </a:p>
                  </a:txBody>
                  <a:tcPr marT="91425" marB="91425" marR="91425" marL="91425" anchor="ctr"/>
                </a:tc>
              </a:tr>
              <a:tr h="381000">
                <a:tc>
                  <a:txBody>
                    <a:bodyPr/>
                    <a:lstStyle/>
                    <a:p>
                      <a:pPr indent="0" lvl="0" marL="0" rtl="0" algn="ctr">
                        <a:spcBef>
                          <a:spcPts val="0"/>
                        </a:spcBef>
                        <a:spcAft>
                          <a:spcPts val="0"/>
                        </a:spcAft>
                        <a:buNone/>
                      </a:pPr>
                      <a:r>
                        <a:rPr lang="en" sz="2400">
                          <a:solidFill>
                            <a:schemeClr val="dk1"/>
                          </a:solidFill>
                        </a:rPr>
                        <a:t>O(n)</a:t>
                      </a:r>
                      <a:endParaRPr sz="2400"/>
                    </a:p>
                  </a:txBody>
                  <a:tcPr marT="91425" marB="91425" marR="91425" marL="91425" anchor="ctr"/>
                </a:tc>
                <a:tc>
                  <a:txBody>
                    <a:bodyPr/>
                    <a:lstStyle/>
                    <a:p>
                      <a:pPr indent="0" lvl="0" marL="0" rtl="0" algn="ctr">
                        <a:spcBef>
                          <a:spcPts val="0"/>
                        </a:spcBef>
                        <a:spcAft>
                          <a:spcPts val="0"/>
                        </a:spcAft>
                        <a:buNone/>
                      </a:pPr>
                      <a:r>
                        <a:rPr lang="en" sz="2400"/>
                        <a:t>Linear time</a:t>
                      </a:r>
                      <a:endParaRPr sz="2400"/>
                    </a:p>
                  </a:txBody>
                  <a:tcPr marT="91425" marB="91425" marR="91425" marL="91425" anchor="ctr"/>
                </a:tc>
              </a:tr>
              <a:tr h="381000">
                <a:tc>
                  <a:txBody>
                    <a:bodyPr/>
                    <a:lstStyle/>
                    <a:p>
                      <a:pPr indent="0" lvl="0" marL="0" rtl="0" algn="ctr">
                        <a:spcBef>
                          <a:spcPts val="0"/>
                        </a:spcBef>
                        <a:spcAft>
                          <a:spcPts val="0"/>
                        </a:spcAft>
                        <a:buNone/>
                      </a:pPr>
                      <a:r>
                        <a:rPr lang="en" sz="2400">
                          <a:solidFill>
                            <a:schemeClr val="dk1"/>
                          </a:solidFill>
                        </a:rPr>
                        <a:t>O(n^2)</a:t>
                      </a:r>
                      <a:endParaRPr sz="2400"/>
                    </a:p>
                  </a:txBody>
                  <a:tcPr marT="91425" marB="91425" marR="91425" marL="91425" anchor="ctr"/>
                </a:tc>
                <a:tc>
                  <a:txBody>
                    <a:bodyPr/>
                    <a:lstStyle/>
                    <a:p>
                      <a:pPr indent="0" lvl="0" marL="0" rtl="0" algn="ctr">
                        <a:spcBef>
                          <a:spcPts val="0"/>
                        </a:spcBef>
                        <a:spcAft>
                          <a:spcPts val="0"/>
                        </a:spcAft>
                        <a:buNone/>
                      </a:pPr>
                      <a:r>
                        <a:rPr lang="en" sz="2400"/>
                        <a:t>Quadratic time</a:t>
                      </a:r>
                      <a:endParaRPr sz="2400"/>
                    </a:p>
                  </a:txBody>
                  <a:tcPr marT="91425" marB="91425" marR="91425" marL="91425" anchor="ctr"/>
                </a:tc>
              </a:tr>
              <a:tr h="381000">
                <a:tc>
                  <a:txBody>
                    <a:bodyPr/>
                    <a:lstStyle/>
                    <a:p>
                      <a:pPr indent="0" lvl="0" marL="0" rtl="0" algn="ctr">
                        <a:spcBef>
                          <a:spcPts val="0"/>
                        </a:spcBef>
                        <a:spcAft>
                          <a:spcPts val="0"/>
                        </a:spcAft>
                        <a:buNone/>
                      </a:pPr>
                      <a:r>
                        <a:rPr lang="en" sz="2400">
                          <a:solidFill>
                            <a:schemeClr val="dk1"/>
                          </a:solidFill>
                        </a:rPr>
                        <a:t>O(n^3)</a:t>
                      </a:r>
                      <a:endParaRPr sz="2400"/>
                    </a:p>
                  </a:txBody>
                  <a:tcPr marT="91425" marB="91425" marR="91425" marL="91425" anchor="ctr"/>
                </a:tc>
                <a:tc>
                  <a:txBody>
                    <a:bodyPr/>
                    <a:lstStyle/>
                    <a:p>
                      <a:pPr indent="0" lvl="0" marL="0" rtl="0" algn="ctr">
                        <a:spcBef>
                          <a:spcPts val="0"/>
                        </a:spcBef>
                        <a:spcAft>
                          <a:spcPts val="0"/>
                        </a:spcAft>
                        <a:buNone/>
                      </a:pPr>
                      <a:r>
                        <a:rPr lang="en" sz="2400"/>
                        <a:t>Cubic time</a:t>
                      </a:r>
                      <a:endParaRPr sz="2400"/>
                    </a:p>
                  </a:txBody>
                  <a:tcPr marT="91425" marB="91425" marR="91425" marL="91425" anchor="ctr"/>
                </a:tc>
              </a:tr>
              <a:tr h="381000">
                <a:tc>
                  <a:txBody>
                    <a:bodyPr/>
                    <a:lstStyle/>
                    <a:p>
                      <a:pPr indent="0" lvl="0" marL="0" rtl="0" algn="ctr">
                        <a:spcBef>
                          <a:spcPts val="0"/>
                        </a:spcBef>
                        <a:spcAft>
                          <a:spcPts val="0"/>
                        </a:spcAft>
                        <a:buNone/>
                      </a:pPr>
                      <a:r>
                        <a:rPr lang="en" sz="2400">
                          <a:solidFill>
                            <a:schemeClr val="dk1"/>
                          </a:solidFill>
                        </a:rPr>
                        <a:t>O(log(n))</a:t>
                      </a:r>
                      <a:endParaRPr b="1" sz="2400"/>
                    </a:p>
                  </a:txBody>
                  <a:tcPr marT="91425" marB="91425" marR="91425" marL="91425" anchor="ctr"/>
                </a:tc>
                <a:tc>
                  <a:txBody>
                    <a:bodyPr/>
                    <a:lstStyle/>
                    <a:p>
                      <a:pPr indent="0" lvl="0" marL="0" rtl="0" algn="ctr">
                        <a:spcBef>
                          <a:spcPts val="0"/>
                        </a:spcBef>
                        <a:spcAft>
                          <a:spcPts val="0"/>
                        </a:spcAft>
                        <a:buNone/>
                      </a:pPr>
                      <a:r>
                        <a:rPr lang="en" sz="2400"/>
                        <a:t>Logarithmic time</a:t>
                      </a:r>
                      <a:endParaRPr sz="2400"/>
                    </a:p>
                  </a:txBody>
                  <a:tcPr marT="91425" marB="91425" marR="91425" marL="91425" anchor="ctr"/>
                </a:tc>
              </a:tr>
            </a:tbl>
          </a:graphicData>
        </a:graphic>
      </p:graphicFrame>
      <p:pic>
        <p:nvPicPr>
          <p:cNvPr id="57" name="Google Shape;57;p10"/>
          <p:cNvPicPr preferRelativeResize="0"/>
          <p:nvPr/>
        </p:nvPicPr>
        <p:blipFill>
          <a:blip r:embed="rId3">
            <a:alphaModFix/>
          </a:blip>
          <a:stretch>
            <a:fillRect/>
          </a:stretch>
        </p:blipFill>
        <p:spPr>
          <a:xfrm>
            <a:off x="7093825" y="2693575"/>
            <a:ext cx="2537075" cy="253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3849904"/>
            <a:ext cx="82296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0000"/>
                </a:solidFill>
              </a:rPr>
              <a:t>But how do we actually determine the time complexity of an algorithm?</a:t>
            </a:r>
            <a:endParaRPr>
              <a:solidFill>
                <a:srgbClr val="FF0000"/>
              </a:solidFill>
            </a:endParaRPr>
          </a:p>
        </p:txBody>
      </p:sp>
      <p:pic>
        <p:nvPicPr>
          <p:cNvPr descr="Image result for how?" id="63" name="Google Shape;63;p11"/>
          <p:cNvPicPr preferRelativeResize="0"/>
          <p:nvPr/>
        </p:nvPicPr>
        <p:blipFill>
          <a:blip r:embed="rId3">
            <a:alphaModFix/>
          </a:blip>
          <a:stretch>
            <a:fillRect/>
          </a:stretch>
        </p:blipFill>
        <p:spPr>
          <a:xfrm>
            <a:off x="3051100" y="430150"/>
            <a:ext cx="3041800" cy="304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#1</a:t>
            </a:r>
            <a:endParaRPr>
              <a:latin typeface="Shadows Into Light"/>
              <a:ea typeface="Shadows Into Light"/>
              <a:cs typeface="Shadows Into Light"/>
              <a:sym typeface="Shadows Into Light"/>
            </a:endParaRPr>
          </a:p>
        </p:txBody>
      </p:sp>
      <p:sp>
        <p:nvSpPr>
          <p:cNvPr id="69" name="Google Shape;69;p12"/>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60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largestNumber to first number in array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index to 1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Start loop</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if value of next array element is more than largestNumber</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set largestNumber to value of next array element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end if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add 1 to index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Until index is more than size of array</a:t>
            </a:r>
            <a:endParaRPr sz="1400">
              <a:solidFill>
                <a:srgbClr val="38761D"/>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#2</a:t>
            </a:r>
            <a:endParaRPr>
              <a:latin typeface="Shadows Into Light"/>
              <a:ea typeface="Shadows Into Light"/>
              <a:cs typeface="Shadows Into Light"/>
              <a:sym typeface="Shadows Into Light"/>
            </a:endParaRPr>
          </a:p>
        </p:txBody>
      </p:sp>
      <p:sp>
        <p:nvSpPr>
          <p:cNvPr id="75" name="Google Shape;75;p13"/>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numberToCount to the required value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index to 0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occurrences to 0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Start loop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if value of array element = numberToCount then</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add 1 to occurrences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end if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Add 1 to index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Until index is more then the size of the array </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Display the number of occurrences</a:t>
            </a:r>
            <a:endParaRPr sz="1400">
              <a:solidFill>
                <a:srgbClr val="38761D"/>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#3</a:t>
            </a:r>
            <a:endParaRPr>
              <a:latin typeface="Shadows Into Light"/>
              <a:ea typeface="Shadows Into Light"/>
              <a:cs typeface="Shadows Into Light"/>
              <a:sym typeface="Shadows Into Light"/>
            </a:endParaRPr>
          </a:p>
        </p:txBody>
      </p:sp>
      <p:sp>
        <p:nvSpPr>
          <p:cNvPr id="81" name="Google Shape;81;p14"/>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60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Set Duplicate to False</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for all the elements of the first row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for all the elements of the second row </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if a value in the first row is the same as a value in the second row</a:t>
            </a:r>
            <a:endParaRPr sz="1400">
              <a:solidFill>
                <a:srgbClr val="38761D"/>
              </a:solidFill>
              <a:highlight>
                <a:srgbClr val="FFFFFF"/>
              </a:highlight>
              <a:latin typeface="Consolas"/>
              <a:ea typeface="Consolas"/>
              <a:cs typeface="Consolas"/>
              <a:sym typeface="Consolas"/>
            </a:endParaRPr>
          </a:p>
          <a:p>
            <a:pPr indent="-317500" lvl="0" marL="457200" rtl="0" algn="l">
              <a:lnSpc>
                <a:spcPct val="15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Set Duplicate to True</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end</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report if there are duplicates or not</a:t>
            </a:r>
            <a:endParaRPr sz="1400">
              <a:solidFill>
                <a:srgbClr val="38761D"/>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#4</a:t>
            </a:r>
            <a:endParaRPr>
              <a:latin typeface="Shadows Into Light"/>
              <a:ea typeface="Shadows Into Light"/>
              <a:cs typeface="Shadows Into Light"/>
              <a:sym typeface="Shadows Into Light"/>
            </a:endParaRPr>
          </a:p>
        </p:txBody>
      </p:sp>
      <p:sp>
        <p:nvSpPr>
          <p:cNvPr id="87" name="Google Shape;87;p15"/>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60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define Factorial(n)</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if n is equal to 1</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return 1</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otherwise</a:t>
            </a:r>
            <a:endParaRPr sz="1400">
              <a:solidFill>
                <a:srgbClr val="38761D"/>
              </a:solidFill>
              <a:highlight>
                <a:srgbClr val="FFFFFF"/>
              </a:highlight>
              <a:latin typeface="Consolas"/>
              <a:ea typeface="Consolas"/>
              <a:cs typeface="Consolas"/>
              <a:sym typeface="Consolas"/>
            </a:endParaRPr>
          </a:p>
          <a:p>
            <a:pPr indent="-317500" lvl="0" marL="457200" rtl="0" algn="l">
              <a:lnSpc>
                <a:spcPct val="200000"/>
              </a:lnSpc>
              <a:spcBef>
                <a:spcPts val="0"/>
              </a:spcBef>
              <a:spcAft>
                <a:spcPts val="0"/>
              </a:spcAft>
              <a:buClr>
                <a:srgbClr val="38761D"/>
              </a:buClr>
              <a:buSzPts val="1400"/>
              <a:buFont typeface="Consolas"/>
              <a:buAutoNum type="arabicPeriod"/>
            </a:pPr>
            <a:r>
              <a:rPr lang="en" sz="1400">
                <a:solidFill>
                  <a:srgbClr val="38761D"/>
                </a:solidFill>
                <a:highlight>
                  <a:srgbClr val="FFFFFF"/>
                </a:highlight>
                <a:latin typeface="Consolas"/>
                <a:ea typeface="Consolas"/>
                <a:cs typeface="Consolas"/>
                <a:sym typeface="Consolas"/>
              </a:rPr>
              <a:t>   return n*factorial (n-1)</a:t>
            </a:r>
            <a:endParaRPr sz="1400">
              <a:solidFill>
                <a:srgbClr val="38761D"/>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hadows Into Light"/>
                <a:ea typeface="Shadows Into Light"/>
                <a:cs typeface="Shadows Into Light"/>
                <a:sym typeface="Shadows Into Light"/>
              </a:rPr>
              <a:t>Algorithm #5</a:t>
            </a:r>
            <a:endParaRPr>
              <a:latin typeface="Shadows Into Light"/>
              <a:ea typeface="Shadows Into Light"/>
              <a:cs typeface="Shadows Into Light"/>
              <a:sym typeface="Shadows Into Light"/>
            </a:endParaRPr>
          </a:p>
        </p:txBody>
      </p:sp>
      <p:sp>
        <p:nvSpPr>
          <p:cNvPr id="93" name="Google Shape;93;p16"/>
          <p:cNvSpPr txBox="1"/>
          <p:nvPr>
            <p:ph idx="1" type="body"/>
          </p:nvPr>
        </p:nvSpPr>
        <p:spPr>
          <a:xfrm>
            <a:off x="457200" y="1123950"/>
            <a:ext cx="8229600" cy="37257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def</a:t>
            </a:r>
            <a:r>
              <a:rPr lang="en" sz="1200">
                <a:highlight>
                  <a:srgbClr val="FFFFFF"/>
                </a:highlight>
                <a:latin typeface="Consolas"/>
                <a:ea typeface="Consolas"/>
                <a:cs typeface="Consolas"/>
                <a:sym typeface="Consolas"/>
              </a:rPr>
              <a:t> binarySearch( A, n, value ):</a:t>
            </a:r>
            <a:endParaRPr sz="1200">
              <a:highlight>
                <a:srgbClr val="FFFFFF"/>
              </a:highlight>
              <a:latin typeface="Consolas"/>
              <a:ea typeface="Consolas"/>
              <a:cs typeface="Consolas"/>
              <a:sym typeface="Consolas"/>
            </a:endParaRPr>
          </a:p>
          <a:p>
            <a:pPr indent="-228600" lvl="0" marL="9144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A[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value:</a:t>
            </a:r>
            <a:endParaRPr sz="1200">
              <a:highlight>
                <a:srgbClr val="FFFFFF"/>
              </a:highlight>
              <a:latin typeface="Consolas"/>
              <a:ea typeface="Consolas"/>
              <a:cs typeface="Consolas"/>
              <a:sym typeface="Consolas"/>
            </a:endParaRPr>
          </a:p>
          <a:p>
            <a:pPr indent="-228600" lvl="0" marL="18288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true</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else</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228600" lvl="0" marL="18288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false</a:t>
            </a:r>
            <a:endParaRPr sz="1200">
              <a:highlight>
                <a:srgbClr val="FFFFFF"/>
              </a:highlight>
              <a:latin typeface="Consolas"/>
              <a:ea typeface="Consolas"/>
              <a:cs typeface="Consolas"/>
              <a:sym typeface="Consolas"/>
            </a:endParaRPr>
          </a:p>
          <a:p>
            <a:pPr indent="-228600" lvl="0" marL="9144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value &lt; A[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binarySearch( A[ </a:t>
            </a:r>
            <a:r>
              <a:rPr lang="en" sz="1200">
                <a:solidFill>
                  <a:srgbClr val="009900"/>
                </a:solidFill>
                <a:highlight>
                  <a:srgbClr val="FFFFFF"/>
                </a:highlight>
                <a:latin typeface="Consolas"/>
                <a:ea typeface="Consolas"/>
                <a:cs typeface="Consolas"/>
                <a:sym typeface="Consolas"/>
              </a:rPr>
              <a:t>0.</a:t>
            </a:r>
            <a:r>
              <a:rPr lang="en" sz="1200">
                <a:highlight>
                  <a:srgbClr val="FFFFFF"/>
                </a:highlight>
                <a:latin typeface="Consolas"/>
                <a:ea typeface="Consolas"/>
                <a:cs typeface="Consolas"/>
                <a:sym typeface="Consolas"/>
              </a:rPr>
              <a:t>..(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 ],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value )</a:t>
            </a:r>
            <a:endParaRPr sz="1200">
              <a:highlight>
                <a:srgbClr val="FFFFFF"/>
              </a:highlight>
              <a:latin typeface="Consolas"/>
              <a:ea typeface="Consolas"/>
              <a:cs typeface="Consolas"/>
              <a:sym typeface="Consolas"/>
            </a:endParaRPr>
          </a:p>
          <a:p>
            <a:pPr indent="-228600" lvl="0" marL="9144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else</a:t>
            </a:r>
            <a:r>
              <a:rPr lang="en" sz="1200">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if</a:t>
            </a:r>
            <a:r>
              <a:rPr lang="en" sz="1200">
                <a:highlight>
                  <a:srgbClr val="FFFFFF"/>
                </a:highlight>
                <a:latin typeface="Consolas"/>
                <a:ea typeface="Consolas"/>
                <a:cs typeface="Consolas"/>
                <a:sym typeface="Consolas"/>
              </a:rPr>
              <a:t> value &gt; A[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binarySearch( A[ (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)...n ], n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2</a:t>
            </a:r>
            <a:r>
              <a:rPr lang="en" sz="1200">
                <a:highlight>
                  <a:srgbClr val="FFFFFF"/>
                </a:highlight>
                <a:latin typeface="Consolas"/>
                <a:ea typeface="Consolas"/>
                <a:cs typeface="Consolas"/>
                <a:sym typeface="Consolas"/>
              </a:rPr>
              <a:t> </a:t>
            </a:r>
            <a:r>
              <a:rPr lang="en" sz="1200">
                <a:solidFill>
                  <a:srgbClr val="006699"/>
                </a:solidFill>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200">
                <a:solidFill>
                  <a:srgbClr val="009900"/>
                </a:solidFill>
                <a:highlight>
                  <a:srgbClr val="FFFFFF"/>
                </a:highlight>
                <a:latin typeface="Consolas"/>
                <a:ea typeface="Consolas"/>
                <a:cs typeface="Consolas"/>
                <a:sym typeface="Consolas"/>
              </a:rPr>
              <a:t>1</a:t>
            </a:r>
            <a:r>
              <a:rPr lang="en" sz="1200">
                <a:highlight>
                  <a:srgbClr val="FFFFFF"/>
                </a:highlight>
                <a:latin typeface="Consolas"/>
                <a:ea typeface="Consolas"/>
                <a:cs typeface="Consolas"/>
                <a:sym typeface="Consolas"/>
              </a:rPr>
              <a:t>, value )</a:t>
            </a:r>
            <a:endParaRPr sz="1200">
              <a:highlight>
                <a:srgbClr val="FFFFFF"/>
              </a:highlight>
              <a:latin typeface="Consolas"/>
              <a:ea typeface="Consolas"/>
              <a:cs typeface="Consolas"/>
              <a:sym typeface="Consolas"/>
            </a:endParaRPr>
          </a:p>
          <a:p>
            <a:pPr indent="-228600" lvl="0" marL="9144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else</a:t>
            </a:r>
            <a:r>
              <a:rPr lang="en"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indent="-228600" lvl="0" marL="1371600" rtl="0" algn="l">
              <a:lnSpc>
                <a:spcPct val="115000"/>
              </a:lnSpc>
              <a:spcBef>
                <a:spcPts val="600"/>
              </a:spcBef>
              <a:spcAft>
                <a:spcPts val="0"/>
              </a:spcAft>
              <a:buClr>
                <a:srgbClr val="38761D"/>
              </a:buClr>
              <a:buSzPts val="1400"/>
              <a:buFont typeface="Consolas"/>
              <a:buNone/>
            </a:pPr>
            <a:r>
              <a:rPr lang="en" sz="1200">
                <a:solidFill>
                  <a:srgbClr val="006699"/>
                </a:solidFill>
                <a:highlight>
                  <a:srgbClr val="FFFFFF"/>
                </a:highlight>
                <a:latin typeface="Consolas"/>
                <a:ea typeface="Consolas"/>
                <a:cs typeface="Consolas"/>
                <a:sym typeface="Consolas"/>
              </a:rPr>
              <a:t>return</a:t>
            </a:r>
            <a:r>
              <a:rPr lang="en" sz="1200">
                <a:highlight>
                  <a:srgbClr val="FFFFFF"/>
                </a:highlight>
                <a:latin typeface="Consolas"/>
                <a:ea typeface="Consolas"/>
                <a:cs typeface="Consolas"/>
                <a:sym typeface="Consolas"/>
              </a:rPr>
              <a:t> true</a:t>
            </a:r>
            <a:endParaRPr sz="1400">
              <a:solidFill>
                <a:srgbClr val="38761D"/>
              </a:solidFill>
              <a:highlight>
                <a:srgbClr val="FFFFFF"/>
              </a:highlight>
              <a:latin typeface="Consolas"/>
              <a:ea typeface="Consolas"/>
              <a:cs typeface="Consolas"/>
              <a:sym typeface="Consolas"/>
            </a:endParaRPr>
          </a:p>
          <a:p>
            <a:pPr indent="0" lvl="0" marL="0" rtl="0" algn="l">
              <a:lnSpc>
                <a:spcPct val="150000"/>
              </a:lnSpc>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