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3"/>
  </p:notesMasterIdLst>
  <p:sldIdLst>
    <p:sldId id="280" r:id="rId5"/>
    <p:sldId id="281" r:id="rId6"/>
    <p:sldId id="282" r:id="rId7"/>
    <p:sldId id="283" r:id="rId8"/>
    <p:sldId id="284" r:id="rId9"/>
    <p:sldId id="285" r:id="rId10"/>
    <p:sldId id="286" r:id="rId11"/>
    <p:sldId id="268" r:id="rId12"/>
    <p:sldId id="269" r:id="rId13"/>
    <p:sldId id="276" r:id="rId14"/>
    <p:sldId id="278" r:id="rId15"/>
    <p:sldId id="279" r:id="rId16"/>
    <p:sldId id="277" r:id="rId17"/>
    <p:sldId id="275" r:id="rId18"/>
    <p:sldId id="273" r:id="rId19"/>
    <p:sldId id="274" r:id="rId20"/>
    <p:sldId id="271" r:id="rId21"/>
    <p:sldId id="270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0F3B74F-2DBD-45DC-A484-674D33F85186}">
  <a:tblStyle styleId="{B0F3B74F-2DBD-45DC-A484-674D33F8518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66e7644c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66e7644c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3148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975FDA-1A8E-48CB-BA51-4C1654C24587}"/>
              </a:ext>
            </a:extLst>
          </p:cNvPr>
          <p:cNvSpPr/>
          <p:nvPr/>
        </p:nvSpPr>
        <p:spPr>
          <a:xfrm>
            <a:off x="2094136" y="1174704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14C8B4-D71B-4810-9C30-3341F3E68DC8}"/>
              </a:ext>
            </a:extLst>
          </p:cNvPr>
          <p:cNvSpPr/>
          <p:nvPr/>
        </p:nvSpPr>
        <p:spPr>
          <a:xfrm>
            <a:off x="1160243" y="188775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C44FE2-7E70-47A8-917D-60353BE487DB}"/>
              </a:ext>
            </a:extLst>
          </p:cNvPr>
          <p:cNvSpPr/>
          <p:nvPr/>
        </p:nvSpPr>
        <p:spPr>
          <a:xfrm>
            <a:off x="2981256" y="1887757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884374-99C8-4F0C-8B30-48A76566A8DE}"/>
              </a:ext>
            </a:extLst>
          </p:cNvPr>
          <p:cNvSpPr/>
          <p:nvPr/>
        </p:nvSpPr>
        <p:spPr>
          <a:xfrm>
            <a:off x="1487344" y="3325355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2986D3-55FC-4E27-B921-BFBE9745FE28}"/>
              </a:ext>
            </a:extLst>
          </p:cNvPr>
          <p:cNvSpPr/>
          <p:nvPr/>
        </p:nvSpPr>
        <p:spPr>
          <a:xfrm>
            <a:off x="2638634" y="330482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2DDE6-1AAF-459A-90B7-9FC7C8CA882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1399517" y="1314868"/>
            <a:ext cx="694619" cy="61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797018-48E1-4E29-B491-5AB5C2782DF8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1627508" y="1413978"/>
            <a:ext cx="507681" cy="191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571897-F474-4C13-86DB-3BFA4EF6F8FB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2333410" y="1413978"/>
            <a:ext cx="445388" cy="18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EF223-6D22-4C0F-966E-5A94D26E900F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2374463" y="1314868"/>
            <a:ext cx="746957" cy="57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75E0DB-8D64-4435-A784-7A99F56CBF0E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1440570" y="2027921"/>
            <a:ext cx="15406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D8DCDE-0EE6-4E56-92AB-62AA1B052F56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1300407" y="2168085"/>
            <a:ext cx="227990" cy="119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FDE591-F1A4-4883-8303-D772EF479478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1767671" y="3444992"/>
            <a:ext cx="870963" cy="2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D87842-02E0-413D-BBE7-7E3BE417410B}"/>
              </a:ext>
            </a:extLst>
          </p:cNvPr>
          <p:cNvCxnSpPr>
            <a:stCxn id="8" idx="7"/>
            <a:endCxn id="6" idx="4"/>
          </p:cNvCxnSpPr>
          <p:nvPr/>
        </p:nvCxnSpPr>
        <p:spPr>
          <a:xfrm flipV="1">
            <a:off x="2877908" y="2168084"/>
            <a:ext cx="243512" cy="117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CE3EA4-E422-42A0-A8EC-5BDACE1EA127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1399517" y="2127032"/>
            <a:ext cx="1280170" cy="121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EE46BB-CFCF-438C-B06A-6F51AC349BBE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726618" y="2127031"/>
            <a:ext cx="1295691" cy="1239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6A83D9-EBD6-48AC-854E-2E815D082EBA}"/>
              </a:ext>
            </a:extLst>
          </p:cNvPr>
          <p:cNvSpPr txBox="1"/>
          <p:nvPr/>
        </p:nvSpPr>
        <p:spPr>
          <a:xfrm>
            <a:off x="3731019" y="700818"/>
            <a:ext cx="4652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 fully connected graph (all nodes are connected to every other node), there are O(n</a:t>
            </a:r>
            <a:r>
              <a:rPr lang="en-AU" baseline="30000" dirty="0"/>
              <a:t>2</a:t>
            </a:r>
            <a:r>
              <a:rPr lang="en-AU" dirty="0"/>
              <a:t>) edges.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Example: n = 5</a:t>
            </a:r>
          </a:p>
          <a:p>
            <a:endParaRPr lang="en-AU" dirty="0"/>
          </a:p>
          <a:p>
            <a:r>
              <a:rPr lang="en-AU" dirty="0"/>
              <a:t>Number of edges:</a:t>
            </a:r>
          </a:p>
          <a:p>
            <a:r>
              <a:rPr lang="en-AU" dirty="0"/>
              <a:t>4 + 3 + 2 + 1</a:t>
            </a:r>
          </a:p>
        </p:txBody>
      </p:sp>
    </p:spTree>
    <p:extLst>
      <p:ext uri="{BB962C8B-B14F-4D97-AF65-F5344CB8AC3E}">
        <p14:creationId xmlns:p14="http://schemas.microsoft.com/office/powerpoint/2010/main" val="14184628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FFB32E-6774-4B71-A3AD-B3C6676B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7" y="109194"/>
            <a:ext cx="3953427" cy="4925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6C3EEE-3F5E-447E-906A-4ACAA7A0E2E7}"/>
              </a:ext>
            </a:extLst>
          </p:cNvPr>
          <p:cNvSpPr/>
          <p:nvPr/>
        </p:nvSpPr>
        <p:spPr>
          <a:xfrm>
            <a:off x="391793" y="3624862"/>
            <a:ext cx="2785246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62ADE-E678-4828-B72A-4467D76ADB07}"/>
              </a:ext>
            </a:extLst>
          </p:cNvPr>
          <p:cNvSpPr/>
          <p:nvPr/>
        </p:nvSpPr>
        <p:spPr>
          <a:xfrm>
            <a:off x="139087" y="2162445"/>
            <a:ext cx="1787719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89472-9904-478C-825F-DBF13E3961B1}"/>
              </a:ext>
            </a:extLst>
          </p:cNvPr>
          <p:cNvSpPr txBox="1"/>
          <p:nvPr/>
        </p:nvSpPr>
        <p:spPr>
          <a:xfrm>
            <a:off x="3688627" y="1248122"/>
            <a:ext cx="1646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Time complexity:</a:t>
            </a:r>
          </a:p>
          <a:p>
            <a:endParaRPr lang="en-AU" b="1" dirty="0">
              <a:solidFill>
                <a:srgbClr val="00B050"/>
              </a:solidFill>
            </a:endParaRPr>
          </a:p>
          <a:p>
            <a:r>
              <a:rPr lang="en-AU" b="1" dirty="0">
                <a:solidFill>
                  <a:srgbClr val="00B050"/>
                </a:solidFill>
              </a:rPr>
              <a:t>O(E log V)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E08777-B823-4BEF-A9AE-203A48FD07E3}"/>
              </a:ext>
            </a:extLst>
          </p:cNvPr>
          <p:cNvSpPr txBox="1">
            <a:spLocks/>
          </p:cNvSpPr>
          <p:nvPr/>
        </p:nvSpPr>
        <p:spPr>
          <a:xfrm>
            <a:off x="4396465" y="45679"/>
            <a:ext cx="47475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dirty="0"/>
              <a:t>Prim’s (priority queue for minimum cost edge)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B57981-2D1C-46A7-A85C-3B553653951E}"/>
              </a:ext>
            </a:extLst>
          </p:cNvPr>
          <p:cNvSpPr/>
          <p:nvPr/>
        </p:nvSpPr>
        <p:spPr>
          <a:xfrm>
            <a:off x="1032946" y="4758406"/>
            <a:ext cx="3005098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0789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FFB32E-6774-4B71-A3AD-B3C6676B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7" y="109194"/>
            <a:ext cx="3953427" cy="4925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6C3EEE-3F5E-447E-906A-4ACAA7A0E2E7}"/>
              </a:ext>
            </a:extLst>
          </p:cNvPr>
          <p:cNvSpPr/>
          <p:nvPr/>
        </p:nvSpPr>
        <p:spPr>
          <a:xfrm>
            <a:off x="391793" y="3624862"/>
            <a:ext cx="2785246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62ADE-E678-4828-B72A-4467D76ADB07}"/>
              </a:ext>
            </a:extLst>
          </p:cNvPr>
          <p:cNvSpPr/>
          <p:nvPr/>
        </p:nvSpPr>
        <p:spPr>
          <a:xfrm>
            <a:off x="139087" y="2162445"/>
            <a:ext cx="1787719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89472-9904-478C-825F-DBF13E3961B1}"/>
              </a:ext>
            </a:extLst>
          </p:cNvPr>
          <p:cNvSpPr txBox="1"/>
          <p:nvPr/>
        </p:nvSpPr>
        <p:spPr>
          <a:xfrm>
            <a:off x="3688627" y="1248122"/>
            <a:ext cx="1646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Time complexity:</a:t>
            </a:r>
          </a:p>
          <a:p>
            <a:endParaRPr lang="en-AU" b="1" dirty="0">
              <a:solidFill>
                <a:srgbClr val="00B050"/>
              </a:solidFill>
            </a:endParaRPr>
          </a:p>
          <a:p>
            <a:r>
              <a:rPr lang="en-AU" b="1" dirty="0">
                <a:solidFill>
                  <a:srgbClr val="00B050"/>
                </a:solidFill>
              </a:rPr>
              <a:t>O(E log V)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E08777-B823-4BEF-A9AE-203A48FD07E3}"/>
              </a:ext>
            </a:extLst>
          </p:cNvPr>
          <p:cNvSpPr txBox="1">
            <a:spLocks/>
          </p:cNvSpPr>
          <p:nvPr/>
        </p:nvSpPr>
        <p:spPr>
          <a:xfrm>
            <a:off x="4396465" y="45679"/>
            <a:ext cx="47475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dirty="0"/>
              <a:t>Prim’s (priority queue for minimum cost edge)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B57981-2D1C-46A7-A85C-3B553653951E}"/>
              </a:ext>
            </a:extLst>
          </p:cNvPr>
          <p:cNvSpPr/>
          <p:nvPr/>
        </p:nvSpPr>
        <p:spPr>
          <a:xfrm>
            <a:off x="1032946" y="4758406"/>
            <a:ext cx="3005098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9CB706-0045-4326-A739-AFA8ED197174}"/>
              </a:ext>
            </a:extLst>
          </p:cNvPr>
          <p:cNvCxnSpPr/>
          <p:nvPr/>
        </p:nvCxnSpPr>
        <p:spPr>
          <a:xfrm flipH="1">
            <a:off x="3891206" y="1986786"/>
            <a:ext cx="505259" cy="269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107C55-B907-4BD7-A508-C6F6FFF9ECCE}"/>
              </a:ext>
            </a:extLst>
          </p:cNvPr>
          <p:cNvCxnSpPr>
            <a:endCxn id="8" idx="3"/>
          </p:cNvCxnSpPr>
          <p:nvPr/>
        </p:nvCxnSpPr>
        <p:spPr>
          <a:xfrm flipH="1">
            <a:off x="1926806" y="1935591"/>
            <a:ext cx="2051168" cy="33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37B7F1-6FA4-49DC-ADEB-344C7F76C113}"/>
              </a:ext>
            </a:extLst>
          </p:cNvPr>
          <p:cNvSpPr txBox="1"/>
          <p:nvPr/>
        </p:nvSpPr>
        <p:spPr>
          <a:xfrm>
            <a:off x="4257045" y="2864003"/>
            <a:ext cx="19768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i="1" dirty="0"/>
              <a:t>Log time to get/put from priority queue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i="1" dirty="0"/>
              <a:t>There will only be at most V entries in the </a:t>
            </a:r>
            <a:r>
              <a:rPr lang="en-AU" sz="1100" i="1" dirty="0" err="1"/>
              <a:t>pq</a:t>
            </a:r>
            <a:r>
              <a:rPr lang="en-AU" sz="1100" i="1" dirty="0"/>
              <a:t> at any one time though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BDB1-6551-455B-8778-CF7C360BF129}"/>
              </a:ext>
            </a:extLst>
          </p:cNvPr>
          <p:cNvSpPr txBox="1"/>
          <p:nvPr/>
        </p:nvSpPr>
        <p:spPr>
          <a:xfrm>
            <a:off x="2738131" y="2058709"/>
            <a:ext cx="1583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i="1" dirty="0"/>
              <a:t>In worst case, we would need to iterate through all edges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1948446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09FFB32E-6774-4B71-A3AD-B3C6676BF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87" y="109194"/>
            <a:ext cx="3953427" cy="49251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B6C3EEE-3F5E-447E-906A-4ACAA7A0E2E7}"/>
              </a:ext>
            </a:extLst>
          </p:cNvPr>
          <p:cNvSpPr/>
          <p:nvPr/>
        </p:nvSpPr>
        <p:spPr>
          <a:xfrm>
            <a:off x="391793" y="3624862"/>
            <a:ext cx="2785246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62ADE-E678-4828-B72A-4467D76ADB07}"/>
              </a:ext>
            </a:extLst>
          </p:cNvPr>
          <p:cNvSpPr/>
          <p:nvPr/>
        </p:nvSpPr>
        <p:spPr>
          <a:xfrm>
            <a:off x="139087" y="2162445"/>
            <a:ext cx="1787719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89472-9904-478C-825F-DBF13E3961B1}"/>
              </a:ext>
            </a:extLst>
          </p:cNvPr>
          <p:cNvSpPr txBox="1"/>
          <p:nvPr/>
        </p:nvSpPr>
        <p:spPr>
          <a:xfrm>
            <a:off x="3688627" y="1248122"/>
            <a:ext cx="1646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Time complexity:</a:t>
            </a:r>
          </a:p>
          <a:p>
            <a:endParaRPr lang="en-AU" b="1" dirty="0">
              <a:solidFill>
                <a:srgbClr val="00B050"/>
              </a:solidFill>
            </a:endParaRPr>
          </a:p>
          <a:p>
            <a:r>
              <a:rPr lang="en-AU" b="1" dirty="0">
                <a:solidFill>
                  <a:srgbClr val="00B050"/>
                </a:solidFill>
              </a:rPr>
              <a:t>O(E log V)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AE08777-B823-4BEF-A9AE-203A48FD07E3}"/>
              </a:ext>
            </a:extLst>
          </p:cNvPr>
          <p:cNvSpPr txBox="1">
            <a:spLocks/>
          </p:cNvSpPr>
          <p:nvPr/>
        </p:nvSpPr>
        <p:spPr>
          <a:xfrm>
            <a:off x="4396465" y="45679"/>
            <a:ext cx="4747535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AU" dirty="0"/>
              <a:t>Prim’s (priority queue for minimum cost edge)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6B57981-2D1C-46A7-A85C-3B553653951E}"/>
              </a:ext>
            </a:extLst>
          </p:cNvPr>
          <p:cNvSpPr/>
          <p:nvPr/>
        </p:nvSpPr>
        <p:spPr>
          <a:xfrm>
            <a:off x="1032946" y="4758406"/>
            <a:ext cx="3005098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E9CB706-0045-4326-A739-AFA8ED197174}"/>
              </a:ext>
            </a:extLst>
          </p:cNvPr>
          <p:cNvCxnSpPr/>
          <p:nvPr/>
        </p:nvCxnSpPr>
        <p:spPr>
          <a:xfrm flipH="1">
            <a:off x="3891206" y="1986786"/>
            <a:ext cx="505259" cy="2698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3107C55-B907-4BD7-A508-C6F6FFF9ECCE}"/>
              </a:ext>
            </a:extLst>
          </p:cNvPr>
          <p:cNvCxnSpPr>
            <a:endCxn id="8" idx="3"/>
          </p:cNvCxnSpPr>
          <p:nvPr/>
        </p:nvCxnSpPr>
        <p:spPr>
          <a:xfrm flipH="1">
            <a:off x="1926806" y="1935591"/>
            <a:ext cx="2051168" cy="336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37B7F1-6FA4-49DC-ADEB-344C7F76C113}"/>
              </a:ext>
            </a:extLst>
          </p:cNvPr>
          <p:cNvSpPr txBox="1"/>
          <p:nvPr/>
        </p:nvSpPr>
        <p:spPr>
          <a:xfrm>
            <a:off x="4257045" y="2864003"/>
            <a:ext cx="19768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i="1" dirty="0"/>
              <a:t>Log time to get/put from priority queue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i="1" dirty="0">
                <a:highlight>
                  <a:srgbClr val="00FFFF"/>
                </a:highlight>
              </a:rPr>
              <a:t>There will only be at most V entries in the </a:t>
            </a:r>
            <a:r>
              <a:rPr lang="en-AU" sz="1100" i="1" dirty="0" err="1">
                <a:highlight>
                  <a:srgbClr val="00FFFF"/>
                </a:highlight>
              </a:rPr>
              <a:t>pq</a:t>
            </a:r>
            <a:r>
              <a:rPr lang="en-AU" sz="1100" i="1" dirty="0">
                <a:highlight>
                  <a:srgbClr val="00FFFF"/>
                </a:highlight>
              </a:rPr>
              <a:t> at any one time though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BDB1-6551-455B-8778-CF7C360BF129}"/>
              </a:ext>
            </a:extLst>
          </p:cNvPr>
          <p:cNvSpPr txBox="1"/>
          <p:nvPr/>
        </p:nvSpPr>
        <p:spPr>
          <a:xfrm>
            <a:off x="2738131" y="2058709"/>
            <a:ext cx="1583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i="1" dirty="0">
                <a:highlight>
                  <a:srgbClr val="00FFFF"/>
                </a:highlight>
              </a:rPr>
              <a:t>In worst case, we would need to iterate through all edges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2673802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935BB7C-487E-47B9-B92C-93A7DA695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22" y="-2"/>
            <a:ext cx="5316467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9CDC3-6EAD-431C-9623-A60085D7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541" y="0"/>
            <a:ext cx="4273650" cy="572700"/>
          </a:xfrm>
        </p:spPr>
        <p:txBody>
          <a:bodyPr/>
          <a:lstStyle/>
          <a:p>
            <a:r>
              <a:rPr lang="en-AU" dirty="0" err="1"/>
              <a:t>Djikstra’s</a:t>
            </a:r>
            <a:endParaRPr lang="en-A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6C3EEE-3F5E-447E-906A-4ACAA7A0E2E7}"/>
              </a:ext>
            </a:extLst>
          </p:cNvPr>
          <p:cNvSpPr/>
          <p:nvPr/>
        </p:nvSpPr>
        <p:spPr>
          <a:xfrm>
            <a:off x="646662" y="4461662"/>
            <a:ext cx="4445953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62ADE-E678-4828-B72A-4467D76ADB07}"/>
              </a:ext>
            </a:extLst>
          </p:cNvPr>
          <p:cNvSpPr/>
          <p:nvPr/>
        </p:nvSpPr>
        <p:spPr>
          <a:xfrm>
            <a:off x="354780" y="2414898"/>
            <a:ext cx="1787719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89472-9904-478C-825F-DBF13E3961B1}"/>
              </a:ext>
            </a:extLst>
          </p:cNvPr>
          <p:cNvSpPr txBox="1"/>
          <p:nvPr/>
        </p:nvSpPr>
        <p:spPr>
          <a:xfrm>
            <a:off x="4896703" y="1314867"/>
            <a:ext cx="1646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Time complexity:</a:t>
            </a:r>
          </a:p>
          <a:p>
            <a:endParaRPr lang="en-AU" b="1" dirty="0">
              <a:solidFill>
                <a:srgbClr val="00B050"/>
              </a:solidFill>
            </a:endParaRPr>
          </a:p>
          <a:p>
            <a:r>
              <a:rPr lang="en-AU" b="1" dirty="0">
                <a:solidFill>
                  <a:srgbClr val="00B050"/>
                </a:solidFill>
              </a:rPr>
              <a:t>O(E log V)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506B0EC-A99B-4FCD-8A33-5586829E5D4C}"/>
              </a:ext>
            </a:extLst>
          </p:cNvPr>
          <p:cNvCxnSpPr>
            <a:cxnSpLocks/>
          </p:cNvCxnSpPr>
          <p:nvPr/>
        </p:nvCxnSpPr>
        <p:spPr>
          <a:xfrm flipH="1">
            <a:off x="4184882" y="2017778"/>
            <a:ext cx="1273293" cy="2443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32A2F7A-B1F4-4084-928A-BA691627D881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142499" y="2017778"/>
            <a:ext cx="3116972" cy="507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F23C24-0C0A-4511-8B5A-6B84BD5BC5E0}"/>
              </a:ext>
            </a:extLst>
          </p:cNvPr>
          <p:cNvSpPr txBox="1"/>
          <p:nvPr/>
        </p:nvSpPr>
        <p:spPr>
          <a:xfrm>
            <a:off x="5144351" y="2687805"/>
            <a:ext cx="197689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i="1" dirty="0"/>
              <a:t>Log time to get/put from priority queue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AU" sz="1100" i="1" dirty="0">
                <a:highlight>
                  <a:srgbClr val="00FFFF"/>
                </a:highlight>
              </a:rPr>
              <a:t>There will only be at most V entries in the </a:t>
            </a:r>
            <a:r>
              <a:rPr lang="en-AU" sz="1100" i="1" dirty="0" err="1">
                <a:highlight>
                  <a:srgbClr val="00FFFF"/>
                </a:highlight>
              </a:rPr>
              <a:t>pq</a:t>
            </a:r>
            <a:r>
              <a:rPr lang="en-AU" sz="1100" i="1" dirty="0">
                <a:highlight>
                  <a:srgbClr val="00FFFF"/>
                </a:highlight>
              </a:rPr>
              <a:t> at any one time though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A68A30-AD63-4270-896C-ADF7C7DAE2B0}"/>
              </a:ext>
            </a:extLst>
          </p:cNvPr>
          <p:cNvSpPr txBox="1"/>
          <p:nvPr/>
        </p:nvSpPr>
        <p:spPr>
          <a:xfrm>
            <a:off x="3232772" y="2303085"/>
            <a:ext cx="158367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100" i="1" dirty="0">
                <a:highlight>
                  <a:srgbClr val="00FFFF"/>
                </a:highlight>
              </a:rPr>
              <a:t>In worst case, we would need to iterate through all edges in the graph</a:t>
            </a:r>
          </a:p>
        </p:txBody>
      </p:sp>
    </p:spTree>
    <p:extLst>
      <p:ext uri="{BB962C8B-B14F-4D97-AF65-F5344CB8AC3E}">
        <p14:creationId xmlns:p14="http://schemas.microsoft.com/office/powerpoint/2010/main" val="22503482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832450-3A33-4163-A9CB-A6CE2787E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630" y="1317337"/>
            <a:ext cx="8125959" cy="29626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9CDC3-6EAD-431C-9623-A60085D7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30" y="57907"/>
            <a:ext cx="8520600" cy="572700"/>
          </a:xfrm>
        </p:spPr>
        <p:txBody>
          <a:bodyPr/>
          <a:lstStyle/>
          <a:p>
            <a:r>
              <a:rPr lang="en-AU" dirty="0"/>
              <a:t>Bellman Ford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6C3EEE-3F5E-447E-906A-4ACAA7A0E2E7}"/>
              </a:ext>
            </a:extLst>
          </p:cNvPr>
          <p:cNvSpPr/>
          <p:nvPr/>
        </p:nvSpPr>
        <p:spPr>
          <a:xfrm>
            <a:off x="604263" y="2867545"/>
            <a:ext cx="4041156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62ADE-E678-4828-B72A-4467D76ADB07}"/>
              </a:ext>
            </a:extLst>
          </p:cNvPr>
          <p:cNvSpPr/>
          <p:nvPr/>
        </p:nvSpPr>
        <p:spPr>
          <a:xfrm>
            <a:off x="944660" y="3068646"/>
            <a:ext cx="2779684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89472-9904-478C-825F-DBF13E3961B1}"/>
              </a:ext>
            </a:extLst>
          </p:cNvPr>
          <p:cNvSpPr txBox="1"/>
          <p:nvPr/>
        </p:nvSpPr>
        <p:spPr>
          <a:xfrm>
            <a:off x="5257123" y="630607"/>
            <a:ext cx="1646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Time complexity:</a:t>
            </a:r>
          </a:p>
          <a:p>
            <a:endParaRPr lang="en-AU" b="1" dirty="0">
              <a:solidFill>
                <a:srgbClr val="00B050"/>
              </a:solidFill>
            </a:endParaRPr>
          </a:p>
          <a:p>
            <a:r>
              <a:rPr lang="en-AU" b="1" dirty="0">
                <a:solidFill>
                  <a:srgbClr val="00B050"/>
                </a:solidFill>
              </a:rPr>
              <a:t>O(VE)</a:t>
            </a:r>
          </a:p>
        </p:txBody>
      </p:sp>
    </p:spTree>
    <p:extLst>
      <p:ext uri="{BB962C8B-B14F-4D97-AF65-F5344CB8AC3E}">
        <p14:creationId xmlns:p14="http://schemas.microsoft.com/office/powerpoint/2010/main" val="224251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5EB94F-D6E8-41D7-8AFA-FD63C4E24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76" y="1066590"/>
            <a:ext cx="6258798" cy="30103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9CDC3-6EAD-431C-9623-A60085D7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30" y="57907"/>
            <a:ext cx="8520600" cy="572700"/>
          </a:xfrm>
        </p:spPr>
        <p:txBody>
          <a:bodyPr/>
          <a:lstStyle/>
          <a:p>
            <a:r>
              <a:rPr lang="en-AU" dirty="0"/>
              <a:t>Floyd-</a:t>
            </a:r>
            <a:r>
              <a:rPr lang="en-AU" dirty="0" err="1"/>
              <a:t>Warshall</a:t>
            </a:r>
            <a:r>
              <a:rPr lang="en-AU" dirty="0"/>
              <a:t> Transitive Closure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6C3EEE-3F5E-447E-906A-4ACAA7A0E2E7}"/>
              </a:ext>
            </a:extLst>
          </p:cNvPr>
          <p:cNvSpPr/>
          <p:nvPr/>
        </p:nvSpPr>
        <p:spPr>
          <a:xfrm>
            <a:off x="356576" y="3317138"/>
            <a:ext cx="2204569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62ADE-E678-4828-B72A-4467D76ADB07}"/>
              </a:ext>
            </a:extLst>
          </p:cNvPr>
          <p:cNvSpPr/>
          <p:nvPr/>
        </p:nvSpPr>
        <p:spPr>
          <a:xfrm>
            <a:off x="637635" y="3492480"/>
            <a:ext cx="2779684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89472-9904-478C-825F-DBF13E3961B1}"/>
              </a:ext>
            </a:extLst>
          </p:cNvPr>
          <p:cNvSpPr txBox="1"/>
          <p:nvPr/>
        </p:nvSpPr>
        <p:spPr>
          <a:xfrm>
            <a:off x="6144825" y="2571750"/>
            <a:ext cx="1646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Time complexity:</a:t>
            </a:r>
          </a:p>
          <a:p>
            <a:endParaRPr lang="en-AU" b="1" dirty="0">
              <a:solidFill>
                <a:srgbClr val="00B050"/>
              </a:solidFill>
            </a:endParaRPr>
          </a:p>
          <a:p>
            <a:r>
              <a:rPr lang="en-AU" b="1" dirty="0">
                <a:solidFill>
                  <a:srgbClr val="00B050"/>
                </a:solidFill>
              </a:rPr>
              <a:t>O(V</a:t>
            </a:r>
            <a:r>
              <a:rPr lang="en-AU" b="1" baseline="30000" dirty="0">
                <a:solidFill>
                  <a:srgbClr val="00B050"/>
                </a:solidFill>
              </a:rPr>
              <a:t>3</a:t>
            </a:r>
            <a:r>
              <a:rPr lang="en-AU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0D1D58-E12D-434A-A2F6-96AA098B13A7}"/>
              </a:ext>
            </a:extLst>
          </p:cNvPr>
          <p:cNvSpPr/>
          <p:nvPr/>
        </p:nvSpPr>
        <p:spPr>
          <a:xfrm>
            <a:off x="918694" y="3621521"/>
            <a:ext cx="2779684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01083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F2339-F606-47CD-B067-7AF66626D3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76" y="839019"/>
            <a:ext cx="6268325" cy="37057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9CDC3-6EAD-431C-9623-A60085D7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30" y="57907"/>
            <a:ext cx="8520600" cy="572700"/>
          </a:xfrm>
        </p:spPr>
        <p:txBody>
          <a:bodyPr/>
          <a:lstStyle/>
          <a:p>
            <a:r>
              <a:rPr lang="en-AU" dirty="0"/>
              <a:t>Floyd-</a:t>
            </a:r>
            <a:r>
              <a:rPr lang="en-AU" dirty="0" err="1"/>
              <a:t>Warshall</a:t>
            </a:r>
            <a:r>
              <a:rPr lang="en-AU" dirty="0"/>
              <a:t> All-Pairs Shortest Path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6C3EEE-3F5E-447E-906A-4ACAA7A0E2E7}"/>
              </a:ext>
            </a:extLst>
          </p:cNvPr>
          <p:cNvSpPr/>
          <p:nvPr/>
        </p:nvSpPr>
        <p:spPr>
          <a:xfrm>
            <a:off x="356576" y="3476767"/>
            <a:ext cx="2204569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62ADE-E678-4828-B72A-4467D76ADB07}"/>
              </a:ext>
            </a:extLst>
          </p:cNvPr>
          <p:cNvSpPr/>
          <p:nvPr/>
        </p:nvSpPr>
        <p:spPr>
          <a:xfrm>
            <a:off x="637635" y="3697024"/>
            <a:ext cx="2779684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89472-9904-478C-825F-DBF13E3961B1}"/>
              </a:ext>
            </a:extLst>
          </p:cNvPr>
          <p:cNvSpPr txBox="1"/>
          <p:nvPr/>
        </p:nvSpPr>
        <p:spPr>
          <a:xfrm>
            <a:off x="6144825" y="2571750"/>
            <a:ext cx="1646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Time complexity:</a:t>
            </a:r>
          </a:p>
          <a:p>
            <a:endParaRPr lang="en-AU" b="1" dirty="0">
              <a:solidFill>
                <a:srgbClr val="00B050"/>
              </a:solidFill>
            </a:endParaRPr>
          </a:p>
          <a:p>
            <a:r>
              <a:rPr lang="en-AU" b="1" dirty="0">
                <a:solidFill>
                  <a:srgbClr val="00B050"/>
                </a:solidFill>
              </a:rPr>
              <a:t>O(V</a:t>
            </a:r>
            <a:r>
              <a:rPr lang="en-AU" b="1" baseline="30000" dirty="0">
                <a:solidFill>
                  <a:srgbClr val="00B050"/>
                </a:solidFill>
              </a:rPr>
              <a:t>3</a:t>
            </a:r>
            <a:r>
              <a:rPr lang="en-AU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0D1D58-E12D-434A-A2F6-96AA098B13A7}"/>
              </a:ext>
            </a:extLst>
          </p:cNvPr>
          <p:cNvSpPr/>
          <p:nvPr/>
        </p:nvSpPr>
        <p:spPr>
          <a:xfrm>
            <a:off x="1010292" y="3888081"/>
            <a:ext cx="2779684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26719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CDC3-6EAD-431C-9623-A60085D7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Checking for negative cycles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F0E5-2D93-4E41-A862-7672B2A27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Bellman-Ford</a:t>
            </a:r>
          </a:p>
          <a:p>
            <a:pPr lvl="1"/>
            <a:r>
              <a:rPr lang="en-AU" dirty="0"/>
              <a:t>Run bellman-ford</a:t>
            </a:r>
          </a:p>
          <a:p>
            <a:pPr lvl="1"/>
            <a:r>
              <a:rPr lang="en-AU" dirty="0"/>
              <a:t>Continue for 1 more iteration</a:t>
            </a:r>
          </a:p>
          <a:p>
            <a:pPr lvl="1"/>
            <a:r>
              <a:rPr lang="en-AU" dirty="0"/>
              <a:t>If any of the path costs change in the extra iteration, there is a negative cycle</a:t>
            </a:r>
          </a:p>
          <a:p>
            <a:r>
              <a:rPr lang="en-AU" dirty="0"/>
              <a:t>Floyd-</a:t>
            </a:r>
            <a:r>
              <a:rPr lang="en-AU" dirty="0" err="1"/>
              <a:t>Warshall</a:t>
            </a:r>
            <a:endParaRPr lang="en-AU" dirty="0"/>
          </a:p>
          <a:p>
            <a:pPr lvl="1"/>
            <a:r>
              <a:rPr lang="en-AU" dirty="0"/>
              <a:t>Run Floyd-</a:t>
            </a:r>
            <a:r>
              <a:rPr lang="en-AU" dirty="0" err="1"/>
              <a:t>Warshall</a:t>
            </a:r>
            <a:endParaRPr lang="en-AU" dirty="0"/>
          </a:p>
          <a:p>
            <a:pPr lvl="1"/>
            <a:r>
              <a:rPr lang="en-AU" dirty="0"/>
              <a:t>Check diagonals (where start and end nodes are the same)</a:t>
            </a:r>
          </a:p>
          <a:p>
            <a:pPr lvl="1"/>
            <a:r>
              <a:rPr lang="en-AU" dirty="0"/>
              <a:t>If there are any non-zero path costs, there is a cycle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52201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CDC3-6EAD-431C-9623-A60085D74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Calculating Width of a Graph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2F0E5-2D93-4E41-A862-7672B2A27E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Run Floyd-</a:t>
            </a:r>
            <a:r>
              <a:rPr lang="en-AU" dirty="0" err="1"/>
              <a:t>Warshall</a:t>
            </a:r>
            <a:r>
              <a:rPr lang="en-AU" dirty="0"/>
              <a:t> (all-pairs shortest path)</a:t>
            </a:r>
          </a:p>
          <a:p>
            <a:r>
              <a:rPr lang="en-AU" dirty="0"/>
              <a:t>Find the maximum path cost</a:t>
            </a:r>
          </a:p>
          <a:p>
            <a:r>
              <a:rPr lang="en-AU" dirty="0"/>
              <a:t>This will be the width of the graph (the maximum-of-the-minimum cost between any pair of nodes)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13622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975FDA-1A8E-48CB-BA51-4C1654C24587}"/>
              </a:ext>
            </a:extLst>
          </p:cNvPr>
          <p:cNvSpPr/>
          <p:nvPr/>
        </p:nvSpPr>
        <p:spPr>
          <a:xfrm>
            <a:off x="2094136" y="1174704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14C8B4-D71B-4810-9C30-3341F3E68DC8}"/>
              </a:ext>
            </a:extLst>
          </p:cNvPr>
          <p:cNvSpPr/>
          <p:nvPr/>
        </p:nvSpPr>
        <p:spPr>
          <a:xfrm>
            <a:off x="1160243" y="188775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C44FE2-7E70-47A8-917D-60353BE487DB}"/>
              </a:ext>
            </a:extLst>
          </p:cNvPr>
          <p:cNvSpPr/>
          <p:nvPr/>
        </p:nvSpPr>
        <p:spPr>
          <a:xfrm>
            <a:off x="2981256" y="1887757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884374-99C8-4F0C-8B30-48A76566A8DE}"/>
              </a:ext>
            </a:extLst>
          </p:cNvPr>
          <p:cNvSpPr/>
          <p:nvPr/>
        </p:nvSpPr>
        <p:spPr>
          <a:xfrm>
            <a:off x="1487344" y="3325355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2986D3-55FC-4E27-B921-BFBE9745FE28}"/>
              </a:ext>
            </a:extLst>
          </p:cNvPr>
          <p:cNvSpPr/>
          <p:nvPr/>
        </p:nvSpPr>
        <p:spPr>
          <a:xfrm>
            <a:off x="2638634" y="330482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2DDE6-1AAF-459A-90B7-9FC7C8CA882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1399517" y="1314868"/>
            <a:ext cx="694619" cy="61394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797018-48E1-4E29-B491-5AB5C2782DF8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1627508" y="1413978"/>
            <a:ext cx="507681" cy="191137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571897-F474-4C13-86DB-3BFA4EF6F8FB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2333410" y="1413978"/>
            <a:ext cx="445388" cy="189085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EF223-6D22-4C0F-966E-5A94D26E900F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2374463" y="1314868"/>
            <a:ext cx="746957" cy="57288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75E0DB-8D64-4435-A784-7A99F56CBF0E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1440570" y="2027921"/>
            <a:ext cx="15406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D8DCDE-0EE6-4E56-92AB-62AA1B052F56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1300407" y="2168085"/>
            <a:ext cx="227990" cy="119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FDE591-F1A4-4883-8303-D772EF479478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1767671" y="3444992"/>
            <a:ext cx="870963" cy="2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D87842-02E0-413D-BBE7-7E3BE417410B}"/>
              </a:ext>
            </a:extLst>
          </p:cNvPr>
          <p:cNvCxnSpPr>
            <a:stCxn id="8" idx="7"/>
            <a:endCxn id="6" idx="4"/>
          </p:cNvCxnSpPr>
          <p:nvPr/>
        </p:nvCxnSpPr>
        <p:spPr>
          <a:xfrm flipV="1">
            <a:off x="2877908" y="2168084"/>
            <a:ext cx="243512" cy="117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CE3EA4-E422-42A0-A8EC-5BDACE1EA127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1399517" y="2127032"/>
            <a:ext cx="1280170" cy="121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EE46BB-CFCF-438C-B06A-6F51AC349BBE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726618" y="2127031"/>
            <a:ext cx="1295691" cy="1239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6A83D9-EBD6-48AC-854E-2E815D082EBA}"/>
              </a:ext>
            </a:extLst>
          </p:cNvPr>
          <p:cNvSpPr txBox="1"/>
          <p:nvPr/>
        </p:nvSpPr>
        <p:spPr>
          <a:xfrm>
            <a:off x="3731019" y="700818"/>
            <a:ext cx="4652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 fully connected graph (all nodes are connected to every other node), there are O(n</a:t>
            </a:r>
            <a:r>
              <a:rPr lang="en-AU" baseline="30000" dirty="0"/>
              <a:t>2</a:t>
            </a:r>
            <a:r>
              <a:rPr lang="en-AU" dirty="0"/>
              <a:t>) edges.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Example: n = 5</a:t>
            </a:r>
          </a:p>
          <a:p>
            <a:endParaRPr lang="en-AU" dirty="0"/>
          </a:p>
          <a:p>
            <a:r>
              <a:rPr lang="en-AU" dirty="0"/>
              <a:t>Number of edges:</a:t>
            </a:r>
          </a:p>
          <a:p>
            <a:r>
              <a:rPr lang="en-AU" dirty="0">
                <a:highlight>
                  <a:srgbClr val="00FFFF"/>
                </a:highlight>
              </a:rPr>
              <a:t>4</a:t>
            </a:r>
            <a:r>
              <a:rPr lang="en-AU" dirty="0"/>
              <a:t> + 3 + 2 + 1</a:t>
            </a:r>
          </a:p>
        </p:txBody>
      </p:sp>
    </p:spTree>
    <p:extLst>
      <p:ext uri="{BB962C8B-B14F-4D97-AF65-F5344CB8AC3E}">
        <p14:creationId xmlns:p14="http://schemas.microsoft.com/office/powerpoint/2010/main" val="365739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975FDA-1A8E-48CB-BA51-4C1654C24587}"/>
              </a:ext>
            </a:extLst>
          </p:cNvPr>
          <p:cNvSpPr/>
          <p:nvPr/>
        </p:nvSpPr>
        <p:spPr>
          <a:xfrm>
            <a:off x="2094136" y="1174704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14C8B4-D71B-4810-9C30-3341F3E68DC8}"/>
              </a:ext>
            </a:extLst>
          </p:cNvPr>
          <p:cNvSpPr/>
          <p:nvPr/>
        </p:nvSpPr>
        <p:spPr>
          <a:xfrm>
            <a:off x="1160243" y="188775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C44FE2-7E70-47A8-917D-60353BE487DB}"/>
              </a:ext>
            </a:extLst>
          </p:cNvPr>
          <p:cNvSpPr/>
          <p:nvPr/>
        </p:nvSpPr>
        <p:spPr>
          <a:xfrm>
            <a:off x="2981256" y="1887757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884374-99C8-4F0C-8B30-48A76566A8DE}"/>
              </a:ext>
            </a:extLst>
          </p:cNvPr>
          <p:cNvSpPr/>
          <p:nvPr/>
        </p:nvSpPr>
        <p:spPr>
          <a:xfrm>
            <a:off x="1487344" y="3325355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2986D3-55FC-4E27-B921-BFBE9745FE28}"/>
              </a:ext>
            </a:extLst>
          </p:cNvPr>
          <p:cNvSpPr/>
          <p:nvPr/>
        </p:nvSpPr>
        <p:spPr>
          <a:xfrm>
            <a:off x="2638634" y="330482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2DDE6-1AAF-459A-90B7-9FC7C8CA882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1399517" y="1314868"/>
            <a:ext cx="694619" cy="61394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797018-48E1-4E29-B491-5AB5C2782DF8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1627508" y="1413978"/>
            <a:ext cx="507681" cy="191137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571897-F474-4C13-86DB-3BFA4EF6F8FB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2333410" y="1413978"/>
            <a:ext cx="445388" cy="189085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EF223-6D22-4C0F-966E-5A94D26E900F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2374463" y="1314868"/>
            <a:ext cx="746957" cy="57288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75E0DB-8D64-4435-A784-7A99F56CBF0E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1440570" y="2027921"/>
            <a:ext cx="1540686" cy="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D8DCDE-0EE6-4E56-92AB-62AA1B052F56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1300407" y="2168085"/>
            <a:ext cx="227990" cy="119832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FDE591-F1A4-4883-8303-D772EF479478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1767671" y="3444992"/>
            <a:ext cx="870963" cy="2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D87842-02E0-413D-BBE7-7E3BE417410B}"/>
              </a:ext>
            </a:extLst>
          </p:cNvPr>
          <p:cNvCxnSpPr>
            <a:stCxn id="8" idx="7"/>
            <a:endCxn id="6" idx="4"/>
          </p:cNvCxnSpPr>
          <p:nvPr/>
        </p:nvCxnSpPr>
        <p:spPr>
          <a:xfrm flipV="1">
            <a:off x="2877908" y="2168084"/>
            <a:ext cx="243512" cy="117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CE3EA4-E422-42A0-A8EC-5BDACE1EA127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1399517" y="2127032"/>
            <a:ext cx="1280170" cy="121884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EE46BB-CFCF-438C-B06A-6F51AC349BBE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726618" y="2127031"/>
            <a:ext cx="1295691" cy="1239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6A83D9-EBD6-48AC-854E-2E815D082EBA}"/>
              </a:ext>
            </a:extLst>
          </p:cNvPr>
          <p:cNvSpPr txBox="1"/>
          <p:nvPr/>
        </p:nvSpPr>
        <p:spPr>
          <a:xfrm>
            <a:off x="3731019" y="700818"/>
            <a:ext cx="4652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 fully connected graph (all nodes are connected to every other node), there are O(n</a:t>
            </a:r>
            <a:r>
              <a:rPr lang="en-AU" baseline="30000" dirty="0"/>
              <a:t>2</a:t>
            </a:r>
            <a:r>
              <a:rPr lang="en-AU" dirty="0"/>
              <a:t>) edges.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Example: n = 5</a:t>
            </a:r>
          </a:p>
          <a:p>
            <a:endParaRPr lang="en-AU" dirty="0"/>
          </a:p>
          <a:p>
            <a:r>
              <a:rPr lang="en-AU" dirty="0"/>
              <a:t>Number of edges:</a:t>
            </a:r>
          </a:p>
          <a:p>
            <a:r>
              <a:rPr lang="en-AU" dirty="0">
                <a:highlight>
                  <a:srgbClr val="00FFFF"/>
                </a:highlight>
              </a:rPr>
              <a:t>4</a:t>
            </a:r>
            <a:r>
              <a:rPr lang="en-AU" dirty="0"/>
              <a:t> + </a:t>
            </a:r>
            <a:r>
              <a:rPr lang="en-AU" dirty="0">
                <a:highlight>
                  <a:srgbClr val="00FF00"/>
                </a:highlight>
              </a:rPr>
              <a:t>3</a:t>
            </a:r>
            <a:r>
              <a:rPr lang="en-AU" dirty="0"/>
              <a:t> + 2 + 1</a:t>
            </a:r>
          </a:p>
        </p:txBody>
      </p:sp>
    </p:spTree>
    <p:extLst>
      <p:ext uri="{BB962C8B-B14F-4D97-AF65-F5344CB8AC3E}">
        <p14:creationId xmlns:p14="http://schemas.microsoft.com/office/powerpoint/2010/main" val="2101488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975FDA-1A8E-48CB-BA51-4C1654C24587}"/>
              </a:ext>
            </a:extLst>
          </p:cNvPr>
          <p:cNvSpPr/>
          <p:nvPr/>
        </p:nvSpPr>
        <p:spPr>
          <a:xfrm>
            <a:off x="2094136" y="1174704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14C8B4-D71B-4810-9C30-3341F3E68DC8}"/>
              </a:ext>
            </a:extLst>
          </p:cNvPr>
          <p:cNvSpPr/>
          <p:nvPr/>
        </p:nvSpPr>
        <p:spPr>
          <a:xfrm>
            <a:off x="1160243" y="188775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C44FE2-7E70-47A8-917D-60353BE487DB}"/>
              </a:ext>
            </a:extLst>
          </p:cNvPr>
          <p:cNvSpPr/>
          <p:nvPr/>
        </p:nvSpPr>
        <p:spPr>
          <a:xfrm>
            <a:off x="2981256" y="1887757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884374-99C8-4F0C-8B30-48A76566A8DE}"/>
              </a:ext>
            </a:extLst>
          </p:cNvPr>
          <p:cNvSpPr/>
          <p:nvPr/>
        </p:nvSpPr>
        <p:spPr>
          <a:xfrm>
            <a:off x="1487344" y="3325355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2986D3-55FC-4E27-B921-BFBE9745FE28}"/>
              </a:ext>
            </a:extLst>
          </p:cNvPr>
          <p:cNvSpPr/>
          <p:nvPr/>
        </p:nvSpPr>
        <p:spPr>
          <a:xfrm>
            <a:off x="2638634" y="330482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2DDE6-1AAF-459A-90B7-9FC7C8CA882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1399517" y="1314868"/>
            <a:ext cx="694619" cy="61394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797018-48E1-4E29-B491-5AB5C2782DF8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1627508" y="1413978"/>
            <a:ext cx="507681" cy="191137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571897-F474-4C13-86DB-3BFA4EF6F8FB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2333410" y="1413978"/>
            <a:ext cx="445388" cy="189085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EF223-6D22-4C0F-966E-5A94D26E900F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2374463" y="1314868"/>
            <a:ext cx="746957" cy="57288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75E0DB-8D64-4435-A784-7A99F56CBF0E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1440570" y="2027921"/>
            <a:ext cx="1540686" cy="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D8DCDE-0EE6-4E56-92AB-62AA1B052F56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1300407" y="2168085"/>
            <a:ext cx="227990" cy="119832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FDE591-F1A4-4883-8303-D772EF479478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1767671" y="3444992"/>
            <a:ext cx="870963" cy="2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D87842-02E0-413D-BBE7-7E3BE417410B}"/>
              </a:ext>
            </a:extLst>
          </p:cNvPr>
          <p:cNvCxnSpPr>
            <a:stCxn id="8" idx="7"/>
            <a:endCxn id="6" idx="4"/>
          </p:cNvCxnSpPr>
          <p:nvPr/>
        </p:nvCxnSpPr>
        <p:spPr>
          <a:xfrm flipV="1">
            <a:off x="2877908" y="2168084"/>
            <a:ext cx="243512" cy="117779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CE3EA4-E422-42A0-A8EC-5BDACE1EA127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1399517" y="2127032"/>
            <a:ext cx="1280170" cy="121884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EE46BB-CFCF-438C-B06A-6F51AC349BBE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726618" y="2127031"/>
            <a:ext cx="1295691" cy="123937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6A83D9-EBD6-48AC-854E-2E815D082EBA}"/>
              </a:ext>
            </a:extLst>
          </p:cNvPr>
          <p:cNvSpPr txBox="1"/>
          <p:nvPr/>
        </p:nvSpPr>
        <p:spPr>
          <a:xfrm>
            <a:off x="3731019" y="700818"/>
            <a:ext cx="4652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 fully connected graph (all nodes are connected to every other node), there are O(n</a:t>
            </a:r>
            <a:r>
              <a:rPr lang="en-AU" baseline="30000" dirty="0"/>
              <a:t>2</a:t>
            </a:r>
            <a:r>
              <a:rPr lang="en-AU" dirty="0"/>
              <a:t>) edges.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Example: n = 5</a:t>
            </a:r>
          </a:p>
          <a:p>
            <a:endParaRPr lang="en-AU" dirty="0"/>
          </a:p>
          <a:p>
            <a:r>
              <a:rPr lang="en-AU" dirty="0"/>
              <a:t>Number of edges:</a:t>
            </a:r>
          </a:p>
          <a:p>
            <a:r>
              <a:rPr lang="en-AU" dirty="0">
                <a:highlight>
                  <a:srgbClr val="00FFFF"/>
                </a:highlight>
              </a:rPr>
              <a:t>4</a:t>
            </a:r>
            <a:r>
              <a:rPr lang="en-AU" dirty="0"/>
              <a:t> + </a:t>
            </a:r>
            <a:r>
              <a:rPr lang="en-AU" dirty="0">
                <a:highlight>
                  <a:srgbClr val="00FF00"/>
                </a:highlight>
              </a:rPr>
              <a:t>3</a:t>
            </a:r>
            <a:r>
              <a:rPr lang="en-AU" dirty="0"/>
              <a:t> + </a:t>
            </a:r>
            <a:r>
              <a:rPr lang="en-AU" dirty="0">
                <a:highlight>
                  <a:srgbClr val="FF00FF"/>
                </a:highlight>
              </a:rPr>
              <a:t>2</a:t>
            </a:r>
            <a:r>
              <a:rPr lang="en-AU" dirty="0"/>
              <a:t> + 1</a:t>
            </a:r>
          </a:p>
        </p:txBody>
      </p:sp>
    </p:spTree>
    <p:extLst>
      <p:ext uri="{BB962C8B-B14F-4D97-AF65-F5344CB8AC3E}">
        <p14:creationId xmlns:p14="http://schemas.microsoft.com/office/powerpoint/2010/main" val="3417592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975FDA-1A8E-48CB-BA51-4C1654C24587}"/>
              </a:ext>
            </a:extLst>
          </p:cNvPr>
          <p:cNvSpPr/>
          <p:nvPr/>
        </p:nvSpPr>
        <p:spPr>
          <a:xfrm>
            <a:off x="2094136" y="1174704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14C8B4-D71B-4810-9C30-3341F3E68DC8}"/>
              </a:ext>
            </a:extLst>
          </p:cNvPr>
          <p:cNvSpPr/>
          <p:nvPr/>
        </p:nvSpPr>
        <p:spPr>
          <a:xfrm>
            <a:off x="1160243" y="188775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C44FE2-7E70-47A8-917D-60353BE487DB}"/>
              </a:ext>
            </a:extLst>
          </p:cNvPr>
          <p:cNvSpPr/>
          <p:nvPr/>
        </p:nvSpPr>
        <p:spPr>
          <a:xfrm>
            <a:off x="2981256" y="1887757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884374-99C8-4F0C-8B30-48A76566A8DE}"/>
              </a:ext>
            </a:extLst>
          </p:cNvPr>
          <p:cNvSpPr/>
          <p:nvPr/>
        </p:nvSpPr>
        <p:spPr>
          <a:xfrm>
            <a:off x="1487344" y="3325355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2986D3-55FC-4E27-B921-BFBE9745FE28}"/>
              </a:ext>
            </a:extLst>
          </p:cNvPr>
          <p:cNvSpPr/>
          <p:nvPr/>
        </p:nvSpPr>
        <p:spPr>
          <a:xfrm>
            <a:off x="2638634" y="330482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2DDE6-1AAF-459A-90B7-9FC7C8CA882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1399517" y="1314868"/>
            <a:ext cx="694619" cy="613943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797018-48E1-4E29-B491-5AB5C2782DF8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1627508" y="1413978"/>
            <a:ext cx="507681" cy="191137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571897-F474-4C13-86DB-3BFA4EF6F8FB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2333410" y="1413978"/>
            <a:ext cx="445388" cy="1890850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EF223-6D22-4C0F-966E-5A94D26E900F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2374463" y="1314868"/>
            <a:ext cx="746957" cy="572889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75E0DB-8D64-4435-A784-7A99F56CBF0E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1440570" y="2027921"/>
            <a:ext cx="1540686" cy="1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D8DCDE-0EE6-4E56-92AB-62AA1B052F56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1300407" y="2168085"/>
            <a:ext cx="227990" cy="1198323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FDE591-F1A4-4883-8303-D772EF479478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1767671" y="3444992"/>
            <a:ext cx="870963" cy="205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D87842-02E0-413D-BBE7-7E3BE417410B}"/>
              </a:ext>
            </a:extLst>
          </p:cNvPr>
          <p:cNvCxnSpPr>
            <a:stCxn id="8" idx="7"/>
            <a:endCxn id="6" idx="4"/>
          </p:cNvCxnSpPr>
          <p:nvPr/>
        </p:nvCxnSpPr>
        <p:spPr>
          <a:xfrm flipV="1">
            <a:off x="2877908" y="2168084"/>
            <a:ext cx="243512" cy="117779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CE3EA4-E422-42A0-A8EC-5BDACE1EA127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1399517" y="2127032"/>
            <a:ext cx="1280170" cy="1218849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EE46BB-CFCF-438C-B06A-6F51AC349BBE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726618" y="2127031"/>
            <a:ext cx="1295691" cy="123937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6A83D9-EBD6-48AC-854E-2E815D082EBA}"/>
              </a:ext>
            </a:extLst>
          </p:cNvPr>
          <p:cNvSpPr txBox="1"/>
          <p:nvPr/>
        </p:nvSpPr>
        <p:spPr>
          <a:xfrm>
            <a:off x="3731019" y="700818"/>
            <a:ext cx="46520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 fully connected graph (all nodes are connected to every other node), there are O(n</a:t>
            </a:r>
            <a:r>
              <a:rPr lang="en-AU" baseline="30000" dirty="0"/>
              <a:t>2</a:t>
            </a:r>
            <a:r>
              <a:rPr lang="en-AU" dirty="0"/>
              <a:t>) edges.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Example: n = 5</a:t>
            </a:r>
          </a:p>
          <a:p>
            <a:endParaRPr lang="en-AU" dirty="0"/>
          </a:p>
          <a:p>
            <a:r>
              <a:rPr lang="en-AU" dirty="0"/>
              <a:t>Number of edges:</a:t>
            </a:r>
          </a:p>
          <a:p>
            <a:r>
              <a:rPr lang="en-AU" dirty="0">
                <a:highlight>
                  <a:srgbClr val="00FFFF"/>
                </a:highlight>
              </a:rPr>
              <a:t>4</a:t>
            </a:r>
            <a:r>
              <a:rPr lang="en-AU" dirty="0"/>
              <a:t> + </a:t>
            </a:r>
            <a:r>
              <a:rPr lang="en-AU" dirty="0">
                <a:highlight>
                  <a:srgbClr val="00FF00"/>
                </a:highlight>
              </a:rPr>
              <a:t>3</a:t>
            </a:r>
            <a:r>
              <a:rPr lang="en-AU" dirty="0"/>
              <a:t> + </a:t>
            </a:r>
            <a:r>
              <a:rPr lang="en-AU" dirty="0">
                <a:highlight>
                  <a:srgbClr val="FF00FF"/>
                </a:highlight>
              </a:rPr>
              <a:t>2</a:t>
            </a:r>
            <a:r>
              <a:rPr lang="en-AU" dirty="0"/>
              <a:t> + </a:t>
            </a:r>
            <a:r>
              <a:rPr lang="en-AU" dirty="0">
                <a:highlight>
                  <a:srgbClr val="FF0000"/>
                </a:highligh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89164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975FDA-1A8E-48CB-BA51-4C1654C24587}"/>
              </a:ext>
            </a:extLst>
          </p:cNvPr>
          <p:cNvSpPr/>
          <p:nvPr/>
        </p:nvSpPr>
        <p:spPr>
          <a:xfrm>
            <a:off x="2094136" y="1174704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14C8B4-D71B-4810-9C30-3341F3E68DC8}"/>
              </a:ext>
            </a:extLst>
          </p:cNvPr>
          <p:cNvSpPr/>
          <p:nvPr/>
        </p:nvSpPr>
        <p:spPr>
          <a:xfrm>
            <a:off x="1160243" y="188775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C44FE2-7E70-47A8-917D-60353BE487DB}"/>
              </a:ext>
            </a:extLst>
          </p:cNvPr>
          <p:cNvSpPr/>
          <p:nvPr/>
        </p:nvSpPr>
        <p:spPr>
          <a:xfrm>
            <a:off x="2981256" y="1887757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884374-99C8-4F0C-8B30-48A76566A8DE}"/>
              </a:ext>
            </a:extLst>
          </p:cNvPr>
          <p:cNvSpPr/>
          <p:nvPr/>
        </p:nvSpPr>
        <p:spPr>
          <a:xfrm>
            <a:off x="1487344" y="3325355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2986D3-55FC-4E27-B921-BFBE9745FE28}"/>
              </a:ext>
            </a:extLst>
          </p:cNvPr>
          <p:cNvSpPr/>
          <p:nvPr/>
        </p:nvSpPr>
        <p:spPr>
          <a:xfrm>
            <a:off x="2638634" y="330482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2DDE6-1AAF-459A-90B7-9FC7C8CA882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1399517" y="1314868"/>
            <a:ext cx="694619" cy="61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797018-48E1-4E29-B491-5AB5C2782DF8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1627508" y="1413978"/>
            <a:ext cx="507681" cy="191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571897-F474-4C13-86DB-3BFA4EF6F8FB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2333410" y="1413978"/>
            <a:ext cx="445388" cy="18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EF223-6D22-4C0F-966E-5A94D26E900F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2374463" y="1314868"/>
            <a:ext cx="746957" cy="57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75E0DB-8D64-4435-A784-7A99F56CBF0E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1440570" y="2027921"/>
            <a:ext cx="15406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D8DCDE-0EE6-4E56-92AB-62AA1B052F56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1300407" y="2168085"/>
            <a:ext cx="227990" cy="119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FDE591-F1A4-4883-8303-D772EF479478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1767671" y="3444992"/>
            <a:ext cx="870963" cy="2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D87842-02E0-413D-BBE7-7E3BE417410B}"/>
              </a:ext>
            </a:extLst>
          </p:cNvPr>
          <p:cNvCxnSpPr>
            <a:stCxn id="8" idx="7"/>
            <a:endCxn id="6" idx="4"/>
          </p:cNvCxnSpPr>
          <p:nvPr/>
        </p:nvCxnSpPr>
        <p:spPr>
          <a:xfrm flipV="1">
            <a:off x="2877908" y="2168084"/>
            <a:ext cx="243512" cy="117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CE3EA4-E422-42A0-A8EC-5BDACE1EA127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1399517" y="2127032"/>
            <a:ext cx="1280170" cy="121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EE46BB-CFCF-438C-B06A-6F51AC349BBE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726618" y="2127031"/>
            <a:ext cx="1295691" cy="1239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6A83D9-EBD6-48AC-854E-2E815D082EBA}"/>
              </a:ext>
            </a:extLst>
          </p:cNvPr>
          <p:cNvSpPr txBox="1"/>
          <p:nvPr/>
        </p:nvSpPr>
        <p:spPr>
          <a:xfrm>
            <a:off x="3731019" y="700818"/>
            <a:ext cx="493909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 fully connected graph (all nodes are connected to every other node), there are O(n</a:t>
            </a:r>
            <a:r>
              <a:rPr lang="en-AU" baseline="30000" dirty="0"/>
              <a:t>2</a:t>
            </a:r>
            <a:r>
              <a:rPr lang="en-AU" dirty="0"/>
              <a:t>) edges.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Example: n = 5</a:t>
            </a:r>
          </a:p>
          <a:p>
            <a:endParaRPr lang="en-AU" dirty="0"/>
          </a:p>
          <a:p>
            <a:r>
              <a:rPr lang="en-AU" dirty="0"/>
              <a:t>Number of edges:</a:t>
            </a:r>
          </a:p>
          <a:p>
            <a:r>
              <a:rPr lang="en-AU" dirty="0"/>
              <a:t>4 + 3 + 2 + 1</a:t>
            </a:r>
          </a:p>
          <a:p>
            <a:endParaRPr lang="en-AU" dirty="0"/>
          </a:p>
          <a:p>
            <a:r>
              <a:rPr lang="en-AU" dirty="0">
                <a:solidFill>
                  <a:srgbClr val="00B050"/>
                </a:solidFill>
              </a:rPr>
              <a:t>Applying the arithmetic series for summing 1 + 2 + … + n: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FBB6D7-F660-42EB-8CC0-5B90E1ABF960}"/>
              </a:ext>
            </a:extLst>
          </p:cNvPr>
          <p:cNvSpPr/>
          <p:nvPr/>
        </p:nvSpPr>
        <p:spPr>
          <a:xfrm>
            <a:off x="7181711" y="2571750"/>
            <a:ext cx="1348239" cy="40505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36A4D-0719-431B-A90B-2562550153F0}"/>
              </a:ext>
            </a:extLst>
          </p:cNvPr>
          <p:cNvSpPr/>
          <p:nvPr/>
        </p:nvSpPr>
        <p:spPr>
          <a:xfrm>
            <a:off x="3704745" y="2168084"/>
            <a:ext cx="1348239" cy="40505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34F72-49F2-4C53-8BE2-A4F03FF5415B}"/>
              </a:ext>
            </a:extLst>
          </p:cNvPr>
          <p:cNvCxnSpPr>
            <a:stCxn id="2" idx="1"/>
            <a:endCxn id="19" idx="6"/>
          </p:cNvCxnSpPr>
          <p:nvPr/>
        </p:nvCxnSpPr>
        <p:spPr>
          <a:xfrm flipH="1" flipV="1">
            <a:off x="5052984" y="2370612"/>
            <a:ext cx="2326172" cy="2604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731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3975FDA-1A8E-48CB-BA51-4C1654C24587}"/>
              </a:ext>
            </a:extLst>
          </p:cNvPr>
          <p:cNvSpPr/>
          <p:nvPr/>
        </p:nvSpPr>
        <p:spPr>
          <a:xfrm>
            <a:off x="2094136" y="1174704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D14C8B4-D71B-4810-9C30-3341F3E68DC8}"/>
              </a:ext>
            </a:extLst>
          </p:cNvPr>
          <p:cNvSpPr/>
          <p:nvPr/>
        </p:nvSpPr>
        <p:spPr>
          <a:xfrm>
            <a:off x="1160243" y="188775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4C44FE2-7E70-47A8-917D-60353BE487DB}"/>
              </a:ext>
            </a:extLst>
          </p:cNvPr>
          <p:cNvSpPr/>
          <p:nvPr/>
        </p:nvSpPr>
        <p:spPr>
          <a:xfrm>
            <a:off x="2981256" y="1887757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884374-99C8-4F0C-8B30-48A76566A8DE}"/>
              </a:ext>
            </a:extLst>
          </p:cNvPr>
          <p:cNvSpPr/>
          <p:nvPr/>
        </p:nvSpPr>
        <p:spPr>
          <a:xfrm>
            <a:off x="1487344" y="3325355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F2986D3-55FC-4E27-B921-BFBE9745FE28}"/>
              </a:ext>
            </a:extLst>
          </p:cNvPr>
          <p:cNvSpPr/>
          <p:nvPr/>
        </p:nvSpPr>
        <p:spPr>
          <a:xfrm>
            <a:off x="2638634" y="3304828"/>
            <a:ext cx="280327" cy="2803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32DDE6-1AAF-459A-90B7-9FC7C8CA8825}"/>
              </a:ext>
            </a:extLst>
          </p:cNvPr>
          <p:cNvCxnSpPr>
            <a:cxnSpLocks/>
            <a:stCxn id="4" idx="2"/>
            <a:endCxn id="5" idx="7"/>
          </p:cNvCxnSpPr>
          <p:nvPr/>
        </p:nvCxnSpPr>
        <p:spPr>
          <a:xfrm flipH="1">
            <a:off x="1399517" y="1314868"/>
            <a:ext cx="694619" cy="613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A797018-48E1-4E29-B491-5AB5C2782DF8}"/>
              </a:ext>
            </a:extLst>
          </p:cNvPr>
          <p:cNvCxnSpPr>
            <a:cxnSpLocks/>
            <a:stCxn id="4" idx="3"/>
            <a:endCxn id="7" idx="0"/>
          </p:cNvCxnSpPr>
          <p:nvPr/>
        </p:nvCxnSpPr>
        <p:spPr>
          <a:xfrm flipH="1">
            <a:off x="1627508" y="1413978"/>
            <a:ext cx="507681" cy="1911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571897-F474-4C13-86DB-3BFA4EF6F8FB}"/>
              </a:ext>
            </a:extLst>
          </p:cNvPr>
          <p:cNvCxnSpPr>
            <a:stCxn id="4" idx="5"/>
            <a:endCxn id="8" idx="0"/>
          </p:cNvCxnSpPr>
          <p:nvPr/>
        </p:nvCxnSpPr>
        <p:spPr>
          <a:xfrm>
            <a:off x="2333410" y="1413978"/>
            <a:ext cx="445388" cy="18908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1EF223-6D22-4C0F-966E-5A94D26E900F}"/>
              </a:ext>
            </a:extLst>
          </p:cNvPr>
          <p:cNvCxnSpPr>
            <a:stCxn id="4" idx="6"/>
            <a:endCxn id="6" idx="0"/>
          </p:cNvCxnSpPr>
          <p:nvPr/>
        </p:nvCxnSpPr>
        <p:spPr>
          <a:xfrm>
            <a:off x="2374463" y="1314868"/>
            <a:ext cx="746957" cy="5728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75E0DB-8D64-4435-A784-7A99F56CBF0E}"/>
              </a:ext>
            </a:extLst>
          </p:cNvPr>
          <p:cNvCxnSpPr>
            <a:stCxn id="5" idx="6"/>
            <a:endCxn id="6" idx="2"/>
          </p:cNvCxnSpPr>
          <p:nvPr/>
        </p:nvCxnSpPr>
        <p:spPr>
          <a:xfrm flipV="1">
            <a:off x="1440570" y="2027921"/>
            <a:ext cx="1540686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D8DCDE-0EE6-4E56-92AB-62AA1B052F56}"/>
              </a:ext>
            </a:extLst>
          </p:cNvPr>
          <p:cNvCxnSpPr>
            <a:stCxn id="5" idx="4"/>
            <a:endCxn id="7" idx="1"/>
          </p:cNvCxnSpPr>
          <p:nvPr/>
        </p:nvCxnSpPr>
        <p:spPr>
          <a:xfrm>
            <a:off x="1300407" y="2168085"/>
            <a:ext cx="227990" cy="11983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4FDE591-F1A4-4883-8303-D772EF479478}"/>
              </a:ext>
            </a:extLst>
          </p:cNvPr>
          <p:cNvCxnSpPr>
            <a:stCxn id="7" idx="6"/>
            <a:endCxn id="8" idx="2"/>
          </p:cNvCxnSpPr>
          <p:nvPr/>
        </p:nvCxnSpPr>
        <p:spPr>
          <a:xfrm flipV="1">
            <a:off x="1767671" y="3444992"/>
            <a:ext cx="870963" cy="205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1D87842-02E0-413D-BBE7-7E3BE417410B}"/>
              </a:ext>
            </a:extLst>
          </p:cNvPr>
          <p:cNvCxnSpPr>
            <a:stCxn id="8" idx="7"/>
            <a:endCxn id="6" idx="4"/>
          </p:cNvCxnSpPr>
          <p:nvPr/>
        </p:nvCxnSpPr>
        <p:spPr>
          <a:xfrm flipV="1">
            <a:off x="2877908" y="2168084"/>
            <a:ext cx="243512" cy="11777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5CE3EA4-E422-42A0-A8EC-5BDACE1EA127}"/>
              </a:ext>
            </a:extLst>
          </p:cNvPr>
          <p:cNvCxnSpPr>
            <a:stCxn id="5" idx="5"/>
            <a:endCxn id="8" idx="1"/>
          </p:cNvCxnSpPr>
          <p:nvPr/>
        </p:nvCxnSpPr>
        <p:spPr>
          <a:xfrm>
            <a:off x="1399517" y="2127032"/>
            <a:ext cx="1280170" cy="12188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EE46BB-CFCF-438C-B06A-6F51AC349BBE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726618" y="2127031"/>
            <a:ext cx="1295691" cy="12393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F76A83D9-EBD6-48AC-854E-2E815D082EBA}"/>
              </a:ext>
            </a:extLst>
          </p:cNvPr>
          <p:cNvSpPr txBox="1"/>
          <p:nvPr/>
        </p:nvSpPr>
        <p:spPr>
          <a:xfrm>
            <a:off x="3731019" y="700818"/>
            <a:ext cx="49390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In a fully connected graph (all nodes are connected to every other node), there are O(n</a:t>
            </a:r>
            <a:r>
              <a:rPr lang="en-AU" baseline="30000" dirty="0"/>
              <a:t>2</a:t>
            </a:r>
            <a:r>
              <a:rPr lang="en-AU" dirty="0"/>
              <a:t>) edges.</a:t>
            </a:r>
          </a:p>
          <a:p>
            <a:endParaRPr lang="en-AU" dirty="0"/>
          </a:p>
          <a:p>
            <a:endParaRPr lang="en-AU" dirty="0"/>
          </a:p>
          <a:p>
            <a:r>
              <a:rPr lang="en-AU" dirty="0"/>
              <a:t>Example: n = 5</a:t>
            </a:r>
          </a:p>
          <a:p>
            <a:endParaRPr lang="en-AU" dirty="0"/>
          </a:p>
          <a:p>
            <a:r>
              <a:rPr lang="en-AU" dirty="0"/>
              <a:t>Number of edges:</a:t>
            </a:r>
          </a:p>
          <a:p>
            <a:r>
              <a:rPr lang="en-AU" dirty="0"/>
              <a:t>4 + 3 + 2 + 1</a:t>
            </a:r>
          </a:p>
          <a:p>
            <a:endParaRPr lang="en-AU" dirty="0"/>
          </a:p>
          <a:p>
            <a:r>
              <a:rPr lang="en-AU" dirty="0">
                <a:solidFill>
                  <a:srgbClr val="00B050"/>
                </a:solidFill>
              </a:rPr>
              <a:t>Applying the arithmetic series for summing 1 + 2 + … + n:</a:t>
            </a:r>
          </a:p>
          <a:p>
            <a:r>
              <a:rPr lang="en-AU" dirty="0"/>
              <a:t>= n(n-1) / 2</a:t>
            </a:r>
          </a:p>
          <a:p>
            <a:r>
              <a:rPr lang="en-AU" dirty="0"/>
              <a:t>= n</a:t>
            </a:r>
            <a:r>
              <a:rPr lang="en-AU" baseline="30000" dirty="0"/>
              <a:t>2</a:t>
            </a:r>
            <a:r>
              <a:rPr lang="en-AU" dirty="0"/>
              <a:t>/2 – (n-1)/2</a:t>
            </a:r>
          </a:p>
          <a:p>
            <a:r>
              <a:rPr lang="en-AU" dirty="0"/>
              <a:t>O(n</a:t>
            </a:r>
            <a:r>
              <a:rPr lang="en-AU" baseline="30000" dirty="0"/>
              <a:t>2</a:t>
            </a:r>
            <a:r>
              <a:rPr lang="en-AU" dirty="0"/>
              <a:t>)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7FBB6D7-F660-42EB-8CC0-5B90E1ABF960}"/>
              </a:ext>
            </a:extLst>
          </p:cNvPr>
          <p:cNvSpPr/>
          <p:nvPr/>
        </p:nvSpPr>
        <p:spPr>
          <a:xfrm>
            <a:off x="7181711" y="2571750"/>
            <a:ext cx="1348239" cy="40505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0C36A4D-0719-431B-A90B-2562550153F0}"/>
              </a:ext>
            </a:extLst>
          </p:cNvPr>
          <p:cNvSpPr/>
          <p:nvPr/>
        </p:nvSpPr>
        <p:spPr>
          <a:xfrm>
            <a:off x="3704745" y="2168084"/>
            <a:ext cx="1348239" cy="405056"/>
          </a:xfrm>
          <a:prstGeom prst="ellipse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B634F72-49F2-4C53-8BE2-A4F03FF5415B}"/>
              </a:ext>
            </a:extLst>
          </p:cNvPr>
          <p:cNvCxnSpPr>
            <a:stCxn id="2" idx="1"/>
            <a:endCxn id="19" idx="6"/>
          </p:cNvCxnSpPr>
          <p:nvPr/>
        </p:nvCxnSpPr>
        <p:spPr>
          <a:xfrm flipH="1" flipV="1">
            <a:off x="5052984" y="2370612"/>
            <a:ext cx="2326172" cy="260457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916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/>
              <a:t>Overview of Graph Algorithms</a:t>
            </a:r>
            <a:endParaRPr sz="1800" dirty="0"/>
          </a:p>
        </p:txBody>
      </p:sp>
      <p:graphicFrame>
        <p:nvGraphicFramePr>
          <p:cNvPr id="118" name="Google Shape;118;p25"/>
          <p:cNvGraphicFramePr/>
          <p:nvPr/>
        </p:nvGraphicFramePr>
        <p:xfrm>
          <a:off x="311699" y="572900"/>
          <a:ext cx="8520601" cy="3997700"/>
        </p:xfrm>
        <a:graphic>
          <a:graphicData uri="http://schemas.openxmlformats.org/drawingml/2006/table">
            <a:tbl>
              <a:tblPr>
                <a:noFill/>
                <a:tableStyleId>{B0F3B74F-2DBD-45DC-A484-674D33F85186}</a:tableStyleId>
              </a:tblPr>
              <a:tblGrid>
                <a:gridCol w="2291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6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0581">
                  <a:extLst>
                    <a:ext uri="{9D8B030D-6E8A-4147-A177-3AD203B41FA5}">
                      <a16:colId xmlns:a16="http://schemas.microsoft.com/office/drawing/2014/main" val="3677506582"/>
                    </a:ext>
                  </a:extLst>
                </a:gridCol>
              </a:tblGrid>
              <a:tr h="38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>
                          <a:solidFill>
                            <a:srgbClr val="FFFFFF"/>
                          </a:solidFill>
                        </a:rPr>
                        <a:t>Algorithms</a:t>
                      </a:r>
                      <a:endParaRPr sz="110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dirty="0">
                          <a:solidFill>
                            <a:srgbClr val="FFFFFF"/>
                          </a:solidFill>
                        </a:rPr>
                        <a:t>Time Complexity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 dirty="0">
                          <a:solidFill>
                            <a:srgbClr val="FFFFFF"/>
                          </a:solidFill>
                        </a:rPr>
                        <a:t>Comments and Limitations</a:t>
                      </a:r>
                      <a:endParaRPr sz="1100" dirty="0">
                        <a:solidFill>
                          <a:srgbClr val="FFFFFF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FA8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Prim’s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O(V</a:t>
                      </a:r>
                      <a:r>
                        <a:rPr lang="en-AU" sz="1100" b="0" i="0" u="none" strike="noStrike" cap="none" baseline="30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): linear search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O(E </a:t>
                      </a:r>
                      <a:r>
                        <a:rPr lang="en-AU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logV</a:t>
                      </a: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): priority queue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For fully connected graphs, the priority queue will degenerate to O(V</a:t>
                      </a:r>
                      <a:r>
                        <a:rPr lang="en-AU" sz="1100" b="0" i="0" u="none" strike="noStrike" cap="none" baseline="30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 </a:t>
                      </a:r>
                      <a:r>
                        <a:rPr lang="en-AU" sz="1100" b="0" i="0" u="none" strike="noStrike" cap="none" baseline="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Log V</a:t>
                      </a: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) as there are O(V</a:t>
                      </a:r>
                      <a:r>
                        <a:rPr lang="en-AU" sz="1100" b="0" i="0" u="none" strike="noStrike" cap="none" baseline="30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) edges</a:t>
                      </a:r>
                    </a:p>
                  </a:txBody>
                  <a:tcPr marL="91425" marR="91425" marT="91425" marB="91425">
                    <a:lnT w="9525" cap="flat" cmpd="sng" algn="ctr">
                      <a:solidFill>
                        <a:srgbClr val="0000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Djikstra’s</a:t>
                      </a: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(single-source shortest path) – SSSP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O(E </a:t>
                      </a:r>
                      <a:r>
                        <a:rPr lang="en-AU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logV</a:t>
                      </a: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): priority queue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Negative weights not supported as Dijkstra’s will terminate at a node and not expect a subsequent incoming negative edge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Bellman-Ford (single-source shortest path) - SSSP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O(VE)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O(V</a:t>
                      </a:r>
                      <a:r>
                        <a:rPr lang="en-AU" sz="1100" b="0" i="0" u="none" strike="noStrike" cap="none" baseline="30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) : fully connected graphs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Will not return a valid path if there are negative cycles BUT can be used to detect negative cycles</a:t>
                      </a: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Floyd-</a:t>
                      </a:r>
                      <a:r>
                        <a:rPr lang="en-GB" sz="1100" b="0" i="0" u="none" strike="noStrike" cap="none" dirty="0" err="1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Warshall’s</a:t>
                      </a: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for Transitive Closure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O(V</a:t>
                      </a:r>
                      <a:r>
                        <a:rPr lang="en-AU" sz="1100" b="0" i="0" u="none" strike="noStrike" cap="none" baseline="30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Dijkstra’s for all-pairs shortest path - APSP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O(VE Log V)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O(V</a:t>
                      </a:r>
                      <a:r>
                        <a:rPr lang="en-AU" sz="1100" b="0" i="0" u="none" strike="noStrike" cap="none" baseline="30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 Log V) : fully connected graphs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Negative weights not supported</a:t>
                      </a:r>
                    </a:p>
                    <a:p>
                      <a:pPr marL="171450" lvl="0" indent="-17145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Higher space complexity (priority queue, dictionaries) than Floyd’s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3979336881"/>
                  </a:ext>
                </a:extLst>
              </a:tr>
              <a:tr h="386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Floyd’s for all-pairs shortest path - </a:t>
                      </a: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- APSP</a:t>
                      </a: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O(V</a:t>
                      </a:r>
                      <a:r>
                        <a:rPr lang="en-AU" sz="1100" b="0" i="0" u="none" strike="noStrike" cap="none" baseline="30000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lang="en-AU" sz="1100" b="0" i="0" u="none" strike="noStrike" cap="none" dirty="0">
                          <a:solidFill>
                            <a:srgbClr val="000000"/>
                          </a:solidFill>
                          <a:latin typeface="Arial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0" i="0" u="none" strike="noStrike" cap="none" dirty="0">
                        <a:solidFill>
                          <a:srgbClr val="000000"/>
                        </a:solidFill>
                        <a:latin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236760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444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3B015B2-D1C8-4923-8D43-4690C34F0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94" y="123483"/>
            <a:ext cx="3524742" cy="48965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D9CDC3-6EAD-431C-9623-A60085D74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6465" y="45679"/>
            <a:ext cx="4747535" cy="572700"/>
          </a:xfrm>
        </p:spPr>
        <p:txBody>
          <a:bodyPr/>
          <a:lstStyle/>
          <a:p>
            <a:r>
              <a:rPr lang="en-AU" dirty="0"/>
              <a:t>Prim’s (linear search for minimum cost edge)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6C3EEE-3F5E-447E-906A-4ACAA7A0E2E7}"/>
              </a:ext>
            </a:extLst>
          </p:cNvPr>
          <p:cNvSpPr/>
          <p:nvPr/>
        </p:nvSpPr>
        <p:spPr>
          <a:xfrm>
            <a:off x="111466" y="1718037"/>
            <a:ext cx="2204569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362ADE-E678-4828-B72A-4467D76ADB07}"/>
              </a:ext>
            </a:extLst>
          </p:cNvPr>
          <p:cNvSpPr/>
          <p:nvPr/>
        </p:nvSpPr>
        <p:spPr>
          <a:xfrm>
            <a:off x="454643" y="2502410"/>
            <a:ext cx="1785191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F89472-9904-478C-825F-DBF13E3961B1}"/>
              </a:ext>
            </a:extLst>
          </p:cNvPr>
          <p:cNvSpPr txBox="1"/>
          <p:nvPr/>
        </p:nvSpPr>
        <p:spPr>
          <a:xfrm>
            <a:off x="3688627" y="1248122"/>
            <a:ext cx="164660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>
                <a:solidFill>
                  <a:srgbClr val="00B050"/>
                </a:solidFill>
              </a:rPr>
              <a:t>Time complexity:</a:t>
            </a:r>
          </a:p>
          <a:p>
            <a:endParaRPr lang="en-AU" b="1" dirty="0">
              <a:solidFill>
                <a:srgbClr val="00B050"/>
              </a:solidFill>
            </a:endParaRPr>
          </a:p>
          <a:p>
            <a:r>
              <a:rPr lang="en-AU" b="1" dirty="0">
                <a:solidFill>
                  <a:srgbClr val="00B050"/>
                </a:solidFill>
              </a:rPr>
              <a:t>O(V</a:t>
            </a:r>
            <a:r>
              <a:rPr lang="en-AU" b="1" baseline="30000" dirty="0">
                <a:solidFill>
                  <a:srgbClr val="00B050"/>
                </a:solidFill>
              </a:rPr>
              <a:t>2</a:t>
            </a:r>
            <a:r>
              <a:rPr lang="en-AU" b="1" dirty="0">
                <a:solidFill>
                  <a:srgbClr val="00B050"/>
                </a:solidFill>
              </a:rPr>
              <a:t>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525E2B2-0217-433A-808E-511B644E5C7F}"/>
              </a:ext>
            </a:extLst>
          </p:cNvPr>
          <p:cNvSpPr/>
          <p:nvPr/>
        </p:nvSpPr>
        <p:spPr>
          <a:xfrm>
            <a:off x="454643" y="3777192"/>
            <a:ext cx="2795815" cy="220257"/>
          </a:xfrm>
          <a:prstGeom prst="rect">
            <a:avLst/>
          </a:prstGeom>
          <a:solidFill>
            <a:srgbClr val="92D05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2074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1224B90A977E949A271DB7F70235B50" ma:contentTypeVersion="13" ma:contentTypeDescription="Create a new document." ma:contentTypeScope="" ma:versionID="698073c699bc9b9885f48b67403bde52">
  <xsd:schema xmlns:xsd="http://www.w3.org/2001/XMLSchema" xmlns:xs="http://www.w3.org/2001/XMLSchema" xmlns:p="http://schemas.microsoft.com/office/2006/metadata/properties" xmlns:ns2="7931008f-5bd1-4c17-b04d-853b9de41564" xmlns:ns3="e922249c-2e51-498c-887c-e5d654688006" targetNamespace="http://schemas.microsoft.com/office/2006/metadata/properties" ma:root="true" ma:fieldsID="4cc5eb982bc9c597c1e411a5ae286aaf" ns2:_="" ns3:_="">
    <xsd:import namespace="7931008f-5bd1-4c17-b04d-853b9de41564"/>
    <xsd:import namespace="e922249c-2e51-498c-887c-e5d6546880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EventHashCode" minOccurs="0"/>
                <xsd:element ref="ns2:MediaServiceGenerationTime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31008f-5bd1-4c17-b04d-853b9de41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description="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22249c-2e51-498c-887c-e5d65468800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F37930-1335-4243-9218-5688100D99D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931008f-5bd1-4c17-b04d-853b9de41564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7672D27-E591-4ACE-B7CC-CF06BD47DA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DD6279-FAD2-4DCE-9F21-D8121EECBACF}">
  <ds:schemaRefs>
    <ds:schemaRef ds:uri="http://schemas.openxmlformats.org/package/2006/metadata/core-properties"/>
    <ds:schemaRef ds:uri="e922249c-2e51-498c-887c-e5d654688006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7931008f-5bd1-4c17-b04d-853b9de41564"/>
    <ds:schemaRef ds:uri="http://purl.org/dc/terms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820</Words>
  <Application>Microsoft Office PowerPoint</Application>
  <PresentationFormat>On-screen Show (16:9)</PresentationFormat>
  <Paragraphs>134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Overview of Graph Algorithms</vt:lpstr>
      <vt:lpstr>Prim’s (linear search for minimum cost edge)</vt:lpstr>
      <vt:lpstr>PowerPoint Presentation</vt:lpstr>
      <vt:lpstr>PowerPoint Presentation</vt:lpstr>
      <vt:lpstr>PowerPoint Presentation</vt:lpstr>
      <vt:lpstr>Djikstra’s</vt:lpstr>
      <vt:lpstr>Bellman Ford</vt:lpstr>
      <vt:lpstr>Floyd-Warshall Transitive Closure</vt:lpstr>
      <vt:lpstr>Floyd-Warshall All-Pairs Shortest Path</vt:lpstr>
      <vt:lpstr>Checking for negative cycles</vt:lpstr>
      <vt:lpstr>Calculating Width of a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 of Algorithm Design Patterns</dc:title>
  <dc:creator>Toan Huynh</dc:creator>
  <cp:lastModifiedBy>Toan Huynh</cp:lastModifiedBy>
  <cp:revision>16</cp:revision>
  <dcterms:modified xsi:type="dcterms:W3CDTF">2021-10-13T00:21:23Z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0x010100B1224B90A977E949A271DB7F70235B50</vt:lpwstr>
  </property>
</Properties>
</file>