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embeddedFontLst>
    <p:embeddedFont>
      <p:font typeface="Cabin Sketch"/>
      <p:regular r:id="rId66"/>
      <p:bold r:id="rId67"/>
    </p:embeddedFont>
    <p:embeddedFont>
      <p:font typeface="Poiret One"/>
      <p:regular r:id="rId68"/>
    </p:embeddedFont>
    <p:embeddedFont>
      <p:font typeface="Architects Daughter"/>
      <p:regular r:id="rId69"/>
    </p:embeddedFont>
    <p:embeddedFont>
      <p:font typeface="Slackey"/>
      <p:regular r:id="rId70"/>
    </p:embeddedFont>
    <p:embeddedFont>
      <p:font typeface="Proxima Nova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ED285D-C0D7-409C-9D0B-3141CB145258}">
  <a:tblStyle styleId="{9AED285D-C0D7-409C-9D0B-3141CB145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ProximaNova-regular.fntdata"/><Relationship Id="rId70" Type="http://schemas.openxmlformats.org/officeDocument/2006/relationships/font" Target="fonts/Slackey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CabinSketch-regular.fnt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PoiretOne-regular.fntdata"/><Relationship Id="rId23" Type="http://schemas.openxmlformats.org/officeDocument/2006/relationships/slide" Target="slides/slide16.xml"/><Relationship Id="rId67" Type="http://schemas.openxmlformats.org/officeDocument/2006/relationships/font" Target="fonts/CabinSketch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ArchitectsDaughter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9170368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917036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577f80d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577f80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577f80d0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577f80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577f80d0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577f80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577f80d0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577f80d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577f80d0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577f80d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577f80d0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c577f80d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577f80d0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577f80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577f80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577f80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917036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e917036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917036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e917036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91703689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917036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917036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917036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e917036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e917036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917036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e917036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917036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e917036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e917036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e917036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e9170368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e9170368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dfb0454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dfb0454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e9170368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e9170368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577f80d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577f80d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577f80d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577f80d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9170368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e9170368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c577f80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c577f80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577f80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577f80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c577f80d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c577f80d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e91703689_0_4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e9170368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dfb0454b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dfb0454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dfb0454b9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dfb0454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dfb0454b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dfb0454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dfb0454b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dfb0454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dfb0454b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dfb0454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577f80d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577f80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dfb0454b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dfb0454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dfb0454b9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dfb0454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e91703689_0_3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e9170368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e91703689_0_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e9170368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e91703689_0_3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e9170368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dfb0454b9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dfb0454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dfb0454b9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4dfb0454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e91703689_0_3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e9170368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e91703689_0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4e9170368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e91703689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e9170368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577f80d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577f80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e91703689_0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e9170368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e91703689_0_2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e9170368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e91703689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e9170368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e9170368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e9170368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b605435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b605435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b605435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b605435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c577f80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c577f80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c577f80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c577f80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6b605435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6b605435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577f80d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577f80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577f80d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577f80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577f80d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577f80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6054358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60543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lackey"/>
              <a:buNone/>
              <a:defRPr sz="2800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tects Daughter"/>
              <a:buChar char="●"/>
              <a:defRPr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●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●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aplab.ee.columbia.edu/reconstruction.html" TargetMode="External"/><Relationship Id="rId4" Type="http://schemas.openxmlformats.org/officeDocument/2006/relationships/hyperlink" Target="http://naplab.ee.columbia.edu/uploads/6/4/8/4/64845489/m5_ln_aud.wav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youtube.com/watch?v=9YggMqdO-tM" TargetMode="External"/><Relationship Id="rId4" Type="http://schemas.openxmlformats.org/officeDocument/2006/relationships/image" Target="../media/image1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Engager: </a:t>
            </a:r>
            <a:r>
              <a:rPr b="1"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Brain waves to speech!!</a:t>
            </a:r>
            <a:endParaRPr/>
          </a:p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11700" y="3754975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data: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30 minutes of continuous speech stories spoken by two male and two female speakers.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​Test data: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Digits zero to nine spoken by two male and two female speakers. The digits and the speakers who uttered them were not included in the training data.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http://naplab.ee.columbia.edu/reconstruction.html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86675"/>
            <a:ext cx="8839202" cy="24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Directed Graphs	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0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directed graph features edges that only go in one direction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 rot="-781982">
            <a:off x="3865711" y="2829656"/>
            <a:ext cx="939193" cy="939193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6279100" y="3720563"/>
            <a:ext cx="939300" cy="939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1517875" y="3575363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 rot="-426003">
            <a:off x="5624821" y="1914686"/>
            <a:ext cx="939303" cy="939303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6"/>
          <p:cNvCxnSpPr>
            <a:stCxn id="221" idx="6"/>
            <a:endCxn id="219" idx="2"/>
          </p:cNvCxnSpPr>
          <p:nvPr/>
        </p:nvCxnSpPr>
        <p:spPr>
          <a:xfrm flipH="1" rot="10800000">
            <a:off x="2457175" y="3405113"/>
            <a:ext cx="1420500" cy="6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6"/>
          <p:cNvCxnSpPr>
            <a:stCxn id="219" idx="7"/>
            <a:endCxn id="222" idx="2"/>
          </p:cNvCxnSpPr>
          <p:nvPr/>
        </p:nvCxnSpPr>
        <p:spPr>
          <a:xfrm flipH="1" rot="10800000">
            <a:off x="4583926" y="2442469"/>
            <a:ext cx="1044600" cy="45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6"/>
          <p:cNvCxnSpPr>
            <a:stCxn id="219" idx="5"/>
            <a:endCxn id="220" idx="2"/>
          </p:cNvCxnSpPr>
          <p:nvPr/>
        </p:nvCxnSpPr>
        <p:spPr>
          <a:xfrm>
            <a:off x="4733691" y="3547872"/>
            <a:ext cx="1545300" cy="6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6"/>
          <p:cNvCxnSpPr>
            <a:stCxn id="222" idx="5"/>
            <a:endCxn id="220" idx="0"/>
          </p:cNvCxnSpPr>
          <p:nvPr/>
        </p:nvCxnSpPr>
        <p:spPr>
          <a:xfrm>
            <a:off x="6465067" y="2672837"/>
            <a:ext cx="283800" cy="10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Graphs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weighted graph assigns values to it’s edges (like the distance between two vertices, the strength of the connection,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42</a:t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2388925" y="2991075"/>
            <a:ext cx="939300" cy="939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7"/>
          <p:cNvCxnSpPr>
            <a:endCxn id="235" idx="2"/>
          </p:cNvCxnSpPr>
          <p:nvPr/>
        </p:nvCxnSpPr>
        <p:spPr>
          <a:xfrm>
            <a:off x="3328300" y="3460825"/>
            <a:ext cx="22479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7"/>
          <p:cNvSpPr/>
          <p:nvPr/>
        </p:nvSpPr>
        <p:spPr>
          <a:xfrm>
            <a:off x="5576200" y="3182875"/>
            <a:ext cx="939300" cy="9393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Labelled Graphs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152475"/>
            <a:ext cx="85206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labelled graph contains labels on each vertex.</a:t>
            </a:r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2388925" y="2991075"/>
            <a:ext cx="939300" cy="9393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/>
          <p:nvPr/>
        </p:nvSpPr>
        <p:spPr>
          <a:xfrm>
            <a:off x="5576200" y="3182875"/>
            <a:ext cx="939300" cy="939300"/>
          </a:xfrm>
          <a:prstGeom prst="ellipse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8"/>
          <p:cNvCxnSpPr>
            <a:endCxn id="243" idx="2"/>
          </p:cNvCxnSpPr>
          <p:nvPr/>
        </p:nvCxnSpPr>
        <p:spPr>
          <a:xfrm>
            <a:off x="3328300" y="3460825"/>
            <a:ext cx="22479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8"/>
          <p:cNvSpPr txBox="1"/>
          <p:nvPr/>
        </p:nvSpPr>
        <p:spPr>
          <a:xfrm>
            <a:off x="2546650" y="3204525"/>
            <a:ext cx="624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</a:t>
            </a:r>
            <a:endParaRPr sz="2400"/>
          </a:p>
        </p:txBody>
      </p:sp>
      <p:sp>
        <p:nvSpPr>
          <p:cNvPr id="246" name="Google Shape;246;p38"/>
          <p:cNvSpPr txBox="1"/>
          <p:nvPr/>
        </p:nvSpPr>
        <p:spPr>
          <a:xfrm>
            <a:off x="5733850" y="3396325"/>
            <a:ext cx="624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Circuits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graph contains a circuit if there is more than one path that connects two vertices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no circuit									a circuit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5344950" y="289910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7100175" y="380720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7640150" y="204775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9"/>
          <p:cNvCxnSpPr>
            <a:endCxn id="254" idx="2"/>
          </p:cNvCxnSpPr>
          <p:nvPr/>
        </p:nvCxnSpPr>
        <p:spPr>
          <a:xfrm>
            <a:off x="6146775" y="3700850"/>
            <a:ext cx="953400" cy="5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9"/>
          <p:cNvCxnSpPr>
            <a:endCxn id="255" idx="2"/>
          </p:cNvCxnSpPr>
          <p:nvPr/>
        </p:nvCxnSpPr>
        <p:spPr>
          <a:xfrm flipH="1" rot="10800000">
            <a:off x="6146750" y="2517400"/>
            <a:ext cx="1493400" cy="5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9"/>
          <p:cNvCxnSpPr>
            <a:stCxn id="254" idx="7"/>
            <a:endCxn id="255" idx="4"/>
          </p:cNvCxnSpPr>
          <p:nvPr/>
        </p:nvCxnSpPr>
        <p:spPr>
          <a:xfrm flipH="1" rot="10800000">
            <a:off x="7901918" y="2987157"/>
            <a:ext cx="207900" cy="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9"/>
          <p:cNvSpPr/>
          <p:nvPr/>
        </p:nvSpPr>
        <p:spPr>
          <a:xfrm>
            <a:off x="380125" y="30784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2135350" y="39865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2937100" y="248987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9"/>
          <p:cNvCxnSpPr>
            <a:endCxn id="260" idx="2"/>
          </p:cNvCxnSpPr>
          <p:nvPr/>
        </p:nvCxnSpPr>
        <p:spPr>
          <a:xfrm>
            <a:off x="1181950" y="3880200"/>
            <a:ext cx="953400" cy="5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9"/>
          <p:cNvCxnSpPr>
            <a:stCxn id="260" idx="7"/>
            <a:endCxn id="261" idx="4"/>
          </p:cNvCxnSpPr>
          <p:nvPr/>
        </p:nvCxnSpPr>
        <p:spPr>
          <a:xfrm flipH="1" rot="10800000">
            <a:off x="2937093" y="3429307"/>
            <a:ext cx="469800" cy="6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Trees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tree is a graph that does </a:t>
            </a:r>
            <a:r>
              <a:rPr b="1" lang="en-GB">
                <a:solidFill>
                  <a:srgbClr val="FF0000"/>
                </a:solidFill>
              </a:rPr>
              <a:t>not</a:t>
            </a:r>
            <a:r>
              <a:rPr lang="en-GB"/>
              <a:t> contain any circuits and is connected.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6230475" y="287835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3794675" y="206510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2777825" y="345905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1701825" y="220570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40"/>
          <p:cNvCxnSpPr>
            <a:endCxn id="270" idx="2"/>
          </p:cNvCxnSpPr>
          <p:nvPr/>
        </p:nvCxnSpPr>
        <p:spPr>
          <a:xfrm flipH="1" rot="10800000">
            <a:off x="3717075" y="3348000"/>
            <a:ext cx="2513400" cy="5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0"/>
          <p:cNvCxnSpPr>
            <a:stCxn id="273" idx="5"/>
            <a:endCxn id="272" idx="1"/>
          </p:cNvCxnSpPr>
          <p:nvPr/>
        </p:nvCxnSpPr>
        <p:spPr>
          <a:xfrm>
            <a:off x="2503568" y="3007443"/>
            <a:ext cx="411900" cy="5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0"/>
          <p:cNvCxnSpPr>
            <a:stCxn id="272" idx="7"/>
            <a:endCxn id="271" idx="3"/>
          </p:cNvCxnSpPr>
          <p:nvPr/>
        </p:nvCxnSpPr>
        <p:spPr>
          <a:xfrm flipH="1" rot="10800000">
            <a:off x="3579568" y="2866707"/>
            <a:ext cx="352800" cy="7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Forest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Is a collection of trees (how cute!)</a:t>
            </a:r>
            <a:endParaRPr/>
          </a:p>
        </p:txBody>
      </p:sp>
      <p:sp>
        <p:nvSpPr>
          <p:cNvPr id="283" name="Google Shape;283;p41"/>
          <p:cNvSpPr/>
          <p:nvPr/>
        </p:nvSpPr>
        <p:spPr>
          <a:xfrm>
            <a:off x="2120925" y="40502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7068650" y="156850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6064925" y="35326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6092500" y="238960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>
            <a:off x="3328275" y="25933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2120925" y="175770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>
            <a:off x="979225" y="238960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2120925" y="282447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41"/>
          <p:cNvCxnSpPr>
            <a:stCxn id="289" idx="6"/>
            <a:endCxn id="290" idx="1"/>
          </p:cNvCxnSpPr>
          <p:nvPr/>
        </p:nvCxnSpPr>
        <p:spPr>
          <a:xfrm>
            <a:off x="1918525" y="2859250"/>
            <a:ext cx="3399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1"/>
          <p:cNvCxnSpPr>
            <a:stCxn id="288" idx="4"/>
            <a:endCxn id="290" idx="0"/>
          </p:cNvCxnSpPr>
          <p:nvPr/>
        </p:nvCxnSpPr>
        <p:spPr>
          <a:xfrm>
            <a:off x="2590575" y="2697000"/>
            <a:ext cx="0" cy="1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1"/>
          <p:cNvCxnSpPr>
            <a:stCxn id="290" idx="6"/>
            <a:endCxn id="287" idx="2"/>
          </p:cNvCxnSpPr>
          <p:nvPr/>
        </p:nvCxnSpPr>
        <p:spPr>
          <a:xfrm flipH="1" rot="10800000">
            <a:off x="3060225" y="3063125"/>
            <a:ext cx="26820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1"/>
          <p:cNvCxnSpPr>
            <a:stCxn id="290" idx="4"/>
            <a:endCxn id="283" idx="0"/>
          </p:cNvCxnSpPr>
          <p:nvPr/>
        </p:nvCxnSpPr>
        <p:spPr>
          <a:xfrm>
            <a:off x="2590575" y="3763775"/>
            <a:ext cx="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1"/>
          <p:cNvCxnSpPr>
            <a:stCxn id="286" idx="4"/>
            <a:endCxn id="285" idx="0"/>
          </p:cNvCxnSpPr>
          <p:nvPr/>
        </p:nvCxnSpPr>
        <p:spPr>
          <a:xfrm flipH="1">
            <a:off x="6534550" y="3328900"/>
            <a:ext cx="276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>
            <a:stCxn id="286" idx="7"/>
            <a:endCxn id="284" idx="3"/>
          </p:cNvCxnSpPr>
          <p:nvPr/>
        </p:nvCxnSpPr>
        <p:spPr>
          <a:xfrm flipH="1" rot="10800000">
            <a:off x="6894243" y="2370257"/>
            <a:ext cx="312000" cy="15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 Trees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join two trees together by adding just one edge to construct a bigger tree.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Seems obvious but it might be a useful thing to remember in a few lessons’ time.</a:t>
            </a:r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300" y="3522975"/>
            <a:ext cx="1299575" cy="12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 of a graph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width of a graph is the minimum distance required to ensure that it is possible to travel from any node to any other node.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the maximum of all of the minimum distances separating all pairs of nodes in a graph.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the maximum of all of the minimum distances separating all pairs of nodes in a graph.</a:t>
            </a:r>
            <a:endParaRPr/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minimum distances separating all </a:t>
            </a:r>
            <a:r>
              <a:rPr lang="en-GB">
                <a:highlight>
                  <a:srgbClr val="FFFF00"/>
                </a:highlight>
              </a:rPr>
              <a:t>pa</a:t>
            </a:r>
            <a:r>
              <a:rPr lang="en-GB">
                <a:highlight>
                  <a:srgbClr val="FFFF00"/>
                </a:highlight>
              </a:rPr>
              <a:t>ir</a:t>
            </a:r>
            <a:r>
              <a:rPr lang="en-GB"/>
              <a:t>s</a:t>
            </a:r>
            <a:r>
              <a:rPr lang="en-GB"/>
              <a:t> of nodes in a graph.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Neural networks… are graphs!</a:t>
            </a:r>
            <a:endParaRPr/>
          </a:p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63" y="1152475"/>
            <a:ext cx="7548675" cy="36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minimum distances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</a:t>
            </a:r>
            <a:r>
              <a:rPr lang="en-GB"/>
              <a:t> of nodes in a graph.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minimum </a:t>
            </a:r>
            <a:r>
              <a:rPr lang="en-GB">
                <a:highlight>
                  <a:srgbClr val="FFFF00"/>
                </a:highlight>
              </a:rPr>
              <a:t>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</a:t>
            </a:r>
            <a:r>
              <a:rPr lang="en-GB"/>
              <a:t> of nodes in a graph.</a:t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47"/>
          <p:cNvCxnSpPr>
            <a:stCxn id="336" idx="6"/>
          </p:cNvCxnSpPr>
          <p:nvPr/>
        </p:nvCxnSpPr>
        <p:spPr>
          <a:xfrm>
            <a:off x="5115700" y="1867400"/>
            <a:ext cx="119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7"/>
          <p:cNvCxnSpPr/>
          <p:nvPr/>
        </p:nvCxnSpPr>
        <p:spPr>
          <a:xfrm>
            <a:off x="6295750" y="1894975"/>
            <a:ext cx="13800" cy="1402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7"/>
          <p:cNvCxnSpPr/>
          <p:nvPr/>
        </p:nvCxnSpPr>
        <p:spPr>
          <a:xfrm flipH="1" rot="10800000">
            <a:off x="5115700" y="1860200"/>
            <a:ext cx="1187100" cy="7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7"/>
          <p:cNvCxnSpPr>
            <a:stCxn id="337" idx="6"/>
          </p:cNvCxnSpPr>
          <p:nvPr/>
        </p:nvCxnSpPr>
        <p:spPr>
          <a:xfrm>
            <a:off x="5809525" y="3283125"/>
            <a:ext cx="493200" cy="7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7"/>
          <p:cNvCxnSpPr>
            <a:stCxn id="336" idx="0"/>
          </p:cNvCxnSpPr>
          <p:nvPr/>
        </p:nvCxnSpPr>
        <p:spPr>
          <a:xfrm rot="10800000">
            <a:off x="4907500" y="1159250"/>
            <a:ext cx="6300" cy="51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7"/>
          <p:cNvCxnSpPr/>
          <p:nvPr/>
        </p:nvCxnSpPr>
        <p:spPr>
          <a:xfrm flipH="1">
            <a:off x="3519175" y="1152250"/>
            <a:ext cx="1402200" cy="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7"/>
          <p:cNvCxnSpPr/>
          <p:nvPr/>
        </p:nvCxnSpPr>
        <p:spPr>
          <a:xfrm rot="10800000">
            <a:off x="3490150" y="1134900"/>
            <a:ext cx="41700" cy="287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7"/>
          <p:cNvCxnSpPr/>
          <p:nvPr/>
        </p:nvCxnSpPr>
        <p:spPr>
          <a:xfrm rot="10800000">
            <a:off x="3560825" y="3991325"/>
            <a:ext cx="645600" cy="1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7"/>
          <p:cNvCxnSpPr/>
          <p:nvPr/>
        </p:nvCxnSpPr>
        <p:spPr>
          <a:xfrm>
            <a:off x="4192550" y="3297125"/>
            <a:ext cx="0" cy="722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7"/>
          <p:cNvCxnSpPr>
            <a:stCxn id="337" idx="2"/>
          </p:cNvCxnSpPr>
          <p:nvPr/>
        </p:nvCxnSpPr>
        <p:spPr>
          <a:xfrm rot="10800000">
            <a:off x="4185625" y="3283125"/>
            <a:ext cx="1220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48"/>
          <p:cNvCxnSpPr>
            <a:stCxn id="354" idx="6"/>
          </p:cNvCxnSpPr>
          <p:nvPr/>
        </p:nvCxnSpPr>
        <p:spPr>
          <a:xfrm>
            <a:off x="5115700" y="1867400"/>
            <a:ext cx="119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8"/>
          <p:cNvCxnSpPr/>
          <p:nvPr/>
        </p:nvCxnSpPr>
        <p:spPr>
          <a:xfrm>
            <a:off x="6295750" y="1894975"/>
            <a:ext cx="13800" cy="1402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 flipH="1" rot="10800000">
            <a:off x="5115700" y="1860200"/>
            <a:ext cx="1187100" cy="7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>
            <a:stCxn id="355" idx="6"/>
          </p:cNvCxnSpPr>
          <p:nvPr/>
        </p:nvCxnSpPr>
        <p:spPr>
          <a:xfrm>
            <a:off x="5809525" y="3283125"/>
            <a:ext cx="493200" cy="7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8"/>
          <p:cNvCxnSpPr>
            <a:stCxn id="354" idx="0"/>
          </p:cNvCxnSpPr>
          <p:nvPr/>
        </p:nvCxnSpPr>
        <p:spPr>
          <a:xfrm rot="10800000">
            <a:off x="4907500" y="1159250"/>
            <a:ext cx="6300" cy="51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8"/>
          <p:cNvCxnSpPr/>
          <p:nvPr/>
        </p:nvCxnSpPr>
        <p:spPr>
          <a:xfrm flipH="1">
            <a:off x="3519175" y="1152250"/>
            <a:ext cx="1402200" cy="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8"/>
          <p:cNvCxnSpPr/>
          <p:nvPr/>
        </p:nvCxnSpPr>
        <p:spPr>
          <a:xfrm rot="10800000">
            <a:off x="3490150" y="1134900"/>
            <a:ext cx="41700" cy="287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8"/>
          <p:cNvCxnSpPr/>
          <p:nvPr/>
        </p:nvCxnSpPr>
        <p:spPr>
          <a:xfrm rot="10800000">
            <a:off x="3560825" y="3991325"/>
            <a:ext cx="645600" cy="1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8"/>
          <p:cNvCxnSpPr/>
          <p:nvPr/>
        </p:nvCxnSpPr>
        <p:spPr>
          <a:xfrm>
            <a:off x="4192550" y="3297125"/>
            <a:ext cx="0" cy="722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8"/>
          <p:cNvCxnSpPr>
            <a:stCxn id="355" idx="2"/>
          </p:cNvCxnSpPr>
          <p:nvPr/>
        </p:nvCxnSpPr>
        <p:spPr>
          <a:xfrm rot="10800000">
            <a:off x="4185625" y="3283125"/>
            <a:ext cx="1220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49"/>
          <p:cNvCxnSpPr>
            <a:stCxn id="372" idx="6"/>
          </p:cNvCxnSpPr>
          <p:nvPr/>
        </p:nvCxnSpPr>
        <p:spPr>
          <a:xfrm>
            <a:off x="5115700" y="1867400"/>
            <a:ext cx="119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9"/>
          <p:cNvCxnSpPr/>
          <p:nvPr/>
        </p:nvCxnSpPr>
        <p:spPr>
          <a:xfrm>
            <a:off x="6295750" y="1894975"/>
            <a:ext cx="13800" cy="1402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9"/>
          <p:cNvCxnSpPr/>
          <p:nvPr/>
        </p:nvCxnSpPr>
        <p:spPr>
          <a:xfrm flipH="1" rot="10800000">
            <a:off x="5115700" y="1860200"/>
            <a:ext cx="11871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9"/>
          <p:cNvCxnSpPr>
            <a:stCxn id="373" idx="6"/>
          </p:cNvCxnSpPr>
          <p:nvPr/>
        </p:nvCxnSpPr>
        <p:spPr>
          <a:xfrm>
            <a:off x="5809525" y="3283125"/>
            <a:ext cx="4932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50"/>
          <p:cNvCxnSpPr>
            <a:stCxn id="384" idx="6"/>
          </p:cNvCxnSpPr>
          <p:nvPr/>
        </p:nvCxnSpPr>
        <p:spPr>
          <a:xfrm>
            <a:off x="5115700" y="1867400"/>
            <a:ext cx="119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0"/>
          <p:cNvCxnSpPr/>
          <p:nvPr/>
        </p:nvCxnSpPr>
        <p:spPr>
          <a:xfrm>
            <a:off x="6295750" y="1894975"/>
            <a:ext cx="13800" cy="1402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50"/>
          <p:cNvCxnSpPr/>
          <p:nvPr/>
        </p:nvCxnSpPr>
        <p:spPr>
          <a:xfrm flipH="1" rot="10800000">
            <a:off x="5115700" y="1860200"/>
            <a:ext cx="11871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>
            <a:stCxn id="385" idx="6"/>
          </p:cNvCxnSpPr>
          <p:nvPr/>
        </p:nvCxnSpPr>
        <p:spPr>
          <a:xfrm>
            <a:off x="5809525" y="3283125"/>
            <a:ext cx="4932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maximum </a:t>
            </a:r>
            <a:r>
              <a:rPr lang="en-GB"/>
              <a:t>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/>
          <p:nvPr/>
        </p:nvSpPr>
        <p:spPr>
          <a:xfrm>
            <a:off x="4711900" y="1676150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>
            <a:off x="5405725" y="3091875"/>
            <a:ext cx="403800" cy="3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51"/>
          <p:cNvCxnSpPr>
            <a:stCxn id="396" idx="6"/>
          </p:cNvCxnSpPr>
          <p:nvPr/>
        </p:nvCxnSpPr>
        <p:spPr>
          <a:xfrm>
            <a:off x="5115700" y="1867400"/>
            <a:ext cx="119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1"/>
          <p:cNvCxnSpPr/>
          <p:nvPr/>
        </p:nvCxnSpPr>
        <p:spPr>
          <a:xfrm>
            <a:off x="6295750" y="1894975"/>
            <a:ext cx="13800" cy="1402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1"/>
          <p:cNvCxnSpPr/>
          <p:nvPr/>
        </p:nvCxnSpPr>
        <p:spPr>
          <a:xfrm flipH="1" rot="10800000">
            <a:off x="5115700" y="1860200"/>
            <a:ext cx="11871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>
            <a:stCxn id="397" idx="6"/>
          </p:cNvCxnSpPr>
          <p:nvPr/>
        </p:nvCxnSpPr>
        <p:spPr>
          <a:xfrm>
            <a:off x="5809525" y="3283125"/>
            <a:ext cx="493200" cy="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5" y="0"/>
            <a:ext cx="86363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311700" y="12915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is the</a:t>
            </a:r>
            <a:r>
              <a:rPr lang="en-GB"/>
              <a:t> maximum of all of the minimum distances separating all pairs of nodes in a graph.</a:t>
            </a:r>
            <a:endParaRPr/>
          </a:p>
        </p:txBody>
      </p:sp>
      <p:pic>
        <p:nvPicPr>
          <p:cNvPr id="412" name="Google Shape;4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00" y="1004478"/>
            <a:ext cx="606882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3"/>
          <p:cNvSpPr txBox="1"/>
          <p:nvPr/>
        </p:nvSpPr>
        <p:spPr>
          <a:xfrm>
            <a:off x="6622000" y="3297175"/>
            <a:ext cx="1902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is the width of this graph?</a:t>
            </a:r>
            <a:endParaRPr/>
          </a:p>
        </p:txBody>
      </p:sp>
      <p:sp>
        <p:nvSpPr>
          <p:cNvPr id="414" name="Google Shape;414;p53"/>
          <p:cNvSpPr txBox="1"/>
          <p:nvPr/>
        </p:nvSpPr>
        <p:spPr>
          <a:xfrm>
            <a:off x="8810625" y="4900975"/>
            <a:ext cx="351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TizH</a:t>
            </a:r>
            <a:endParaRPr sz="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etwork graph" id="419" name="Google Shape;4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73564" y="1800911"/>
            <a:ext cx="3196875" cy="33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 of a graph</a:t>
            </a:r>
            <a:endParaRPr/>
          </a:p>
        </p:txBody>
      </p:sp>
      <p:sp>
        <p:nvSpPr>
          <p:cNvPr id="421" name="Google Shape;4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a graph has no weightings on its edges, the width simply refers to the number of edges that you have to traverse for the maximum-minimum separation of nodes.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 of a graph</a:t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a graph has weightings on its edges, the width is then the addition of these weights that lead to the maximum-minimum separation of nodes.</a:t>
            </a:r>
            <a:endParaRPr/>
          </a:p>
        </p:txBody>
      </p:sp>
      <p:pic>
        <p:nvPicPr>
          <p:cNvPr descr="Image result for weighted network graph" id="428" name="Google Shape;4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0" y="1642000"/>
            <a:ext cx="3685000" cy="33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etwork graph"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>
            <p:ph type="ctrTitle"/>
          </p:nvPr>
        </p:nvSpPr>
        <p:spPr>
          <a:xfrm>
            <a:off x="159300" y="1023325"/>
            <a:ext cx="40434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Slackey"/>
                <a:ea typeface="Slackey"/>
                <a:cs typeface="Slackey"/>
                <a:sym typeface="Slackey"/>
              </a:rPr>
              <a:t>Graphs</a:t>
            </a:r>
            <a:endParaRPr b="1">
              <a:solidFill>
                <a:srgbClr val="43434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415200" y="1957325"/>
            <a:ext cx="353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abstract data type of the immediate future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 of a graph</a:t>
            </a:r>
            <a:endParaRPr/>
          </a:p>
        </p:txBody>
      </p:sp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a graph has weightings on it’s edges, the width is then the addition of these weights that lead to the maximum-minimum separation of nodes.</a:t>
            </a:r>
            <a:endParaRPr/>
          </a:p>
        </p:txBody>
      </p:sp>
      <p:pic>
        <p:nvPicPr>
          <p:cNvPr descr="Image result for weighted network graph" id="435" name="Google Shape;4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00" y="1642000"/>
            <a:ext cx="3685000" cy="33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6"/>
          <p:cNvSpPr txBox="1"/>
          <p:nvPr/>
        </p:nvSpPr>
        <p:spPr>
          <a:xfrm>
            <a:off x="6580350" y="2408625"/>
            <a:ext cx="1902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is the width of this graph?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Minimal Spanning Trees</a:t>
            </a:r>
            <a:endParaRPr/>
          </a:p>
        </p:txBody>
      </p:sp>
      <p:sp>
        <p:nvSpPr>
          <p:cNvPr id="442" name="Google Shape;44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minimal spanning tree represents the tree which will connect all nodes of the graph in the shortest possible distance</a:t>
            </a:r>
            <a:endParaRPr/>
          </a:p>
        </p:txBody>
      </p:sp>
      <p:pic>
        <p:nvPicPr>
          <p:cNvPr descr="Image result for weighted network graph" id="443" name="Google Shape;4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0550"/>
            <a:ext cx="3685000" cy="338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ighted network graph" id="444" name="Google Shape;444;p5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4666850" y="1852050"/>
            <a:ext cx="3685000" cy="33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Minimal Spanning Trees</a:t>
            </a:r>
            <a:endParaRPr/>
          </a:p>
        </p:txBody>
      </p:sp>
      <p:sp>
        <p:nvSpPr>
          <p:cNvPr id="450" name="Google Shape;45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minimal spanning tree represents the tree which will connect all nodes of the graph in the shortest possible distance</a:t>
            </a:r>
            <a:endParaRPr/>
          </a:p>
        </p:txBody>
      </p:sp>
      <p:pic>
        <p:nvPicPr>
          <p:cNvPr descr="Image result for weighted network graph" id="451" name="Google Shape;4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0550"/>
            <a:ext cx="3685000" cy="338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ighted network graph" id="452" name="Google Shape;452;p5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4666850" y="1852050"/>
            <a:ext cx="3685000" cy="338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8"/>
          <p:cNvCxnSpPr>
            <a:stCxn id="454" idx="5"/>
          </p:cNvCxnSpPr>
          <p:nvPr/>
        </p:nvCxnSpPr>
        <p:spPr>
          <a:xfrm>
            <a:off x="5671155" y="3148555"/>
            <a:ext cx="683700" cy="3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8"/>
          <p:cNvCxnSpPr/>
          <p:nvPr/>
        </p:nvCxnSpPr>
        <p:spPr>
          <a:xfrm flipH="1" rot="10800000">
            <a:off x="5479300" y="3809225"/>
            <a:ext cx="875700" cy="312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8"/>
          <p:cNvCxnSpPr/>
          <p:nvPr/>
        </p:nvCxnSpPr>
        <p:spPr>
          <a:xfrm>
            <a:off x="6903050" y="3816975"/>
            <a:ext cx="822600" cy="768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8"/>
          <p:cNvCxnSpPr/>
          <p:nvPr/>
        </p:nvCxnSpPr>
        <p:spPr>
          <a:xfrm flipH="1" rot="10800000">
            <a:off x="6872600" y="2766225"/>
            <a:ext cx="525300" cy="738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8"/>
          <p:cNvSpPr/>
          <p:nvPr/>
        </p:nvSpPr>
        <p:spPr>
          <a:xfrm>
            <a:off x="5182325" y="265972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8"/>
          <p:cNvSpPr/>
          <p:nvPr/>
        </p:nvSpPr>
        <p:spPr>
          <a:xfrm>
            <a:off x="7268575" y="22258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"/>
          <p:cNvSpPr/>
          <p:nvPr/>
        </p:nvSpPr>
        <p:spPr>
          <a:xfrm>
            <a:off x="4938925" y="39150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8"/>
          <p:cNvSpPr/>
          <p:nvPr/>
        </p:nvSpPr>
        <p:spPr>
          <a:xfrm>
            <a:off x="6354875" y="3406200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7603950" y="44877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Minimal Spanning Trees</a:t>
            </a:r>
            <a:endParaRPr/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minimal spanning tree represents the tree which will connect all nodes of the graph in the shortest possible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   </a:t>
            </a:r>
            <a:r>
              <a:rPr lang="en-GB" sz="6000">
                <a:solidFill>
                  <a:srgbClr val="0000FF"/>
                </a:solidFill>
              </a:rPr>
              <a:t>OR</a:t>
            </a:r>
            <a:endParaRPr sz="6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</a:t>
            </a:r>
            <a:endParaRPr/>
          </a:p>
        </p:txBody>
      </p:sp>
      <p:pic>
        <p:nvPicPr>
          <p:cNvPr descr="Image result for weighted network graph" id="468" name="Google Shape;4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0550"/>
            <a:ext cx="3685000" cy="338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ighted network graph" id="469" name="Google Shape;469;p5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4666850" y="1852050"/>
            <a:ext cx="3685000" cy="338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59"/>
          <p:cNvCxnSpPr>
            <a:stCxn id="471" idx="5"/>
          </p:cNvCxnSpPr>
          <p:nvPr/>
        </p:nvCxnSpPr>
        <p:spPr>
          <a:xfrm>
            <a:off x="5671155" y="3148555"/>
            <a:ext cx="683700" cy="39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9"/>
          <p:cNvCxnSpPr/>
          <p:nvPr/>
        </p:nvCxnSpPr>
        <p:spPr>
          <a:xfrm flipH="1" rot="10800000">
            <a:off x="5479300" y="3809225"/>
            <a:ext cx="875700" cy="3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6903050" y="3816975"/>
            <a:ext cx="822600" cy="76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9"/>
          <p:cNvCxnSpPr>
            <a:stCxn id="471" idx="6"/>
            <a:endCxn id="475" idx="2"/>
          </p:cNvCxnSpPr>
          <p:nvPr/>
        </p:nvCxnSpPr>
        <p:spPr>
          <a:xfrm flipH="1" rot="10800000">
            <a:off x="5755025" y="2512275"/>
            <a:ext cx="1513500" cy="43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59"/>
          <p:cNvSpPr/>
          <p:nvPr/>
        </p:nvSpPr>
        <p:spPr>
          <a:xfrm>
            <a:off x="5182325" y="265972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9"/>
          <p:cNvSpPr/>
          <p:nvPr/>
        </p:nvSpPr>
        <p:spPr>
          <a:xfrm>
            <a:off x="7268575" y="22258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9"/>
          <p:cNvSpPr/>
          <p:nvPr/>
        </p:nvSpPr>
        <p:spPr>
          <a:xfrm>
            <a:off x="4938925" y="39150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/>
          <p:nvPr/>
        </p:nvSpPr>
        <p:spPr>
          <a:xfrm>
            <a:off x="6354875" y="3406200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9"/>
          <p:cNvSpPr/>
          <p:nvPr/>
        </p:nvSpPr>
        <p:spPr>
          <a:xfrm>
            <a:off x="7603950" y="4487775"/>
            <a:ext cx="572700" cy="57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title"/>
          </p:nvPr>
        </p:nvSpPr>
        <p:spPr>
          <a:xfrm>
            <a:off x="311700" y="1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Menti task: Describe this neural network using the terms you learned today</a:t>
            </a:r>
            <a:endParaRPr sz="3000"/>
          </a:p>
        </p:txBody>
      </p:sp>
      <p:sp>
        <p:nvSpPr>
          <p:cNvPr id="484" name="Google Shape;48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63" y="1152475"/>
            <a:ext cx="7548675" cy="36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Input and Construction</a:t>
            </a:r>
            <a:r>
              <a:rPr lang="en-GB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:</a:t>
            </a:r>
            <a:endParaRPr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91" name="Google Shape;491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oiret One"/>
                <a:ea typeface="Poiret One"/>
                <a:cs typeface="Poiret One"/>
                <a:sym typeface="Poiret One"/>
              </a:rPr>
              <a:t>Let’s take a look at your solutions to the Missionaries and Cannibals problem...</a:t>
            </a:r>
            <a:endParaRPr sz="24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Input and Construction</a:t>
            </a:r>
            <a:r>
              <a:rPr lang="en-GB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:</a:t>
            </a:r>
            <a:endParaRPr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iret One"/>
                <a:ea typeface="Poiret One"/>
                <a:cs typeface="Poiret One"/>
                <a:sym typeface="Poiret One"/>
              </a:rPr>
              <a:t>ADT’s are simply ways of representing information. </a:t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iret One"/>
                <a:ea typeface="Poiret One"/>
                <a:cs typeface="Poiret One"/>
                <a:sym typeface="Poiret One"/>
              </a:rPr>
              <a:t>What is nice about ADT’s is that you are taking a real problem and representing it in an abstract way that focuses on what parts are necessary to the solution or representation. This is called </a:t>
            </a:r>
            <a:r>
              <a:rPr b="1" lang="en-GB" sz="1800" u="sng">
                <a:solidFill>
                  <a:srgbClr val="0000FF"/>
                </a:solidFill>
                <a:latin typeface="Poiret One"/>
                <a:ea typeface="Poiret One"/>
                <a:cs typeface="Poiret One"/>
                <a:sym typeface="Poiret One"/>
              </a:rPr>
              <a:t>Abstraction.</a:t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498" name="Google Shape;498;p62"/>
          <p:cNvPicPr preferRelativeResize="0"/>
          <p:nvPr/>
        </p:nvPicPr>
        <p:blipFill rotWithShape="1">
          <a:blip r:embed="rId3">
            <a:alphaModFix/>
          </a:blip>
          <a:srcRect b="0" l="15129" r="26318" t="2219"/>
          <a:stretch/>
        </p:blipFill>
        <p:spPr>
          <a:xfrm rot="-5400000">
            <a:off x="3752838" y="2177038"/>
            <a:ext cx="1638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Input and Construction:</a:t>
            </a:r>
            <a:endParaRPr sz="3600"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04" name="Google Shape;504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iret One"/>
                <a:ea typeface="Poiret One"/>
                <a:cs typeface="Poiret One"/>
                <a:sym typeface="Poiret One"/>
              </a:rPr>
              <a:t>Once a model is represented by a particular ADT, we can then use the characteristics of that ADT to help solve it without even needing to know the original context of the problem. </a:t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iret One"/>
                <a:ea typeface="Poiret One"/>
                <a:cs typeface="Poiret One"/>
                <a:sym typeface="Poiret One"/>
              </a:rPr>
              <a:t>Modelling data in the form of an ADT is an important first step in trying to solve the problem.</a:t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iret One"/>
                <a:ea typeface="Poiret One"/>
                <a:cs typeface="Poiret One"/>
                <a:sym typeface="Poiret One"/>
              </a:rPr>
              <a:t>If a problem can be solved by repeatedly doing the same operation, we can reuse algorithms that solve these components repeatedly as part of a larger algorithm. This is known as </a:t>
            </a:r>
            <a:r>
              <a:rPr b="1" lang="en-GB" sz="1800" u="sng">
                <a:solidFill>
                  <a:srgbClr val="0000FF"/>
                </a:solidFill>
                <a:latin typeface="Poiret One"/>
                <a:ea typeface="Poiret One"/>
                <a:cs typeface="Poiret One"/>
                <a:sym typeface="Poiret One"/>
              </a:rPr>
              <a:t>Modularisation.</a:t>
            </a:r>
            <a:endParaRPr sz="18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86" y="101012"/>
            <a:ext cx="4287842" cy="49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00000</a:t>
            </a:r>
            <a:endParaRPr sz="3000"/>
          </a:p>
        </p:txBody>
      </p:sp>
      <p:sp>
        <p:nvSpPr>
          <p:cNvPr id="515" name="Google Shape;515;p65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Missionary 1, Missionary 2, Cannibal 1, Cannibal 2, Boat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Vertices/nodes and edges</a:t>
            </a:r>
            <a:endParaRPr/>
          </a:p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vertex…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also a node…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Nodes and vertices are the same thing.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0"/>
          <p:cNvSpPr/>
          <p:nvPr/>
        </p:nvSpPr>
        <p:spPr>
          <a:xfrm>
            <a:off x="5699675" y="293195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</a:rPr>
              <a:t>0</a:t>
            </a:r>
            <a:r>
              <a:rPr lang="en-GB" sz="3000"/>
              <a:t>0000</a:t>
            </a:r>
            <a:endParaRPr sz="3000"/>
          </a:p>
        </p:txBody>
      </p:sp>
      <p:sp>
        <p:nvSpPr>
          <p:cNvPr id="521" name="Google Shape;521;p66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Missionary 1</a:t>
            </a:r>
            <a:r>
              <a:rPr lang="en-GB" sz="1800"/>
              <a:t>, Missionary 2, Cannibal 1, Cannibal 2, Boat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b="1" lang="en-GB" sz="3000">
                <a:solidFill>
                  <a:srgbClr val="FF0000"/>
                </a:solidFill>
              </a:rPr>
              <a:t>0</a:t>
            </a:r>
            <a:r>
              <a:rPr lang="en-GB" sz="3000"/>
              <a:t>000</a:t>
            </a:r>
            <a:endParaRPr sz="3000"/>
          </a:p>
        </p:txBody>
      </p:sp>
      <p:sp>
        <p:nvSpPr>
          <p:cNvPr id="527" name="Google Shape;527;p67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Missionary 1, </a:t>
            </a:r>
            <a:r>
              <a:rPr b="1" lang="en-GB" sz="1800">
                <a:solidFill>
                  <a:srgbClr val="FF0000"/>
                </a:solidFill>
              </a:rPr>
              <a:t>Missionary 2</a:t>
            </a:r>
            <a:r>
              <a:rPr lang="en-GB" sz="1800"/>
              <a:t>, Cannibal 1, Cannibal 2, Boat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GB" sz="3000">
                <a:solidFill>
                  <a:srgbClr val="434343"/>
                </a:solidFill>
              </a:rPr>
              <a:t>0</a:t>
            </a:r>
            <a:r>
              <a:rPr b="1" lang="en-GB" sz="3000">
                <a:solidFill>
                  <a:srgbClr val="FF0000"/>
                </a:solidFill>
              </a:rPr>
              <a:t>0</a:t>
            </a:r>
            <a:r>
              <a:rPr lang="en-GB" sz="3000"/>
              <a:t>00</a:t>
            </a:r>
            <a:endParaRPr sz="3000"/>
          </a:p>
        </p:txBody>
      </p:sp>
      <p:sp>
        <p:nvSpPr>
          <p:cNvPr id="533" name="Google Shape;533;p68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Missionary 1, Missionary 2, </a:t>
            </a:r>
            <a:r>
              <a:rPr b="1" lang="en-GB" sz="1800">
                <a:solidFill>
                  <a:srgbClr val="FF0000"/>
                </a:solidFill>
              </a:rPr>
              <a:t>Cannibal 1</a:t>
            </a:r>
            <a:r>
              <a:rPr lang="en-GB" sz="1800"/>
              <a:t>, Cannibal 2, Boat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GB" sz="3000">
                <a:solidFill>
                  <a:srgbClr val="434343"/>
                </a:solidFill>
              </a:rPr>
              <a:t>0</a:t>
            </a:r>
            <a:r>
              <a:rPr lang="en-GB" sz="3000"/>
              <a:t>0</a:t>
            </a:r>
            <a:r>
              <a:rPr b="1" lang="en-GB" sz="3000">
                <a:solidFill>
                  <a:srgbClr val="FF0000"/>
                </a:solidFill>
              </a:rPr>
              <a:t>0</a:t>
            </a:r>
            <a:r>
              <a:rPr lang="en-GB" sz="3000"/>
              <a:t>0</a:t>
            </a:r>
            <a:endParaRPr sz="3000"/>
          </a:p>
        </p:txBody>
      </p:sp>
      <p:sp>
        <p:nvSpPr>
          <p:cNvPr id="539" name="Google Shape;539;p69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Missionary 1, Missionary 2, Cannibal 1, </a:t>
            </a:r>
            <a:r>
              <a:rPr b="1" lang="en-GB" sz="1800">
                <a:solidFill>
                  <a:srgbClr val="FF0000"/>
                </a:solidFill>
              </a:rPr>
              <a:t>Cannibal 2</a:t>
            </a:r>
            <a:r>
              <a:rPr lang="en-GB" sz="1800"/>
              <a:t>, Boat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GB" sz="3000">
                <a:solidFill>
                  <a:srgbClr val="434343"/>
                </a:solidFill>
              </a:rPr>
              <a:t>0</a:t>
            </a:r>
            <a:r>
              <a:rPr lang="en-GB" sz="3000"/>
              <a:t>00</a:t>
            </a:r>
            <a:r>
              <a:rPr b="1" lang="en-GB" sz="3000">
                <a:solidFill>
                  <a:srgbClr val="FF0000"/>
                </a:solidFill>
              </a:rPr>
              <a:t>0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545" name="Google Shape;545;p70"/>
          <p:cNvSpPr txBox="1"/>
          <p:nvPr/>
        </p:nvSpPr>
        <p:spPr>
          <a:xfrm>
            <a:off x="1528175" y="1979250"/>
            <a:ext cx="6207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Missionary 1, Missionary 2, Cannibal 1, Cannibal 2, </a:t>
            </a:r>
            <a:r>
              <a:rPr b="1" lang="en-GB" sz="1800">
                <a:solidFill>
                  <a:srgbClr val="FF0000"/>
                </a:solidFill>
              </a:rPr>
              <a:t>Boat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00000</a:t>
            </a:r>
            <a:endParaRPr sz="3000"/>
          </a:p>
        </p:txBody>
      </p:sp>
      <p:sp>
        <p:nvSpPr>
          <p:cNvPr id="551" name="Google Shape;551;p71"/>
          <p:cNvSpPr txBox="1"/>
          <p:nvPr/>
        </p:nvSpPr>
        <p:spPr>
          <a:xfrm>
            <a:off x="1561875" y="1858050"/>
            <a:ext cx="5843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each of those digit positions: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0: means on the left side of the river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1: means on the right side of the river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00000</a:t>
            </a:r>
            <a:endParaRPr sz="3000"/>
          </a:p>
        </p:txBody>
      </p:sp>
      <p:sp>
        <p:nvSpPr>
          <p:cNvPr id="557" name="Google Shape;557;p72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72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1927066" y="2829191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2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970230" y="2846599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2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529727" y="2923570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2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1529980" y="2863266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398" y="2923398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3" name="Google Shape;563;p72"/>
          <p:cNvGraphicFramePr/>
          <p:nvPr/>
        </p:nvGraphicFramePr>
        <p:xfrm>
          <a:off x="555275" y="25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537775"/>
                <a:gridCol w="537775"/>
                <a:gridCol w="486950"/>
                <a:gridCol w="588600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3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0000</a:t>
            </a:r>
            <a:r>
              <a:rPr lang="en-GB" sz="3000">
                <a:solidFill>
                  <a:srgbClr val="FF0000"/>
                </a:solidFill>
              </a:rPr>
              <a:t>0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569" name="Google Shape;569;p73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73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1927066" y="2829191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3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970230" y="2846599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3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529727" y="2923570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3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1529980" y="2863266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398" y="2923398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5" name="Google Shape;575;p73"/>
          <p:cNvGraphicFramePr/>
          <p:nvPr/>
        </p:nvGraphicFramePr>
        <p:xfrm>
          <a:off x="555275" y="25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537775"/>
                <a:gridCol w="537775"/>
                <a:gridCol w="486950"/>
                <a:gridCol w="588600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6" name="Google Shape;576;p73"/>
          <p:cNvCxnSpPr/>
          <p:nvPr/>
        </p:nvCxnSpPr>
        <p:spPr>
          <a:xfrm flipH="1" rot="10800000">
            <a:off x="875200" y="929200"/>
            <a:ext cx="3137400" cy="15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73"/>
          <p:cNvCxnSpPr/>
          <p:nvPr/>
        </p:nvCxnSpPr>
        <p:spPr>
          <a:xfrm flipH="1" rot="10800000">
            <a:off x="1467650" y="1023400"/>
            <a:ext cx="28410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73"/>
          <p:cNvCxnSpPr/>
          <p:nvPr/>
        </p:nvCxnSpPr>
        <p:spPr>
          <a:xfrm flipH="1" rot="10800000">
            <a:off x="1979300" y="1023200"/>
            <a:ext cx="2612100" cy="14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73"/>
          <p:cNvCxnSpPr/>
          <p:nvPr/>
        </p:nvCxnSpPr>
        <p:spPr>
          <a:xfrm flipH="1" rot="10800000">
            <a:off x="2517900" y="1036800"/>
            <a:ext cx="2302500" cy="13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73"/>
          <p:cNvCxnSpPr/>
          <p:nvPr/>
        </p:nvCxnSpPr>
        <p:spPr>
          <a:xfrm flipH="1" rot="10800000">
            <a:off x="3648925" y="1050250"/>
            <a:ext cx="1386900" cy="171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4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11111</a:t>
            </a:r>
            <a:endParaRPr sz="3000"/>
          </a:p>
        </p:txBody>
      </p:sp>
      <p:sp>
        <p:nvSpPr>
          <p:cNvPr id="586" name="Google Shape;586;p74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74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8200041" y="2792916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4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7243205" y="2810324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4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6802702" y="2887295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4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7802955" y="2826991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73" y="2935623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2" name="Google Shape;592;p74"/>
          <p:cNvGraphicFramePr/>
          <p:nvPr/>
        </p:nvGraphicFramePr>
        <p:xfrm>
          <a:off x="69883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403900"/>
                <a:gridCol w="443250"/>
                <a:gridCol w="555300"/>
                <a:gridCol w="522825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1111</a:t>
            </a:r>
            <a:r>
              <a:rPr lang="en-GB" sz="3000">
                <a:solidFill>
                  <a:srgbClr val="FF0000"/>
                </a:solidFill>
              </a:rPr>
              <a:t>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598" name="Google Shape;598;p75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75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8200041" y="2792916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5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7243205" y="2810324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5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6802702" y="2887295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5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7802955" y="2826991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73" y="2935623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75"/>
          <p:cNvGraphicFramePr/>
          <p:nvPr/>
        </p:nvGraphicFramePr>
        <p:xfrm>
          <a:off x="69883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403900"/>
                <a:gridCol w="443250"/>
                <a:gridCol w="555300"/>
                <a:gridCol w="522825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5" name="Google Shape;605;p75"/>
          <p:cNvCxnSpPr/>
          <p:nvPr/>
        </p:nvCxnSpPr>
        <p:spPr>
          <a:xfrm rot="10800000">
            <a:off x="4349150" y="1050225"/>
            <a:ext cx="2719800" cy="14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75"/>
          <p:cNvCxnSpPr/>
          <p:nvPr/>
        </p:nvCxnSpPr>
        <p:spPr>
          <a:xfrm rot="10800000">
            <a:off x="4564500" y="1077050"/>
            <a:ext cx="2975700" cy="14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75"/>
          <p:cNvCxnSpPr/>
          <p:nvPr/>
        </p:nvCxnSpPr>
        <p:spPr>
          <a:xfrm rot="10800000">
            <a:off x="4699250" y="1063750"/>
            <a:ext cx="3285300" cy="14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75"/>
          <p:cNvCxnSpPr/>
          <p:nvPr/>
        </p:nvCxnSpPr>
        <p:spPr>
          <a:xfrm rot="10800000">
            <a:off x="4914625" y="1077025"/>
            <a:ext cx="36489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75"/>
          <p:cNvCxnSpPr/>
          <p:nvPr/>
        </p:nvCxnSpPr>
        <p:spPr>
          <a:xfrm rot="10800000">
            <a:off x="5062700" y="1036625"/>
            <a:ext cx="1036800" cy="177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Vertices and edges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two vertices with an edge joining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1"/>
          <p:cNvSpPr/>
          <p:nvPr/>
        </p:nvSpPr>
        <p:spPr>
          <a:xfrm>
            <a:off x="2388925" y="273487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1"/>
          <p:cNvSpPr/>
          <p:nvPr/>
        </p:nvSpPr>
        <p:spPr>
          <a:xfrm>
            <a:off x="5576200" y="292667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31"/>
          <p:cNvCxnSpPr>
            <a:endCxn id="137" idx="2"/>
          </p:cNvCxnSpPr>
          <p:nvPr/>
        </p:nvCxnSpPr>
        <p:spPr>
          <a:xfrm>
            <a:off x="3328300" y="3204625"/>
            <a:ext cx="22479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</a:t>
            </a:r>
            <a:r>
              <a:rPr lang="en-GB" sz="3000"/>
              <a:t>111</a:t>
            </a:r>
            <a:endParaRPr sz="3000"/>
          </a:p>
        </p:txBody>
      </p:sp>
      <p:sp>
        <p:nvSpPr>
          <p:cNvPr id="615" name="Google Shape;615;p76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76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8200041" y="2792916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6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982130" y="2810324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6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541627" y="2887295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76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7802955" y="2826991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73" y="2935623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1" name="Google Shape;621;p76"/>
          <p:cNvGraphicFramePr/>
          <p:nvPr/>
        </p:nvGraphicFramePr>
        <p:xfrm>
          <a:off x="555275" y="25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537775"/>
                <a:gridCol w="537775"/>
                <a:gridCol w="486950"/>
                <a:gridCol w="588600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2" name="Google Shape;622;p76"/>
          <p:cNvGraphicFramePr/>
          <p:nvPr/>
        </p:nvGraphicFramePr>
        <p:xfrm>
          <a:off x="69883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403900"/>
                <a:gridCol w="443250"/>
                <a:gridCol w="555300"/>
                <a:gridCol w="522825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7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01010</a:t>
            </a:r>
            <a:endParaRPr sz="3000"/>
          </a:p>
        </p:txBody>
      </p:sp>
      <p:sp>
        <p:nvSpPr>
          <p:cNvPr id="628" name="Google Shape;628;p77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77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8200041" y="2792916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7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7313593" y="2761824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7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541627" y="2887295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1535930" y="2826991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398" y="2935623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4" name="Google Shape;634;p77"/>
          <p:cNvGraphicFramePr/>
          <p:nvPr/>
        </p:nvGraphicFramePr>
        <p:xfrm>
          <a:off x="555275" y="25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537775"/>
                <a:gridCol w="537775"/>
                <a:gridCol w="486950"/>
                <a:gridCol w="588600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5" name="Google Shape;635;p77"/>
          <p:cNvGraphicFramePr/>
          <p:nvPr/>
        </p:nvGraphicFramePr>
        <p:xfrm>
          <a:off x="69883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403900"/>
                <a:gridCol w="443250"/>
                <a:gridCol w="555300"/>
                <a:gridCol w="522825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8"/>
          <p:cNvSpPr/>
          <p:nvPr/>
        </p:nvSpPr>
        <p:spPr>
          <a:xfrm>
            <a:off x="3150725" y="417400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10101</a:t>
            </a:r>
            <a:endParaRPr sz="3000"/>
          </a:p>
        </p:txBody>
      </p:sp>
      <p:sp>
        <p:nvSpPr>
          <p:cNvPr id="641" name="Google Shape;641;p78"/>
          <p:cNvSpPr/>
          <p:nvPr/>
        </p:nvSpPr>
        <p:spPr>
          <a:xfrm>
            <a:off x="2706400" y="1965850"/>
            <a:ext cx="4281900" cy="285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78"/>
          <p:cNvPicPr preferRelativeResize="0"/>
          <p:nvPr/>
        </p:nvPicPr>
        <p:blipFill rotWithShape="1">
          <a:blip r:embed="rId3">
            <a:alphaModFix/>
          </a:blip>
          <a:srcRect b="70020" l="15129" r="26318" t="2220"/>
          <a:stretch/>
        </p:blipFill>
        <p:spPr>
          <a:xfrm rot="-5400000">
            <a:off x="2048241" y="2841416"/>
            <a:ext cx="780950" cy="5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78"/>
          <p:cNvPicPr preferRelativeResize="0"/>
          <p:nvPr/>
        </p:nvPicPr>
        <p:blipFill rotWithShape="1">
          <a:blip r:embed="rId3">
            <a:alphaModFix/>
          </a:blip>
          <a:srcRect b="48123" l="19938" r="33713" t="28417"/>
          <a:stretch/>
        </p:blipFill>
        <p:spPr>
          <a:xfrm rot="-5400000">
            <a:off x="1064268" y="2810324"/>
            <a:ext cx="683934" cy="5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8"/>
          <p:cNvPicPr preferRelativeResize="0"/>
          <p:nvPr/>
        </p:nvPicPr>
        <p:blipFill rotWithShape="1">
          <a:blip r:embed="rId3">
            <a:alphaModFix/>
          </a:blip>
          <a:srcRect b="31636" l="20726" r="26318" t="50679"/>
          <a:stretch/>
        </p:blipFill>
        <p:spPr>
          <a:xfrm rot="-5400000">
            <a:off x="6802702" y="2887295"/>
            <a:ext cx="717807" cy="3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8"/>
          <p:cNvPicPr preferRelativeResize="0"/>
          <p:nvPr/>
        </p:nvPicPr>
        <p:blipFill rotWithShape="1">
          <a:blip r:embed="rId3">
            <a:alphaModFix/>
          </a:blip>
          <a:srcRect b="5768" l="15129" r="26318" t="67525"/>
          <a:stretch/>
        </p:blipFill>
        <p:spPr>
          <a:xfrm rot="-5400000">
            <a:off x="7735030" y="2826991"/>
            <a:ext cx="708382" cy="46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48" y="2838623"/>
            <a:ext cx="1660925" cy="51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7" name="Google Shape;647;p78"/>
          <p:cNvGraphicFramePr/>
          <p:nvPr/>
        </p:nvGraphicFramePr>
        <p:xfrm>
          <a:off x="555275" y="25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537775"/>
                <a:gridCol w="537775"/>
                <a:gridCol w="486950"/>
                <a:gridCol w="588600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8" name="Google Shape;648;p78"/>
          <p:cNvGraphicFramePr/>
          <p:nvPr/>
        </p:nvGraphicFramePr>
        <p:xfrm>
          <a:off x="69883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{9AED285D-C0D7-409C-9D0B-3141CB145258}</a:tableStyleId>
              </a:tblPr>
              <a:tblGrid>
                <a:gridCol w="403900"/>
                <a:gridCol w="443250"/>
                <a:gridCol w="555300"/>
                <a:gridCol w="522825"/>
              </a:tblGrid>
              <a:tr h="9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Pseudo-Code time!</a:t>
            </a:r>
            <a:endParaRPr/>
          </a:p>
        </p:txBody>
      </p:sp>
      <p:sp>
        <p:nvSpPr>
          <p:cNvPr id="654" name="Google Shape;65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with: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Draw the rest of the graph showing only nodes with </a:t>
            </a:r>
            <a:r>
              <a:rPr b="1" lang="en-GB"/>
              <a:t>valid</a:t>
            </a:r>
            <a:r>
              <a:rPr lang="en-GB"/>
              <a:t> positions (ie. where the cannibals don’t eat the missionaries)</a:t>
            </a:r>
            <a:endParaRPr sz="2400"/>
          </a:p>
        </p:txBody>
      </p:sp>
      <p:sp>
        <p:nvSpPr>
          <p:cNvPr id="655" name="Google Shape;655;p79"/>
          <p:cNvSpPr/>
          <p:nvPr/>
        </p:nvSpPr>
        <p:spPr>
          <a:xfrm>
            <a:off x="3002625" y="1629225"/>
            <a:ext cx="2962200" cy="83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00000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Pseudo-Code time!</a:t>
            </a:r>
            <a:endParaRPr/>
          </a:p>
        </p:txBody>
      </p:sp>
      <p:sp>
        <p:nvSpPr>
          <p:cNvPr id="661" name="Google Shape;661;p80"/>
          <p:cNvSpPr/>
          <p:nvPr/>
        </p:nvSpPr>
        <p:spPr>
          <a:xfrm>
            <a:off x="3777302" y="1167625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00000</a:t>
            </a:r>
            <a:endParaRPr sz="1800"/>
          </a:p>
        </p:txBody>
      </p:sp>
      <p:sp>
        <p:nvSpPr>
          <p:cNvPr id="662" name="Google Shape;662;p80"/>
          <p:cNvSpPr/>
          <p:nvPr/>
        </p:nvSpPr>
        <p:spPr>
          <a:xfrm>
            <a:off x="1643702" y="1777225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00111</a:t>
            </a:r>
            <a:endParaRPr sz="1800"/>
          </a:p>
        </p:txBody>
      </p:sp>
      <p:sp>
        <p:nvSpPr>
          <p:cNvPr id="663" name="Google Shape;663;p80"/>
          <p:cNvSpPr/>
          <p:nvPr/>
        </p:nvSpPr>
        <p:spPr>
          <a:xfrm>
            <a:off x="5725352" y="1777225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01011</a:t>
            </a:r>
            <a:endParaRPr sz="1800"/>
          </a:p>
        </p:txBody>
      </p:sp>
      <p:sp>
        <p:nvSpPr>
          <p:cNvPr id="664" name="Google Shape;664;p80"/>
          <p:cNvSpPr/>
          <p:nvPr/>
        </p:nvSpPr>
        <p:spPr>
          <a:xfrm>
            <a:off x="3777302" y="2424400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00010</a:t>
            </a:r>
            <a:endParaRPr sz="1800"/>
          </a:p>
        </p:txBody>
      </p:sp>
      <p:sp>
        <p:nvSpPr>
          <p:cNvPr id="665" name="Google Shape;665;p80"/>
          <p:cNvSpPr/>
          <p:nvPr/>
        </p:nvSpPr>
        <p:spPr>
          <a:xfrm>
            <a:off x="3777302" y="3034000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11011</a:t>
            </a:r>
            <a:endParaRPr sz="1800"/>
          </a:p>
        </p:txBody>
      </p:sp>
      <p:sp>
        <p:nvSpPr>
          <p:cNvPr id="666" name="Google Shape;666;p80"/>
          <p:cNvSpPr/>
          <p:nvPr/>
        </p:nvSpPr>
        <p:spPr>
          <a:xfrm>
            <a:off x="3777302" y="3643600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10010</a:t>
            </a:r>
            <a:endParaRPr sz="1800"/>
          </a:p>
        </p:txBody>
      </p:sp>
      <p:sp>
        <p:nvSpPr>
          <p:cNvPr id="667" name="Google Shape;667;p80"/>
          <p:cNvSpPr/>
          <p:nvPr/>
        </p:nvSpPr>
        <p:spPr>
          <a:xfrm>
            <a:off x="3777302" y="4253200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11111</a:t>
            </a:r>
            <a:endParaRPr sz="1800"/>
          </a:p>
        </p:txBody>
      </p:sp>
      <p:sp>
        <p:nvSpPr>
          <p:cNvPr id="668" name="Google Shape;668;p80"/>
          <p:cNvSpPr/>
          <p:nvPr/>
        </p:nvSpPr>
        <p:spPr>
          <a:xfrm>
            <a:off x="7061977" y="242975"/>
            <a:ext cx="15894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MMCCB</a:t>
            </a:r>
            <a:endParaRPr sz="1800"/>
          </a:p>
        </p:txBody>
      </p:sp>
      <p:sp>
        <p:nvSpPr>
          <p:cNvPr id="669" name="Google Shape;669;p80"/>
          <p:cNvSpPr txBox="1"/>
          <p:nvPr/>
        </p:nvSpPr>
        <p:spPr>
          <a:xfrm>
            <a:off x="7450025" y="802300"/>
            <a:ext cx="813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 = Left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1 = Right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70" name="Google Shape;670;p80"/>
          <p:cNvCxnSpPr>
            <a:endCxn id="662" idx="0"/>
          </p:cNvCxnSpPr>
          <p:nvPr/>
        </p:nvCxnSpPr>
        <p:spPr>
          <a:xfrm flipH="1">
            <a:off x="2438402" y="1391725"/>
            <a:ext cx="13389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0"/>
          <p:cNvCxnSpPr>
            <a:stCxn id="661" idx="6"/>
            <a:endCxn id="663" idx="0"/>
          </p:cNvCxnSpPr>
          <p:nvPr/>
        </p:nvCxnSpPr>
        <p:spPr>
          <a:xfrm>
            <a:off x="5366702" y="1391575"/>
            <a:ext cx="11535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80"/>
          <p:cNvCxnSpPr>
            <a:stCxn id="662" idx="5"/>
            <a:endCxn id="664" idx="0"/>
          </p:cNvCxnSpPr>
          <p:nvPr/>
        </p:nvCxnSpPr>
        <p:spPr>
          <a:xfrm>
            <a:off x="3000340" y="2159532"/>
            <a:ext cx="15717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80"/>
          <p:cNvCxnSpPr>
            <a:stCxn id="663" idx="3"/>
            <a:endCxn id="664" idx="0"/>
          </p:cNvCxnSpPr>
          <p:nvPr/>
        </p:nvCxnSpPr>
        <p:spPr>
          <a:xfrm flipH="1">
            <a:off x="4572114" y="2159532"/>
            <a:ext cx="13860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80"/>
          <p:cNvCxnSpPr>
            <a:endCxn id="665" idx="0"/>
          </p:cNvCxnSpPr>
          <p:nvPr/>
        </p:nvCxnSpPr>
        <p:spPr>
          <a:xfrm>
            <a:off x="4572002" y="28723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80"/>
          <p:cNvCxnSpPr>
            <a:stCxn id="665" idx="4"/>
            <a:endCxn id="666" idx="0"/>
          </p:cNvCxnSpPr>
          <p:nvPr/>
        </p:nvCxnSpPr>
        <p:spPr>
          <a:xfrm>
            <a:off x="4572002" y="3481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80"/>
          <p:cNvCxnSpPr/>
          <p:nvPr/>
        </p:nvCxnSpPr>
        <p:spPr>
          <a:xfrm>
            <a:off x="4572002" y="4177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80"/>
          <p:cNvCxnSpPr>
            <a:stCxn id="666" idx="4"/>
            <a:endCxn id="667" idx="0"/>
          </p:cNvCxnSpPr>
          <p:nvPr/>
        </p:nvCxnSpPr>
        <p:spPr>
          <a:xfrm>
            <a:off x="4572002" y="40915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Pseudo-Code time! - Another Representation</a:t>
            </a:r>
            <a:endParaRPr sz="2400"/>
          </a:p>
        </p:txBody>
      </p:sp>
      <p:sp>
        <p:nvSpPr>
          <p:cNvPr id="683" name="Google Shape;683;p81"/>
          <p:cNvSpPr txBox="1"/>
          <p:nvPr/>
        </p:nvSpPr>
        <p:spPr>
          <a:xfrm>
            <a:off x="320875" y="1401300"/>
            <a:ext cx="4241700" cy="331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Boat		Left Shore		Right Shore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urier New"/>
                <a:ea typeface="Courier New"/>
                <a:cs typeface="Courier New"/>
                <a:sym typeface="Courier New"/>
              </a:rPr>
              <a:t>L		MMCC		----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MM--		--CC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		MMC-		---C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--C-		MM-C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		M-C-		-M-C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----		MMCC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81"/>
          <p:cNvSpPr txBox="1"/>
          <p:nvPr/>
        </p:nvSpPr>
        <p:spPr>
          <a:xfrm>
            <a:off x="4664275" y="1401300"/>
            <a:ext cx="4241700" cy="3317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Boat		Left Shore		Right Shore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urier New"/>
                <a:ea typeface="Courier New"/>
                <a:cs typeface="Courier New"/>
                <a:sym typeface="Courier New"/>
              </a:rPr>
              <a:t>L		MMCC		----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M-C-		M--C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		MMC-		---C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--C-		MM-C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		M-C-		-M-C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		----		MMCC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81"/>
          <p:cNvSpPr/>
          <p:nvPr/>
        </p:nvSpPr>
        <p:spPr>
          <a:xfrm>
            <a:off x="285529" y="2163550"/>
            <a:ext cx="8663700" cy="44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86" name="Google Shape;686;p81"/>
          <p:cNvCxnSpPr>
            <a:stCxn id="685" idx="2"/>
          </p:cNvCxnSpPr>
          <p:nvPr/>
        </p:nvCxnSpPr>
        <p:spPr>
          <a:xfrm>
            <a:off x="4617379" y="2611450"/>
            <a:ext cx="0" cy="18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 a homework assignment." id="691" name="Google Shape;691;p82" title="Good Will Hunting Math Scene Edi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301" y="38125"/>
            <a:ext cx="7474850" cy="56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Good Will Hunting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all homeomorphically irreducible trees of degree ten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all homeomorphically irreducible trees of degree ten</a:t>
            </a:r>
            <a:endParaRPr/>
          </a:p>
        </p:txBody>
      </p:sp>
      <p:pic>
        <p:nvPicPr>
          <p:cNvPr id="703" name="Google Shape;70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387" y="1534425"/>
            <a:ext cx="4851224" cy="34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4"/>
          <p:cNvSpPr/>
          <p:nvPr/>
        </p:nvSpPr>
        <p:spPr>
          <a:xfrm>
            <a:off x="2025000" y="4196550"/>
            <a:ext cx="5052300" cy="8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Vertex Characteristics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describe a vertex by how many edges are connected to it. We call this the degree of the vertex.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degree 1	   		   degree 2	      	 degree 3			degree 4</a:t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727025" y="3218350"/>
            <a:ext cx="939300" cy="939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2902650" y="3218350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5078275" y="3218350"/>
            <a:ext cx="939300" cy="939300"/>
          </a:xfrm>
          <a:prstGeom prst="ellipse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7253900" y="3218350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32"/>
          <p:cNvCxnSpPr>
            <a:stCxn id="145" idx="7"/>
          </p:cNvCxnSpPr>
          <p:nvPr/>
        </p:nvCxnSpPr>
        <p:spPr>
          <a:xfrm flipH="1" rot="10800000">
            <a:off x="1528768" y="3015107"/>
            <a:ext cx="400200" cy="34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32"/>
          <p:cNvCxnSpPr>
            <a:stCxn id="146" idx="7"/>
          </p:cNvCxnSpPr>
          <p:nvPr/>
        </p:nvCxnSpPr>
        <p:spPr>
          <a:xfrm flipH="1" rot="10800000">
            <a:off x="3704393" y="2719607"/>
            <a:ext cx="451500" cy="6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2"/>
          <p:cNvCxnSpPr>
            <a:stCxn id="146" idx="1"/>
          </p:cNvCxnSpPr>
          <p:nvPr/>
        </p:nvCxnSpPr>
        <p:spPr>
          <a:xfrm rot="10800000">
            <a:off x="2533507" y="2752307"/>
            <a:ext cx="506700" cy="6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2"/>
          <p:cNvCxnSpPr>
            <a:stCxn id="147" idx="2"/>
          </p:cNvCxnSpPr>
          <p:nvPr/>
        </p:nvCxnSpPr>
        <p:spPr>
          <a:xfrm rot="10800000">
            <a:off x="4412275" y="3685300"/>
            <a:ext cx="6660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2"/>
          <p:cNvCxnSpPr>
            <a:stCxn id="147" idx="7"/>
          </p:cNvCxnSpPr>
          <p:nvPr/>
        </p:nvCxnSpPr>
        <p:spPr>
          <a:xfrm flipH="1" rot="10800000">
            <a:off x="5880018" y="2857607"/>
            <a:ext cx="463500" cy="49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2"/>
          <p:cNvCxnSpPr>
            <a:stCxn id="147" idx="5"/>
          </p:cNvCxnSpPr>
          <p:nvPr/>
        </p:nvCxnSpPr>
        <p:spPr>
          <a:xfrm>
            <a:off x="5880018" y="4020093"/>
            <a:ext cx="476700" cy="4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2"/>
          <p:cNvCxnSpPr/>
          <p:nvPr/>
        </p:nvCxnSpPr>
        <p:spPr>
          <a:xfrm rot="10800000">
            <a:off x="7709750" y="2502850"/>
            <a:ext cx="13800" cy="7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2"/>
          <p:cNvCxnSpPr/>
          <p:nvPr/>
        </p:nvCxnSpPr>
        <p:spPr>
          <a:xfrm flipH="1" rot="10800000">
            <a:off x="8055643" y="2693207"/>
            <a:ext cx="462000" cy="66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2"/>
          <p:cNvCxnSpPr>
            <a:stCxn id="148" idx="1"/>
          </p:cNvCxnSpPr>
          <p:nvPr/>
        </p:nvCxnSpPr>
        <p:spPr>
          <a:xfrm rot="10800000">
            <a:off x="6868857" y="2804807"/>
            <a:ext cx="522600" cy="5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2"/>
          <p:cNvCxnSpPr>
            <a:stCxn id="148" idx="4"/>
          </p:cNvCxnSpPr>
          <p:nvPr/>
        </p:nvCxnSpPr>
        <p:spPr>
          <a:xfrm flipH="1">
            <a:off x="7722950" y="4157650"/>
            <a:ext cx="6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graph is any collection of vertices and edges</a:t>
            </a:r>
            <a:endParaRPr/>
          </a:p>
        </p:txBody>
      </p:sp>
      <p:sp>
        <p:nvSpPr>
          <p:cNvPr id="165" name="Google Shape;165;p33"/>
          <p:cNvSpPr/>
          <p:nvPr/>
        </p:nvSpPr>
        <p:spPr>
          <a:xfrm>
            <a:off x="2388925" y="2734875"/>
            <a:ext cx="939300" cy="9393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/>
          <p:nvPr/>
        </p:nvSpPr>
        <p:spPr>
          <a:xfrm>
            <a:off x="4144150" y="3642975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/>
          <p:nvPr/>
        </p:nvSpPr>
        <p:spPr>
          <a:xfrm>
            <a:off x="4684125" y="188352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33"/>
          <p:cNvCxnSpPr>
            <a:endCxn id="166" idx="2"/>
          </p:cNvCxnSpPr>
          <p:nvPr/>
        </p:nvCxnSpPr>
        <p:spPr>
          <a:xfrm>
            <a:off x="3190750" y="3536625"/>
            <a:ext cx="953400" cy="5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3"/>
          <p:cNvCxnSpPr>
            <a:stCxn id="166" idx="7"/>
            <a:endCxn id="167" idx="4"/>
          </p:cNvCxnSpPr>
          <p:nvPr/>
        </p:nvCxnSpPr>
        <p:spPr>
          <a:xfrm flipH="1" rot="10800000">
            <a:off x="4945893" y="2822932"/>
            <a:ext cx="207900" cy="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3"/>
          <p:cNvCxnSpPr>
            <a:endCxn id="167" idx="2"/>
          </p:cNvCxnSpPr>
          <p:nvPr/>
        </p:nvCxnSpPr>
        <p:spPr>
          <a:xfrm flipH="1" rot="10800000">
            <a:off x="3190725" y="2353175"/>
            <a:ext cx="1493400" cy="5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3"/>
          <p:cNvSpPr/>
          <p:nvPr/>
        </p:nvSpPr>
        <p:spPr>
          <a:xfrm>
            <a:off x="724350" y="353662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/>
          <p:nvPr/>
        </p:nvSpPr>
        <p:spPr>
          <a:xfrm>
            <a:off x="5899375" y="3604875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7063400" y="2593350"/>
            <a:ext cx="939300" cy="939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33"/>
          <p:cNvCxnSpPr>
            <a:endCxn id="173" idx="3"/>
          </p:cNvCxnSpPr>
          <p:nvPr/>
        </p:nvCxnSpPr>
        <p:spPr>
          <a:xfrm flipH="1" rot="10800000">
            <a:off x="6701157" y="3395093"/>
            <a:ext cx="499800" cy="34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Connected Graphs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connected graph is one where it is possible to travel from one vertex to any other by traversing one or more edges</a:t>
            </a:r>
            <a:endParaRPr/>
          </a:p>
        </p:txBody>
      </p:sp>
      <p:sp>
        <p:nvSpPr>
          <p:cNvPr id="181" name="Google Shape;181;p34"/>
          <p:cNvSpPr/>
          <p:nvPr/>
        </p:nvSpPr>
        <p:spPr>
          <a:xfrm>
            <a:off x="3190700" y="2770050"/>
            <a:ext cx="939300" cy="9393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/>
          <p:nvPr/>
        </p:nvSpPr>
        <p:spPr>
          <a:xfrm rot="5623074">
            <a:off x="4334809" y="3605537"/>
            <a:ext cx="939177" cy="939177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/>
          <p:nvPr/>
        </p:nvSpPr>
        <p:spPr>
          <a:xfrm>
            <a:off x="2251425" y="367417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4"/>
          <p:cNvCxnSpPr>
            <a:stCxn id="181" idx="6"/>
            <a:endCxn id="182" idx="2"/>
          </p:cNvCxnSpPr>
          <p:nvPr/>
        </p:nvCxnSpPr>
        <p:spPr>
          <a:xfrm>
            <a:off x="4130000" y="3239700"/>
            <a:ext cx="704700" cy="3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4"/>
          <p:cNvCxnSpPr>
            <a:stCxn id="182" idx="4"/>
            <a:endCxn id="183" idx="6"/>
          </p:cNvCxnSpPr>
          <p:nvPr/>
        </p:nvCxnSpPr>
        <p:spPr>
          <a:xfrm flipH="1">
            <a:off x="3190698" y="4044676"/>
            <a:ext cx="1145100" cy="9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4"/>
          <p:cNvCxnSpPr>
            <a:stCxn id="187" idx="6"/>
            <a:endCxn id="183" idx="2"/>
          </p:cNvCxnSpPr>
          <p:nvPr/>
        </p:nvCxnSpPr>
        <p:spPr>
          <a:xfrm>
            <a:off x="1663650" y="4006275"/>
            <a:ext cx="587700" cy="13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4"/>
          <p:cNvSpPr/>
          <p:nvPr/>
        </p:nvSpPr>
        <p:spPr>
          <a:xfrm>
            <a:off x="724350" y="353662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5899375" y="3604875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7063400" y="2593350"/>
            <a:ext cx="939300" cy="939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34"/>
          <p:cNvCxnSpPr>
            <a:endCxn id="189" idx="3"/>
          </p:cNvCxnSpPr>
          <p:nvPr/>
        </p:nvCxnSpPr>
        <p:spPr>
          <a:xfrm flipH="1" rot="10800000">
            <a:off x="6701157" y="3395093"/>
            <a:ext cx="499800" cy="34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4"/>
          <p:cNvCxnSpPr>
            <a:stCxn id="182" idx="0"/>
            <a:endCxn id="188" idx="2"/>
          </p:cNvCxnSpPr>
          <p:nvPr/>
        </p:nvCxnSpPr>
        <p:spPr>
          <a:xfrm flipH="1" rot="10800000">
            <a:off x="5272998" y="4074376"/>
            <a:ext cx="6264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4"/>
          <p:cNvCxnSpPr>
            <a:stCxn id="187" idx="7"/>
            <a:endCxn id="181" idx="2"/>
          </p:cNvCxnSpPr>
          <p:nvPr/>
        </p:nvCxnSpPr>
        <p:spPr>
          <a:xfrm flipH="1" rot="10800000">
            <a:off x="1526093" y="3239782"/>
            <a:ext cx="1664700" cy="4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4"/>
          <p:cNvCxnSpPr>
            <a:stCxn id="183" idx="7"/>
            <a:endCxn id="181" idx="3"/>
          </p:cNvCxnSpPr>
          <p:nvPr/>
        </p:nvCxnSpPr>
        <p:spPr>
          <a:xfrm flipH="1" rot="10800000">
            <a:off x="3053168" y="3571732"/>
            <a:ext cx="2751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Connected Graphs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This is </a:t>
            </a:r>
            <a:r>
              <a:rPr b="1" lang="en-GB">
                <a:solidFill>
                  <a:srgbClr val="FF0000"/>
                </a:solidFill>
              </a:rPr>
              <a:t>NOT</a:t>
            </a:r>
            <a:r>
              <a:rPr lang="en-GB"/>
              <a:t> </a:t>
            </a:r>
            <a:r>
              <a:rPr lang="en-GB"/>
              <a:t>a connected graph</a:t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2388925" y="2734875"/>
            <a:ext cx="939300" cy="9393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/>
          <p:nvPr/>
        </p:nvSpPr>
        <p:spPr>
          <a:xfrm>
            <a:off x="4144150" y="3642975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4684125" y="188352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5"/>
          <p:cNvCxnSpPr>
            <a:endCxn id="201" idx="2"/>
          </p:cNvCxnSpPr>
          <p:nvPr/>
        </p:nvCxnSpPr>
        <p:spPr>
          <a:xfrm>
            <a:off x="3190750" y="3536625"/>
            <a:ext cx="953400" cy="5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5"/>
          <p:cNvCxnSpPr>
            <a:stCxn id="201" idx="7"/>
            <a:endCxn id="202" idx="4"/>
          </p:cNvCxnSpPr>
          <p:nvPr/>
        </p:nvCxnSpPr>
        <p:spPr>
          <a:xfrm flipH="1" rot="10800000">
            <a:off x="4945893" y="2822932"/>
            <a:ext cx="207900" cy="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5"/>
          <p:cNvCxnSpPr>
            <a:endCxn id="202" idx="2"/>
          </p:cNvCxnSpPr>
          <p:nvPr/>
        </p:nvCxnSpPr>
        <p:spPr>
          <a:xfrm flipH="1" rot="10800000">
            <a:off x="3190725" y="2353175"/>
            <a:ext cx="1493400" cy="5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5"/>
          <p:cNvSpPr/>
          <p:nvPr/>
        </p:nvSpPr>
        <p:spPr>
          <a:xfrm>
            <a:off x="724350" y="3536625"/>
            <a:ext cx="939300" cy="9393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/>
          <p:nvPr/>
        </p:nvSpPr>
        <p:spPr>
          <a:xfrm>
            <a:off x="5899375" y="3604875"/>
            <a:ext cx="939300" cy="9393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7063400" y="2593350"/>
            <a:ext cx="939300" cy="939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35"/>
          <p:cNvCxnSpPr>
            <a:endCxn id="208" idx="3"/>
          </p:cNvCxnSpPr>
          <p:nvPr/>
        </p:nvCxnSpPr>
        <p:spPr>
          <a:xfrm flipH="1" rot="10800000">
            <a:off x="6701157" y="3395093"/>
            <a:ext cx="499800" cy="34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5"/>
          <p:cNvSpPr txBox="1"/>
          <p:nvPr/>
        </p:nvSpPr>
        <p:spPr>
          <a:xfrm>
            <a:off x="1747475" y="3374050"/>
            <a:ext cx="499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0000"/>
                </a:solidFill>
              </a:rPr>
              <a:t>?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5295900" y="3893350"/>
            <a:ext cx="499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0000"/>
                </a:solidFill>
              </a:rPr>
              <a:t>?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093513" y="2215575"/>
            <a:ext cx="499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0000"/>
                </a:solidFill>
              </a:rPr>
              <a:t>?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