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4"/>
  </p:sldMasterIdLst>
  <p:notesMasterIdLst>
    <p:notesMasterId r:id="rId42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</p:sldIdLst>
  <p:sldSz cx="9144000" cy="5143500" type="screen16x9"/>
  <p:notesSz cx="6858000" cy="9144000"/>
  <p:embeddedFontLst>
    <p:embeddedFont>
      <p:font typeface="Cabin Sketch" panose="020B0604020202020204" charset="0"/>
      <p:regular r:id="rId43"/>
      <p:bold r:id="rId44"/>
    </p:embeddedFont>
    <p:embeddedFont>
      <p:font typeface="Shadows Into Light" panose="020B0604020202020204" charset="0"/>
      <p:regular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40D9161-3A2C-4C37-8FA3-E0F751EAFEE4}">
  <a:tblStyle styleId="{F40D9161-3A2C-4C37-8FA3-E0F751EAFEE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3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47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font" Target="fonts/font3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font" Target="fonts/font2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font" Target="fonts/font1.fntdata"/><Relationship Id="rId48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Google Shape;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c3514e5e0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c3514e5e0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c3514e5e0_0_3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c3514e5e0_0_3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a38b0357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a38b0357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a39038667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a39038667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a3915e4a2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a3915e4a2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c3514e5e0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c3514e5e0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a3915e4a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a3915e4a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c3514e5e0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c3514e5e0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c3514e5e0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5c3514e5e0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c3514e5e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c3514e5e0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a388b8c36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Google Shape;38;ga388b8c36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c3514e5e0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5c3514e5e0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5c3514e5e0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5c3514e5e0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5c3514e5e0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5c3514e5e0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5c3514e5e0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5c3514e5e0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c3514e5e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c3514e5e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5c3514e5e0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5c3514e5e0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5c3514e5e0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5c3514e5e0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5c3514e5e0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5c3514e5e0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5c3514e5e0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5c3514e5e0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5c3514e5e0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5c3514e5e0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a388b8c3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Google Shape;45;ga388b8c36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5c3514e5e0_0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5c3514e5e0_0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5c3514e5e0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5c3514e5e0_0_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5c3514e5e0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5c3514e5e0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5c3514e5e0_0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5c3514e5e0_0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5c3514e5e0_0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5c3514e5e0_0_2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5c3514e5e0_0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5c3514e5e0_0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5c3514e5e0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5c3514e5e0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5c3514e5e0_0_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5c3514e5e0_0_3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a388b8c3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ga388b8c36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388b8c36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388b8c36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a388b8c36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a388b8c36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a388b8c36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a388b8c36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a388b8c36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a388b8c36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c3514e5e0_0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c3514e5e0_0_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685800" y="2840054"/>
            <a:ext cx="7772400" cy="7847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26" cy="37256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2"/>
          </p:nvPr>
        </p:nvSpPr>
        <p:spPr>
          <a:xfrm>
            <a:off x="4692274" y="1200150"/>
            <a:ext cx="3994526" cy="37256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</a:defRPr>
            </a:lvl1pPr>
            <a:lvl2pPr lvl="1" algn="r">
              <a:buNone/>
              <a:defRPr sz="1300">
                <a:solidFill>
                  <a:schemeClr val="dk1"/>
                </a:solidFill>
              </a:defRPr>
            </a:lvl2pPr>
            <a:lvl3pPr lvl="2" algn="r">
              <a:buNone/>
              <a:defRPr sz="1300">
                <a:solidFill>
                  <a:schemeClr val="dk1"/>
                </a:solidFill>
              </a:defRPr>
            </a:lvl3pPr>
            <a:lvl4pPr lvl="3" algn="r">
              <a:buNone/>
              <a:defRPr sz="1300">
                <a:solidFill>
                  <a:schemeClr val="dk1"/>
                </a:solidFill>
              </a:defRPr>
            </a:lvl4pPr>
            <a:lvl5pPr lvl="4" algn="r">
              <a:buNone/>
              <a:defRPr sz="1300">
                <a:solidFill>
                  <a:schemeClr val="dk1"/>
                </a:solidFill>
              </a:defRPr>
            </a:lvl5pPr>
            <a:lvl6pPr lvl="5" algn="r">
              <a:buNone/>
              <a:defRPr sz="1300">
                <a:solidFill>
                  <a:schemeClr val="dk1"/>
                </a:solidFill>
              </a:defRPr>
            </a:lvl6pPr>
            <a:lvl7pPr lvl="6" algn="r">
              <a:buNone/>
              <a:defRPr sz="1300">
                <a:solidFill>
                  <a:schemeClr val="dk1"/>
                </a:solidFill>
              </a:defRPr>
            </a:lvl7pPr>
            <a:lvl8pPr lvl="7" algn="r">
              <a:buNone/>
              <a:defRPr sz="1300">
                <a:solidFill>
                  <a:schemeClr val="dk1"/>
                </a:solidFill>
              </a:defRPr>
            </a:lvl8pPr>
            <a:lvl9pPr lvl="8" algn="r">
              <a:buNone/>
              <a:defRPr sz="1300"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80000"/>
                </a:solidFill>
                <a:latin typeface="Cabin Sketch"/>
                <a:ea typeface="Cabin Sketch"/>
                <a:cs typeface="Cabin Sketch"/>
                <a:sym typeface="Cabin Sketch"/>
              </a:rPr>
              <a:t>Divide and Conquer</a:t>
            </a:r>
            <a:endParaRPr>
              <a:solidFill>
                <a:srgbClr val="980000"/>
              </a:solidFill>
              <a:latin typeface="Cabin Sketch"/>
              <a:ea typeface="Cabin Sketch"/>
              <a:cs typeface="Cabin Sketch"/>
              <a:sym typeface="Cabin Sketch"/>
            </a:endParaRPr>
          </a:p>
        </p:txBody>
      </p:sp>
      <p:pic>
        <p:nvPicPr>
          <p:cNvPr id="35" name="Google Shape;35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75" y="2667000"/>
            <a:ext cx="2040255" cy="24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abin Sketch"/>
                <a:ea typeface="Cabin Sketch"/>
                <a:cs typeface="Cabin Sketch"/>
                <a:sym typeface="Cabin Sketch"/>
              </a:rPr>
              <a:t>Merge Sort</a:t>
            </a:r>
            <a:endParaRPr/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1924" y="875425"/>
            <a:ext cx="4174249" cy="4200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6" name="Google Shape;96;p17"/>
          <p:cNvCxnSpPr/>
          <p:nvPr/>
        </p:nvCxnSpPr>
        <p:spPr>
          <a:xfrm rot="10800000" flipH="1">
            <a:off x="2939275" y="797975"/>
            <a:ext cx="3780900" cy="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7" name="Google Shape;97;p17"/>
          <p:cNvSpPr txBox="1"/>
          <p:nvPr/>
        </p:nvSpPr>
        <p:spPr>
          <a:xfrm>
            <a:off x="2701350" y="325775"/>
            <a:ext cx="4461000" cy="4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stage requires ‘n’ operations to merge (or split)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abin Sketch"/>
                <a:ea typeface="Cabin Sketch"/>
                <a:cs typeface="Cabin Sketch"/>
                <a:sym typeface="Cabin Sketch"/>
              </a:rPr>
              <a:t>Merge Sort</a:t>
            </a:r>
            <a:endParaRPr/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1924" y="875425"/>
            <a:ext cx="4174249" cy="4200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8"/>
          <p:cNvSpPr txBox="1"/>
          <p:nvPr/>
        </p:nvSpPr>
        <p:spPr>
          <a:xfrm>
            <a:off x="5990075" y="4442000"/>
            <a:ext cx="2827500" cy="4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Hence O(n logn) time complexity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abin Sketch"/>
                <a:ea typeface="Cabin Sketch"/>
                <a:cs typeface="Cabin Sketch"/>
                <a:sym typeface="Cabin Sketch"/>
              </a:rPr>
              <a:t>Quick Sort</a:t>
            </a:r>
            <a:endParaRPr/>
          </a:p>
        </p:txBody>
      </p:sp>
      <p:sp>
        <p:nvSpPr>
          <p:cNvPr id="110" name="Google Shape;110;p19"/>
          <p:cNvSpPr txBox="1"/>
          <p:nvPr/>
        </p:nvSpPr>
        <p:spPr>
          <a:xfrm>
            <a:off x="635025" y="1318800"/>
            <a:ext cx="3281700" cy="32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marR="1397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b="1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function </a:t>
            </a:r>
            <a:r>
              <a:rPr lang="en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quicksort(A, lo, hi)</a:t>
            </a:r>
            <a:endParaRPr sz="1050">
              <a:solidFill>
                <a:schemeClr val="dk1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39700" marR="1397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 b="1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lo &lt; hi </a:t>
            </a:r>
            <a:r>
              <a:rPr lang="en" sz="1050" b="1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endParaRPr sz="1050">
              <a:solidFill>
                <a:schemeClr val="dk1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39700" marR="1397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       p := partition(A, lo, hi)</a:t>
            </a:r>
            <a:endParaRPr sz="1050">
              <a:solidFill>
                <a:schemeClr val="dk1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39700" marR="1397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       quicksort(A, lo, p)</a:t>
            </a:r>
            <a:endParaRPr sz="1050">
              <a:solidFill>
                <a:schemeClr val="dk1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39700" marR="1397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       quicksort(A, p + 1, hi)</a:t>
            </a:r>
            <a:endParaRPr sz="1050">
              <a:solidFill>
                <a:schemeClr val="dk1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39700" marR="1397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50" b="1">
              <a:solidFill>
                <a:schemeClr val="dk1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9"/>
          <p:cNvSpPr txBox="1"/>
          <p:nvPr/>
        </p:nvSpPr>
        <p:spPr>
          <a:xfrm>
            <a:off x="4118925" y="1318800"/>
            <a:ext cx="3281700" cy="32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marR="1397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b="1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function </a:t>
            </a:r>
            <a:r>
              <a:rPr lang="en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partition(A, lo, hi)</a:t>
            </a:r>
            <a:endParaRPr sz="1050">
              <a:solidFill>
                <a:schemeClr val="dk1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39700" marR="1397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   pivot := A[lo + (hi - lo) / 2]</a:t>
            </a:r>
            <a:endParaRPr sz="1050">
              <a:solidFill>
                <a:schemeClr val="dk1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39700" marR="1397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   i := lo - 1</a:t>
            </a:r>
            <a:endParaRPr sz="1050">
              <a:solidFill>
                <a:schemeClr val="dk1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39700" marR="1397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   j := hi + 1</a:t>
            </a:r>
            <a:endParaRPr sz="1050">
              <a:solidFill>
                <a:schemeClr val="dk1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39700" marR="1397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 b="1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loop forever</a:t>
            </a:r>
            <a:endParaRPr sz="1050">
              <a:solidFill>
                <a:schemeClr val="dk1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39700" marR="1397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 b="1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do</a:t>
            </a:r>
            <a:endParaRPr sz="1050">
              <a:solidFill>
                <a:schemeClr val="dk1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39700" marR="1397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i := i + 1</a:t>
            </a:r>
            <a:endParaRPr sz="1050">
              <a:solidFill>
                <a:schemeClr val="dk1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39700" marR="1397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 b="1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A[i] &lt; pivot</a:t>
            </a:r>
            <a:endParaRPr sz="1050">
              <a:solidFill>
                <a:schemeClr val="dk1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39700" marR="1397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 b="1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do</a:t>
            </a:r>
            <a:endParaRPr sz="1050">
              <a:solidFill>
                <a:schemeClr val="dk1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39700" marR="1397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j := j - 1</a:t>
            </a:r>
            <a:endParaRPr sz="1050">
              <a:solidFill>
                <a:schemeClr val="dk1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39700" marR="1397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 b="1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A[j] &gt; pivot</a:t>
            </a:r>
            <a:endParaRPr sz="1050">
              <a:solidFill>
                <a:schemeClr val="dk1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39700" marR="1397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 b="1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i &gt;= j </a:t>
            </a:r>
            <a:r>
              <a:rPr lang="en" sz="1050" b="1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endParaRPr sz="1050">
              <a:solidFill>
                <a:schemeClr val="dk1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39700" marR="1397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1050" b="1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j</a:t>
            </a:r>
            <a:endParaRPr sz="1050">
              <a:solidFill>
                <a:schemeClr val="dk1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39700" marR="1397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       swap A[i] with A[j]</a:t>
            </a:r>
            <a:endParaRPr sz="1050">
              <a:solidFill>
                <a:schemeClr val="dk1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39700" marR="1397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b="1">
              <a:solidFill>
                <a:schemeClr val="dk1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abin Sketch"/>
                <a:ea typeface="Cabin Sketch"/>
                <a:cs typeface="Cabin Sketch"/>
                <a:sym typeface="Cabin Sketch"/>
              </a:rPr>
              <a:t>Quick Sort</a:t>
            </a:r>
            <a:endParaRPr/>
          </a:p>
        </p:txBody>
      </p:sp>
      <p:sp>
        <p:nvSpPr>
          <p:cNvPr id="117" name="Google Shape;117;p20"/>
          <p:cNvSpPr txBox="1">
            <a:spLocks noGrp="1"/>
          </p:cNvSpPr>
          <p:nvPr>
            <p:ph type="body" idx="1"/>
          </p:nvPr>
        </p:nvSpPr>
        <p:spPr>
          <a:xfrm>
            <a:off x="457200" y="970950"/>
            <a:ext cx="8229600" cy="3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4A86E8"/>
                </a:solidFill>
              </a:rPr>
              <a:t>8	3	2	4	7	1	5	9</a:t>
            </a:r>
            <a:endParaRPr sz="1400">
              <a:solidFill>
                <a:srgbClr val="4A86E8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400" b="1">
              <a:solidFill>
                <a:srgbClr val="FF0000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</p:txBody>
      </p:sp>
      <p:pic>
        <p:nvPicPr>
          <p:cNvPr id="118" name="Google Shape;118;p20" descr="Image result for asterix caesar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6625" y="205975"/>
            <a:ext cx="1081525" cy="144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abin Sketch"/>
                <a:ea typeface="Cabin Sketch"/>
                <a:cs typeface="Cabin Sketch"/>
                <a:sym typeface="Cabin Sketch"/>
              </a:rPr>
              <a:t>Quick Sort</a:t>
            </a:r>
            <a:endParaRPr/>
          </a:p>
        </p:txBody>
      </p:sp>
      <p:sp>
        <p:nvSpPr>
          <p:cNvPr id="124" name="Google Shape;124;p21"/>
          <p:cNvSpPr txBox="1">
            <a:spLocks noGrp="1"/>
          </p:cNvSpPr>
          <p:nvPr>
            <p:ph type="body" idx="1"/>
          </p:nvPr>
        </p:nvSpPr>
        <p:spPr>
          <a:xfrm>
            <a:off x="457200" y="970950"/>
            <a:ext cx="8229600" cy="3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A86E8"/>
                </a:solidFill>
              </a:rPr>
              <a:t>8	3	2	4	7	1	5	9</a:t>
            </a:r>
            <a:endParaRPr sz="1400">
              <a:solidFill>
                <a:srgbClr val="4A86E8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FF0000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First step is to choose a pivot point (according to out algorithm, this is the middle value)</a:t>
            </a:r>
            <a:endParaRPr sz="1400" b="1">
              <a:solidFill>
                <a:srgbClr val="FF0000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</p:txBody>
      </p:sp>
      <p:pic>
        <p:nvPicPr>
          <p:cNvPr id="125" name="Google Shape;125;p21" descr="Image result for asterix caesar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6625" y="205975"/>
            <a:ext cx="1081525" cy="144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abin Sketch"/>
                <a:ea typeface="Cabin Sketch"/>
                <a:cs typeface="Cabin Sketch"/>
                <a:sym typeface="Cabin Sketch"/>
              </a:rPr>
              <a:t>Quick Sort</a:t>
            </a:r>
            <a:endParaRPr/>
          </a:p>
        </p:txBody>
      </p:sp>
      <p:sp>
        <p:nvSpPr>
          <p:cNvPr id="131" name="Google Shape;131;p22"/>
          <p:cNvSpPr txBox="1">
            <a:spLocks noGrp="1"/>
          </p:cNvSpPr>
          <p:nvPr>
            <p:ph type="body" idx="1"/>
          </p:nvPr>
        </p:nvSpPr>
        <p:spPr>
          <a:xfrm>
            <a:off x="457200" y="970950"/>
            <a:ext cx="8229600" cy="3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4A86E8"/>
                </a:solidFill>
              </a:rPr>
              <a:t>8	3	2	</a:t>
            </a:r>
            <a:r>
              <a:rPr lang="en" sz="1400" b="1">
                <a:solidFill>
                  <a:srgbClr val="FF0000"/>
                </a:solidFill>
              </a:rPr>
              <a:t>4</a:t>
            </a:r>
            <a:r>
              <a:rPr lang="en" sz="1400">
                <a:solidFill>
                  <a:srgbClr val="4A86E8"/>
                </a:solidFill>
              </a:rPr>
              <a:t>	7	1	5	9</a:t>
            </a:r>
            <a:endParaRPr sz="1400">
              <a:solidFill>
                <a:srgbClr val="4A86E8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FF0000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First step is to choose a pivot point (according to out algorithm, this is the middle value)</a:t>
            </a:r>
            <a:endParaRPr sz="1400" b="1">
              <a:solidFill>
                <a:srgbClr val="FF0000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</p:txBody>
      </p:sp>
      <p:pic>
        <p:nvPicPr>
          <p:cNvPr id="132" name="Google Shape;132;p22" descr="Image result for asterix caesar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6625" y="205975"/>
            <a:ext cx="1081525" cy="144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abin Sketch"/>
                <a:ea typeface="Cabin Sketch"/>
                <a:cs typeface="Cabin Sketch"/>
                <a:sym typeface="Cabin Sketch"/>
              </a:rPr>
              <a:t>Quick Sort</a:t>
            </a:r>
            <a:endParaRPr/>
          </a:p>
        </p:txBody>
      </p:sp>
      <p:sp>
        <p:nvSpPr>
          <p:cNvPr id="138" name="Google Shape;138;p23"/>
          <p:cNvSpPr txBox="1">
            <a:spLocks noGrp="1"/>
          </p:cNvSpPr>
          <p:nvPr>
            <p:ph type="body" idx="1"/>
          </p:nvPr>
        </p:nvSpPr>
        <p:spPr>
          <a:xfrm>
            <a:off x="457200" y="970950"/>
            <a:ext cx="8229600" cy="3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>
                <a:solidFill>
                  <a:srgbClr val="9900FF"/>
                </a:solidFill>
              </a:rPr>
              <a:t>8</a:t>
            </a:r>
            <a:r>
              <a:rPr lang="en" sz="1400">
                <a:solidFill>
                  <a:srgbClr val="4A86E8"/>
                </a:solidFill>
              </a:rPr>
              <a:t>	3	2	</a:t>
            </a:r>
            <a:r>
              <a:rPr lang="en" sz="1400" b="1">
                <a:solidFill>
                  <a:srgbClr val="FF0000"/>
                </a:solidFill>
              </a:rPr>
              <a:t>4</a:t>
            </a:r>
            <a:r>
              <a:rPr lang="en" sz="1400">
                <a:solidFill>
                  <a:srgbClr val="4A86E8"/>
                </a:solidFill>
              </a:rPr>
              <a:t>	7	</a:t>
            </a:r>
            <a:r>
              <a:rPr lang="en" sz="1400" b="1">
                <a:solidFill>
                  <a:srgbClr val="9900FF"/>
                </a:solidFill>
              </a:rPr>
              <a:t>1</a:t>
            </a:r>
            <a:r>
              <a:rPr lang="en" sz="1400">
                <a:solidFill>
                  <a:srgbClr val="4A86E8"/>
                </a:solidFill>
              </a:rPr>
              <a:t>	5	9</a:t>
            </a:r>
            <a:endParaRPr sz="100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400" b="1">
              <a:solidFill>
                <a:srgbClr val="FF0000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u="sng">
              <a:solidFill>
                <a:srgbClr val="4A86E8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400" b="1">
              <a:solidFill>
                <a:srgbClr val="FF0000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400" b="1">
              <a:solidFill>
                <a:srgbClr val="FF0000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400" b="1">
              <a:solidFill>
                <a:srgbClr val="FF0000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>
              <a:solidFill>
                <a:srgbClr val="FF0000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400" b="1">
              <a:solidFill>
                <a:srgbClr val="FF0000"/>
              </a:solidFill>
            </a:endParaRPr>
          </a:p>
        </p:txBody>
      </p:sp>
      <p:pic>
        <p:nvPicPr>
          <p:cNvPr id="139" name="Google Shape;139;p23" descr="Image result for asterix caesar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6625" y="205975"/>
            <a:ext cx="1081525" cy="144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abin Sketch"/>
                <a:ea typeface="Cabin Sketch"/>
                <a:cs typeface="Cabin Sketch"/>
                <a:sym typeface="Cabin Sketch"/>
              </a:rPr>
              <a:t>Quick Sort</a:t>
            </a:r>
            <a:endParaRPr/>
          </a:p>
        </p:txBody>
      </p:sp>
      <p:sp>
        <p:nvSpPr>
          <p:cNvPr id="145" name="Google Shape;145;p24"/>
          <p:cNvSpPr txBox="1">
            <a:spLocks noGrp="1"/>
          </p:cNvSpPr>
          <p:nvPr>
            <p:ph type="body" idx="1"/>
          </p:nvPr>
        </p:nvSpPr>
        <p:spPr>
          <a:xfrm>
            <a:off x="457200" y="970950"/>
            <a:ext cx="8229600" cy="3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9900FF"/>
                </a:solidFill>
              </a:rPr>
              <a:t>8</a:t>
            </a:r>
            <a:r>
              <a:rPr lang="en" sz="1400">
                <a:solidFill>
                  <a:srgbClr val="4A86E8"/>
                </a:solidFill>
              </a:rPr>
              <a:t>	3	2	</a:t>
            </a:r>
            <a:r>
              <a:rPr lang="en" sz="1400" b="1">
                <a:solidFill>
                  <a:srgbClr val="FF0000"/>
                </a:solidFill>
              </a:rPr>
              <a:t>4</a:t>
            </a:r>
            <a:r>
              <a:rPr lang="en" sz="1400">
                <a:solidFill>
                  <a:srgbClr val="4A86E8"/>
                </a:solidFill>
              </a:rPr>
              <a:t>	7	</a:t>
            </a:r>
            <a:r>
              <a:rPr lang="en" sz="1400" b="1">
                <a:solidFill>
                  <a:srgbClr val="9900FF"/>
                </a:solidFill>
              </a:rPr>
              <a:t>1</a:t>
            </a:r>
            <a:r>
              <a:rPr lang="en" sz="1400">
                <a:solidFill>
                  <a:srgbClr val="4A86E8"/>
                </a:solidFill>
              </a:rPr>
              <a:t>	5	9</a:t>
            </a:r>
            <a:endParaRPr sz="100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400" b="1">
              <a:solidFill>
                <a:srgbClr val="FF0000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400" u="sng">
              <a:solidFill>
                <a:srgbClr val="4A86E8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400" b="1">
              <a:solidFill>
                <a:srgbClr val="FF0000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400" b="1">
              <a:solidFill>
                <a:srgbClr val="FF0000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400" b="1">
              <a:solidFill>
                <a:srgbClr val="FF0000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>
              <a:solidFill>
                <a:srgbClr val="FF0000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400" b="1">
              <a:solidFill>
                <a:srgbClr val="FF0000"/>
              </a:solidFill>
            </a:endParaRPr>
          </a:p>
        </p:txBody>
      </p:sp>
      <p:pic>
        <p:nvPicPr>
          <p:cNvPr id="146" name="Google Shape;146;p24" descr="Image result for asterix caesar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6625" y="205975"/>
            <a:ext cx="1081525" cy="14471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7" name="Google Shape;147;p24"/>
          <p:cNvGrpSpPr/>
          <p:nvPr/>
        </p:nvGrpSpPr>
        <p:grpSpPr>
          <a:xfrm>
            <a:off x="2796600" y="1397375"/>
            <a:ext cx="335400" cy="834600"/>
            <a:chOff x="2853650" y="1354575"/>
            <a:chExt cx="335400" cy="834600"/>
          </a:xfrm>
        </p:grpSpPr>
        <p:sp>
          <p:nvSpPr>
            <p:cNvPr id="148" name="Google Shape;148;p24"/>
            <p:cNvSpPr txBox="1"/>
            <p:nvPr/>
          </p:nvSpPr>
          <p:spPr>
            <a:xfrm>
              <a:off x="2853650" y="1925175"/>
              <a:ext cx="335400" cy="26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i</a:t>
              </a:r>
              <a:endParaRPr/>
            </a:p>
          </p:txBody>
        </p:sp>
        <p:cxnSp>
          <p:nvCxnSpPr>
            <p:cNvPr id="149" name="Google Shape;149;p24"/>
            <p:cNvCxnSpPr>
              <a:stCxn id="148" idx="0"/>
            </p:cNvCxnSpPr>
            <p:nvPr/>
          </p:nvCxnSpPr>
          <p:spPr>
            <a:xfrm rot="10800000" flipH="1">
              <a:off x="3021350" y="1354575"/>
              <a:ext cx="3600" cy="570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150" name="Google Shape;150;p24"/>
          <p:cNvGrpSpPr/>
          <p:nvPr/>
        </p:nvGrpSpPr>
        <p:grpSpPr>
          <a:xfrm>
            <a:off x="5103400" y="1397375"/>
            <a:ext cx="335400" cy="834600"/>
            <a:chOff x="2853650" y="1354575"/>
            <a:chExt cx="335400" cy="834600"/>
          </a:xfrm>
        </p:grpSpPr>
        <p:sp>
          <p:nvSpPr>
            <p:cNvPr id="151" name="Google Shape;151;p24"/>
            <p:cNvSpPr txBox="1"/>
            <p:nvPr/>
          </p:nvSpPr>
          <p:spPr>
            <a:xfrm>
              <a:off x="2853650" y="1925175"/>
              <a:ext cx="335400" cy="26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j</a:t>
              </a:r>
              <a:endParaRPr/>
            </a:p>
          </p:txBody>
        </p:sp>
        <p:cxnSp>
          <p:nvCxnSpPr>
            <p:cNvPr id="152" name="Google Shape;152;p24"/>
            <p:cNvCxnSpPr>
              <a:stCxn id="151" idx="0"/>
            </p:cNvCxnSpPr>
            <p:nvPr/>
          </p:nvCxnSpPr>
          <p:spPr>
            <a:xfrm rot="10800000" flipH="1">
              <a:off x="3021350" y="1354575"/>
              <a:ext cx="3600" cy="570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abin Sketch"/>
                <a:ea typeface="Cabin Sketch"/>
                <a:cs typeface="Cabin Sketch"/>
                <a:sym typeface="Cabin Sketch"/>
              </a:rPr>
              <a:t>Quick Sort</a:t>
            </a:r>
            <a:endParaRPr/>
          </a:p>
        </p:txBody>
      </p:sp>
      <p:sp>
        <p:nvSpPr>
          <p:cNvPr id="158" name="Google Shape;158;p25"/>
          <p:cNvSpPr txBox="1">
            <a:spLocks noGrp="1"/>
          </p:cNvSpPr>
          <p:nvPr>
            <p:ph type="body" idx="1"/>
          </p:nvPr>
        </p:nvSpPr>
        <p:spPr>
          <a:xfrm>
            <a:off x="457200" y="970950"/>
            <a:ext cx="8229600" cy="3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38761D"/>
                </a:solidFill>
              </a:rPr>
              <a:t>1</a:t>
            </a:r>
            <a:r>
              <a:rPr lang="en" sz="1400">
                <a:solidFill>
                  <a:srgbClr val="4A86E8"/>
                </a:solidFill>
              </a:rPr>
              <a:t>	3	2	</a:t>
            </a:r>
            <a:r>
              <a:rPr lang="en" sz="1400" b="1">
                <a:solidFill>
                  <a:srgbClr val="FF0000"/>
                </a:solidFill>
              </a:rPr>
              <a:t>4</a:t>
            </a:r>
            <a:r>
              <a:rPr lang="en" sz="1400">
                <a:solidFill>
                  <a:srgbClr val="4A86E8"/>
                </a:solidFill>
              </a:rPr>
              <a:t>	7	</a:t>
            </a:r>
            <a:r>
              <a:rPr lang="en" sz="1400" b="1">
                <a:solidFill>
                  <a:srgbClr val="38761D"/>
                </a:solidFill>
              </a:rPr>
              <a:t>8</a:t>
            </a:r>
            <a:r>
              <a:rPr lang="en" sz="1400">
                <a:solidFill>
                  <a:srgbClr val="4A86E8"/>
                </a:solidFill>
              </a:rPr>
              <a:t>	5	9</a:t>
            </a:r>
            <a:endParaRPr sz="100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400" b="1">
              <a:solidFill>
                <a:srgbClr val="FF0000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400" u="sng">
              <a:solidFill>
                <a:srgbClr val="4A86E8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400" b="1">
              <a:solidFill>
                <a:srgbClr val="FF0000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400" b="1">
              <a:solidFill>
                <a:srgbClr val="FF0000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400" b="1">
              <a:solidFill>
                <a:srgbClr val="FF0000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>
              <a:solidFill>
                <a:srgbClr val="FF0000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400" b="1">
              <a:solidFill>
                <a:srgbClr val="FF0000"/>
              </a:solidFill>
            </a:endParaRPr>
          </a:p>
        </p:txBody>
      </p:sp>
      <p:pic>
        <p:nvPicPr>
          <p:cNvPr id="159" name="Google Shape;159;p25" descr="Image result for asterix caesar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6625" y="205975"/>
            <a:ext cx="1081525" cy="144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abin Sketch"/>
                <a:ea typeface="Cabin Sketch"/>
                <a:cs typeface="Cabin Sketch"/>
                <a:sym typeface="Cabin Sketch"/>
              </a:rPr>
              <a:t>Quick Sort</a:t>
            </a:r>
            <a:endParaRPr/>
          </a:p>
        </p:txBody>
      </p:sp>
      <p:sp>
        <p:nvSpPr>
          <p:cNvPr id="165" name="Google Shape;165;p26"/>
          <p:cNvSpPr txBox="1">
            <a:spLocks noGrp="1"/>
          </p:cNvSpPr>
          <p:nvPr>
            <p:ph type="body" idx="1"/>
          </p:nvPr>
        </p:nvSpPr>
        <p:spPr>
          <a:xfrm>
            <a:off x="457200" y="970950"/>
            <a:ext cx="8229600" cy="3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A86E8"/>
                </a:solidFill>
              </a:rPr>
              <a:t>1	3	2	</a:t>
            </a:r>
            <a:r>
              <a:rPr lang="en" sz="1400" b="1">
                <a:solidFill>
                  <a:srgbClr val="FF0000"/>
                </a:solidFill>
              </a:rPr>
              <a:t>4</a:t>
            </a:r>
            <a:r>
              <a:rPr lang="en" sz="1400">
                <a:solidFill>
                  <a:srgbClr val="4A86E8"/>
                </a:solidFill>
              </a:rPr>
              <a:t>	7	8	5	9</a:t>
            </a:r>
            <a:endParaRPr sz="100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400" b="1">
              <a:solidFill>
                <a:srgbClr val="FF0000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400" u="sng">
              <a:solidFill>
                <a:srgbClr val="4A86E8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400" b="1">
              <a:solidFill>
                <a:srgbClr val="FF0000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400" b="1">
              <a:solidFill>
                <a:srgbClr val="FF0000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400" b="1">
              <a:solidFill>
                <a:srgbClr val="FF0000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>
              <a:solidFill>
                <a:srgbClr val="FF0000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400" b="1">
              <a:solidFill>
                <a:srgbClr val="FF0000"/>
              </a:solidFill>
            </a:endParaRPr>
          </a:p>
        </p:txBody>
      </p:sp>
      <p:pic>
        <p:nvPicPr>
          <p:cNvPr id="166" name="Google Shape;166;p26" descr="Image result for asterix caesar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6625" y="205975"/>
            <a:ext cx="1081525" cy="14471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7" name="Google Shape;167;p26"/>
          <p:cNvGrpSpPr/>
          <p:nvPr/>
        </p:nvGrpSpPr>
        <p:grpSpPr>
          <a:xfrm>
            <a:off x="4194825" y="1418775"/>
            <a:ext cx="335400" cy="834600"/>
            <a:chOff x="2853650" y="1354575"/>
            <a:chExt cx="335400" cy="834600"/>
          </a:xfrm>
        </p:grpSpPr>
        <p:sp>
          <p:nvSpPr>
            <p:cNvPr id="168" name="Google Shape;168;p26"/>
            <p:cNvSpPr txBox="1"/>
            <p:nvPr/>
          </p:nvSpPr>
          <p:spPr>
            <a:xfrm>
              <a:off x="2853650" y="1925175"/>
              <a:ext cx="335400" cy="26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i,j</a:t>
              </a:r>
              <a:endParaRPr/>
            </a:p>
          </p:txBody>
        </p:sp>
        <p:cxnSp>
          <p:nvCxnSpPr>
            <p:cNvPr id="169" name="Google Shape;169;p26"/>
            <p:cNvCxnSpPr>
              <a:stCxn id="168" idx="0"/>
            </p:cNvCxnSpPr>
            <p:nvPr/>
          </p:nvCxnSpPr>
          <p:spPr>
            <a:xfrm rot="10800000" flipH="1">
              <a:off x="3021350" y="1354575"/>
              <a:ext cx="3600" cy="570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abin Sketch"/>
                <a:ea typeface="Cabin Sketch"/>
                <a:cs typeface="Cabin Sketch"/>
                <a:sym typeface="Cabin Sketch"/>
              </a:rPr>
              <a:t>How a divide and conquer algorithm works:</a:t>
            </a:r>
            <a:endParaRPr sz="3000">
              <a:latin typeface="Cabin Sketch"/>
              <a:ea typeface="Cabin Sketch"/>
              <a:cs typeface="Cabin Sketch"/>
              <a:sym typeface="Cabin Sketch"/>
            </a:endParaRPr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1"/>
          </p:nvPr>
        </p:nvSpPr>
        <p:spPr>
          <a:xfrm>
            <a:off x="2333150" y="1200150"/>
            <a:ext cx="625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hadows Into Light"/>
              <a:ea typeface="Shadows Into Light"/>
              <a:cs typeface="Shadows Into Light"/>
              <a:sym typeface="Shadows Into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Shadows Into Light"/>
              <a:buChar char="●"/>
            </a:pPr>
            <a:r>
              <a:rPr lang="en" sz="1800">
                <a:latin typeface="Shadows Into Light"/>
                <a:ea typeface="Shadows Into Light"/>
                <a:cs typeface="Shadows Into Light"/>
                <a:sym typeface="Shadows Into Light"/>
              </a:rPr>
              <a:t>A problem is divided into several subproblems of the same type, ideally of about equal size.					</a:t>
            </a:r>
            <a:endParaRPr sz="1800">
              <a:latin typeface="Shadows Into Light"/>
              <a:ea typeface="Shadows Into Light"/>
              <a:cs typeface="Shadows Into Light"/>
              <a:sym typeface="Shadows Into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Shadows Into Light"/>
              <a:buChar char="●"/>
            </a:pPr>
            <a:r>
              <a:rPr lang="en" sz="1800">
                <a:latin typeface="Shadows Into Light"/>
                <a:ea typeface="Shadows Into Light"/>
                <a:cs typeface="Shadows Into Light"/>
                <a:sym typeface="Shadows Into Light"/>
              </a:rPr>
              <a:t>The subproblems are solved (typically recursively, though sometimes a different algorithm is employed, especially when subproblems become small enough).	</a:t>
            </a:r>
            <a:endParaRPr sz="1800">
              <a:latin typeface="Shadows Into Light"/>
              <a:ea typeface="Shadows Into Light"/>
              <a:cs typeface="Shadows Into Light"/>
              <a:sym typeface="Shadows Into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Shadows Into Light"/>
              <a:buChar char="●"/>
            </a:pPr>
            <a:r>
              <a:rPr lang="en" sz="1800">
                <a:latin typeface="Shadows Into Light"/>
                <a:ea typeface="Shadows Into Light"/>
                <a:cs typeface="Shadows Into Light"/>
                <a:sym typeface="Shadows Into Light"/>
              </a:rPr>
              <a:t>If necessary, the solutions to the subproblems are combined to get a solution to the original problem. </a:t>
            </a:r>
            <a:endParaRPr sz="1800">
              <a:latin typeface="Shadows Into Light"/>
              <a:ea typeface="Shadows Into Light"/>
              <a:cs typeface="Shadows Into Light"/>
              <a:sym typeface="Shadows Into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					 				</a:t>
            </a:r>
            <a:endParaRPr sz="11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			</a:t>
            </a:r>
            <a:endParaRPr sz="11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		</a:t>
            </a:r>
            <a:endParaRPr sz="11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2" name="Google Shape;42;p9" descr="Image result for asterix caesar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850" y="1352213"/>
            <a:ext cx="1870900" cy="253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abin Sketch"/>
                <a:ea typeface="Cabin Sketch"/>
                <a:cs typeface="Cabin Sketch"/>
                <a:sym typeface="Cabin Sketch"/>
              </a:rPr>
              <a:t>Quick Sort</a:t>
            </a:r>
            <a:endParaRPr/>
          </a:p>
        </p:txBody>
      </p:sp>
      <p:sp>
        <p:nvSpPr>
          <p:cNvPr id="175" name="Google Shape;175;p27"/>
          <p:cNvSpPr txBox="1">
            <a:spLocks noGrp="1"/>
          </p:cNvSpPr>
          <p:nvPr>
            <p:ph type="body" idx="1"/>
          </p:nvPr>
        </p:nvSpPr>
        <p:spPr>
          <a:xfrm>
            <a:off x="457200" y="970950"/>
            <a:ext cx="8229600" cy="3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A86E8"/>
                </a:solidFill>
              </a:rPr>
              <a:t>1	3	2	4	7	8	5	9</a:t>
            </a:r>
            <a:endParaRPr sz="100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400" b="1">
              <a:solidFill>
                <a:srgbClr val="FF0000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400" u="sng">
              <a:solidFill>
                <a:srgbClr val="4A86E8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400" b="1">
              <a:solidFill>
                <a:srgbClr val="FF0000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400" b="1">
              <a:solidFill>
                <a:srgbClr val="FF0000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400" b="1">
              <a:solidFill>
                <a:srgbClr val="FF0000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>
              <a:solidFill>
                <a:srgbClr val="FF0000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400" b="1">
              <a:solidFill>
                <a:srgbClr val="FF0000"/>
              </a:solidFill>
            </a:endParaRPr>
          </a:p>
        </p:txBody>
      </p:sp>
      <p:pic>
        <p:nvPicPr>
          <p:cNvPr id="176" name="Google Shape;176;p27" descr="Image result for asterix caesar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6625" y="205975"/>
            <a:ext cx="1081525" cy="1447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7" name="Google Shape;177;p27"/>
          <p:cNvCxnSpPr>
            <a:stCxn id="175" idx="0"/>
          </p:cNvCxnSpPr>
          <p:nvPr/>
        </p:nvCxnSpPr>
        <p:spPr>
          <a:xfrm flipH="1">
            <a:off x="4565700" y="970950"/>
            <a:ext cx="6300" cy="1054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abin Sketch"/>
                <a:ea typeface="Cabin Sketch"/>
                <a:cs typeface="Cabin Sketch"/>
                <a:sym typeface="Cabin Sketch"/>
              </a:rPr>
              <a:t>Quick Sort</a:t>
            </a:r>
            <a:endParaRPr/>
          </a:p>
        </p:txBody>
      </p:sp>
      <p:sp>
        <p:nvSpPr>
          <p:cNvPr id="183" name="Google Shape;183;p28"/>
          <p:cNvSpPr txBox="1">
            <a:spLocks noGrp="1"/>
          </p:cNvSpPr>
          <p:nvPr>
            <p:ph type="body" idx="1"/>
          </p:nvPr>
        </p:nvSpPr>
        <p:spPr>
          <a:xfrm>
            <a:off x="457200" y="970950"/>
            <a:ext cx="8229600" cy="3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A86E8"/>
                </a:solidFill>
              </a:rPr>
              <a:t>1	</a:t>
            </a:r>
            <a:r>
              <a:rPr lang="en" sz="1400" b="1">
                <a:solidFill>
                  <a:srgbClr val="FF0000"/>
                </a:solidFill>
              </a:rPr>
              <a:t>3</a:t>
            </a:r>
            <a:r>
              <a:rPr lang="en" sz="1400">
                <a:solidFill>
                  <a:srgbClr val="4A86E8"/>
                </a:solidFill>
              </a:rPr>
              <a:t>	2	4	7	</a:t>
            </a:r>
            <a:r>
              <a:rPr lang="en" sz="1400" b="1">
                <a:solidFill>
                  <a:srgbClr val="FF0000"/>
                </a:solidFill>
              </a:rPr>
              <a:t>8</a:t>
            </a:r>
            <a:r>
              <a:rPr lang="en" sz="1400">
                <a:solidFill>
                  <a:srgbClr val="4A86E8"/>
                </a:solidFill>
              </a:rPr>
              <a:t>	5	9</a:t>
            </a:r>
            <a:endParaRPr sz="100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400" b="1">
              <a:solidFill>
                <a:srgbClr val="FF0000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400" u="sng">
              <a:solidFill>
                <a:srgbClr val="4A86E8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400" b="1">
              <a:solidFill>
                <a:srgbClr val="FF0000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400" b="1">
              <a:solidFill>
                <a:srgbClr val="FF0000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400" b="1">
              <a:solidFill>
                <a:srgbClr val="FF0000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>
              <a:solidFill>
                <a:srgbClr val="FF0000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400" b="1">
              <a:solidFill>
                <a:srgbClr val="FF0000"/>
              </a:solidFill>
            </a:endParaRPr>
          </a:p>
        </p:txBody>
      </p:sp>
      <p:pic>
        <p:nvPicPr>
          <p:cNvPr id="184" name="Google Shape;184;p28" descr="Image result for asterix caesar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6625" y="205975"/>
            <a:ext cx="1081525" cy="1447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5" name="Google Shape;185;p28"/>
          <p:cNvCxnSpPr>
            <a:stCxn id="183" idx="0"/>
          </p:cNvCxnSpPr>
          <p:nvPr/>
        </p:nvCxnSpPr>
        <p:spPr>
          <a:xfrm flipH="1">
            <a:off x="4565700" y="970950"/>
            <a:ext cx="6300" cy="1054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abin Sketch"/>
                <a:ea typeface="Cabin Sketch"/>
                <a:cs typeface="Cabin Sketch"/>
                <a:sym typeface="Cabin Sketch"/>
              </a:rPr>
              <a:t>Quick Sort</a:t>
            </a:r>
            <a:endParaRPr/>
          </a:p>
        </p:txBody>
      </p:sp>
      <p:sp>
        <p:nvSpPr>
          <p:cNvPr id="191" name="Google Shape;191;p29"/>
          <p:cNvSpPr txBox="1">
            <a:spLocks noGrp="1"/>
          </p:cNvSpPr>
          <p:nvPr>
            <p:ph type="body" idx="1"/>
          </p:nvPr>
        </p:nvSpPr>
        <p:spPr>
          <a:xfrm>
            <a:off x="457200" y="970950"/>
            <a:ext cx="8229600" cy="3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A86E8"/>
                </a:solidFill>
              </a:rPr>
              <a:t>1	</a:t>
            </a:r>
            <a:r>
              <a:rPr lang="en" sz="1400" b="1" u="sng">
                <a:solidFill>
                  <a:srgbClr val="9900FF"/>
                </a:solidFill>
              </a:rPr>
              <a:t>3</a:t>
            </a:r>
            <a:r>
              <a:rPr lang="en" sz="1400">
                <a:solidFill>
                  <a:srgbClr val="4A86E8"/>
                </a:solidFill>
              </a:rPr>
              <a:t>	</a:t>
            </a:r>
            <a:r>
              <a:rPr lang="en" sz="1400" b="1">
                <a:solidFill>
                  <a:srgbClr val="9900FF"/>
                </a:solidFill>
              </a:rPr>
              <a:t>2</a:t>
            </a:r>
            <a:r>
              <a:rPr lang="en" sz="1400">
                <a:solidFill>
                  <a:srgbClr val="4A86E8"/>
                </a:solidFill>
              </a:rPr>
              <a:t>	4	7	</a:t>
            </a:r>
            <a:r>
              <a:rPr lang="en" sz="1400" b="1" u="sng">
                <a:solidFill>
                  <a:srgbClr val="9900FF"/>
                </a:solidFill>
              </a:rPr>
              <a:t>8</a:t>
            </a:r>
            <a:r>
              <a:rPr lang="en" sz="1400">
                <a:solidFill>
                  <a:srgbClr val="4A86E8"/>
                </a:solidFill>
              </a:rPr>
              <a:t>	</a:t>
            </a:r>
            <a:r>
              <a:rPr lang="en" sz="1400" b="1">
                <a:solidFill>
                  <a:srgbClr val="9900FF"/>
                </a:solidFill>
              </a:rPr>
              <a:t>5</a:t>
            </a:r>
            <a:r>
              <a:rPr lang="en" sz="1400">
                <a:solidFill>
                  <a:srgbClr val="4A86E8"/>
                </a:solidFill>
              </a:rPr>
              <a:t>	9</a:t>
            </a:r>
            <a:endParaRPr sz="100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400" b="1">
              <a:solidFill>
                <a:srgbClr val="FF0000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400">
              <a:solidFill>
                <a:srgbClr val="4A86E8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400" b="1">
              <a:solidFill>
                <a:srgbClr val="FF0000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400" b="1">
              <a:solidFill>
                <a:srgbClr val="FF0000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400" b="1">
              <a:solidFill>
                <a:srgbClr val="FF0000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>
              <a:solidFill>
                <a:srgbClr val="FF0000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400" b="1">
              <a:solidFill>
                <a:srgbClr val="FF0000"/>
              </a:solidFill>
            </a:endParaRPr>
          </a:p>
        </p:txBody>
      </p:sp>
      <p:pic>
        <p:nvPicPr>
          <p:cNvPr id="192" name="Google Shape;192;p29" descr="Image result for asterix caesar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6625" y="205975"/>
            <a:ext cx="1081525" cy="1447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3" name="Google Shape;193;p29"/>
          <p:cNvCxnSpPr>
            <a:stCxn id="191" idx="0"/>
          </p:cNvCxnSpPr>
          <p:nvPr/>
        </p:nvCxnSpPr>
        <p:spPr>
          <a:xfrm flipH="1">
            <a:off x="4565700" y="970950"/>
            <a:ext cx="6300" cy="1054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abin Sketch"/>
                <a:ea typeface="Cabin Sketch"/>
                <a:cs typeface="Cabin Sketch"/>
                <a:sym typeface="Cabin Sketch"/>
              </a:rPr>
              <a:t>Quick Sort</a:t>
            </a:r>
            <a:endParaRPr/>
          </a:p>
        </p:txBody>
      </p:sp>
      <p:sp>
        <p:nvSpPr>
          <p:cNvPr id="199" name="Google Shape;199;p30"/>
          <p:cNvSpPr txBox="1">
            <a:spLocks noGrp="1"/>
          </p:cNvSpPr>
          <p:nvPr>
            <p:ph type="body" idx="1"/>
          </p:nvPr>
        </p:nvSpPr>
        <p:spPr>
          <a:xfrm>
            <a:off x="457200" y="970950"/>
            <a:ext cx="8229600" cy="3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A86E8"/>
                </a:solidFill>
              </a:rPr>
              <a:t>1	</a:t>
            </a:r>
            <a:r>
              <a:rPr lang="en" sz="1400" b="1" u="sng">
                <a:solidFill>
                  <a:srgbClr val="9900FF"/>
                </a:solidFill>
              </a:rPr>
              <a:t>3</a:t>
            </a:r>
            <a:r>
              <a:rPr lang="en" sz="1400">
                <a:solidFill>
                  <a:srgbClr val="4A86E8"/>
                </a:solidFill>
              </a:rPr>
              <a:t>	</a:t>
            </a:r>
            <a:r>
              <a:rPr lang="en" sz="1400" b="1">
                <a:solidFill>
                  <a:srgbClr val="9900FF"/>
                </a:solidFill>
              </a:rPr>
              <a:t>2</a:t>
            </a:r>
            <a:r>
              <a:rPr lang="en" sz="1400">
                <a:solidFill>
                  <a:srgbClr val="4A86E8"/>
                </a:solidFill>
              </a:rPr>
              <a:t>	4	7	</a:t>
            </a:r>
            <a:r>
              <a:rPr lang="en" sz="1400" b="1" u="sng">
                <a:solidFill>
                  <a:srgbClr val="9900FF"/>
                </a:solidFill>
              </a:rPr>
              <a:t>8</a:t>
            </a:r>
            <a:r>
              <a:rPr lang="en" sz="1400">
                <a:solidFill>
                  <a:srgbClr val="4A86E8"/>
                </a:solidFill>
              </a:rPr>
              <a:t>	</a:t>
            </a:r>
            <a:r>
              <a:rPr lang="en" sz="1400" b="1">
                <a:solidFill>
                  <a:srgbClr val="9900FF"/>
                </a:solidFill>
              </a:rPr>
              <a:t>5</a:t>
            </a:r>
            <a:r>
              <a:rPr lang="en" sz="1400">
                <a:solidFill>
                  <a:srgbClr val="4A86E8"/>
                </a:solidFill>
              </a:rPr>
              <a:t>	9</a:t>
            </a:r>
            <a:endParaRPr sz="100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400" b="1">
              <a:solidFill>
                <a:srgbClr val="FF0000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400">
              <a:solidFill>
                <a:srgbClr val="4A86E8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400" b="1">
              <a:solidFill>
                <a:srgbClr val="FF0000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400" b="1">
              <a:solidFill>
                <a:srgbClr val="FF0000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400" b="1">
              <a:solidFill>
                <a:srgbClr val="FF0000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>
              <a:solidFill>
                <a:srgbClr val="FF0000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400" b="1">
              <a:solidFill>
                <a:srgbClr val="FF0000"/>
              </a:solidFill>
            </a:endParaRPr>
          </a:p>
        </p:txBody>
      </p:sp>
      <p:pic>
        <p:nvPicPr>
          <p:cNvPr id="200" name="Google Shape;200;p30" descr="Image result for asterix caesar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6625" y="205975"/>
            <a:ext cx="1081525" cy="1447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1" name="Google Shape;201;p30"/>
          <p:cNvCxnSpPr>
            <a:stCxn id="199" idx="0"/>
          </p:cNvCxnSpPr>
          <p:nvPr/>
        </p:nvCxnSpPr>
        <p:spPr>
          <a:xfrm flipH="1">
            <a:off x="4565700" y="970950"/>
            <a:ext cx="6300" cy="1054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02" name="Google Shape;202;p30"/>
          <p:cNvGrpSpPr/>
          <p:nvPr/>
        </p:nvGrpSpPr>
        <p:grpSpPr>
          <a:xfrm>
            <a:off x="3260300" y="1383100"/>
            <a:ext cx="335400" cy="834600"/>
            <a:chOff x="2853650" y="1354575"/>
            <a:chExt cx="335400" cy="834600"/>
          </a:xfrm>
        </p:grpSpPr>
        <p:sp>
          <p:nvSpPr>
            <p:cNvPr id="203" name="Google Shape;203;p30"/>
            <p:cNvSpPr txBox="1"/>
            <p:nvPr/>
          </p:nvSpPr>
          <p:spPr>
            <a:xfrm>
              <a:off x="2853650" y="1925175"/>
              <a:ext cx="335400" cy="26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i</a:t>
              </a:r>
              <a:endParaRPr/>
            </a:p>
          </p:txBody>
        </p:sp>
        <p:cxnSp>
          <p:nvCxnSpPr>
            <p:cNvPr id="204" name="Google Shape;204;p30"/>
            <p:cNvCxnSpPr>
              <a:stCxn id="203" idx="0"/>
            </p:cNvCxnSpPr>
            <p:nvPr/>
          </p:nvCxnSpPr>
          <p:spPr>
            <a:xfrm rot="10800000" flipH="1">
              <a:off x="3021350" y="1354575"/>
              <a:ext cx="3600" cy="570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205" name="Google Shape;205;p30"/>
          <p:cNvGrpSpPr/>
          <p:nvPr/>
        </p:nvGrpSpPr>
        <p:grpSpPr>
          <a:xfrm>
            <a:off x="3705200" y="1383100"/>
            <a:ext cx="335400" cy="834600"/>
            <a:chOff x="2853650" y="1354575"/>
            <a:chExt cx="335400" cy="834600"/>
          </a:xfrm>
        </p:grpSpPr>
        <p:sp>
          <p:nvSpPr>
            <p:cNvPr id="206" name="Google Shape;206;p30"/>
            <p:cNvSpPr txBox="1"/>
            <p:nvPr/>
          </p:nvSpPr>
          <p:spPr>
            <a:xfrm>
              <a:off x="2853650" y="1925175"/>
              <a:ext cx="335400" cy="26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j</a:t>
              </a:r>
              <a:endParaRPr/>
            </a:p>
          </p:txBody>
        </p:sp>
        <p:cxnSp>
          <p:nvCxnSpPr>
            <p:cNvPr id="207" name="Google Shape;207;p30"/>
            <p:cNvCxnSpPr>
              <a:stCxn id="206" idx="0"/>
            </p:cNvCxnSpPr>
            <p:nvPr/>
          </p:nvCxnSpPr>
          <p:spPr>
            <a:xfrm rot="10800000" flipH="1">
              <a:off x="3021350" y="1354575"/>
              <a:ext cx="3600" cy="570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208" name="Google Shape;208;p30"/>
          <p:cNvGrpSpPr/>
          <p:nvPr/>
        </p:nvGrpSpPr>
        <p:grpSpPr>
          <a:xfrm>
            <a:off x="5097100" y="1383100"/>
            <a:ext cx="335400" cy="834600"/>
            <a:chOff x="2853650" y="1354575"/>
            <a:chExt cx="335400" cy="834600"/>
          </a:xfrm>
        </p:grpSpPr>
        <p:sp>
          <p:nvSpPr>
            <p:cNvPr id="209" name="Google Shape;209;p30"/>
            <p:cNvSpPr txBox="1"/>
            <p:nvPr/>
          </p:nvSpPr>
          <p:spPr>
            <a:xfrm>
              <a:off x="2853650" y="1925175"/>
              <a:ext cx="335400" cy="26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i</a:t>
              </a:r>
              <a:endParaRPr/>
            </a:p>
          </p:txBody>
        </p:sp>
        <p:cxnSp>
          <p:nvCxnSpPr>
            <p:cNvPr id="210" name="Google Shape;210;p30"/>
            <p:cNvCxnSpPr>
              <a:stCxn id="209" idx="0"/>
            </p:cNvCxnSpPr>
            <p:nvPr/>
          </p:nvCxnSpPr>
          <p:spPr>
            <a:xfrm rot="10800000" flipH="1">
              <a:off x="3021350" y="1354575"/>
              <a:ext cx="3600" cy="570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211" name="Google Shape;211;p30"/>
          <p:cNvGrpSpPr/>
          <p:nvPr/>
        </p:nvGrpSpPr>
        <p:grpSpPr>
          <a:xfrm>
            <a:off x="5542000" y="1383100"/>
            <a:ext cx="335400" cy="834600"/>
            <a:chOff x="2853650" y="1354575"/>
            <a:chExt cx="335400" cy="834600"/>
          </a:xfrm>
        </p:grpSpPr>
        <p:sp>
          <p:nvSpPr>
            <p:cNvPr id="212" name="Google Shape;212;p30"/>
            <p:cNvSpPr txBox="1"/>
            <p:nvPr/>
          </p:nvSpPr>
          <p:spPr>
            <a:xfrm>
              <a:off x="2853650" y="1925175"/>
              <a:ext cx="335400" cy="26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j</a:t>
              </a:r>
              <a:endParaRPr/>
            </a:p>
          </p:txBody>
        </p:sp>
        <p:cxnSp>
          <p:nvCxnSpPr>
            <p:cNvPr id="213" name="Google Shape;213;p30"/>
            <p:cNvCxnSpPr>
              <a:stCxn id="212" idx="0"/>
            </p:cNvCxnSpPr>
            <p:nvPr/>
          </p:nvCxnSpPr>
          <p:spPr>
            <a:xfrm rot="10800000" flipH="1">
              <a:off x="3021350" y="1354575"/>
              <a:ext cx="3600" cy="570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abin Sketch"/>
                <a:ea typeface="Cabin Sketch"/>
                <a:cs typeface="Cabin Sketch"/>
                <a:sym typeface="Cabin Sketch"/>
              </a:rPr>
              <a:t>Quick Sort</a:t>
            </a:r>
            <a:endParaRPr/>
          </a:p>
        </p:txBody>
      </p:sp>
      <p:sp>
        <p:nvSpPr>
          <p:cNvPr id="219" name="Google Shape;219;p31"/>
          <p:cNvSpPr txBox="1">
            <a:spLocks noGrp="1"/>
          </p:cNvSpPr>
          <p:nvPr>
            <p:ph type="body" idx="1"/>
          </p:nvPr>
        </p:nvSpPr>
        <p:spPr>
          <a:xfrm>
            <a:off x="457200" y="970950"/>
            <a:ext cx="8229600" cy="3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A86E8"/>
                </a:solidFill>
              </a:rPr>
              <a:t>1	</a:t>
            </a:r>
            <a:r>
              <a:rPr lang="en" sz="1400" b="1">
                <a:solidFill>
                  <a:srgbClr val="38761D"/>
                </a:solidFill>
              </a:rPr>
              <a:t>2</a:t>
            </a:r>
            <a:r>
              <a:rPr lang="en" sz="1400">
                <a:solidFill>
                  <a:srgbClr val="38761D"/>
                </a:solidFill>
              </a:rPr>
              <a:t>	</a:t>
            </a:r>
            <a:r>
              <a:rPr lang="en" sz="1400" b="1" u="sng">
                <a:solidFill>
                  <a:srgbClr val="38761D"/>
                </a:solidFill>
              </a:rPr>
              <a:t>3</a:t>
            </a:r>
            <a:r>
              <a:rPr lang="en" sz="1400">
                <a:solidFill>
                  <a:srgbClr val="4A86E8"/>
                </a:solidFill>
              </a:rPr>
              <a:t>	4	7	</a:t>
            </a:r>
            <a:r>
              <a:rPr lang="en" sz="1400" b="1">
                <a:solidFill>
                  <a:srgbClr val="38761D"/>
                </a:solidFill>
              </a:rPr>
              <a:t>5</a:t>
            </a:r>
            <a:r>
              <a:rPr lang="en" sz="1400">
                <a:solidFill>
                  <a:srgbClr val="38761D"/>
                </a:solidFill>
              </a:rPr>
              <a:t>	</a:t>
            </a:r>
            <a:r>
              <a:rPr lang="en" sz="1400" b="1" u="sng">
                <a:solidFill>
                  <a:srgbClr val="38761D"/>
                </a:solidFill>
              </a:rPr>
              <a:t>8</a:t>
            </a:r>
            <a:r>
              <a:rPr lang="en" sz="1400">
                <a:solidFill>
                  <a:srgbClr val="4A86E8"/>
                </a:solidFill>
              </a:rPr>
              <a:t>	9</a:t>
            </a:r>
            <a:endParaRPr sz="100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400" b="1">
              <a:solidFill>
                <a:srgbClr val="FF0000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400">
              <a:solidFill>
                <a:srgbClr val="4A86E8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400" b="1">
              <a:solidFill>
                <a:srgbClr val="FF0000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400" b="1">
              <a:solidFill>
                <a:srgbClr val="FF0000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400" b="1">
              <a:solidFill>
                <a:srgbClr val="FF0000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>
              <a:solidFill>
                <a:srgbClr val="FF0000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400" b="1">
              <a:solidFill>
                <a:srgbClr val="FF0000"/>
              </a:solidFill>
            </a:endParaRPr>
          </a:p>
        </p:txBody>
      </p:sp>
      <p:pic>
        <p:nvPicPr>
          <p:cNvPr id="220" name="Google Shape;220;p31" descr="Image result for asterix caesar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6625" y="205975"/>
            <a:ext cx="1081525" cy="1447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1" name="Google Shape;221;p31"/>
          <p:cNvCxnSpPr>
            <a:stCxn id="219" idx="0"/>
          </p:cNvCxnSpPr>
          <p:nvPr/>
        </p:nvCxnSpPr>
        <p:spPr>
          <a:xfrm flipH="1">
            <a:off x="4565700" y="970950"/>
            <a:ext cx="6300" cy="1054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abin Sketch"/>
                <a:ea typeface="Cabin Sketch"/>
                <a:cs typeface="Cabin Sketch"/>
                <a:sym typeface="Cabin Sketch"/>
              </a:rPr>
              <a:t>Quick Sort</a:t>
            </a:r>
            <a:endParaRPr/>
          </a:p>
        </p:txBody>
      </p:sp>
      <p:sp>
        <p:nvSpPr>
          <p:cNvPr id="227" name="Google Shape;227;p32"/>
          <p:cNvSpPr txBox="1">
            <a:spLocks noGrp="1"/>
          </p:cNvSpPr>
          <p:nvPr>
            <p:ph type="body" idx="1"/>
          </p:nvPr>
        </p:nvSpPr>
        <p:spPr>
          <a:xfrm>
            <a:off x="457200" y="970950"/>
            <a:ext cx="8229600" cy="3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A86E8"/>
                </a:solidFill>
              </a:rPr>
              <a:t>1	2</a:t>
            </a:r>
            <a:r>
              <a:rPr lang="en" sz="1400">
                <a:solidFill>
                  <a:srgbClr val="38761D"/>
                </a:solidFill>
              </a:rPr>
              <a:t>	</a:t>
            </a:r>
            <a:r>
              <a:rPr lang="en" sz="1400" b="1">
                <a:solidFill>
                  <a:srgbClr val="FF0000"/>
                </a:solidFill>
              </a:rPr>
              <a:t>3</a:t>
            </a:r>
            <a:r>
              <a:rPr lang="en" sz="1400">
                <a:solidFill>
                  <a:srgbClr val="4A86E8"/>
                </a:solidFill>
              </a:rPr>
              <a:t>	4	7	5</a:t>
            </a:r>
            <a:r>
              <a:rPr lang="en" sz="1400">
                <a:solidFill>
                  <a:srgbClr val="38761D"/>
                </a:solidFill>
              </a:rPr>
              <a:t>	</a:t>
            </a:r>
            <a:r>
              <a:rPr lang="en" sz="1400" b="1">
                <a:solidFill>
                  <a:srgbClr val="FF0000"/>
                </a:solidFill>
              </a:rPr>
              <a:t>8</a:t>
            </a:r>
            <a:r>
              <a:rPr lang="en" sz="1400">
                <a:solidFill>
                  <a:srgbClr val="4A86E8"/>
                </a:solidFill>
              </a:rPr>
              <a:t>	9</a:t>
            </a:r>
            <a:endParaRPr sz="100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400" b="1">
              <a:solidFill>
                <a:srgbClr val="FF0000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400">
              <a:solidFill>
                <a:srgbClr val="4A86E8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400" b="1">
              <a:solidFill>
                <a:srgbClr val="FF0000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400" b="1">
              <a:solidFill>
                <a:srgbClr val="FF0000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400" b="1">
              <a:solidFill>
                <a:srgbClr val="FF0000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>
              <a:solidFill>
                <a:srgbClr val="FF0000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400" b="1">
              <a:solidFill>
                <a:srgbClr val="FF0000"/>
              </a:solidFill>
            </a:endParaRPr>
          </a:p>
        </p:txBody>
      </p:sp>
      <p:pic>
        <p:nvPicPr>
          <p:cNvPr id="228" name="Google Shape;228;p32" descr="Image result for asterix caesar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6625" y="205975"/>
            <a:ext cx="1081525" cy="1447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9" name="Google Shape;229;p32"/>
          <p:cNvCxnSpPr>
            <a:stCxn id="227" idx="0"/>
          </p:cNvCxnSpPr>
          <p:nvPr/>
        </p:nvCxnSpPr>
        <p:spPr>
          <a:xfrm flipH="1">
            <a:off x="4565700" y="970950"/>
            <a:ext cx="6300" cy="1054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30" name="Google Shape;230;p32"/>
          <p:cNvGrpSpPr/>
          <p:nvPr/>
        </p:nvGrpSpPr>
        <p:grpSpPr>
          <a:xfrm>
            <a:off x="3709700" y="1390250"/>
            <a:ext cx="335400" cy="834600"/>
            <a:chOff x="2853650" y="1354575"/>
            <a:chExt cx="335400" cy="834600"/>
          </a:xfrm>
        </p:grpSpPr>
        <p:sp>
          <p:nvSpPr>
            <p:cNvPr id="231" name="Google Shape;231;p32"/>
            <p:cNvSpPr txBox="1"/>
            <p:nvPr/>
          </p:nvSpPr>
          <p:spPr>
            <a:xfrm>
              <a:off x="2853650" y="1925175"/>
              <a:ext cx="335400" cy="26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i,j</a:t>
              </a:r>
              <a:endParaRPr/>
            </a:p>
          </p:txBody>
        </p:sp>
        <p:cxnSp>
          <p:nvCxnSpPr>
            <p:cNvPr id="232" name="Google Shape;232;p32"/>
            <p:cNvCxnSpPr>
              <a:stCxn id="231" idx="0"/>
            </p:cNvCxnSpPr>
            <p:nvPr/>
          </p:nvCxnSpPr>
          <p:spPr>
            <a:xfrm rot="10800000" flipH="1">
              <a:off x="3021350" y="1354575"/>
              <a:ext cx="3600" cy="570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233" name="Google Shape;233;p32"/>
          <p:cNvGrpSpPr/>
          <p:nvPr/>
        </p:nvGrpSpPr>
        <p:grpSpPr>
          <a:xfrm>
            <a:off x="5545700" y="1390250"/>
            <a:ext cx="335400" cy="834600"/>
            <a:chOff x="2853650" y="1354575"/>
            <a:chExt cx="335400" cy="834600"/>
          </a:xfrm>
        </p:grpSpPr>
        <p:sp>
          <p:nvSpPr>
            <p:cNvPr id="234" name="Google Shape;234;p32"/>
            <p:cNvSpPr txBox="1"/>
            <p:nvPr/>
          </p:nvSpPr>
          <p:spPr>
            <a:xfrm>
              <a:off x="2853650" y="1925175"/>
              <a:ext cx="335400" cy="26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i,j</a:t>
              </a:r>
              <a:endParaRPr/>
            </a:p>
          </p:txBody>
        </p:sp>
        <p:cxnSp>
          <p:nvCxnSpPr>
            <p:cNvPr id="235" name="Google Shape;235;p32"/>
            <p:cNvCxnSpPr>
              <a:stCxn id="234" idx="0"/>
            </p:cNvCxnSpPr>
            <p:nvPr/>
          </p:nvCxnSpPr>
          <p:spPr>
            <a:xfrm rot="10800000" flipH="1">
              <a:off x="3021350" y="1354575"/>
              <a:ext cx="3600" cy="570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abin Sketch"/>
                <a:ea typeface="Cabin Sketch"/>
                <a:cs typeface="Cabin Sketch"/>
                <a:sym typeface="Cabin Sketch"/>
              </a:rPr>
              <a:t>Quick Sort</a:t>
            </a:r>
            <a:endParaRPr/>
          </a:p>
        </p:txBody>
      </p:sp>
      <p:sp>
        <p:nvSpPr>
          <p:cNvPr id="241" name="Google Shape;241;p33"/>
          <p:cNvSpPr txBox="1">
            <a:spLocks noGrp="1"/>
          </p:cNvSpPr>
          <p:nvPr>
            <p:ph type="body" idx="1"/>
          </p:nvPr>
        </p:nvSpPr>
        <p:spPr>
          <a:xfrm>
            <a:off x="457200" y="970950"/>
            <a:ext cx="8229600" cy="3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A86E8"/>
                </a:solidFill>
              </a:rPr>
              <a:t>1	2</a:t>
            </a:r>
            <a:r>
              <a:rPr lang="en" sz="1400">
                <a:solidFill>
                  <a:srgbClr val="38761D"/>
                </a:solidFill>
              </a:rPr>
              <a:t>	</a:t>
            </a:r>
            <a:r>
              <a:rPr lang="en" sz="1400">
                <a:solidFill>
                  <a:srgbClr val="4A86E8"/>
                </a:solidFill>
              </a:rPr>
              <a:t>3	4	7	5	8	9</a:t>
            </a:r>
            <a:endParaRPr sz="100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400" b="1">
              <a:solidFill>
                <a:srgbClr val="FF0000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400">
              <a:solidFill>
                <a:srgbClr val="4A86E8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400" b="1">
              <a:solidFill>
                <a:srgbClr val="FF0000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400" b="1">
              <a:solidFill>
                <a:srgbClr val="FF0000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400" b="1">
              <a:solidFill>
                <a:srgbClr val="FF0000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>
              <a:solidFill>
                <a:srgbClr val="FF0000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400" b="1">
              <a:solidFill>
                <a:srgbClr val="FF0000"/>
              </a:solidFill>
            </a:endParaRPr>
          </a:p>
        </p:txBody>
      </p:sp>
      <p:pic>
        <p:nvPicPr>
          <p:cNvPr id="242" name="Google Shape;242;p33" descr="Image result for asterix caesar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6625" y="205975"/>
            <a:ext cx="1081525" cy="1447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3" name="Google Shape;243;p33"/>
          <p:cNvCxnSpPr>
            <a:stCxn id="241" idx="0"/>
          </p:cNvCxnSpPr>
          <p:nvPr/>
        </p:nvCxnSpPr>
        <p:spPr>
          <a:xfrm flipH="1">
            <a:off x="4565700" y="970950"/>
            <a:ext cx="6300" cy="1054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4" name="Google Shape;244;p33"/>
          <p:cNvCxnSpPr/>
          <p:nvPr/>
        </p:nvCxnSpPr>
        <p:spPr>
          <a:xfrm flipH="1">
            <a:off x="4047500" y="970950"/>
            <a:ext cx="6300" cy="1054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5" name="Google Shape;245;p33"/>
          <p:cNvCxnSpPr/>
          <p:nvPr/>
        </p:nvCxnSpPr>
        <p:spPr>
          <a:xfrm flipH="1">
            <a:off x="5927063" y="970950"/>
            <a:ext cx="6300" cy="1054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abin Sketch"/>
                <a:ea typeface="Cabin Sketch"/>
                <a:cs typeface="Cabin Sketch"/>
                <a:sym typeface="Cabin Sketch"/>
              </a:rPr>
              <a:t>Quick Sort</a:t>
            </a:r>
            <a:endParaRPr/>
          </a:p>
        </p:txBody>
      </p:sp>
      <p:sp>
        <p:nvSpPr>
          <p:cNvPr id="251" name="Google Shape;251;p34"/>
          <p:cNvSpPr txBox="1">
            <a:spLocks noGrp="1"/>
          </p:cNvSpPr>
          <p:nvPr>
            <p:ph type="body" idx="1"/>
          </p:nvPr>
        </p:nvSpPr>
        <p:spPr>
          <a:xfrm>
            <a:off x="457200" y="970950"/>
            <a:ext cx="8229600" cy="3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A86E8"/>
                </a:solidFill>
              </a:rPr>
              <a:t>1	</a:t>
            </a:r>
            <a:r>
              <a:rPr lang="en" sz="1400" b="1">
                <a:solidFill>
                  <a:srgbClr val="FF0000"/>
                </a:solidFill>
              </a:rPr>
              <a:t>2</a:t>
            </a:r>
            <a:r>
              <a:rPr lang="en" sz="1400">
                <a:solidFill>
                  <a:srgbClr val="38761D"/>
                </a:solidFill>
              </a:rPr>
              <a:t>	</a:t>
            </a:r>
            <a:r>
              <a:rPr lang="en" sz="1400">
                <a:solidFill>
                  <a:srgbClr val="4A86E8"/>
                </a:solidFill>
              </a:rPr>
              <a:t>3	4	7	</a:t>
            </a:r>
            <a:r>
              <a:rPr lang="en" sz="1400" b="1">
                <a:solidFill>
                  <a:srgbClr val="FF0000"/>
                </a:solidFill>
              </a:rPr>
              <a:t>5</a:t>
            </a:r>
            <a:r>
              <a:rPr lang="en" sz="1400">
                <a:solidFill>
                  <a:srgbClr val="4A86E8"/>
                </a:solidFill>
              </a:rPr>
              <a:t>	8	9</a:t>
            </a:r>
            <a:endParaRPr sz="100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400" b="1">
              <a:solidFill>
                <a:srgbClr val="FF0000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400">
              <a:solidFill>
                <a:srgbClr val="4A86E8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400" b="1">
              <a:solidFill>
                <a:srgbClr val="FF0000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400" b="1">
              <a:solidFill>
                <a:srgbClr val="FF0000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400" b="1">
              <a:solidFill>
                <a:srgbClr val="FF0000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>
              <a:solidFill>
                <a:srgbClr val="FF0000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400" b="1">
              <a:solidFill>
                <a:srgbClr val="FF0000"/>
              </a:solidFill>
            </a:endParaRPr>
          </a:p>
        </p:txBody>
      </p:sp>
      <p:pic>
        <p:nvPicPr>
          <p:cNvPr id="252" name="Google Shape;252;p34" descr="Image result for asterix caesar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6625" y="205975"/>
            <a:ext cx="1081525" cy="1447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3" name="Google Shape;253;p34"/>
          <p:cNvCxnSpPr>
            <a:stCxn id="251" idx="0"/>
          </p:cNvCxnSpPr>
          <p:nvPr/>
        </p:nvCxnSpPr>
        <p:spPr>
          <a:xfrm flipH="1">
            <a:off x="4565700" y="970950"/>
            <a:ext cx="6300" cy="1054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4" name="Google Shape;254;p34"/>
          <p:cNvCxnSpPr/>
          <p:nvPr/>
        </p:nvCxnSpPr>
        <p:spPr>
          <a:xfrm flipH="1">
            <a:off x="4047500" y="970950"/>
            <a:ext cx="6300" cy="1054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5" name="Google Shape;255;p34"/>
          <p:cNvCxnSpPr/>
          <p:nvPr/>
        </p:nvCxnSpPr>
        <p:spPr>
          <a:xfrm flipH="1">
            <a:off x="5927063" y="970950"/>
            <a:ext cx="6300" cy="1054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abin Sketch"/>
                <a:ea typeface="Cabin Sketch"/>
                <a:cs typeface="Cabin Sketch"/>
                <a:sym typeface="Cabin Sketch"/>
              </a:rPr>
              <a:t>Quick Sort</a:t>
            </a:r>
            <a:endParaRPr/>
          </a:p>
        </p:txBody>
      </p:sp>
      <p:sp>
        <p:nvSpPr>
          <p:cNvPr id="261" name="Google Shape;261;p35"/>
          <p:cNvSpPr txBox="1">
            <a:spLocks noGrp="1"/>
          </p:cNvSpPr>
          <p:nvPr>
            <p:ph type="body" idx="1"/>
          </p:nvPr>
        </p:nvSpPr>
        <p:spPr>
          <a:xfrm>
            <a:off x="457200" y="970950"/>
            <a:ext cx="8229600" cy="3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A86E8"/>
                </a:solidFill>
              </a:rPr>
              <a:t>1	</a:t>
            </a:r>
            <a:r>
              <a:rPr lang="en" sz="1400" b="1">
                <a:solidFill>
                  <a:srgbClr val="FF0000"/>
                </a:solidFill>
              </a:rPr>
              <a:t>2</a:t>
            </a:r>
            <a:r>
              <a:rPr lang="en" sz="1400">
                <a:solidFill>
                  <a:srgbClr val="38761D"/>
                </a:solidFill>
              </a:rPr>
              <a:t>	</a:t>
            </a:r>
            <a:r>
              <a:rPr lang="en" sz="1400">
                <a:solidFill>
                  <a:srgbClr val="4A86E8"/>
                </a:solidFill>
              </a:rPr>
              <a:t>3	4	</a:t>
            </a:r>
            <a:r>
              <a:rPr lang="en" sz="1400" b="1">
                <a:solidFill>
                  <a:srgbClr val="9900FF"/>
                </a:solidFill>
              </a:rPr>
              <a:t>7</a:t>
            </a:r>
            <a:r>
              <a:rPr lang="en" sz="1400">
                <a:solidFill>
                  <a:srgbClr val="4A86E8"/>
                </a:solidFill>
              </a:rPr>
              <a:t>	</a:t>
            </a:r>
            <a:r>
              <a:rPr lang="en" sz="1400" b="1" u="sng">
                <a:solidFill>
                  <a:srgbClr val="9900FF"/>
                </a:solidFill>
              </a:rPr>
              <a:t>5</a:t>
            </a:r>
            <a:r>
              <a:rPr lang="en" sz="1400">
                <a:solidFill>
                  <a:srgbClr val="4A86E8"/>
                </a:solidFill>
              </a:rPr>
              <a:t>	8	9</a:t>
            </a:r>
            <a:endParaRPr sz="100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400" b="1">
              <a:solidFill>
                <a:srgbClr val="FF0000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400">
              <a:solidFill>
                <a:srgbClr val="4A86E8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400" b="1">
              <a:solidFill>
                <a:srgbClr val="FF0000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400" b="1">
              <a:solidFill>
                <a:srgbClr val="FF0000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400" b="1">
              <a:solidFill>
                <a:srgbClr val="FF0000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>
              <a:solidFill>
                <a:srgbClr val="FF0000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400" b="1">
              <a:solidFill>
                <a:srgbClr val="FF0000"/>
              </a:solidFill>
            </a:endParaRPr>
          </a:p>
        </p:txBody>
      </p:sp>
      <p:pic>
        <p:nvPicPr>
          <p:cNvPr id="262" name="Google Shape;262;p35" descr="Image result for asterix caesar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6625" y="205975"/>
            <a:ext cx="1081525" cy="1447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3" name="Google Shape;263;p35"/>
          <p:cNvCxnSpPr>
            <a:stCxn id="261" idx="0"/>
          </p:cNvCxnSpPr>
          <p:nvPr/>
        </p:nvCxnSpPr>
        <p:spPr>
          <a:xfrm flipH="1">
            <a:off x="4565700" y="970950"/>
            <a:ext cx="6300" cy="1054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4" name="Google Shape;264;p35"/>
          <p:cNvCxnSpPr/>
          <p:nvPr/>
        </p:nvCxnSpPr>
        <p:spPr>
          <a:xfrm flipH="1">
            <a:off x="4047500" y="970950"/>
            <a:ext cx="6300" cy="1054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5" name="Google Shape;265;p35"/>
          <p:cNvCxnSpPr/>
          <p:nvPr/>
        </p:nvCxnSpPr>
        <p:spPr>
          <a:xfrm flipH="1">
            <a:off x="5927063" y="970950"/>
            <a:ext cx="6300" cy="1054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66" name="Google Shape;266;p35"/>
          <p:cNvGrpSpPr/>
          <p:nvPr/>
        </p:nvGrpSpPr>
        <p:grpSpPr>
          <a:xfrm>
            <a:off x="3260275" y="1418775"/>
            <a:ext cx="335400" cy="834600"/>
            <a:chOff x="2853650" y="1354575"/>
            <a:chExt cx="335400" cy="834600"/>
          </a:xfrm>
        </p:grpSpPr>
        <p:sp>
          <p:nvSpPr>
            <p:cNvPr id="267" name="Google Shape;267;p35"/>
            <p:cNvSpPr txBox="1"/>
            <p:nvPr/>
          </p:nvSpPr>
          <p:spPr>
            <a:xfrm>
              <a:off x="2853650" y="1925175"/>
              <a:ext cx="335400" cy="26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i,j</a:t>
              </a:r>
              <a:endParaRPr/>
            </a:p>
          </p:txBody>
        </p:sp>
        <p:cxnSp>
          <p:nvCxnSpPr>
            <p:cNvPr id="268" name="Google Shape;268;p35"/>
            <p:cNvCxnSpPr>
              <a:stCxn id="267" idx="0"/>
            </p:cNvCxnSpPr>
            <p:nvPr/>
          </p:nvCxnSpPr>
          <p:spPr>
            <a:xfrm rot="10800000" flipH="1">
              <a:off x="3021350" y="1354575"/>
              <a:ext cx="3600" cy="570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269" name="Google Shape;269;p35"/>
          <p:cNvGrpSpPr/>
          <p:nvPr/>
        </p:nvGrpSpPr>
        <p:grpSpPr>
          <a:xfrm>
            <a:off x="4641500" y="1418775"/>
            <a:ext cx="335400" cy="834600"/>
            <a:chOff x="2855450" y="1437700"/>
            <a:chExt cx="335400" cy="834600"/>
          </a:xfrm>
        </p:grpSpPr>
        <p:sp>
          <p:nvSpPr>
            <p:cNvPr id="270" name="Google Shape;270;p35"/>
            <p:cNvSpPr txBox="1"/>
            <p:nvPr/>
          </p:nvSpPr>
          <p:spPr>
            <a:xfrm>
              <a:off x="2855450" y="2008300"/>
              <a:ext cx="335400" cy="26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i</a:t>
              </a:r>
              <a:endParaRPr/>
            </a:p>
          </p:txBody>
        </p:sp>
        <p:cxnSp>
          <p:nvCxnSpPr>
            <p:cNvPr id="271" name="Google Shape;271;p35"/>
            <p:cNvCxnSpPr>
              <a:stCxn id="270" idx="0"/>
            </p:cNvCxnSpPr>
            <p:nvPr/>
          </p:nvCxnSpPr>
          <p:spPr>
            <a:xfrm rot="10800000" flipH="1">
              <a:off x="3023150" y="1437700"/>
              <a:ext cx="3600" cy="570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272" name="Google Shape;272;p35"/>
          <p:cNvGrpSpPr/>
          <p:nvPr/>
        </p:nvGrpSpPr>
        <p:grpSpPr>
          <a:xfrm>
            <a:off x="5081838" y="1418775"/>
            <a:ext cx="335400" cy="834600"/>
            <a:chOff x="2853650" y="1354575"/>
            <a:chExt cx="335400" cy="834600"/>
          </a:xfrm>
        </p:grpSpPr>
        <p:sp>
          <p:nvSpPr>
            <p:cNvPr id="273" name="Google Shape;273;p35"/>
            <p:cNvSpPr txBox="1"/>
            <p:nvPr/>
          </p:nvSpPr>
          <p:spPr>
            <a:xfrm>
              <a:off x="2853650" y="1925175"/>
              <a:ext cx="335400" cy="26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j</a:t>
              </a:r>
              <a:endParaRPr/>
            </a:p>
          </p:txBody>
        </p:sp>
        <p:cxnSp>
          <p:nvCxnSpPr>
            <p:cNvPr id="274" name="Google Shape;274;p35"/>
            <p:cNvCxnSpPr>
              <a:stCxn id="273" idx="0"/>
            </p:cNvCxnSpPr>
            <p:nvPr/>
          </p:nvCxnSpPr>
          <p:spPr>
            <a:xfrm rot="10800000" flipH="1">
              <a:off x="3021350" y="1354575"/>
              <a:ext cx="3600" cy="570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abin Sketch"/>
                <a:ea typeface="Cabin Sketch"/>
                <a:cs typeface="Cabin Sketch"/>
                <a:sym typeface="Cabin Sketch"/>
              </a:rPr>
              <a:t>Quick Sort</a:t>
            </a:r>
            <a:endParaRPr/>
          </a:p>
        </p:txBody>
      </p:sp>
      <p:sp>
        <p:nvSpPr>
          <p:cNvPr id="280" name="Google Shape;280;p36"/>
          <p:cNvSpPr txBox="1">
            <a:spLocks noGrp="1"/>
          </p:cNvSpPr>
          <p:nvPr>
            <p:ph type="body" idx="1"/>
          </p:nvPr>
        </p:nvSpPr>
        <p:spPr>
          <a:xfrm>
            <a:off x="457200" y="970950"/>
            <a:ext cx="8229600" cy="3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A86E8"/>
                </a:solidFill>
              </a:rPr>
              <a:t>1	</a:t>
            </a:r>
            <a:r>
              <a:rPr lang="en" sz="1400" b="1">
                <a:solidFill>
                  <a:srgbClr val="FF0000"/>
                </a:solidFill>
              </a:rPr>
              <a:t>2</a:t>
            </a:r>
            <a:r>
              <a:rPr lang="en" sz="1400">
                <a:solidFill>
                  <a:srgbClr val="38761D"/>
                </a:solidFill>
              </a:rPr>
              <a:t>	</a:t>
            </a:r>
            <a:r>
              <a:rPr lang="en" sz="1400">
                <a:solidFill>
                  <a:srgbClr val="4A86E8"/>
                </a:solidFill>
              </a:rPr>
              <a:t>3	4	</a:t>
            </a:r>
            <a:r>
              <a:rPr lang="en" sz="1400" b="1" u="sng">
                <a:solidFill>
                  <a:srgbClr val="38761D"/>
                </a:solidFill>
              </a:rPr>
              <a:t>5</a:t>
            </a:r>
            <a:r>
              <a:rPr lang="en" sz="1400">
                <a:solidFill>
                  <a:srgbClr val="4A86E8"/>
                </a:solidFill>
              </a:rPr>
              <a:t>	</a:t>
            </a:r>
            <a:r>
              <a:rPr lang="en" sz="1400" b="1">
                <a:solidFill>
                  <a:srgbClr val="38761D"/>
                </a:solidFill>
              </a:rPr>
              <a:t>7</a:t>
            </a:r>
            <a:r>
              <a:rPr lang="en" sz="1400">
                <a:solidFill>
                  <a:srgbClr val="4A86E8"/>
                </a:solidFill>
              </a:rPr>
              <a:t>	8	9</a:t>
            </a:r>
            <a:endParaRPr sz="100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400" b="1">
              <a:solidFill>
                <a:srgbClr val="FF0000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400">
              <a:solidFill>
                <a:srgbClr val="4A86E8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400" b="1">
              <a:solidFill>
                <a:srgbClr val="FF0000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400" b="1">
              <a:solidFill>
                <a:srgbClr val="FF0000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400" b="1">
              <a:solidFill>
                <a:srgbClr val="FF0000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>
              <a:solidFill>
                <a:srgbClr val="FF0000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400" b="1">
              <a:solidFill>
                <a:srgbClr val="FF0000"/>
              </a:solidFill>
            </a:endParaRPr>
          </a:p>
        </p:txBody>
      </p:sp>
      <p:pic>
        <p:nvPicPr>
          <p:cNvPr id="281" name="Google Shape;281;p36" descr="Image result for asterix caesar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6625" y="205975"/>
            <a:ext cx="1081525" cy="1447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2" name="Google Shape;282;p36"/>
          <p:cNvCxnSpPr>
            <a:stCxn id="280" idx="0"/>
          </p:cNvCxnSpPr>
          <p:nvPr/>
        </p:nvCxnSpPr>
        <p:spPr>
          <a:xfrm flipH="1">
            <a:off x="4565700" y="970950"/>
            <a:ext cx="6300" cy="1054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3" name="Google Shape;283;p36"/>
          <p:cNvCxnSpPr/>
          <p:nvPr/>
        </p:nvCxnSpPr>
        <p:spPr>
          <a:xfrm flipH="1">
            <a:off x="4047500" y="970950"/>
            <a:ext cx="6300" cy="1054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4" name="Google Shape;284;p36"/>
          <p:cNvCxnSpPr/>
          <p:nvPr/>
        </p:nvCxnSpPr>
        <p:spPr>
          <a:xfrm flipH="1">
            <a:off x="5927063" y="970950"/>
            <a:ext cx="6300" cy="1054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85" name="Google Shape;285;p36"/>
          <p:cNvGrpSpPr/>
          <p:nvPr/>
        </p:nvGrpSpPr>
        <p:grpSpPr>
          <a:xfrm>
            <a:off x="3260275" y="1418775"/>
            <a:ext cx="335400" cy="834600"/>
            <a:chOff x="2853650" y="1354575"/>
            <a:chExt cx="335400" cy="834600"/>
          </a:xfrm>
        </p:grpSpPr>
        <p:sp>
          <p:nvSpPr>
            <p:cNvPr id="286" name="Google Shape;286;p36"/>
            <p:cNvSpPr txBox="1"/>
            <p:nvPr/>
          </p:nvSpPr>
          <p:spPr>
            <a:xfrm>
              <a:off x="2853650" y="1925175"/>
              <a:ext cx="335400" cy="26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i,j</a:t>
              </a:r>
              <a:endParaRPr/>
            </a:p>
          </p:txBody>
        </p:sp>
        <p:cxnSp>
          <p:nvCxnSpPr>
            <p:cNvPr id="287" name="Google Shape;287;p36"/>
            <p:cNvCxnSpPr>
              <a:stCxn id="286" idx="0"/>
            </p:cNvCxnSpPr>
            <p:nvPr/>
          </p:nvCxnSpPr>
          <p:spPr>
            <a:xfrm rot="10800000" flipH="1">
              <a:off x="3021350" y="1354575"/>
              <a:ext cx="3600" cy="570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abin Sketch"/>
                <a:ea typeface="Cabin Sketch"/>
                <a:cs typeface="Cabin Sketch"/>
                <a:sym typeface="Cabin Sketch"/>
              </a:rPr>
              <a:t>Experiment!</a:t>
            </a:r>
            <a:endParaRPr>
              <a:solidFill>
                <a:srgbClr val="0000FF"/>
              </a:solidFill>
              <a:latin typeface="Cabin Sketch"/>
              <a:ea typeface="Cabin Sketch"/>
              <a:cs typeface="Cabin Sketch"/>
              <a:sym typeface="Cabin Sketch"/>
            </a:endParaRPr>
          </a:p>
        </p:txBody>
      </p:sp>
      <p:sp>
        <p:nvSpPr>
          <p:cNvPr id="48" name="Google Shape;48;p1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Shadows Into Light"/>
                <a:ea typeface="Shadows Into Light"/>
                <a:cs typeface="Shadows Into Light"/>
                <a:sym typeface="Shadows Into Light"/>
              </a:rPr>
              <a:t>Let’s test out if divide and conquer is quicker than brute force when we add the first 266 digits of 丌.</a:t>
            </a:r>
            <a:endParaRPr sz="2400">
              <a:latin typeface="Shadows Into Light"/>
              <a:ea typeface="Shadows Into Light"/>
              <a:cs typeface="Shadows Into Light"/>
              <a:sym typeface="Shadows Into 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400">
              <a:latin typeface="Shadows Into Light"/>
              <a:ea typeface="Shadows Into Light"/>
              <a:cs typeface="Shadows Into Light"/>
              <a:sym typeface="Shadows Into 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abin Sketch"/>
                <a:ea typeface="Cabin Sketch"/>
                <a:cs typeface="Cabin Sketch"/>
                <a:sym typeface="Cabin Sketch"/>
              </a:rPr>
              <a:t>Quick Sort</a:t>
            </a:r>
            <a:endParaRPr/>
          </a:p>
        </p:txBody>
      </p:sp>
      <p:sp>
        <p:nvSpPr>
          <p:cNvPr id="293" name="Google Shape;293;p37"/>
          <p:cNvSpPr txBox="1">
            <a:spLocks noGrp="1"/>
          </p:cNvSpPr>
          <p:nvPr>
            <p:ph type="body" idx="1"/>
          </p:nvPr>
        </p:nvSpPr>
        <p:spPr>
          <a:xfrm>
            <a:off x="457200" y="970950"/>
            <a:ext cx="8229600" cy="3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A86E8"/>
                </a:solidFill>
              </a:rPr>
              <a:t>1	</a:t>
            </a:r>
            <a:r>
              <a:rPr lang="en" sz="1400" b="1">
                <a:solidFill>
                  <a:srgbClr val="FF0000"/>
                </a:solidFill>
              </a:rPr>
              <a:t>2</a:t>
            </a:r>
            <a:r>
              <a:rPr lang="en" sz="1400">
                <a:solidFill>
                  <a:srgbClr val="38761D"/>
                </a:solidFill>
              </a:rPr>
              <a:t>	</a:t>
            </a:r>
            <a:r>
              <a:rPr lang="en" sz="1400">
                <a:solidFill>
                  <a:srgbClr val="4A86E8"/>
                </a:solidFill>
              </a:rPr>
              <a:t>3	4	</a:t>
            </a:r>
            <a:r>
              <a:rPr lang="en" sz="1400" b="1">
                <a:solidFill>
                  <a:srgbClr val="FF0000"/>
                </a:solidFill>
              </a:rPr>
              <a:t>5</a:t>
            </a:r>
            <a:r>
              <a:rPr lang="en" sz="1400">
                <a:solidFill>
                  <a:srgbClr val="4A86E8"/>
                </a:solidFill>
              </a:rPr>
              <a:t>	7	8	9</a:t>
            </a:r>
            <a:endParaRPr sz="100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400" b="1">
              <a:solidFill>
                <a:srgbClr val="FF0000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400">
              <a:solidFill>
                <a:srgbClr val="4A86E8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400" b="1">
              <a:solidFill>
                <a:srgbClr val="FF0000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400" b="1">
              <a:solidFill>
                <a:srgbClr val="FF0000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400" b="1">
              <a:solidFill>
                <a:srgbClr val="FF0000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>
              <a:solidFill>
                <a:srgbClr val="FF0000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400" b="1">
              <a:solidFill>
                <a:srgbClr val="FF0000"/>
              </a:solidFill>
            </a:endParaRPr>
          </a:p>
        </p:txBody>
      </p:sp>
      <p:pic>
        <p:nvPicPr>
          <p:cNvPr id="294" name="Google Shape;294;p37" descr="Image result for asterix caesar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6625" y="205975"/>
            <a:ext cx="1081525" cy="1447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5" name="Google Shape;295;p37"/>
          <p:cNvCxnSpPr>
            <a:stCxn id="293" idx="0"/>
          </p:cNvCxnSpPr>
          <p:nvPr/>
        </p:nvCxnSpPr>
        <p:spPr>
          <a:xfrm flipH="1">
            <a:off x="4565700" y="970950"/>
            <a:ext cx="6300" cy="1054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6" name="Google Shape;296;p37"/>
          <p:cNvCxnSpPr/>
          <p:nvPr/>
        </p:nvCxnSpPr>
        <p:spPr>
          <a:xfrm flipH="1">
            <a:off x="4047500" y="970950"/>
            <a:ext cx="6300" cy="1054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7" name="Google Shape;297;p37"/>
          <p:cNvCxnSpPr/>
          <p:nvPr/>
        </p:nvCxnSpPr>
        <p:spPr>
          <a:xfrm flipH="1">
            <a:off x="5927063" y="970950"/>
            <a:ext cx="6300" cy="1054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98" name="Google Shape;298;p37"/>
          <p:cNvGrpSpPr/>
          <p:nvPr/>
        </p:nvGrpSpPr>
        <p:grpSpPr>
          <a:xfrm>
            <a:off x="3260275" y="1418775"/>
            <a:ext cx="335400" cy="834600"/>
            <a:chOff x="2853650" y="1354575"/>
            <a:chExt cx="335400" cy="834600"/>
          </a:xfrm>
        </p:grpSpPr>
        <p:sp>
          <p:nvSpPr>
            <p:cNvPr id="299" name="Google Shape;299;p37"/>
            <p:cNvSpPr txBox="1"/>
            <p:nvPr/>
          </p:nvSpPr>
          <p:spPr>
            <a:xfrm>
              <a:off x="2853650" y="1925175"/>
              <a:ext cx="335400" cy="26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i,j</a:t>
              </a:r>
              <a:endParaRPr/>
            </a:p>
          </p:txBody>
        </p:sp>
        <p:cxnSp>
          <p:nvCxnSpPr>
            <p:cNvPr id="300" name="Google Shape;300;p37"/>
            <p:cNvCxnSpPr>
              <a:stCxn id="299" idx="0"/>
            </p:cNvCxnSpPr>
            <p:nvPr/>
          </p:nvCxnSpPr>
          <p:spPr>
            <a:xfrm rot="10800000" flipH="1">
              <a:off x="3021350" y="1354575"/>
              <a:ext cx="3600" cy="570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301" name="Google Shape;301;p37"/>
          <p:cNvGrpSpPr/>
          <p:nvPr/>
        </p:nvGrpSpPr>
        <p:grpSpPr>
          <a:xfrm>
            <a:off x="4625425" y="1418775"/>
            <a:ext cx="335400" cy="834600"/>
            <a:chOff x="4066400" y="1202175"/>
            <a:chExt cx="335400" cy="834600"/>
          </a:xfrm>
        </p:grpSpPr>
        <p:sp>
          <p:nvSpPr>
            <p:cNvPr id="302" name="Google Shape;302;p37"/>
            <p:cNvSpPr txBox="1"/>
            <p:nvPr/>
          </p:nvSpPr>
          <p:spPr>
            <a:xfrm>
              <a:off x="4066400" y="1772775"/>
              <a:ext cx="335400" cy="26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i,j</a:t>
              </a:r>
              <a:endParaRPr/>
            </a:p>
          </p:txBody>
        </p:sp>
        <p:cxnSp>
          <p:nvCxnSpPr>
            <p:cNvPr id="303" name="Google Shape;303;p37"/>
            <p:cNvCxnSpPr>
              <a:stCxn id="302" idx="0"/>
            </p:cNvCxnSpPr>
            <p:nvPr/>
          </p:nvCxnSpPr>
          <p:spPr>
            <a:xfrm rot="10800000" flipH="1">
              <a:off x="4234100" y="1202175"/>
              <a:ext cx="3600" cy="570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abin Sketch"/>
                <a:ea typeface="Cabin Sketch"/>
                <a:cs typeface="Cabin Sketch"/>
                <a:sym typeface="Cabin Sketch"/>
              </a:rPr>
              <a:t>Quick Sort</a:t>
            </a:r>
            <a:endParaRPr/>
          </a:p>
        </p:txBody>
      </p:sp>
      <p:sp>
        <p:nvSpPr>
          <p:cNvPr id="309" name="Google Shape;309;p38"/>
          <p:cNvSpPr txBox="1">
            <a:spLocks noGrp="1"/>
          </p:cNvSpPr>
          <p:nvPr>
            <p:ph type="body" idx="1"/>
          </p:nvPr>
        </p:nvSpPr>
        <p:spPr>
          <a:xfrm>
            <a:off x="457200" y="970950"/>
            <a:ext cx="8229600" cy="3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A86E8"/>
                </a:solidFill>
              </a:rPr>
              <a:t>1	2	3	4	5	7	8	9</a:t>
            </a:r>
            <a:endParaRPr sz="100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400" b="1">
              <a:solidFill>
                <a:srgbClr val="FF0000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400">
              <a:solidFill>
                <a:srgbClr val="4A86E8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400" b="1">
              <a:solidFill>
                <a:srgbClr val="FF0000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400" b="1">
              <a:solidFill>
                <a:srgbClr val="FF0000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400" b="1">
              <a:solidFill>
                <a:srgbClr val="FF0000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>
              <a:solidFill>
                <a:srgbClr val="FF0000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400" b="1">
              <a:solidFill>
                <a:srgbClr val="FF0000"/>
              </a:solidFill>
            </a:endParaRPr>
          </a:p>
        </p:txBody>
      </p:sp>
      <p:pic>
        <p:nvPicPr>
          <p:cNvPr id="310" name="Google Shape;310;p38" descr="Image result for asterix caesar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6625" y="205975"/>
            <a:ext cx="1081525" cy="1447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1" name="Google Shape;311;p38"/>
          <p:cNvCxnSpPr>
            <a:stCxn id="309" idx="0"/>
          </p:cNvCxnSpPr>
          <p:nvPr/>
        </p:nvCxnSpPr>
        <p:spPr>
          <a:xfrm flipH="1">
            <a:off x="4565700" y="970950"/>
            <a:ext cx="6300" cy="1054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2" name="Google Shape;312;p38"/>
          <p:cNvCxnSpPr/>
          <p:nvPr/>
        </p:nvCxnSpPr>
        <p:spPr>
          <a:xfrm flipH="1">
            <a:off x="4047500" y="970950"/>
            <a:ext cx="6300" cy="1054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3" name="Google Shape;313;p38"/>
          <p:cNvCxnSpPr/>
          <p:nvPr/>
        </p:nvCxnSpPr>
        <p:spPr>
          <a:xfrm flipH="1">
            <a:off x="5927063" y="970950"/>
            <a:ext cx="6300" cy="1054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4" name="Google Shape;314;p38"/>
          <p:cNvCxnSpPr/>
          <p:nvPr/>
        </p:nvCxnSpPr>
        <p:spPr>
          <a:xfrm flipH="1">
            <a:off x="3614925" y="970950"/>
            <a:ext cx="6300" cy="1054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5" name="Google Shape;315;p38"/>
          <p:cNvCxnSpPr/>
          <p:nvPr/>
        </p:nvCxnSpPr>
        <p:spPr>
          <a:xfrm flipH="1">
            <a:off x="5030000" y="970950"/>
            <a:ext cx="6300" cy="1054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abin Sketch"/>
                <a:ea typeface="Cabin Sketch"/>
                <a:cs typeface="Cabin Sketch"/>
                <a:sym typeface="Cabin Sketch"/>
              </a:rPr>
              <a:t>Quick Sort</a:t>
            </a:r>
            <a:endParaRPr/>
          </a:p>
        </p:txBody>
      </p:sp>
      <p:sp>
        <p:nvSpPr>
          <p:cNvPr id="321" name="Google Shape;321;p39"/>
          <p:cNvSpPr txBox="1">
            <a:spLocks noGrp="1"/>
          </p:cNvSpPr>
          <p:nvPr>
            <p:ph type="body" idx="1"/>
          </p:nvPr>
        </p:nvSpPr>
        <p:spPr>
          <a:xfrm>
            <a:off x="457200" y="970950"/>
            <a:ext cx="8229600" cy="3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FF0000"/>
                </a:solidFill>
              </a:rPr>
              <a:t>1</a:t>
            </a:r>
            <a:r>
              <a:rPr lang="en" sz="1400">
                <a:solidFill>
                  <a:srgbClr val="4A86E8"/>
                </a:solidFill>
              </a:rPr>
              <a:t>	2	3	4	5	</a:t>
            </a:r>
            <a:r>
              <a:rPr lang="en" sz="1400" b="1">
                <a:solidFill>
                  <a:srgbClr val="FF0000"/>
                </a:solidFill>
              </a:rPr>
              <a:t>7</a:t>
            </a:r>
            <a:r>
              <a:rPr lang="en" sz="1400">
                <a:solidFill>
                  <a:srgbClr val="4A86E8"/>
                </a:solidFill>
              </a:rPr>
              <a:t>	8	9</a:t>
            </a:r>
            <a:endParaRPr sz="100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400" b="1">
              <a:solidFill>
                <a:srgbClr val="FF0000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400">
              <a:solidFill>
                <a:srgbClr val="4A86E8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400" b="1">
              <a:solidFill>
                <a:srgbClr val="FF0000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400" b="1">
              <a:solidFill>
                <a:srgbClr val="FF0000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400" b="1">
              <a:solidFill>
                <a:srgbClr val="FF0000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>
              <a:solidFill>
                <a:srgbClr val="FF0000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400" b="1">
              <a:solidFill>
                <a:srgbClr val="FF0000"/>
              </a:solidFill>
            </a:endParaRPr>
          </a:p>
        </p:txBody>
      </p:sp>
      <p:pic>
        <p:nvPicPr>
          <p:cNvPr id="322" name="Google Shape;322;p39" descr="Image result for asterix caesar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6625" y="205975"/>
            <a:ext cx="1081525" cy="1447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3" name="Google Shape;323;p39"/>
          <p:cNvCxnSpPr>
            <a:stCxn id="321" idx="0"/>
          </p:cNvCxnSpPr>
          <p:nvPr/>
        </p:nvCxnSpPr>
        <p:spPr>
          <a:xfrm flipH="1">
            <a:off x="4565700" y="970950"/>
            <a:ext cx="6300" cy="1054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4" name="Google Shape;324;p39"/>
          <p:cNvCxnSpPr/>
          <p:nvPr/>
        </p:nvCxnSpPr>
        <p:spPr>
          <a:xfrm flipH="1">
            <a:off x="4047500" y="970950"/>
            <a:ext cx="6300" cy="1054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5" name="Google Shape;325;p39"/>
          <p:cNvCxnSpPr/>
          <p:nvPr/>
        </p:nvCxnSpPr>
        <p:spPr>
          <a:xfrm flipH="1">
            <a:off x="5927063" y="970950"/>
            <a:ext cx="6300" cy="1054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6" name="Google Shape;326;p39"/>
          <p:cNvCxnSpPr/>
          <p:nvPr/>
        </p:nvCxnSpPr>
        <p:spPr>
          <a:xfrm flipH="1">
            <a:off x="3614925" y="970950"/>
            <a:ext cx="6300" cy="1054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7" name="Google Shape;327;p39"/>
          <p:cNvCxnSpPr/>
          <p:nvPr/>
        </p:nvCxnSpPr>
        <p:spPr>
          <a:xfrm flipH="1">
            <a:off x="5030000" y="970950"/>
            <a:ext cx="6300" cy="1054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28" name="Google Shape;328;p39"/>
          <p:cNvGrpSpPr/>
          <p:nvPr/>
        </p:nvGrpSpPr>
        <p:grpSpPr>
          <a:xfrm>
            <a:off x="2803700" y="1390250"/>
            <a:ext cx="335400" cy="834600"/>
            <a:chOff x="2853650" y="1354575"/>
            <a:chExt cx="335400" cy="834600"/>
          </a:xfrm>
        </p:grpSpPr>
        <p:sp>
          <p:nvSpPr>
            <p:cNvPr id="329" name="Google Shape;329;p39"/>
            <p:cNvSpPr txBox="1"/>
            <p:nvPr/>
          </p:nvSpPr>
          <p:spPr>
            <a:xfrm>
              <a:off x="2853650" y="1925175"/>
              <a:ext cx="335400" cy="26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i,j</a:t>
              </a:r>
              <a:endParaRPr/>
            </a:p>
          </p:txBody>
        </p:sp>
        <p:cxnSp>
          <p:nvCxnSpPr>
            <p:cNvPr id="330" name="Google Shape;330;p39"/>
            <p:cNvCxnSpPr>
              <a:stCxn id="329" idx="0"/>
            </p:cNvCxnSpPr>
            <p:nvPr/>
          </p:nvCxnSpPr>
          <p:spPr>
            <a:xfrm rot="10800000" flipH="1">
              <a:off x="3021350" y="1354575"/>
              <a:ext cx="3600" cy="570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331" name="Google Shape;331;p39"/>
          <p:cNvGrpSpPr/>
          <p:nvPr/>
        </p:nvGrpSpPr>
        <p:grpSpPr>
          <a:xfrm>
            <a:off x="5081838" y="1390250"/>
            <a:ext cx="335400" cy="834600"/>
            <a:chOff x="2853650" y="1354575"/>
            <a:chExt cx="335400" cy="834600"/>
          </a:xfrm>
        </p:grpSpPr>
        <p:sp>
          <p:nvSpPr>
            <p:cNvPr id="332" name="Google Shape;332;p39"/>
            <p:cNvSpPr txBox="1"/>
            <p:nvPr/>
          </p:nvSpPr>
          <p:spPr>
            <a:xfrm>
              <a:off x="2853650" y="1925175"/>
              <a:ext cx="335400" cy="26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i,j</a:t>
              </a:r>
              <a:endParaRPr/>
            </a:p>
          </p:txBody>
        </p:sp>
        <p:cxnSp>
          <p:nvCxnSpPr>
            <p:cNvPr id="333" name="Google Shape;333;p39"/>
            <p:cNvCxnSpPr>
              <a:stCxn id="332" idx="0"/>
            </p:cNvCxnSpPr>
            <p:nvPr/>
          </p:nvCxnSpPr>
          <p:spPr>
            <a:xfrm rot="10800000" flipH="1">
              <a:off x="3021350" y="1354575"/>
              <a:ext cx="3600" cy="570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abin Sketch"/>
                <a:ea typeface="Cabin Sketch"/>
                <a:cs typeface="Cabin Sketch"/>
                <a:sym typeface="Cabin Sketch"/>
              </a:rPr>
              <a:t>Quick Sort</a:t>
            </a:r>
            <a:endParaRPr/>
          </a:p>
        </p:txBody>
      </p:sp>
      <p:sp>
        <p:nvSpPr>
          <p:cNvPr id="339" name="Google Shape;339;p40"/>
          <p:cNvSpPr txBox="1">
            <a:spLocks noGrp="1"/>
          </p:cNvSpPr>
          <p:nvPr>
            <p:ph type="body" idx="1"/>
          </p:nvPr>
        </p:nvSpPr>
        <p:spPr>
          <a:xfrm>
            <a:off x="457200" y="970950"/>
            <a:ext cx="8229600" cy="3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A86E8"/>
                </a:solidFill>
              </a:rPr>
              <a:t>1	2	3	4	5	7	8	9</a:t>
            </a:r>
            <a:endParaRPr sz="1400">
              <a:solidFill>
                <a:srgbClr val="4A86E8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400">
              <a:solidFill>
                <a:srgbClr val="4A86E8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400">
              <a:solidFill>
                <a:srgbClr val="4A86E8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400" b="1">
              <a:solidFill>
                <a:srgbClr val="FF0000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400" b="1">
              <a:solidFill>
                <a:srgbClr val="FF0000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400" b="1">
              <a:solidFill>
                <a:srgbClr val="FF0000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>
              <a:solidFill>
                <a:srgbClr val="FF0000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400" b="1">
              <a:solidFill>
                <a:srgbClr val="FF0000"/>
              </a:solidFill>
            </a:endParaRPr>
          </a:p>
        </p:txBody>
      </p:sp>
      <p:pic>
        <p:nvPicPr>
          <p:cNvPr id="340" name="Google Shape;340;p40" descr="Image result for asterix caesar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6625" y="205975"/>
            <a:ext cx="1081525" cy="1447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1" name="Google Shape;341;p40"/>
          <p:cNvCxnSpPr>
            <a:stCxn id="339" idx="0"/>
          </p:cNvCxnSpPr>
          <p:nvPr/>
        </p:nvCxnSpPr>
        <p:spPr>
          <a:xfrm flipH="1">
            <a:off x="4565700" y="970950"/>
            <a:ext cx="6300" cy="1054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2" name="Google Shape;342;p40"/>
          <p:cNvCxnSpPr/>
          <p:nvPr/>
        </p:nvCxnSpPr>
        <p:spPr>
          <a:xfrm flipH="1">
            <a:off x="4047500" y="970950"/>
            <a:ext cx="6300" cy="1054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3" name="Google Shape;343;p40"/>
          <p:cNvCxnSpPr/>
          <p:nvPr/>
        </p:nvCxnSpPr>
        <p:spPr>
          <a:xfrm flipH="1">
            <a:off x="5927063" y="970950"/>
            <a:ext cx="6300" cy="1054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4" name="Google Shape;344;p40"/>
          <p:cNvCxnSpPr/>
          <p:nvPr/>
        </p:nvCxnSpPr>
        <p:spPr>
          <a:xfrm flipH="1">
            <a:off x="3614925" y="970950"/>
            <a:ext cx="6300" cy="1054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5" name="Google Shape;345;p40"/>
          <p:cNvCxnSpPr/>
          <p:nvPr/>
        </p:nvCxnSpPr>
        <p:spPr>
          <a:xfrm flipH="1">
            <a:off x="5030000" y="970950"/>
            <a:ext cx="6300" cy="1054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6" name="Google Shape;346;p40"/>
          <p:cNvCxnSpPr/>
          <p:nvPr/>
        </p:nvCxnSpPr>
        <p:spPr>
          <a:xfrm flipH="1">
            <a:off x="5478525" y="970950"/>
            <a:ext cx="6300" cy="1054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7" name="Google Shape;347;p40"/>
          <p:cNvCxnSpPr/>
          <p:nvPr/>
        </p:nvCxnSpPr>
        <p:spPr>
          <a:xfrm flipH="1">
            <a:off x="3182338" y="970950"/>
            <a:ext cx="6300" cy="1054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abin Sketch"/>
                <a:ea typeface="Cabin Sketch"/>
                <a:cs typeface="Cabin Sketch"/>
                <a:sym typeface="Cabin Sketch"/>
              </a:rPr>
              <a:t>Quick Sort</a:t>
            </a:r>
            <a:endParaRPr/>
          </a:p>
        </p:txBody>
      </p:sp>
      <p:sp>
        <p:nvSpPr>
          <p:cNvPr id="353" name="Google Shape;353;p41"/>
          <p:cNvSpPr txBox="1">
            <a:spLocks noGrp="1"/>
          </p:cNvSpPr>
          <p:nvPr>
            <p:ph type="body" idx="1"/>
          </p:nvPr>
        </p:nvSpPr>
        <p:spPr>
          <a:xfrm>
            <a:off x="457200" y="970950"/>
            <a:ext cx="8229600" cy="3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A86E8"/>
                </a:solidFill>
              </a:rPr>
              <a:t>1	2	3	4	5	7	8	9</a:t>
            </a:r>
            <a:endParaRPr sz="1400">
              <a:solidFill>
                <a:srgbClr val="4A86E8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400">
              <a:solidFill>
                <a:srgbClr val="4A86E8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400">
              <a:solidFill>
                <a:srgbClr val="4A86E8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400" b="1">
              <a:solidFill>
                <a:srgbClr val="FF0000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400" b="1">
              <a:solidFill>
                <a:srgbClr val="FF0000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400" b="1">
              <a:solidFill>
                <a:srgbClr val="FF0000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>
              <a:solidFill>
                <a:srgbClr val="FF0000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400" b="1">
              <a:solidFill>
                <a:srgbClr val="FF0000"/>
              </a:solidFill>
            </a:endParaRPr>
          </a:p>
        </p:txBody>
      </p:sp>
      <p:pic>
        <p:nvPicPr>
          <p:cNvPr id="354" name="Google Shape;354;p41" descr="Image result for asterix caesar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6625" y="205975"/>
            <a:ext cx="1081525" cy="144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2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80000"/>
                </a:solidFill>
                <a:latin typeface="Cabin Sketch"/>
                <a:ea typeface="Cabin Sketch"/>
                <a:cs typeface="Cabin Sketch"/>
                <a:sym typeface="Cabin Sketch"/>
              </a:rPr>
              <a:t>Decrease and Conquer</a:t>
            </a:r>
            <a:endParaRPr>
              <a:solidFill>
                <a:srgbClr val="980000"/>
              </a:solidFill>
              <a:latin typeface="Cabin Sketch"/>
              <a:ea typeface="Cabin Sketch"/>
              <a:cs typeface="Cabin Sketch"/>
              <a:sym typeface="Cabin Sketch"/>
            </a:endParaRPr>
          </a:p>
        </p:txBody>
      </p:sp>
      <p:pic>
        <p:nvPicPr>
          <p:cNvPr id="360" name="Google Shape;360;p42"/>
          <p:cNvPicPr preferRelativeResize="0"/>
          <p:nvPr/>
        </p:nvPicPr>
        <p:blipFill rotWithShape="1">
          <a:blip r:embed="rId3">
            <a:alphaModFix/>
          </a:blip>
          <a:srcRect l="23576" t="26054" r="5411" b="2932"/>
          <a:stretch/>
        </p:blipFill>
        <p:spPr>
          <a:xfrm>
            <a:off x="592225" y="2809775"/>
            <a:ext cx="1663974" cy="221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abin Sketch"/>
                <a:ea typeface="Cabin Sketch"/>
                <a:cs typeface="Cabin Sketch"/>
                <a:sym typeface="Cabin Sketch"/>
              </a:rPr>
              <a:t>How a decrease and conquer algorithm works:</a:t>
            </a:r>
            <a:endParaRPr sz="3000">
              <a:latin typeface="Cabin Sketch"/>
              <a:ea typeface="Cabin Sketch"/>
              <a:cs typeface="Cabin Sketch"/>
              <a:sym typeface="Cabin Sketch"/>
            </a:endParaRPr>
          </a:p>
        </p:txBody>
      </p:sp>
      <p:sp>
        <p:nvSpPr>
          <p:cNvPr id="366" name="Google Shape;366;p43"/>
          <p:cNvSpPr txBox="1">
            <a:spLocks noGrp="1"/>
          </p:cNvSpPr>
          <p:nvPr>
            <p:ph type="body" idx="1"/>
          </p:nvPr>
        </p:nvSpPr>
        <p:spPr>
          <a:xfrm>
            <a:off x="2333150" y="1200150"/>
            <a:ext cx="625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hadows Into Light"/>
              <a:ea typeface="Shadows Into Light"/>
              <a:cs typeface="Shadows Into Light"/>
              <a:sym typeface="Shadows Into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Shadows Into Light"/>
              <a:buChar char="●"/>
            </a:pPr>
            <a:r>
              <a:rPr lang="en" sz="1800">
                <a:latin typeface="Shadows Into Light"/>
                <a:ea typeface="Shadows Into Light"/>
                <a:cs typeface="Shadows Into Light"/>
                <a:sym typeface="Shadows Into Light"/>
              </a:rPr>
              <a:t>A problem is reduced into a smaller subproblem and in solving this subproblem, the original problem is also solved</a:t>
            </a:r>
            <a:endParaRPr sz="1800">
              <a:latin typeface="Shadows Into Light"/>
              <a:ea typeface="Shadows Into Light"/>
              <a:cs typeface="Shadows Into Light"/>
              <a:sym typeface="Shadows Into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					 				</a:t>
            </a:r>
            <a:endParaRPr sz="11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			</a:t>
            </a:r>
            <a:endParaRPr sz="11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		</a:t>
            </a:r>
            <a:endParaRPr sz="11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67" name="Google Shape;36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600" y="1258575"/>
            <a:ext cx="1817550" cy="284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abin Sketch"/>
                <a:ea typeface="Cabin Sketch"/>
                <a:cs typeface="Cabin Sketch"/>
                <a:sym typeface="Cabin Sketch"/>
              </a:rPr>
              <a:t>Implement a Binary Search!</a:t>
            </a:r>
            <a:endParaRPr>
              <a:solidFill>
                <a:srgbClr val="0000FF"/>
              </a:solidFill>
              <a:latin typeface="Cabin Sketch"/>
              <a:ea typeface="Cabin Sketch"/>
              <a:cs typeface="Cabin Sketch"/>
              <a:sym typeface="Cabin Sketch"/>
            </a:endParaRPr>
          </a:p>
        </p:txBody>
      </p:sp>
      <p:sp>
        <p:nvSpPr>
          <p:cNvPr id="373" name="Google Shape;373;p44"/>
          <p:cNvSpPr txBox="1"/>
          <p:nvPr/>
        </p:nvSpPr>
        <p:spPr>
          <a:xfrm>
            <a:off x="570825" y="1140450"/>
            <a:ext cx="4387200" cy="35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b="1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binary_search(A, n, T):</a:t>
            </a:r>
            <a:endParaRPr sz="1050">
              <a:solidFill>
                <a:schemeClr val="dk1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   L := 0</a:t>
            </a:r>
            <a:endParaRPr sz="1050">
              <a:solidFill>
                <a:schemeClr val="dk1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   R := n − 1</a:t>
            </a:r>
            <a:endParaRPr sz="1050">
              <a:solidFill>
                <a:schemeClr val="dk1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 b="1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L &lt;= R:</a:t>
            </a:r>
            <a:endParaRPr sz="1050">
              <a:solidFill>
                <a:schemeClr val="dk1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       m := floor((L + R) / 2)</a:t>
            </a:r>
            <a:endParaRPr sz="1050">
              <a:solidFill>
                <a:schemeClr val="dk1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 b="1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A[m] &lt; T:</a:t>
            </a:r>
            <a:endParaRPr sz="1050">
              <a:solidFill>
                <a:schemeClr val="dk1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L := m + 1</a:t>
            </a:r>
            <a:endParaRPr sz="1050">
              <a:solidFill>
                <a:schemeClr val="dk1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 b="1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else if</a:t>
            </a:r>
            <a:r>
              <a:rPr lang="en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A[m] &gt; T:</a:t>
            </a:r>
            <a:endParaRPr sz="1050">
              <a:solidFill>
                <a:schemeClr val="dk1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R := m - 1</a:t>
            </a:r>
            <a:endParaRPr sz="1050">
              <a:solidFill>
                <a:schemeClr val="dk1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 b="1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chemeClr val="dk1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1050" b="1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m</a:t>
            </a:r>
            <a:endParaRPr sz="1050">
              <a:solidFill>
                <a:schemeClr val="dk1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39700" marR="1397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 b="1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unsuccessful</a:t>
            </a:r>
            <a:endParaRPr sz="1050">
              <a:solidFill>
                <a:schemeClr val="dk1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abin Sketch"/>
                <a:ea typeface="Cabin Sketch"/>
                <a:cs typeface="Cabin Sketch"/>
                <a:sym typeface="Cabin Sketch"/>
              </a:rPr>
              <a:t>Experiment!</a:t>
            </a:r>
            <a:endParaRPr>
              <a:solidFill>
                <a:srgbClr val="0000FF"/>
              </a:solidFill>
              <a:latin typeface="Cabin Sketch"/>
              <a:ea typeface="Cabin Sketch"/>
              <a:cs typeface="Cabin Sketch"/>
              <a:sym typeface="Cabin Sketch"/>
            </a:endParaRP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457200" y="819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33333"/>
                </a:solidFill>
                <a:highlight>
                  <a:srgbClr val="FFFFFF"/>
                </a:highlight>
              </a:rPr>
              <a:t>31415926535897932384626433832795028841971693993751058209749445923078164062862089986280348253421170679821480865132823066470938446095505822317253594081284811174502841027019385211055596446229489549303819644288109756659334461284756482337867831652712019091456485669234603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55" name="Google Shape;55;p11"/>
          <p:cNvGraphicFramePr/>
          <p:nvPr/>
        </p:nvGraphicFramePr>
        <p:xfrm>
          <a:off x="952500" y="3248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{F40D9161-3A2C-4C37-8FA3-E0F751EAFEE4}</a:tableStyleId>
              </a:tblPr>
              <a:tblGrid>
                <a:gridCol w="364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5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Brute Force Time</a:t>
                      </a:r>
                      <a:endParaRPr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91425" marR="91425" marT="91425" marB="91425"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Divide and Conquer Time(s)</a:t>
                      </a:r>
                      <a:endParaRPr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91425" marR="91425" marT="91425" marB="91425">
                    <a:solidFill>
                      <a:srgbClr val="4A86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39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Cabin Sketch"/>
                <a:ea typeface="Cabin Sketch"/>
                <a:cs typeface="Cabin Sketch"/>
                <a:sym typeface="Cabin Sketch"/>
              </a:rPr>
              <a:t>Bad example</a:t>
            </a:r>
            <a:endParaRPr>
              <a:solidFill>
                <a:srgbClr val="FF0000"/>
              </a:solidFill>
              <a:latin typeface="Cabin Sketch"/>
              <a:ea typeface="Cabin Sketch"/>
              <a:cs typeface="Cabin Sketch"/>
              <a:sym typeface="Cabin Sketch"/>
            </a:endParaRPr>
          </a:p>
        </p:txBody>
      </p:sp>
      <p:sp>
        <p:nvSpPr>
          <p:cNvPr id="61" name="Google Shape;61;p1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Shadows Into Light"/>
                <a:ea typeface="Shadows Into Light"/>
                <a:cs typeface="Shadows Into Light"/>
                <a:sym typeface="Shadows Into Light"/>
              </a:rPr>
              <a:t>What we were really doing here was parallel processing, which is effective, but not really what a computer does when using divide and conquer. Instead, what a computer would do is work on each sub-section and then move on to the next one.</a:t>
            </a:r>
            <a:endParaRPr sz="2400">
              <a:latin typeface="Shadows Into Light"/>
              <a:ea typeface="Shadows Into Light"/>
              <a:cs typeface="Shadows Into Light"/>
              <a:sym typeface="Shadows Into 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Shadows Into Light"/>
                <a:ea typeface="Shadows Into Light"/>
                <a:cs typeface="Shadows Into Light"/>
                <a:sym typeface="Shadows Into Light"/>
              </a:rPr>
              <a:t>So when we add together the total time spent by the divide and conquer group it actually isn’t that much quicker.</a:t>
            </a:r>
            <a:endParaRPr sz="2400">
              <a:latin typeface="Shadows Into Light"/>
              <a:ea typeface="Shadows Into Light"/>
              <a:cs typeface="Shadows Into Light"/>
              <a:sym typeface="Shadows Into 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400">
              <a:latin typeface="Shadows Into Light"/>
              <a:ea typeface="Shadows Into Light"/>
              <a:cs typeface="Shadows Into Light"/>
              <a:sym typeface="Shadows Into 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Let’s look at an algorithm that is quicker using divide and </a:t>
            </a:r>
            <a:endParaRPr sz="2400">
              <a:solidFill>
                <a:srgbClr val="0000FF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FF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conquer</a:t>
            </a:r>
            <a:endParaRPr sz="2400">
              <a:solidFill>
                <a:srgbClr val="0000FF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</p:txBody>
      </p:sp>
      <p:pic>
        <p:nvPicPr>
          <p:cNvPr id="62" name="Google Shape;62;p12" descr="Image result for asterix caesar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1350" y="3400625"/>
            <a:ext cx="1647825" cy="164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abin Sketch"/>
                <a:ea typeface="Cabin Sketch"/>
                <a:cs typeface="Cabin Sketch"/>
                <a:sym typeface="Cabin Sketch"/>
              </a:rPr>
              <a:t>Merge Sort</a:t>
            </a:r>
            <a:endParaRPr>
              <a:solidFill>
                <a:srgbClr val="38761D"/>
              </a:solidFill>
              <a:latin typeface="Cabin Sketch"/>
              <a:ea typeface="Cabin Sketch"/>
              <a:cs typeface="Cabin Sketch"/>
              <a:sym typeface="Cabin Sketch"/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328275" y="1218925"/>
            <a:ext cx="3096000" cy="35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b="1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merge_sort(</a:t>
            </a:r>
            <a:r>
              <a:rPr lang="en" sz="1050" i="1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m)</a:t>
            </a:r>
            <a:endParaRPr sz="1050">
              <a:solidFill>
                <a:schemeClr val="dk1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 b="1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length of m ≤ 1 </a:t>
            </a:r>
            <a:r>
              <a:rPr lang="en" sz="1050" b="1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endParaRPr sz="1050">
              <a:solidFill>
                <a:schemeClr val="dk1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 b="1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m</a:t>
            </a:r>
            <a:endParaRPr sz="1050">
              <a:solidFill>
                <a:schemeClr val="dk1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chemeClr val="dk1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 b="1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left := empty list</a:t>
            </a:r>
            <a:endParaRPr sz="1050">
              <a:solidFill>
                <a:schemeClr val="dk1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 b="1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right := empty list</a:t>
            </a:r>
            <a:endParaRPr sz="1050">
              <a:solidFill>
                <a:schemeClr val="dk1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 b="1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for each</a:t>
            </a:r>
            <a:r>
              <a:rPr lang="en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" sz="1050" b="1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with index</a:t>
            </a:r>
            <a:r>
              <a:rPr lang="en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en" sz="1050" b="1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m </a:t>
            </a:r>
            <a:r>
              <a:rPr lang="en" sz="1050" b="1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do</a:t>
            </a:r>
            <a:endParaRPr sz="1050">
              <a:solidFill>
                <a:schemeClr val="dk1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 b="1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i &lt; (length of m)/2 </a:t>
            </a:r>
            <a:r>
              <a:rPr lang="en" sz="1050" b="1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endParaRPr sz="1050">
              <a:solidFill>
                <a:schemeClr val="dk1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add x to left</a:t>
            </a:r>
            <a:endParaRPr sz="1050">
              <a:solidFill>
                <a:schemeClr val="dk1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 b="1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sz="1050">
              <a:solidFill>
                <a:schemeClr val="dk1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add x to right</a:t>
            </a:r>
            <a:endParaRPr sz="1050">
              <a:solidFill>
                <a:schemeClr val="dk1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chemeClr val="dk1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   left := merge_sort(left)</a:t>
            </a:r>
            <a:endParaRPr sz="1050">
              <a:solidFill>
                <a:schemeClr val="dk1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   right := merge_sort(right)</a:t>
            </a:r>
            <a:endParaRPr sz="1050">
              <a:solidFill>
                <a:schemeClr val="dk1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chemeClr val="dk1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39700" marR="1397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 b="1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merge(left, right)</a:t>
            </a:r>
            <a:endParaRPr sz="1050">
              <a:solidFill>
                <a:schemeClr val="dk1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3"/>
          <p:cNvSpPr txBox="1"/>
          <p:nvPr/>
        </p:nvSpPr>
        <p:spPr>
          <a:xfrm>
            <a:off x="3812175" y="1218925"/>
            <a:ext cx="4976700" cy="35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marR="1397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b="1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merge(left, right)</a:t>
            </a:r>
            <a:endParaRPr sz="1050">
              <a:solidFill>
                <a:schemeClr val="dk1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39700" marR="1397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 b="1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result := empty list</a:t>
            </a:r>
            <a:endParaRPr sz="1050">
              <a:solidFill>
                <a:schemeClr val="dk1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39700" marR="1397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 b="1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left is not empty </a:t>
            </a:r>
            <a:r>
              <a:rPr lang="en" sz="1050" b="1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lang="en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right is not empty </a:t>
            </a:r>
            <a:r>
              <a:rPr lang="en" sz="1050" b="1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do</a:t>
            </a:r>
            <a:endParaRPr sz="1050">
              <a:solidFill>
                <a:schemeClr val="dk1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39700" marR="1397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 b="1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first(left) ≤ first(right) </a:t>
            </a:r>
            <a:r>
              <a:rPr lang="en" sz="1050" b="1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endParaRPr sz="1050">
              <a:solidFill>
                <a:schemeClr val="dk1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39700" marR="1397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append first(left) to result</a:t>
            </a:r>
            <a:endParaRPr sz="1050">
              <a:solidFill>
                <a:schemeClr val="dk1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39700" marR="1397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left := rest(left)</a:t>
            </a:r>
            <a:endParaRPr sz="1050">
              <a:solidFill>
                <a:schemeClr val="dk1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39700" marR="1397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 b="1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sz="1050">
              <a:solidFill>
                <a:schemeClr val="dk1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39700" marR="1397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append first(right) to result</a:t>
            </a:r>
            <a:endParaRPr sz="1050">
              <a:solidFill>
                <a:schemeClr val="dk1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39700" marR="1397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right := rest(right)</a:t>
            </a:r>
            <a:endParaRPr sz="1050">
              <a:solidFill>
                <a:schemeClr val="dk1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39700" marR="1397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 b="1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left is not empty </a:t>
            </a:r>
            <a:r>
              <a:rPr lang="en" sz="1050" b="1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do</a:t>
            </a:r>
            <a:endParaRPr sz="1050">
              <a:solidFill>
                <a:schemeClr val="dk1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39700" marR="1397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       append first(left) to result</a:t>
            </a:r>
            <a:endParaRPr sz="1050">
              <a:solidFill>
                <a:schemeClr val="dk1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39700" marR="1397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       left := rest(left)</a:t>
            </a:r>
            <a:endParaRPr sz="1050">
              <a:solidFill>
                <a:schemeClr val="dk1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39700" marR="1397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 b="1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right is not empty </a:t>
            </a:r>
            <a:r>
              <a:rPr lang="en" sz="1050" b="1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do</a:t>
            </a:r>
            <a:endParaRPr sz="1050">
              <a:solidFill>
                <a:schemeClr val="dk1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39700" marR="1397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       append first(right) to result</a:t>
            </a:r>
            <a:endParaRPr sz="1050">
              <a:solidFill>
                <a:schemeClr val="dk1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39700" marR="1397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       right := rest(right)</a:t>
            </a:r>
            <a:endParaRPr sz="1050">
              <a:solidFill>
                <a:schemeClr val="dk1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39700" marR="1397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 b="1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result</a:t>
            </a:r>
            <a:endParaRPr sz="1050">
              <a:solidFill>
                <a:schemeClr val="dk1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39700" marR="1397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b="1">
              <a:solidFill>
                <a:schemeClr val="dk1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abin Sketch"/>
                <a:ea typeface="Cabin Sketch"/>
                <a:cs typeface="Cabin Sketch"/>
                <a:sym typeface="Cabin Sketch"/>
              </a:rPr>
              <a:t>Merge Sort</a:t>
            </a:r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body" idx="1"/>
          </p:nvPr>
        </p:nvSpPr>
        <p:spPr>
          <a:xfrm>
            <a:off x="457200" y="970950"/>
            <a:ext cx="8229600" cy="3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8	3	2	9	7	1	5	4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abin Sketch"/>
                <a:ea typeface="Cabin Sketch"/>
                <a:cs typeface="Cabin Sketch"/>
                <a:sym typeface="Cabin Sketch"/>
              </a:rPr>
              <a:t>Merge Sort</a:t>
            </a:r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1924" y="875425"/>
            <a:ext cx="4174250" cy="420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Cabin Sketch"/>
                <a:ea typeface="Cabin Sketch"/>
                <a:cs typeface="Cabin Sketch"/>
                <a:sym typeface="Cabin Sketch"/>
              </a:rPr>
              <a:t>Merge Sort</a:t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1924" y="875425"/>
            <a:ext cx="4174249" cy="4200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8" name="Google Shape;88;p16"/>
          <p:cNvCxnSpPr/>
          <p:nvPr/>
        </p:nvCxnSpPr>
        <p:spPr>
          <a:xfrm>
            <a:off x="6741600" y="969250"/>
            <a:ext cx="35700" cy="4080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9" name="Google Shape;89;p16"/>
          <p:cNvSpPr txBox="1"/>
          <p:nvPr/>
        </p:nvSpPr>
        <p:spPr>
          <a:xfrm>
            <a:off x="6796175" y="2624300"/>
            <a:ext cx="2235300" cy="4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log(n) divides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1224B90A977E949A271DB7F70235B50" ma:contentTypeVersion="12" ma:contentTypeDescription="Create a new document." ma:contentTypeScope="" ma:versionID="2cb9e5fe5948c69ffe2a65e283dc17df">
  <xsd:schema xmlns:xsd="http://www.w3.org/2001/XMLSchema" xmlns:xs="http://www.w3.org/2001/XMLSchema" xmlns:p="http://schemas.microsoft.com/office/2006/metadata/properties" xmlns:ns2="7931008f-5bd1-4c17-b04d-853b9de41564" xmlns:ns3="e922249c-2e51-498c-887c-e5d654688006" targetNamespace="http://schemas.microsoft.com/office/2006/metadata/properties" ma:root="true" ma:fieldsID="22b8d411f09bb3fd269f1e0ebe272871" ns2:_="" ns3:_="">
    <xsd:import namespace="7931008f-5bd1-4c17-b04d-853b9de41564"/>
    <xsd:import namespace="e922249c-2e51-498c-887c-e5d65468800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EventHashCode" minOccurs="0"/>
                <xsd:element ref="ns2:MediaServiceGenerationTime" minOccurs="0"/>
                <xsd:element ref="ns2:MediaServiceLocatio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931008f-5bd1-4c17-b04d-853b9de4156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22249c-2e51-498c-887c-e5d654688006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232DC0E-930E-4950-A01E-CC47E898AC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931008f-5bd1-4c17-b04d-853b9de41564"/>
    <ds:schemaRef ds:uri="e922249c-2e51-498c-887c-e5d6546880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73E7EC7-2BAA-4355-8C70-C866596009F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0DAE576-D568-4B2D-9599-B261E6195067}">
  <ds:schemaRefs>
    <ds:schemaRef ds:uri="http://purl.org/dc/elements/1.1/"/>
    <ds:schemaRef ds:uri="http://schemas.microsoft.com/office/2006/metadata/properties"/>
    <ds:schemaRef ds:uri="7931008f-5bd1-4c17-b04d-853b9de41564"/>
    <ds:schemaRef ds:uri="http://schemas.microsoft.com/office/2006/documentManagement/types"/>
    <ds:schemaRef ds:uri="http://schemas.openxmlformats.org/package/2006/metadata/core-properties"/>
    <ds:schemaRef ds:uri="e922249c-2e51-498c-887c-e5d654688006"/>
    <ds:schemaRef ds:uri="http://purl.org/dc/dcmitype/"/>
    <ds:schemaRef ds:uri="http://schemas.microsoft.com/office/infopath/2007/PartnerControl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752</Words>
  <Application>Microsoft Office PowerPoint</Application>
  <PresentationFormat>On-screen Show (16:9)</PresentationFormat>
  <Paragraphs>264</Paragraphs>
  <Slides>37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Shadows Into Light</vt:lpstr>
      <vt:lpstr>Arial</vt:lpstr>
      <vt:lpstr>Courier New</vt:lpstr>
      <vt:lpstr>Cabin Sketch</vt:lpstr>
      <vt:lpstr>Simple Light</vt:lpstr>
      <vt:lpstr>Divide and Conquer</vt:lpstr>
      <vt:lpstr>How a divide and conquer algorithm works:</vt:lpstr>
      <vt:lpstr>Experiment!</vt:lpstr>
      <vt:lpstr>Experiment!</vt:lpstr>
      <vt:lpstr>Bad example</vt:lpstr>
      <vt:lpstr>Merge Sort</vt:lpstr>
      <vt:lpstr>Merge Sort</vt:lpstr>
      <vt:lpstr>Merge Sort</vt:lpstr>
      <vt:lpstr>Merge Sort</vt:lpstr>
      <vt:lpstr>Merge Sort</vt:lpstr>
      <vt:lpstr>Merge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Decrease and Conquer</vt:lpstr>
      <vt:lpstr>How a decrease and conquer algorithm works:</vt:lpstr>
      <vt:lpstr>Implement a Binary Search!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Divide and Conquer</dc:title>
  <dc:creator>Toan Huynh</dc:creator>
  <cp:lastModifiedBy>Toan Huynh</cp:lastModifiedBy>
  <cp:revision>1</cp:revision>
  <dcterms:modified xsi:type="dcterms:W3CDTF">2021-05-19T00:24:21Z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0x010100B1224B90A977E949A271DB7F70235B50</vt:lpwstr>
  </property>
</Properties>
</file>