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Sniglet"/>
      <p:regular r:id="rId33"/>
    </p:embeddedFont>
    <p:embeddedFont>
      <p:font typeface="Bangers"/>
      <p:regular r:id="rId34"/>
    </p:embeddedFont>
    <p:embeddedFont>
      <p:font typeface="Dancing Script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font" Target="fonts/Bangers-regular.fntdata"/><Relationship Id="rId25" Type="http://schemas.openxmlformats.org/officeDocument/2006/relationships/slide" Target="slides/slide21.xml"/><Relationship Id="rId7" Type="http://schemas.openxmlformats.org/officeDocument/2006/relationships/slide" Target="slides/slide3.xml"/><Relationship Id="rId33" Type="http://schemas.openxmlformats.org/officeDocument/2006/relationships/font" Target="fonts/Sniglet-regular.fntdata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8" Type="http://schemas.openxmlformats.org/officeDocument/2006/relationships/customXml" Target="../customXml/item2.xml"/><Relationship Id="rId20" Type="http://schemas.openxmlformats.org/officeDocument/2006/relationships/slide" Target="slides/slide16.xml"/><Relationship Id="rId2" Type="http://schemas.openxmlformats.org/officeDocument/2006/relationships/presProps" Target="presProps.xml"/><Relationship Id="rId29" Type="http://schemas.openxmlformats.org/officeDocument/2006/relationships/slide" Target="slides/slide25.xml"/><Relationship Id="rId16" Type="http://schemas.openxmlformats.org/officeDocument/2006/relationships/slide" Target="slides/slide12.xml"/><Relationship Id="rId24" Type="http://schemas.openxmlformats.org/officeDocument/2006/relationships/slide" Target="slides/slide20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customXml" Target="../customXml/item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36" Type="http://schemas.openxmlformats.org/officeDocument/2006/relationships/font" Target="fonts/DancingScript-bold.fntdata"/><Relationship Id="rId31" Type="http://schemas.openxmlformats.org/officeDocument/2006/relationships/slide" Target="slides/slide2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" Type="http://schemas.openxmlformats.org/officeDocument/2006/relationships/slide" Target="slides/slide18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DancingScript-regular.fntdata"/><Relationship Id="rId14" Type="http://schemas.openxmlformats.org/officeDocument/2006/relationships/slide" Target="slides/slide10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b8cc334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b8cc334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a98bc3c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a98bc3c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a98bc3c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a98bc3c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a98bc3c2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a98bc3c2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a98bc3c2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a98bc3c2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a98bc3c2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a98bc3c2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a98bc3c2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a98bc3c2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a98bc3c2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a98bc3c2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a98bc3c2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a98bc3c2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a98bc3c2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a98bc3c2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a98bc3c2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a98bc3c2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b8cc334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b8cc334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a98bc3c2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5a98bc3c2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a98bc3c2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a98bc3c2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a98bc3c2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a98bc3c2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a98bc3c2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a98bc3c2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a98bc3c2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a98bc3c2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a98bc3c2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a98bc3c2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a98bc3c2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a98bc3c2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b8cc334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2b8cc334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b8cc334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2b8cc334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b8cc334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b8cc334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b8cc334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b8cc334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b8cc334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b8cc334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b8cc334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b8cc334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b8cc334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b8cc334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b8cc334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b8cc334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a98bc3c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a98bc3c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1315275" y="921225"/>
            <a:ext cx="6411650" cy="3910600"/>
          </a:xfrm>
          <a:custGeom>
            <a:rect b="b" l="l" r="r" t="t"/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1010475" y="616425"/>
            <a:ext cx="6411650" cy="3910600"/>
          </a:xfrm>
          <a:custGeom>
            <a:rect b="b" l="l" r="r" t="t"/>
            <a:pathLst>
              <a:path extrusionOk="0" h="156424" w="256466">
                <a:moveTo>
                  <a:pt x="39612" y="0"/>
                </a:moveTo>
                <a:lnTo>
                  <a:pt x="39612" y="26023"/>
                </a:lnTo>
                <a:lnTo>
                  <a:pt x="0" y="23918"/>
                </a:lnTo>
                <a:lnTo>
                  <a:pt x="40190" y="61876"/>
                </a:lnTo>
                <a:lnTo>
                  <a:pt x="40190" y="156424"/>
                </a:lnTo>
                <a:lnTo>
                  <a:pt x="256466" y="139076"/>
                </a:lnTo>
                <a:lnTo>
                  <a:pt x="248659" y="1995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572125" y="2068625"/>
            <a:ext cx="4271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1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9" name="Google Shape;59;p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1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1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1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" name="Google Shape;67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4.png" id="14" name="Google Shape;1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 flipH="1" rot="169468">
            <a:off x="3608972" y="646196"/>
            <a:ext cx="5247975" cy="3809532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001936">
              <a:alpha val="21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 flipH="1" rot="169468">
            <a:off x="3380372" y="417596"/>
            <a:ext cx="5247975" cy="3809532"/>
          </a:xfrm>
          <a:prstGeom prst="wedgeEllipseCallout">
            <a:avLst>
              <a:gd fmla="val -42509" name="adj1"/>
              <a:gd fmla="val 62980" name="adj2"/>
            </a:avLst>
          </a:pr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4101125" y="1659550"/>
            <a:ext cx="3767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101125" y="2687651"/>
            <a:ext cx="3767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2.png" id="20" name="Google Shape;20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/>
          <p:nvPr/>
        </p:nvSpPr>
        <p:spPr>
          <a:xfrm>
            <a:off x="1992350" y="37775"/>
            <a:ext cx="5616577" cy="5220440"/>
          </a:xfrm>
          <a:custGeom>
            <a:rect b="b" l="l" r="r" t="t"/>
            <a:pathLst>
              <a:path extrusionOk="0" h="106692" w="114788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1763750" y="-114625"/>
            <a:ext cx="5616577" cy="5220440"/>
          </a:xfrm>
          <a:custGeom>
            <a:rect b="b" l="l" r="r" t="t"/>
            <a:pathLst>
              <a:path extrusionOk="0" h="106692" w="114788">
                <a:moveTo>
                  <a:pt x="40479" y="15324"/>
                </a:moveTo>
                <a:lnTo>
                  <a:pt x="41346" y="3758"/>
                </a:lnTo>
                <a:lnTo>
                  <a:pt x="52623" y="13878"/>
                </a:lnTo>
                <a:lnTo>
                  <a:pt x="56382" y="0"/>
                </a:lnTo>
                <a:lnTo>
                  <a:pt x="63610" y="14746"/>
                </a:lnTo>
                <a:lnTo>
                  <a:pt x="70549" y="2024"/>
                </a:lnTo>
                <a:lnTo>
                  <a:pt x="75754" y="17926"/>
                </a:lnTo>
                <a:lnTo>
                  <a:pt x="85006" y="6939"/>
                </a:lnTo>
                <a:lnTo>
                  <a:pt x="85006" y="23131"/>
                </a:lnTo>
                <a:lnTo>
                  <a:pt x="100620" y="13589"/>
                </a:lnTo>
                <a:lnTo>
                  <a:pt x="96861" y="31516"/>
                </a:lnTo>
                <a:lnTo>
                  <a:pt x="111896" y="26889"/>
                </a:lnTo>
                <a:lnTo>
                  <a:pt x="100909" y="41057"/>
                </a:lnTo>
                <a:lnTo>
                  <a:pt x="114209" y="42214"/>
                </a:lnTo>
                <a:lnTo>
                  <a:pt x="104379" y="53201"/>
                </a:lnTo>
                <a:lnTo>
                  <a:pt x="114788" y="59851"/>
                </a:lnTo>
                <a:lnTo>
                  <a:pt x="101198" y="64188"/>
                </a:lnTo>
                <a:lnTo>
                  <a:pt x="105246" y="74886"/>
                </a:lnTo>
                <a:lnTo>
                  <a:pt x="93102" y="73730"/>
                </a:lnTo>
                <a:lnTo>
                  <a:pt x="97150" y="85006"/>
                </a:lnTo>
                <a:lnTo>
                  <a:pt x="88187" y="81537"/>
                </a:lnTo>
                <a:lnTo>
                  <a:pt x="87319" y="95994"/>
                </a:lnTo>
                <a:lnTo>
                  <a:pt x="76043" y="91078"/>
                </a:lnTo>
                <a:lnTo>
                  <a:pt x="71417" y="101776"/>
                </a:lnTo>
                <a:lnTo>
                  <a:pt x="64478" y="93970"/>
                </a:lnTo>
                <a:lnTo>
                  <a:pt x="58984" y="106692"/>
                </a:lnTo>
                <a:lnTo>
                  <a:pt x="52334" y="88187"/>
                </a:lnTo>
                <a:lnTo>
                  <a:pt x="45105" y="100620"/>
                </a:lnTo>
                <a:lnTo>
                  <a:pt x="41636" y="86741"/>
                </a:lnTo>
                <a:lnTo>
                  <a:pt x="29492" y="102355"/>
                </a:lnTo>
                <a:lnTo>
                  <a:pt x="29781" y="83271"/>
                </a:lnTo>
                <a:lnTo>
                  <a:pt x="20239" y="87319"/>
                </a:lnTo>
                <a:lnTo>
                  <a:pt x="21107" y="76332"/>
                </a:lnTo>
                <a:lnTo>
                  <a:pt x="4915" y="79224"/>
                </a:lnTo>
                <a:lnTo>
                  <a:pt x="16191" y="66212"/>
                </a:lnTo>
                <a:lnTo>
                  <a:pt x="7806" y="62164"/>
                </a:lnTo>
                <a:lnTo>
                  <a:pt x="14167" y="56960"/>
                </a:lnTo>
                <a:lnTo>
                  <a:pt x="0" y="47997"/>
                </a:lnTo>
                <a:lnTo>
                  <a:pt x="18215" y="43081"/>
                </a:lnTo>
                <a:lnTo>
                  <a:pt x="9252" y="31516"/>
                </a:lnTo>
                <a:lnTo>
                  <a:pt x="26022" y="33540"/>
                </a:lnTo>
                <a:lnTo>
                  <a:pt x="16191" y="18504"/>
                </a:lnTo>
                <a:lnTo>
                  <a:pt x="31516" y="23420"/>
                </a:lnTo>
                <a:lnTo>
                  <a:pt x="32094" y="11854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angers"/>
              <a:buChar char="×"/>
              <a:defRPr sz="2400">
                <a:solidFill>
                  <a:srgbClr val="000000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25" name="Google Shape;25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7" name="Google Shape;27;p5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28" name="Google Shape;28;p5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31" name="Google Shape;31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3" name="Google Shape;33;p6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34" name="Google Shape;34;p6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38" name="Google Shape;38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0" name="Google Shape;40;p7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41" name="Google Shape;41;p7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902950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315993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5729035" y="1556175"/>
            <a:ext cx="2295300" cy="28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46" name="Google Shape;46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8" name="Google Shape;48;p8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49" name="Google Shape;49;p8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1.png" id="51" name="Google Shape;51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/>
          <p:nvPr/>
        </p:nvSpPr>
        <p:spPr>
          <a:xfrm>
            <a:off x="734600" y="7635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53" name="Google Shape;53;p9"/>
          <p:cNvSpPr/>
          <p:nvPr/>
        </p:nvSpPr>
        <p:spPr>
          <a:xfrm>
            <a:off x="506000" y="534900"/>
            <a:ext cx="7879000" cy="4185275"/>
          </a:xfrm>
          <a:custGeom>
            <a:rect b="b" l="l" r="r" t="t"/>
            <a:pathLst>
              <a:path extrusionOk="0" h="167411" w="31516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cap="flat" cmpd="sng" w="76200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54" name="Google Shape;54;p9"/>
          <p:cNvSpPr txBox="1"/>
          <p:nvPr>
            <p:ph idx="1" type="body"/>
          </p:nvPr>
        </p:nvSpPr>
        <p:spPr>
          <a:xfrm rot="-120953">
            <a:off x="457216" y="4025232"/>
            <a:ext cx="8229893" cy="51962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ic-03.png" id="56" name="Google Shape;56;p10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0A7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drive.google.com/file/d/0B3iOIjUmJJH6aXY5cVdOeG1HMXc/view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ctrTitle"/>
          </p:nvPr>
        </p:nvSpPr>
        <p:spPr>
          <a:xfrm>
            <a:off x="2572125" y="1830550"/>
            <a:ext cx="42717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Proof of correctness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 rot="-204250">
            <a:off x="3003346" y="3357573"/>
            <a:ext cx="5299852" cy="618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Dancing Script"/>
                <a:ea typeface="Dancing Script"/>
                <a:cs typeface="Dancing Script"/>
                <a:sym typeface="Dancing Script"/>
              </a:rPr>
              <a:t>The Bellman Ford Algorithm</a:t>
            </a:r>
            <a:endParaRPr sz="2400"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 rot="147">
            <a:off x="976261" y="800635"/>
            <a:ext cx="7029900" cy="7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Bellman-ford: proof by induction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052050" y="1738175"/>
            <a:ext cx="70578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Relax all edges n times = the shortest distance (with path length n) from source to every node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</a:rPr>
              <a:t>Let n = 0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 rot="147">
            <a:off x="976261" y="800635"/>
            <a:ext cx="7029900" cy="7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Bellman-ford: proof by induction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1052050" y="1738175"/>
            <a:ext cx="70578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Relax all edges n times = the shortest distance (with path length n) from source to every node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</a:rPr>
              <a:t>Let n = 0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/>
              <a:t>No relaxations = shortest distance from source to source (0)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 rot="147">
            <a:off x="976261" y="800635"/>
            <a:ext cx="7029900" cy="7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Bellman-ford: proof by induction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1052050" y="1738175"/>
            <a:ext cx="70578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Relax all edges n times = the shortest distance (with path length n) from source to every node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</a:rPr>
              <a:t>Let n = k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 rot="147">
            <a:off x="976261" y="800635"/>
            <a:ext cx="7029900" cy="7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Bellman-ford: proof by induction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1052050" y="1738175"/>
            <a:ext cx="70578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Relax all edges n times = the shortest distance (with path length n) from source to every node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</a:rPr>
              <a:t>Let n = k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Relax all edges k times = the shortest distance (with path length k) from source to every node 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 rot="147">
            <a:off x="976261" y="800635"/>
            <a:ext cx="7029900" cy="7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Bellman-ford: proof by induction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1052050" y="1738175"/>
            <a:ext cx="70578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Relax all edges n times = the shortest distance (with path length n) from source to every node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</a:rPr>
              <a:t>Let n = k + 1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 rot="147">
            <a:off x="976261" y="800635"/>
            <a:ext cx="7029900" cy="7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Bellman-ford: proof by induction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1052050" y="1738175"/>
            <a:ext cx="70578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Relax all edges n times = the shortest distance (with path length n) from source to every node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</a:rPr>
              <a:t>Let n = k + 1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Relax all edges k + 1 times 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 rot="147">
            <a:off x="976261" y="800635"/>
            <a:ext cx="7029900" cy="7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Bellman-ford: proof by induction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1052050" y="1738175"/>
            <a:ext cx="70578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Relax all edges n times = the shortest distance (with path length n) from source to every node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</a:rPr>
              <a:t>Let n = k + 1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Relax all edges k + 1 times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= relax all edges k times + relax all edges 1 time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 rot="147">
            <a:off x="976261" y="800635"/>
            <a:ext cx="7029900" cy="7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Bellman-ford: proof by induction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1052050" y="1738175"/>
            <a:ext cx="70578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Relax all edges n times = the shortest distance (with path length n) from source to every node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</a:rPr>
              <a:t>Let n = k + 1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</a:rPr>
              <a:t>relax all edges k times</a:t>
            </a:r>
            <a:r>
              <a:rPr lang="en-GB" sz="2400"/>
              <a:t> + relax all edges 1 time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 rot="147">
            <a:off x="976261" y="800635"/>
            <a:ext cx="7029900" cy="7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Bellman-ford: proof by induction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1052050" y="1738175"/>
            <a:ext cx="70578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Relax all edges n times = the shortest distance (with path length n) from source to every node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</a:rPr>
              <a:t>Let n = k + 1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</a:rPr>
              <a:t>relax all edges k times</a:t>
            </a:r>
            <a:r>
              <a:rPr lang="en-GB" sz="2400"/>
              <a:t> + relax all edges 1 time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80" name="Google Shape;180;p30"/>
          <p:cNvSpPr txBox="1"/>
          <p:nvPr/>
        </p:nvSpPr>
        <p:spPr>
          <a:xfrm>
            <a:off x="1845725" y="3393150"/>
            <a:ext cx="23832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Sniglet"/>
                <a:ea typeface="Sniglet"/>
                <a:cs typeface="Sniglet"/>
                <a:sym typeface="Sniglet"/>
              </a:rPr>
              <a:t>By the induction hypothesis</a:t>
            </a:r>
            <a:endParaRPr>
              <a:solidFill>
                <a:srgbClr val="FF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 rot="147">
            <a:off x="976261" y="800635"/>
            <a:ext cx="7029900" cy="7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Bellman-ford: proof by induction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1052050" y="1738175"/>
            <a:ext cx="70578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Relax all edges n times = the shortest distance (with path length n) from source to every node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</a:rPr>
              <a:t>Let n = k + 1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</a:rPr>
              <a:t>relax all edges k times</a:t>
            </a:r>
            <a:r>
              <a:rPr lang="en-GB" sz="2400"/>
              <a:t> + relax all edges 1 time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= </a:t>
            </a:r>
            <a:r>
              <a:rPr lang="en-GB" sz="2400">
                <a:solidFill>
                  <a:srgbClr val="0000FF"/>
                </a:solidFill>
              </a:rPr>
              <a:t>the shortest distance (with path length k) from source to every node</a:t>
            </a:r>
            <a:r>
              <a:rPr lang="en-GB" sz="2400"/>
              <a:t> + relax all edges 1 time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154242">
            <a:off x="976338" y="800671"/>
            <a:ext cx="7029774" cy="7603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REview - what does BellMan-Ford do again?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1052050" y="1545950"/>
            <a:ext cx="66954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For each node in the graph - 1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	For each edge in the graph</a:t>
            </a:r>
            <a:endParaRPr sz="18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If the distance from edge’s start node + length of edge is less than current end node’s distance</a:t>
            </a:r>
            <a:endParaRPr sz="18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	Update node distance with new distance</a:t>
            </a:r>
            <a:endParaRPr sz="18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Else:</a:t>
            </a:r>
            <a:endParaRPr sz="18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	Leave the distance the same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 rot="147">
            <a:off x="976261" y="800635"/>
            <a:ext cx="7029900" cy="7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Bellman-ford: proof by induction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1052050" y="1738175"/>
            <a:ext cx="70578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Relax all edges n times = the shortest distance (with path length n) from source to every node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</a:rPr>
              <a:t>Let n = k + 1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</a:rPr>
              <a:t>relax all edges k times</a:t>
            </a:r>
            <a:r>
              <a:rPr lang="en-GB" sz="2400"/>
              <a:t> + relax all edges 1 time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= </a:t>
            </a:r>
            <a:r>
              <a:rPr lang="en-GB" sz="2400">
                <a:solidFill>
                  <a:srgbClr val="0000FF"/>
                </a:solidFill>
              </a:rPr>
              <a:t>the shortest distance (with path length k) from source to every node</a:t>
            </a:r>
            <a:r>
              <a:rPr lang="en-GB" sz="2400"/>
              <a:t> + </a:t>
            </a:r>
            <a:r>
              <a:rPr lang="en-GB" sz="2400">
                <a:solidFill>
                  <a:srgbClr val="FF0000"/>
                </a:solidFill>
              </a:rPr>
              <a:t>relax all edges 1 time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 rot="147">
            <a:off x="976261" y="800635"/>
            <a:ext cx="7029900" cy="7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Bellman-ford: proof by induction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1052050" y="1738175"/>
            <a:ext cx="70578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Relax all edges n times = the shortest distance (with path length n) from source to every node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</a:rPr>
              <a:t>Let n = k + 1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</a:rPr>
              <a:t>relax all edges k times</a:t>
            </a:r>
            <a:r>
              <a:rPr lang="en-GB" sz="2400"/>
              <a:t> + relax all edges 1 time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= </a:t>
            </a:r>
            <a:r>
              <a:rPr lang="en-GB" sz="2400">
                <a:solidFill>
                  <a:srgbClr val="0000FF"/>
                </a:solidFill>
              </a:rPr>
              <a:t>the shortest distance (with path length k) from source to every node</a:t>
            </a:r>
            <a:r>
              <a:rPr lang="en-GB" sz="2400"/>
              <a:t> + </a:t>
            </a:r>
            <a:r>
              <a:rPr lang="en-GB" sz="2400">
                <a:solidFill>
                  <a:srgbClr val="FF0000"/>
                </a:solidFill>
              </a:rPr>
              <a:t>relax all edges 1 time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1121550" y="4198100"/>
            <a:ext cx="69009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  <a:latin typeface="Sniglet"/>
                <a:ea typeface="Sniglet"/>
                <a:cs typeface="Sniglet"/>
                <a:sym typeface="Sniglet"/>
              </a:rPr>
              <a:t>Relaxing an edge will select the shorter path from the source node to the other node, where there is an edge connecting the current path to the other node </a:t>
            </a:r>
            <a:endParaRPr sz="1000">
              <a:solidFill>
                <a:srgbClr val="FF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 rot="147">
            <a:off x="976261" y="800635"/>
            <a:ext cx="7029900" cy="7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Bellman-ford: proof by induction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1052050" y="1738175"/>
            <a:ext cx="70578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Relax all edges n times = the shortest distance (with path length n) from source to every node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</a:rPr>
              <a:t>Let n = k + 1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</a:rPr>
              <a:t>relax all edges k times</a:t>
            </a:r>
            <a:r>
              <a:rPr lang="en-GB" sz="2400"/>
              <a:t> + relax all edges 1 time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= </a:t>
            </a:r>
            <a:r>
              <a:rPr lang="en-GB" sz="2400">
                <a:solidFill>
                  <a:srgbClr val="0000FF"/>
                </a:solidFill>
              </a:rPr>
              <a:t>the shortest distance (with path length k) from source to every node</a:t>
            </a:r>
            <a:r>
              <a:rPr lang="en-GB" sz="2400"/>
              <a:t> + </a:t>
            </a:r>
            <a:r>
              <a:rPr lang="en-GB" sz="2400">
                <a:solidFill>
                  <a:srgbClr val="FF0000"/>
                </a:solidFill>
              </a:rPr>
              <a:t>relax all edges 1 time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1169725" y="4238225"/>
            <a:ext cx="69009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0000"/>
                </a:solidFill>
                <a:latin typeface="Sniglet"/>
                <a:ea typeface="Sniglet"/>
                <a:cs typeface="Sniglet"/>
                <a:sym typeface="Sniglet"/>
              </a:rPr>
              <a:t>Relaxing ALL edges will ensure that if there is an edge extending the current path to another node, it will be relaxed</a:t>
            </a:r>
            <a:r>
              <a:rPr lang="en-GB" sz="1000">
                <a:solidFill>
                  <a:srgbClr val="FF0000"/>
                </a:solidFill>
                <a:latin typeface="Sniglet"/>
                <a:ea typeface="Sniglet"/>
                <a:cs typeface="Sniglet"/>
                <a:sym typeface="Sniglet"/>
              </a:rPr>
              <a:t> </a:t>
            </a:r>
            <a:endParaRPr sz="1000">
              <a:solidFill>
                <a:srgbClr val="FF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 rot="147">
            <a:off x="976261" y="800635"/>
            <a:ext cx="7029900" cy="7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Bellman-ford: proof by induction</a:t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1052050" y="1738175"/>
            <a:ext cx="70578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Relax all edges n times = the shortest distance (with path length n) from source to every node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</a:rPr>
              <a:t>Let n = k + 1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relax all edges k times + relax all edges 1 time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= </a:t>
            </a:r>
            <a:r>
              <a:rPr lang="en-GB" sz="2400">
                <a:solidFill>
                  <a:srgbClr val="0000FF"/>
                </a:solidFill>
              </a:rPr>
              <a:t>the shortest distance (with path length k + 1) from source to every node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 rot="147">
            <a:off x="976261" y="800635"/>
            <a:ext cx="7029900" cy="7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Bellman-ford: proof by induction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1052050" y="1738175"/>
            <a:ext cx="70578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Relax all edges n times = the shortest distance (with path length n) from source to every node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</a:rPr>
              <a:t>Let n = k + 1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the shortest distance (with path length k + 1) from source to every node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 rot="147">
            <a:off x="976261" y="800635"/>
            <a:ext cx="7029900" cy="7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Bellman-ford: proof by induction</a:t>
            </a:r>
            <a:endParaRPr/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1052050" y="1738175"/>
            <a:ext cx="70578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Relax all edges n times = the shortest distance (with path length n) from source to every node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</a:rPr>
              <a:t>Let n = k + 1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the shortest distance (with path length k + 1) from source to every node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</a:rPr>
              <a:t>= RHS where n = k + 1</a:t>
            </a:r>
            <a:endParaRPr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 rot="147">
            <a:off x="976261" y="800635"/>
            <a:ext cx="7029900" cy="7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Bellman-ford: proof by induction</a:t>
            </a:r>
            <a:endParaRPr/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1052050" y="1738175"/>
            <a:ext cx="70578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Relax all edges n times = the shortest distance (with path length n) from source to every node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</a:rPr>
              <a:t>Let n = k + 1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the shortest distance (with path length k + 1) from source to every node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</a:rPr>
              <a:t>= RHS where n = k + 1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</a:rPr>
              <a:t>Q.E.D.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2905800" y="2161800"/>
            <a:ext cx="33324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6000"/>
              <a:t>Algorithm Proved Correct!</a:t>
            </a:r>
            <a:endParaRPr sz="6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0" title="Proof of Correctness - Bellman Ford 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1125" y="141100"/>
            <a:ext cx="6481750" cy="48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Assumption</a:t>
            </a:r>
            <a:endParaRPr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4674250" y="2036675"/>
            <a:ext cx="3396300" cy="21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After the k</a:t>
            </a:r>
            <a:r>
              <a:rPr baseline="30000" lang="en-GB"/>
              <a:t>th</a:t>
            </a:r>
            <a:r>
              <a:rPr lang="en-GB"/>
              <a:t> iteration, the distance to each node will be the shortest distance path that contains at most k edges.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300" y="1540825"/>
            <a:ext cx="3401188" cy="303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4101125" y="740675"/>
            <a:ext cx="3767400" cy="5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Base Case</a:t>
            </a:r>
            <a:endParaRPr/>
          </a:p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4101125" y="1303474"/>
            <a:ext cx="3767400" cy="21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Initially, all node distances are set to infinity except for the start node that has a distance of 0.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cute monster .png"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09598" y="1475825"/>
            <a:ext cx="4768875" cy="39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ctrTitle"/>
          </p:nvPr>
        </p:nvSpPr>
        <p:spPr>
          <a:xfrm>
            <a:off x="4101125" y="740675"/>
            <a:ext cx="3767400" cy="5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Base Case</a:t>
            </a:r>
            <a:endParaRPr/>
          </a:p>
        </p:txBody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4101125" y="1303474"/>
            <a:ext cx="3767400" cy="21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99999"/>
                </a:solidFill>
              </a:rPr>
              <a:t>Initially, all node distances are set to infinity except for the start node that has a distance of 0.</a:t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the only path that consists of 0 edges will be from the start node to the start node, this is true.</a:t>
            </a:r>
            <a:endParaRPr/>
          </a:p>
        </p:txBody>
      </p:sp>
      <p:pic>
        <p:nvPicPr>
          <p:cNvPr descr="Image result for cute monster .png"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09598" y="1475825"/>
            <a:ext cx="4768875" cy="39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 rot="147">
            <a:off x="976261" y="800635"/>
            <a:ext cx="7029900" cy="7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K+1</a:t>
            </a:r>
            <a:r>
              <a:rPr baseline="30000" lang="en-GB"/>
              <a:t>th</a:t>
            </a:r>
            <a:r>
              <a:rPr lang="en-GB"/>
              <a:t> iteration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1052050" y="2079350"/>
            <a:ext cx="70578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Before the k+1</a:t>
            </a:r>
            <a:r>
              <a:rPr baseline="30000" lang="en-GB" sz="2400"/>
              <a:t>th</a:t>
            </a:r>
            <a:r>
              <a:rPr lang="en-GB" sz="2400"/>
              <a:t> iteration, the distance to node U is the smallest length path from S to U containing at most k edges.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 rot="147">
            <a:off x="976261" y="800635"/>
            <a:ext cx="7029900" cy="7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K+1</a:t>
            </a:r>
            <a:r>
              <a:rPr baseline="30000" lang="en-GB"/>
              <a:t>th</a:t>
            </a:r>
            <a:r>
              <a:rPr lang="en-GB"/>
              <a:t> iteration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1052050" y="1738175"/>
            <a:ext cx="70578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During the k+1</a:t>
            </a:r>
            <a:r>
              <a:rPr baseline="30000" lang="en-GB" sz="2400"/>
              <a:t>th</a:t>
            </a:r>
            <a:r>
              <a:rPr lang="en-GB" sz="2400"/>
              <a:t> iteration, each path from S to U goes through one of the incoming edges (V,U)</a:t>
            </a:r>
            <a:r>
              <a:rPr lang="en-GB" sz="2400"/>
              <a:t>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As during the k</a:t>
            </a:r>
            <a:r>
              <a:rPr baseline="30000" lang="en-GB" sz="2400"/>
              <a:t>th</a:t>
            </a:r>
            <a:r>
              <a:rPr lang="en-GB" sz="2400"/>
              <a:t> iteration, the distance to V was the shortest length path containing, at most, k edges...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 rot="147">
            <a:off x="976261" y="800635"/>
            <a:ext cx="7029900" cy="7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K+1</a:t>
            </a:r>
            <a:r>
              <a:rPr baseline="30000" lang="en-GB"/>
              <a:t>th</a:t>
            </a:r>
            <a:r>
              <a:rPr lang="en-GB"/>
              <a:t> iteration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1052050" y="2111325"/>
            <a:ext cx="7057800" cy="25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… the k+1</a:t>
            </a:r>
            <a:r>
              <a:rPr baseline="30000" lang="en-GB" sz="2400"/>
              <a:t>th</a:t>
            </a:r>
            <a:r>
              <a:rPr lang="en-GB" sz="2400"/>
              <a:t> iteration will only update the distance to U if the length of the path from S to U via V is less than the current distance to U.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This length is at most, k+1 edges long.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 rot="147">
            <a:off x="976261" y="800635"/>
            <a:ext cx="7029900" cy="7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Bellman-ford: proof by induction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1052050" y="1738175"/>
            <a:ext cx="7057800" cy="29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Relax all edges n - 1 times = the shortest distance (with path length n -  1) from source to every node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224B90A977E949A271DB7F70235B50" ma:contentTypeVersion="12" ma:contentTypeDescription="Create a new document." ma:contentTypeScope="" ma:versionID="2cb9e5fe5948c69ffe2a65e283dc17df">
  <xsd:schema xmlns:xsd="http://www.w3.org/2001/XMLSchema" xmlns:xs="http://www.w3.org/2001/XMLSchema" xmlns:p="http://schemas.microsoft.com/office/2006/metadata/properties" xmlns:ns2="7931008f-5bd1-4c17-b04d-853b9de41564" xmlns:ns3="e922249c-2e51-498c-887c-e5d654688006" targetNamespace="http://schemas.microsoft.com/office/2006/metadata/properties" ma:root="true" ma:fieldsID="22b8d411f09bb3fd269f1e0ebe272871" ns2:_="" ns3:_="">
    <xsd:import namespace="7931008f-5bd1-4c17-b04d-853b9de41564"/>
    <xsd:import namespace="e922249c-2e51-498c-887c-e5d6546880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1008f-5bd1-4c17-b04d-853b9de41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2249c-2e51-498c-887c-e5d6546880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9F7A31-8851-4039-BB71-E4D1C33E2186}"/>
</file>

<file path=customXml/itemProps2.xml><?xml version="1.0" encoding="utf-8"?>
<ds:datastoreItem xmlns:ds="http://schemas.openxmlformats.org/officeDocument/2006/customXml" ds:itemID="{9DB31BB8-8F36-465B-AF7F-961E624C4BAA}"/>
</file>

<file path=customXml/itemProps3.xml><?xml version="1.0" encoding="utf-8"?>
<ds:datastoreItem xmlns:ds="http://schemas.openxmlformats.org/officeDocument/2006/customXml" ds:itemID="{2C2D1667-C1A4-4B8C-A0E6-ABC08371E053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0x010100B1224B90A977E949A271DB7F70235B50</vt:lpwstr>
  </property>
</Properties>
</file>