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4"/>
  </p:sldMasterIdLst>
  <p:notesMasterIdLst>
    <p:notesMasterId r:id="rId16"/>
  </p:notesMasterIdLst>
  <p:sldIdLst>
    <p:sldId id="256" r:id="rId5"/>
    <p:sldId id="257" r:id="rId6"/>
    <p:sldId id="258" r:id="rId7"/>
    <p:sldId id="259" r:id="rId8"/>
    <p:sldId id="260" r:id="rId9"/>
    <p:sldId id="261" r:id="rId10"/>
    <p:sldId id="263" r:id="rId11"/>
    <p:sldId id="266" r:id="rId12"/>
    <p:sldId id="262" r:id="rId13"/>
    <p:sldId id="264" r:id="rId14"/>
    <p:sldId id="265" r:id="rId15"/>
  </p:sldIdLst>
  <p:sldSz cx="9144000" cy="5143500" type="screen16x9"/>
  <p:notesSz cx="6858000" cy="9144000"/>
  <p:embeddedFontLst>
    <p:embeddedFont>
      <p:font typeface="Cinzel" panose="020B0604020202020204" charset="0"/>
      <p:regular r:id="rId17"/>
      <p:bold r:id="rId18"/>
    </p:embeddedFont>
    <p:embeddedFont>
      <p:font typeface="Poiret One" panose="020B0604020202020204" charset="0"/>
      <p:regular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119E31-9B0E-4976-8CD3-123D02B68C00}" v="3" dt="2021-08-20T00:06:58.0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2.fntdata"/><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1.fntdata"/><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font" Target="fonts/font3.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an Huynh" userId="9b31cc81-7730-471a-a0a3-d8125948de37" providerId="ADAL" clId="{6C119E31-9B0E-4976-8CD3-123D02B68C00}"/>
    <pc:docChg chg="custSel addSld modSld sldOrd">
      <pc:chgData name="Toan Huynh" userId="9b31cc81-7730-471a-a0a3-d8125948de37" providerId="ADAL" clId="{6C119E31-9B0E-4976-8CD3-123D02B68C00}" dt="2021-08-20T00:18:42.405" v="702" actId="6549"/>
      <pc:docMkLst>
        <pc:docMk/>
      </pc:docMkLst>
      <pc:sldChg chg="modSp mod">
        <pc:chgData name="Toan Huynh" userId="9b31cc81-7730-471a-a0a3-d8125948de37" providerId="ADAL" clId="{6C119E31-9B0E-4976-8CD3-123D02B68C00}" dt="2021-08-20T00:07:55.091" v="11" actId="20577"/>
        <pc:sldMkLst>
          <pc:docMk/>
          <pc:sldMk cId="0" sldId="261"/>
        </pc:sldMkLst>
        <pc:spChg chg="mod">
          <ac:chgData name="Toan Huynh" userId="9b31cc81-7730-471a-a0a3-d8125948de37" providerId="ADAL" clId="{6C119E31-9B0E-4976-8CD3-123D02B68C00}" dt="2021-08-20T00:07:55.091" v="11" actId="20577"/>
          <ac:spMkLst>
            <pc:docMk/>
            <pc:sldMk cId="0" sldId="261"/>
            <ac:spMk id="90" creationId="{00000000-0000-0000-0000-000000000000}"/>
          </ac:spMkLst>
        </pc:spChg>
      </pc:sldChg>
      <pc:sldChg chg="ord modNotes">
        <pc:chgData name="Toan Huynh" userId="9b31cc81-7730-471a-a0a3-d8125948de37" providerId="ADAL" clId="{6C119E31-9B0E-4976-8CD3-123D02B68C00}" dt="2021-08-20T00:08:22.593" v="15"/>
        <pc:sldMkLst>
          <pc:docMk/>
          <pc:sldMk cId="0" sldId="262"/>
        </pc:sldMkLst>
      </pc:sldChg>
      <pc:sldChg chg="modSp add mod">
        <pc:chgData name="Toan Huynh" userId="9b31cc81-7730-471a-a0a3-d8125948de37" providerId="ADAL" clId="{6C119E31-9B0E-4976-8CD3-123D02B68C00}" dt="2021-08-20T00:18:42.405" v="702" actId="6549"/>
        <pc:sldMkLst>
          <pc:docMk/>
          <pc:sldMk cId="3949835498" sldId="266"/>
        </pc:sldMkLst>
        <pc:spChg chg="mod">
          <ac:chgData name="Toan Huynh" userId="9b31cc81-7730-471a-a0a3-d8125948de37" providerId="ADAL" clId="{6C119E31-9B0E-4976-8CD3-123D02B68C00}" dt="2021-08-20T00:18:42.405" v="702" actId="6549"/>
          <ac:spMkLst>
            <pc:docMk/>
            <pc:sldMk cId="3949835498" sldId="266"/>
            <ac:spMk id="11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4073baf0a2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4073baf0a2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4073baf0a2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4073baf0a2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4073baf0a2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4073baf0a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4073baf0a2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4073baf0a2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4073baf0a2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4073baf0a2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4073baf0a2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4073baf0a2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4073baf0a2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4073baf0a2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4073baf0a2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4073baf0a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4073baf0a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4073baf0a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38950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d2a37b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d2a37b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152.2.128.56/~montek/teaching/Comp790-Fall11/Home/Home_files/Adleman-ScAm94.pdf"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6.jp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descr="Image result for dna"/>
          <p:cNvPicPr preferRelativeResize="0"/>
          <p:nvPr/>
        </p:nvPicPr>
        <p:blipFill rotWithShape="1">
          <a:blip r:embed="rId3">
            <a:alphaModFix/>
          </a:blip>
          <a:srcRect l="7295"/>
          <a:stretch/>
        </p:blipFill>
        <p:spPr>
          <a:xfrm>
            <a:off x="-544463" y="0"/>
            <a:ext cx="9688462" cy="5143500"/>
          </a:xfrm>
          <a:prstGeom prst="rect">
            <a:avLst/>
          </a:prstGeom>
          <a:noFill/>
          <a:ln>
            <a:noFill/>
          </a:ln>
        </p:spPr>
      </p:pic>
      <p:sp>
        <p:nvSpPr>
          <p:cNvPr id="55" name="Google Shape;55;p13"/>
          <p:cNvSpPr txBox="1">
            <a:spLocks noGrp="1"/>
          </p:cNvSpPr>
          <p:nvPr>
            <p:ph type="ctrTitle"/>
          </p:nvPr>
        </p:nvSpPr>
        <p:spPr>
          <a:xfrm>
            <a:off x="311708" y="2192375"/>
            <a:ext cx="8520600" cy="20526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b" anchorCtr="0">
            <a:noAutofit/>
          </a:bodyPr>
          <a:lstStyle/>
          <a:p>
            <a:pPr marL="0" lvl="0" indent="0" algn="ctr" rtl="0">
              <a:spcBef>
                <a:spcPts val="0"/>
              </a:spcBef>
              <a:spcAft>
                <a:spcPts val="0"/>
              </a:spcAft>
              <a:buNone/>
            </a:pPr>
            <a:r>
              <a:rPr lang="en-GB" b="1">
                <a:solidFill>
                  <a:srgbClr val="FFFFFF"/>
                </a:solidFill>
                <a:latin typeface="Cinzel"/>
                <a:ea typeface="Cinzel"/>
                <a:cs typeface="Cinzel"/>
                <a:sym typeface="Cinzel"/>
              </a:rPr>
              <a:t>Cobham’s Thesis</a:t>
            </a:r>
            <a:endParaRPr b="1">
              <a:solidFill>
                <a:srgbClr val="FFFFFF"/>
              </a:solidFill>
              <a:latin typeface="Cinzel"/>
              <a:ea typeface="Cinzel"/>
              <a:cs typeface="Cinzel"/>
              <a:sym typeface="Cinzel"/>
            </a:endParaRPr>
          </a:p>
        </p:txBody>
      </p:sp>
      <p:sp>
        <p:nvSpPr>
          <p:cNvPr id="56" name="Google Shape;56;p13"/>
          <p:cNvSpPr txBox="1">
            <a:spLocks noGrp="1"/>
          </p:cNvSpPr>
          <p:nvPr>
            <p:ph type="subTitle" idx="1"/>
          </p:nvPr>
        </p:nvSpPr>
        <p:spPr>
          <a:xfrm>
            <a:off x="311700" y="4225775"/>
            <a:ext cx="8520600" cy="7926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ctr" rtl="0">
              <a:spcBef>
                <a:spcPts val="0"/>
              </a:spcBef>
              <a:spcAft>
                <a:spcPts val="0"/>
              </a:spcAft>
              <a:buNone/>
            </a:pPr>
            <a:r>
              <a:rPr lang="en-GB" b="1">
                <a:solidFill>
                  <a:srgbClr val="FFFFFF"/>
                </a:solidFill>
                <a:latin typeface="Poiret One"/>
                <a:ea typeface="Poiret One"/>
                <a:cs typeface="Poiret One"/>
                <a:sym typeface="Poiret One"/>
              </a:rPr>
              <a:t>&amp; DNA Computing</a:t>
            </a:r>
            <a:endParaRPr b="1">
              <a:solidFill>
                <a:srgbClr val="FFFFFF"/>
              </a:solidFill>
              <a:latin typeface="Poiret One"/>
              <a:ea typeface="Poiret One"/>
              <a:cs typeface="Poiret One"/>
              <a:sym typeface="Poiret One"/>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21" descr="Related image"/>
          <p:cNvPicPr preferRelativeResize="0"/>
          <p:nvPr/>
        </p:nvPicPr>
        <p:blipFill rotWithShape="1">
          <a:blip r:embed="rId3">
            <a:alphaModFix/>
          </a:blip>
          <a:srcRect b="15618"/>
          <a:stretch/>
        </p:blipFill>
        <p:spPr>
          <a:xfrm rot="10800000">
            <a:off x="0" y="0"/>
            <a:ext cx="9144001" cy="5143500"/>
          </a:xfrm>
          <a:prstGeom prst="rect">
            <a:avLst/>
          </a:prstGeom>
          <a:noFill/>
          <a:ln>
            <a:noFill/>
          </a:ln>
        </p:spPr>
      </p:pic>
      <p:sp>
        <p:nvSpPr>
          <p:cNvPr id="121" name="Google Shape;121;p21"/>
          <p:cNvSpPr txBox="1">
            <a:spLocks noGrp="1"/>
          </p:cNvSpPr>
          <p:nvPr>
            <p:ph type="ctrTitle"/>
          </p:nvPr>
        </p:nvSpPr>
        <p:spPr>
          <a:xfrm>
            <a:off x="311708" y="2192375"/>
            <a:ext cx="8520600" cy="20526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b" anchorCtr="0">
            <a:noAutofit/>
          </a:bodyPr>
          <a:lstStyle/>
          <a:p>
            <a:pPr marL="0" lvl="0" indent="0" algn="ctr" rtl="0">
              <a:spcBef>
                <a:spcPts val="0"/>
              </a:spcBef>
              <a:spcAft>
                <a:spcPts val="0"/>
              </a:spcAft>
              <a:buNone/>
            </a:pPr>
            <a:r>
              <a:rPr lang="en-GB" b="1">
                <a:solidFill>
                  <a:srgbClr val="FFFFFF"/>
                </a:solidFill>
                <a:latin typeface="Cinzel"/>
                <a:ea typeface="Cinzel"/>
                <a:cs typeface="Cinzel"/>
                <a:sym typeface="Cinzel"/>
              </a:rPr>
              <a:t>DNA Computing</a:t>
            </a:r>
            <a:endParaRPr b="1">
              <a:solidFill>
                <a:srgbClr val="FFFFFF"/>
              </a:solidFill>
              <a:latin typeface="Cinzel"/>
              <a:ea typeface="Cinzel"/>
              <a:cs typeface="Cinzel"/>
              <a:sym typeface="Cinze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2"/>
          <p:cNvSpPr txBox="1">
            <a:spLocks noGrp="1"/>
          </p:cNvSpPr>
          <p:nvPr>
            <p:ph type="body" idx="1"/>
          </p:nvPr>
        </p:nvSpPr>
        <p:spPr>
          <a:xfrm>
            <a:off x="311700" y="1152475"/>
            <a:ext cx="5832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Poiret One"/>
                <a:ea typeface="Poiret One"/>
                <a:cs typeface="Poiret One"/>
                <a:sym typeface="Poiret One"/>
              </a:rPr>
              <a:t>Read the article from Scientific American:</a:t>
            </a:r>
            <a:endParaRPr>
              <a:latin typeface="Poiret One"/>
              <a:ea typeface="Poiret One"/>
              <a:cs typeface="Poiret One"/>
              <a:sym typeface="Poiret One"/>
            </a:endParaRPr>
          </a:p>
          <a:p>
            <a:pPr marL="0" lvl="0" indent="0" algn="l" rtl="0">
              <a:spcBef>
                <a:spcPts val="1600"/>
              </a:spcBef>
              <a:spcAft>
                <a:spcPts val="0"/>
              </a:spcAft>
              <a:buNone/>
            </a:pPr>
            <a:r>
              <a:rPr lang="en-GB" u="sng">
                <a:solidFill>
                  <a:schemeClr val="hlink"/>
                </a:solidFill>
                <a:latin typeface="Poiret One"/>
                <a:ea typeface="Poiret One"/>
                <a:cs typeface="Poiret One"/>
                <a:sym typeface="Poiret One"/>
                <a:hlinkClick r:id="rId3"/>
              </a:rPr>
              <a:t>Computing with DNA by Leonard M. Adleman</a:t>
            </a:r>
            <a:endParaRPr>
              <a:latin typeface="Poiret One"/>
              <a:ea typeface="Poiret One"/>
              <a:cs typeface="Poiret One"/>
              <a:sym typeface="Poiret One"/>
            </a:endParaRPr>
          </a:p>
          <a:p>
            <a:pPr marL="0" lvl="0" indent="0" algn="l" rtl="0">
              <a:spcBef>
                <a:spcPts val="1600"/>
              </a:spcBef>
              <a:spcAft>
                <a:spcPts val="0"/>
              </a:spcAft>
              <a:buNone/>
            </a:pPr>
            <a:r>
              <a:rPr lang="en-GB">
                <a:latin typeface="Poiret One"/>
                <a:ea typeface="Poiret One"/>
                <a:cs typeface="Poiret One"/>
                <a:sym typeface="Poiret One"/>
              </a:rPr>
              <a:t>Make a summary set of notes about the processes involved in using DNA to perform the specific calculation in question. </a:t>
            </a:r>
            <a:endParaRPr>
              <a:latin typeface="Poiret One"/>
              <a:ea typeface="Poiret One"/>
              <a:cs typeface="Poiret One"/>
              <a:sym typeface="Poiret One"/>
            </a:endParaRPr>
          </a:p>
          <a:p>
            <a:pPr marL="0" lvl="0" indent="0" algn="l" rtl="0">
              <a:spcBef>
                <a:spcPts val="1600"/>
              </a:spcBef>
              <a:spcAft>
                <a:spcPts val="1600"/>
              </a:spcAft>
              <a:buNone/>
            </a:pPr>
            <a:r>
              <a:rPr lang="en-GB">
                <a:latin typeface="Poiret One"/>
                <a:ea typeface="Poiret One"/>
                <a:cs typeface="Poiret One"/>
                <a:sym typeface="Poiret One"/>
              </a:rPr>
              <a:t>Next lesson, we will go over this in detail and identify exactly what you need to know about DNA Computing and the implications that this alternate form of computing has on the computability of problems.</a:t>
            </a:r>
            <a:endParaRPr>
              <a:latin typeface="Poiret One"/>
              <a:ea typeface="Poiret One"/>
              <a:cs typeface="Poiret One"/>
              <a:sym typeface="Poiret One"/>
            </a:endParaRPr>
          </a:p>
        </p:txBody>
      </p:sp>
      <p:sp>
        <p:nvSpPr>
          <p:cNvPr id="127" name="Google Shape;127;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Cinzel"/>
                <a:ea typeface="Cinzel"/>
                <a:cs typeface="Cinzel"/>
                <a:sym typeface="Cinzel"/>
              </a:rPr>
              <a:t>DNA Computing</a:t>
            </a:r>
            <a:endParaRPr>
              <a:latin typeface="Cinzel"/>
              <a:ea typeface="Cinzel"/>
              <a:cs typeface="Cinzel"/>
              <a:sym typeface="Cinzel"/>
            </a:endParaRPr>
          </a:p>
        </p:txBody>
      </p:sp>
      <p:pic>
        <p:nvPicPr>
          <p:cNvPr id="128" name="Google Shape;128;p22" descr="Image result for leonard m adleman"/>
          <p:cNvPicPr preferRelativeResize="0"/>
          <p:nvPr/>
        </p:nvPicPr>
        <p:blipFill>
          <a:blip r:embed="rId4">
            <a:alphaModFix/>
          </a:blip>
          <a:stretch>
            <a:fillRect/>
          </a:stretch>
        </p:blipFill>
        <p:spPr>
          <a:xfrm>
            <a:off x="6416625" y="1210450"/>
            <a:ext cx="2284900" cy="3583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Cinzel"/>
                <a:ea typeface="Cinzel"/>
                <a:cs typeface="Cinzel"/>
                <a:sym typeface="Cinzel"/>
              </a:rPr>
              <a:t>Review</a:t>
            </a:r>
            <a:endParaRPr>
              <a:latin typeface="Cinzel"/>
              <a:ea typeface="Cinzel"/>
              <a:cs typeface="Cinzel"/>
              <a:sym typeface="Cinzel"/>
            </a:endParaRPr>
          </a:p>
        </p:txBody>
      </p:sp>
      <p:sp>
        <p:nvSpPr>
          <p:cNvPr id="62" name="Google Shape;62;p14"/>
          <p:cNvSpPr txBox="1">
            <a:spLocks noGrp="1"/>
          </p:cNvSpPr>
          <p:nvPr>
            <p:ph type="body" idx="1"/>
          </p:nvPr>
        </p:nvSpPr>
        <p:spPr>
          <a:xfrm>
            <a:off x="311700" y="1152475"/>
            <a:ext cx="5022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Poiret One"/>
                <a:ea typeface="Poiret One"/>
                <a:cs typeface="Poiret One"/>
                <a:sym typeface="Poiret One"/>
              </a:rPr>
              <a:t>In the 1920, Hilbert proposed that it should be possible to write down a finite set of axioms which could then be used to formalise all of mathematical theory without any paradoxes arising (be mathematically consistent).</a:t>
            </a:r>
            <a:endParaRPr>
              <a:latin typeface="Poiret One"/>
              <a:ea typeface="Poiret One"/>
              <a:cs typeface="Poiret One"/>
              <a:sym typeface="Poiret One"/>
            </a:endParaRPr>
          </a:p>
          <a:p>
            <a:pPr marL="0" lvl="0" indent="0" algn="l" rtl="0">
              <a:spcBef>
                <a:spcPts val="1600"/>
              </a:spcBef>
              <a:spcAft>
                <a:spcPts val="1600"/>
              </a:spcAft>
              <a:buNone/>
            </a:pPr>
            <a:r>
              <a:rPr lang="en-GB">
                <a:latin typeface="Poiret One"/>
                <a:ea typeface="Poiret One"/>
                <a:cs typeface="Poiret One"/>
                <a:sym typeface="Poiret One"/>
              </a:rPr>
              <a:t>This was known as </a:t>
            </a:r>
            <a:r>
              <a:rPr lang="en-GB" b="1">
                <a:latin typeface="Poiret One"/>
                <a:ea typeface="Poiret One"/>
                <a:cs typeface="Poiret One"/>
                <a:sym typeface="Poiret One"/>
              </a:rPr>
              <a:t>Hilbert’s Program.</a:t>
            </a:r>
            <a:endParaRPr b="1">
              <a:latin typeface="Poiret One"/>
              <a:ea typeface="Poiret One"/>
              <a:cs typeface="Poiret One"/>
              <a:sym typeface="Poiret One"/>
            </a:endParaRPr>
          </a:p>
        </p:txBody>
      </p:sp>
      <p:pic>
        <p:nvPicPr>
          <p:cNvPr id="63" name="Google Shape;63;p14" descr="Image result for hilbert caricature"/>
          <p:cNvPicPr preferRelativeResize="0"/>
          <p:nvPr/>
        </p:nvPicPr>
        <p:blipFill>
          <a:blip r:embed="rId3">
            <a:alphaModFix/>
          </a:blip>
          <a:stretch>
            <a:fillRect/>
          </a:stretch>
        </p:blipFill>
        <p:spPr>
          <a:xfrm flipH="1">
            <a:off x="5414300" y="0"/>
            <a:ext cx="3729700"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Cinzel"/>
                <a:ea typeface="Cinzel"/>
                <a:cs typeface="Cinzel"/>
                <a:sym typeface="Cinzel"/>
              </a:rPr>
              <a:t>Review</a:t>
            </a:r>
            <a:endParaRPr>
              <a:latin typeface="Cinzel"/>
              <a:ea typeface="Cinzel"/>
              <a:cs typeface="Cinzel"/>
              <a:sym typeface="Cinzel"/>
            </a:endParaRPr>
          </a:p>
        </p:txBody>
      </p:sp>
      <p:sp>
        <p:nvSpPr>
          <p:cNvPr id="69" name="Google Shape;69;p15"/>
          <p:cNvSpPr txBox="1">
            <a:spLocks noGrp="1"/>
          </p:cNvSpPr>
          <p:nvPr>
            <p:ph type="body" idx="1"/>
          </p:nvPr>
        </p:nvSpPr>
        <p:spPr>
          <a:xfrm>
            <a:off x="311700" y="1152475"/>
            <a:ext cx="5022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latin typeface="Poiret One"/>
                <a:ea typeface="Poiret One"/>
                <a:cs typeface="Poiret One"/>
                <a:sym typeface="Poiret One"/>
              </a:rPr>
              <a:t>In 1927, Gödel published his ‘incompleteness theorem’ that was actually made up of two proofs. </a:t>
            </a:r>
            <a:endParaRPr dirty="0">
              <a:latin typeface="Poiret One"/>
              <a:ea typeface="Poiret One"/>
              <a:cs typeface="Poiret One"/>
              <a:sym typeface="Poiret One"/>
            </a:endParaRPr>
          </a:p>
          <a:p>
            <a:pPr marL="457200" lvl="0" indent="-342900" algn="l" rtl="0">
              <a:spcBef>
                <a:spcPts val="1600"/>
              </a:spcBef>
              <a:spcAft>
                <a:spcPts val="0"/>
              </a:spcAft>
              <a:buSzPts val="1800"/>
              <a:buFont typeface="Poiret One"/>
              <a:buChar char="●"/>
            </a:pPr>
            <a:r>
              <a:rPr lang="en-GB" dirty="0">
                <a:latin typeface="Poiret One"/>
                <a:ea typeface="Poiret One"/>
                <a:cs typeface="Poiret One"/>
                <a:sym typeface="Poiret One"/>
              </a:rPr>
              <a:t>Any finite set of axioms that can be created by an algorithm cannot describe every arithmetic truth</a:t>
            </a:r>
            <a:endParaRPr dirty="0">
              <a:latin typeface="Poiret One"/>
              <a:ea typeface="Poiret One"/>
              <a:cs typeface="Poiret One"/>
              <a:sym typeface="Poiret One"/>
            </a:endParaRPr>
          </a:p>
          <a:p>
            <a:pPr marL="457200" lvl="0" indent="-342900" algn="l" rtl="0">
              <a:spcBef>
                <a:spcPts val="0"/>
              </a:spcBef>
              <a:spcAft>
                <a:spcPts val="0"/>
              </a:spcAft>
              <a:buSzPts val="1800"/>
              <a:buFont typeface="Poiret One"/>
              <a:buChar char="●"/>
            </a:pPr>
            <a:r>
              <a:rPr lang="en-GB" dirty="0">
                <a:latin typeface="Poiret One"/>
                <a:ea typeface="Poiret One"/>
                <a:cs typeface="Poiret One"/>
                <a:sym typeface="Poiret One"/>
              </a:rPr>
              <a:t>It is not possible for a finite set of axioms to demonstrate their own consistency.</a:t>
            </a:r>
            <a:endParaRPr dirty="0">
              <a:latin typeface="Poiret One"/>
              <a:ea typeface="Poiret One"/>
              <a:cs typeface="Poiret One"/>
              <a:sym typeface="Poiret One"/>
            </a:endParaRPr>
          </a:p>
        </p:txBody>
      </p:sp>
      <p:pic>
        <p:nvPicPr>
          <p:cNvPr id="70" name="Google Shape;70;p15"/>
          <p:cNvPicPr preferRelativeResize="0"/>
          <p:nvPr/>
        </p:nvPicPr>
        <p:blipFill>
          <a:blip r:embed="rId3">
            <a:alphaModFix/>
          </a:blip>
          <a:stretch>
            <a:fillRect/>
          </a:stretch>
        </p:blipFill>
        <p:spPr>
          <a:xfrm flipH="1">
            <a:off x="5875525" y="747900"/>
            <a:ext cx="2805519" cy="38209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Cinzel"/>
                <a:ea typeface="Cinzel"/>
                <a:cs typeface="Cinzel"/>
                <a:sym typeface="Cinzel"/>
              </a:rPr>
              <a:t>Review</a:t>
            </a:r>
            <a:endParaRPr>
              <a:latin typeface="Cinzel"/>
              <a:ea typeface="Cinzel"/>
              <a:cs typeface="Cinzel"/>
              <a:sym typeface="Cinzel"/>
            </a:endParaRPr>
          </a:p>
        </p:txBody>
      </p:sp>
      <p:sp>
        <p:nvSpPr>
          <p:cNvPr id="76" name="Google Shape;76;p16"/>
          <p:cNvSpPr txBox="1">
            <a:spLocks noGrp="1"/>
          </p:cNvSpPr>
          <p:nvPr>
            <p:ph type="body" idx="1"/>
          </p:nvPr>
        </p:nvSpPr>
        <p:spPr>
          <a:xfrm>
            <a:off x="311700" y="1152475"/>
            <a:ext cx="5022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Poiret One"/>
                <a:ea typeface="Poiret One"/>
                <a:cs typeface="Poiret One"/>
                <a:sym typeface="Poiret One"/>
              </a:rPr>
              <a:t>In the 1930s, Alan Turing and Alonzo Church each came up with their own attempt to describe what the term computability meant.</a:t>
            </a:r>
            <a:endParaRPr>
              <a:latin typeface="Poiret One"/>
              <a:ea typeface="Poiret One"/>
              <a:cs typeface="Poiret One"/>
              <a:sym typeface="Poiret One"/>
            </a:endParaRPr>
          </a:p>
          <a:p>
            <a:pPr marL="457200" lvl="0" indent="-342900" algn="l" rtl="0">
              <a:spcBef>
                <a:spcPts val="1600"/>
              </a:spcBef>
              <a:spcAft>
                <a:spcPts val="0"/>
              </a:spcAft>
              <a:buSzPts val="1800"/>
              <a:buFont typeface="Poiret One"/>
              <a:buChar char="●"/>
            </a:pPr>
            <a:r>
              <a:rPr lang="en-GB">
                <a:latin typeface="Poiret One"/>
                <a:ea typeface="Poiret One"/>
                <a:cs typeface="Poiret One"/>
                <a:sym typeface="Poiret One"/>
              </a:rPr>
              <a:t>Church developed a mathematical method for defining functions known as Lambda Calculus (λ-Calculus). A function on the natural numbers is called λ-computable if there exists a corresponding term in λ-Calculus.</a:t>
            </a:r>
            <a:endParaRPr>
              <a:latin typeface="Poiret One"/>
              <a:ea typeface="Poiret One"/>
              <a:cs typeface="Poiret One"/>
              <a:sym typeface="Poiret One"/>
            </a:endParaRPr>
          </a:p>
        </p:txBody>
      </p:sp>
      <p:pic>
        <p:nvPicPr>
          <p:cNvPr id="77" name="Google Shape;77;p16"/>
          <p:cNvPicPr preferRelativeResize="0"/>
          <p:nvPr/>
        </p:nvPicPr>
        <p:blipFill>
          <a:blip r:embed="rId3">
            <a:alphaModFix/>
          </a:blip>
          <a:stretch>
            <a:fillRect/>
          </a:stretch>
        </p:blipFill>
        <p:spPr>
          <a:xfrm>
            <a:off x="5842650" y="747900"/>
            <a:ext cx="2528586" cy="38209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Cinzel"/>
                <a:ea typeface="Cinzel"/>
                <a:cs typeface="Cinzel"/>
                <a:sym typeface="Cinzel"/>
              </a:rPr>
              <a:t>Review</a:t>
            </a:r>
            <a:endParaRPr>
              <a:latin typeface="Cinzel"/>
              <a:ea typeface="Cinzel"/>
              <a:cs typeface="Cinzel"/>
              <a:sym typeface="Cinzel"/>
            </a:endParaRPr>
          </a:p>
        </p:txBody>
      </p:sp>
      <p:sp>
        <p:nvSpPr>
          <p:cNvPr id="83" name="Google Shape;83;p17"/>
          <p:cNvSpPr txBox="1">
            <a:spLocks noGrp="1"/>
          </p:cNvSpPr>
          <p:nvPr>
            <p:ph type="body" idx="1"/>
          </p:nvPr>
        </p:nvSpPr>
        <p:spPr>
          <a:xfrm>
            <a:off x="311700" y="1152475"/>
            <a:ext cx="50229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Poiret One"/>
              <a:buChar char="●"/>
            </a:pPr>
            <a:r>
              <a:rPr lang="en-GB">
                <a:latin typeface="Poiret One"/>
                <a:ea typeface="Poiret One"/>
                <a:cs typeface="Poiret One"/>
                <a:sym typeface="Poiret One"/>
              </a:rPr>
              <a:t>Turing Developed the idea of a Turing Machine which was a machine that could carry out calculations through the manipulation and reading of a tape of inputs.</a:t>
            </a:r>
            <a:endParaRPr>
              <a:latin typeface="Poiret One"/>
              <a:ea typeface="Poiret One"/>
              <a:cs typeface="Poiret One"/>
              <a:sym typeface="Poiret One"/>
            </a:endParaRPr>
          </a:p>
          <a:p>
            <a:pPr marL="457200" lvl="0" indent="0" algn="l" rtl="0">
              <a:spcBef>
                <a:spcPts val="1600"/>
              </a:spcBef>
              <a:spcAft>
                <a:spcPts val="1600"/>
              </a:spcAft>
              <a:buNone/>
            </a:pPr>
            <a:r>
              <a:rPr lang="en-GB">
                <a:latin typeface="Poiret One"/>
                <a:ea typeface="Poiret One"/>
                <a:cs typeface="Poiret One"/>
                <a:sym typeface="Poiret One"/>
              </a:rPr>
              <a:t>A function is said to be Turing computable if there exists a way of using a Turing machine to compute the corresponding function.</a:t>
            </a:r>
            <a:endParaRPr>
              <a:latin typeface="Poiret One"/>
              <a:ea typeface="Poiret One"/>
              <a:cs typeface="Poiret One"/>
              <a:sym typeface="Poiret One"/>
            </a:endParaRPr>
          </a:p>
        </p:txBody>
      </p:sp>
      <p:pic>
        <p:nvPicPr>
          <p:cNvPr id="84" name="Google Shape;84;p17"/>
          <p:cNvPicPr preferRelativeResize="0"/>
          <p:nvPr/>
        </p:nvPicPr>
        <p:blipFill>
          <a:blip r:embed="rId3">
            <a:alphaModFix/>
          </a:blip>
          <a:stretch>
            <a:fillRect/>
          </a:stretch>
        </p:blipFill>
        <p:spPr>
          <a:xfrm>
            <a:off x="5842650" y="747900"/>
            <a:ext cx="2528586" cy="38209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Cinzel"/>
                <a:ea typeface="Cinzel"/>
                <a:cs typeface="Cinzel"/>
                <a:sym typeface="Cinzel"/>
              </a:rPr>
              <a:t>Review</a:t>
            </a:r>
            <a:endParaRPr>
              <a:latin typeface="Cinzel"/>
              <a:ea typeface="Cinzel"/>
              <a:cs typeface="Cinzel"/>
              <a:sym typeface="Cinzel"/>
            </a:endParaRPr>
          </a:p>
        </p:txBody>
      </p:sp>
      <p:sp>
        <p:nvSpPr>
          <p:cNvPr id="90" name="Google Shape;90;p18"/>
          <p:cNvSpPr txBox="1">
            <a:spLocks noGrp="1"/>
          </p:cNvSpPr>
          <p:nvPr>
            <p:ph type="body" idx="1"/>
          </p:nvPr>
        </p:nvSpPr>
        <p:spPr>
          <a:xfrm>
            <a:off x="311700" y="1152475"/>
            <a:ext cx="5022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latin typeface="Poiret One"/>
                <a:ea typeface="Poiret One"/>
                <a:cs typeface="Poiret One"/>
                <a:sym typeface="Poiret One"/>
              </a:rPr>
              <a:t>Church and Turing then proceeded to prove that these different attempts at defining ‘computability’ were actually all equivalent and that anything that is λ-computable is therefore also Turing computable. </a:t>
            </a:r>
            <a:endParaRPr dirty="0">
              <a:latin typeface="Poiret One"/>
              <a:ea typeface="Poiret One"/>
              <a:cs typeface="Poiret One"/>
              <a:sym typeface="Poiret One"/>
            </a:endParaRPr>
          </a:p>
          <a:p>
            <a:pPr marL="0" lvl="0" indent="0" algn="l" rtl="0">
              <a:spcBef>
                <a:spcPts val="1600"/>
              </a:spcBef>
              <a:spcAft>
                <a:spcPts val="1600"/>
              </a:spcAft>
              <a:buNone/>
            </a:pPr>
            <a:r>
              <a:rPr lang="en-GB" dirty="0">
                <a:latin typeface="Poiret One"/>
                <a:ea typeface="Poiret One"/>
                <a:cs typeface="Poiret One"/>
                <a:sym typeface="Poiret One"/>
              </a:rPr>
              <a:t>This led to the Church Turing Thesis which states that any function (algorithm) can be considered computable by an (unerring) human if it is computable by a Turing Machine (ignoring resource limitations).</a:t>
            </a:r>
            <a:endParaRPr dirty="0">
              <a:latin typeface="Poiret One"/>
              <a:ea typeface="Poiret One"/>
              <a:cs typeface="Poiret One"/>
              <a:sym typeface="Poiret One"/>
            </a:endParaRPr>
          </a:p>
        </p:txBody>
      </p:sp>
      <p:pic>
        <p:nvPicPr>
          <p:cNvPr id="91" name="Google Shape;91;p18"/>
          <p:cNvPicPr preferRelativeResize="0"/>
          <p:nvPr/>
        </p:nvPicPr>
        <p:blipFill>
          <a:blip r:embed="rId3">
            <a:alphaModFix/>
          </a:blip>
          <a:stretch>
            <a:fillRect/>
          </a:stretch>
        </p:blipFill>
        <p:spPr>
          <a:xfrm>
            <a:off x="5842650" y="747900"/>
            <a:ext cx="2528586" cy="38209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Cinzel"/>
                <a:ea typeface="Cinzel"/>
                <a:cs typeface="Cinzel"/>
                <a:sym typeface="Cinzel"/>
              </a:rPr>
              <a:t>Cobham’s Thesis</a:t>
            </a:r>
            <a:endParaRPr>
              <a:latin typeface="Cinzel"/>
              <a:ea typeface="Cinzel"/>
              <a:cs typeface="Cinzel"/>
              <a:sym typeface="Cinzel"/>
            </a:endParaRPr>
          </a:p>
        </p:txBody>
      </p:sp>
      <p:sp>
        <p:nvSpPr>
          <p:cNvPr id="115" name="Google Shape;115;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Poiret One"/>
                <a:ea typeface="Poiret One"/>
                <a:cs typeface="Poiret One"/>
                <a:sym typeface="Poiret One"/>
              </a:rPr>
              <a:t>But this is only one attempt to define what is computable. Cobham’s Thesis is another attempt to do so. In 1965 Alan Cobham made the assertion that a function can be defined as being feasibly computable </a:t>
            </a:r>
            <a:r>
              <a:rPr lang="en-GB" b="1">
                <a:latin typeface="Poiret One"/>
                <a:ea typeface="Poiret One"/>
                <a:cs typeface="Poiret One"/>
                <a:sym typeface="Poiret One"/>
              </a:rPr>
              <a:t>only</a:t>
            </a:r>
            <a:r>
              <a:rPr lang="en-GB">
                <a:latin typeface="Poiret One"/>
                <a:ea typeface="Poiret One"/>
                <a:cs typeface="Poiret One"/>
                <a:sym typeface="Poiret One"/>
              </a:rPr>
              <a:t> if it can be computed in </a:t>
            </a:r>
            <a:r>
              <a:rPr lang="en-GB" b="1">
                <a:latin typeface="Poiret One"/>
                <a:ea typeface="Poiret One"/>
                <a:cs typeface="Poiret One"/>
                <a:sym typeface="Poiret One"/>
              </a:rPr>
              <a:t>Polynomial time</a:t>
            </a:r>
            <a:r>
              <a:rPr lang="en-GB">
                <a:latin typeface="Poiret One"/>
                <a:ea typeface="Poiret One"/>
                <a:cs typeface="Poiret One"/>
                <a:sym typeface="Poiret One"/>
              </a:rPr>
              <a:t>.</a:t>
            </a:r>
            <a:endParaRPr>
              <a:latin typeface="Poiret One"/>
              <a:ea typeface="Poiret One"/>
              <a:cs typeface="Poiret One"/>
              <a:sym typeface="Poiret One"/>
            </a:endParaRPr>
          </a:p>
          <a:p>
            <a:pPr marL="0" lvl="0" indent="0" algn="l" rtl="0">
              <a:spcBef>
                <a:spcPts val="1600"/>
              </a:spcBef>
              <a:spcAft>
                <a:spcPts val="0"/>
              </a:spcAft>
              <a:buNone/>
            </a:pPr>
            <a:r>
              <a:rPr lang="en-GB">
                <a:latin typeface="Poiret One"/>
                <a:ea typeface="Poiret One"/>
                <a:cs typeface="Poiret One"/>
                <a:sym typeface="Poiret One"/>
              </a:rPr>
              <a:t>This obviously has some limitations as a function that has a time complexity of O(n</a:t>
            </a:r>
            <a:r>
              <a:rPr lang="en-GB" baseline="30000">
                <a:latin typeface="Poiret One"/>
                <a:ea typeface="Poiret One"/>
                <a:cs typeface="Poiret One"/>
                <a:sym typeface="Poiret One"/>
              </a:rPr>
              <a:t>100</a:t>
            </a:r>
            <a:r>
              <a:rPr lang="en-GB">
                <a:latin typeface="Poiret One"/>
                <a:ea typeface="Poiret One"/>
                <a:cs typeface="Poiret One"/>
                <a:sym typeface="Poiret One"/>
              </a:rPr>
              <a:t>) would be considered to be computable whilst a function with a time complexity of O(2</a:t>
            </a:r>
            <a:r>
              <a:rPr lang="en-GB" baseline="30000">
                <a:latin typeface="Poiret One"/>
                <a:ea typeface="Poiret One"/>
                <a:cs typeface="Poiret One"/>
                <a:sym typeface="Poiret One"/>
              </a:rPr>
              <a:t>0.000001n</a:t>
            </a:r>
            <a:r>
              <a:rPr lang="en-GB">
                <a:latin typeface="Poiret One"/>
                <a:ea typeface="Poiret One"/>
                <a:cs typeface="Poiret One"/>
                <a:sym typeface="Poiret One"/>
              </a:rPr>
              <a:t>) would be considered not despite the fact that when comparing the two, the O(n</a:t>
            </a:r>
            <a:r>
              <a:rPr lang="en-GB" baseline="30000">
                <a:latin typeface="Poiret One"/>
                <a:ea typeface="Poiret One"/>
                <a:cs typeface="Poiret One"/>
                <a:sym typeface="Poiret One"/>
              </a:rPr>
              <a:t>100</a:t>
            </a:r>
            <a:r>
              <a:rPr lang="en-GB">
                <a:latin typeface="Poiret One"/>
                <a:ea typeface="Poiret One"/>
                <a:cs typeface="Poiret One"/>
                <a:sym typeface="Poiret One"/>
              </a:rPr>
              <a:t>) algorithm would be impractical for n=2 and the O(2</a:t>
            </a:r>
            <a:r>
              <a:rPr lang="en-GB" baseline="30000">
                <a:latin typeface="Poiret One"/>
                <a:ea typeface="Poiret One"/>
                <a:cs typeface="Poiret One"/>
                <a:sym typeface="Poiret One"/>
              </a:rPr>
              <a:t>0.000001n</a:t>
            </a:r>
            <a:r>
              <a:rPr lang="en-GB">
                <a:latin typeface="Poiret One"/>
                <a:ea typeface="Poiret One"/>
                <a:cs typeface="Poiret One"/>
                <a:sym typeface="Poiret One"/>
              </a:rPr>
              <a:t>) algorithm would be easily solved for n=1,000,000.</a:t>
            </a:r>
            <a:endParaRPr>
              <a:latin typeface="Poiret One"/>
              <a:ea typeface="Poiret One"/>
              <a:cs typeface="Poiret One"/>
              <a:sym typeface="Poiret One"/>
            </a:endParaRPr>
          </a:p>
          <a:p>
            <a:pPr marL="0" lvl="0" indent="0" algn="l" rtl="0">
              <a:spcBef>
                <a:spcPts val="1600"/>
              </a:spcBef>
              <a:spcAft>
                <a:spcPts val="1600"/>
              </a:spcAft>
              <a:buNone/>
            </a:pPr>
            <a:r>
              <a:rPr lang="en-GB">
                <a:latin typeface="Poiret One"/>
                <a:ea typeface="Poiret One"/>
                <a:cs typeface="Poiret One"/>
                <a:sym typeface="Poiret One"/>
              </a:rPr>
              <a:t>Still, Cobham’s Thesis provides an alternate way to think about what is feasibly computable (</a:t>
            </a:r>
            <a:r>
              <a:rPr lang="en-GB" b="1">
                <a:latin typeface="Poiret One"/>
                <a:ea typeface="Poiret One"/>
                <a:cs typeface="Poiret One"/>
                <a:sym typeface="Poiret One"/>
              </a:rPr>
              <a:t>Tractable</a:t>
            </a:r>
            <a:r>
              <a:rPr lang="en-GB">
                <a:latin typeface="Poiret One"/>
                <a:ea typeface="Poiret One"/>
                <a:cs typeface="Poiret One"/>
                <a:sym typeface="Poiret One"/>
              </a:rPr>
              <a:t>) and what is not. </a:t>
            </a:r>
            <a:endParaRPr>
              <a:latin typeface="Poiret One"/>
              <a:ea typeface="Poiret One"/>
              <a:cs typeface="Poiret One"/>
              <a:sym typeface="Poiret On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Cinzel"/>
                <a:ea typeface="Cinzel"/>
                <a:cs typeface="Cinzel"/>
                <a:sym typeface="Cinzel"/>
              </a:rPr>
              <a:t>Cobham’s Thesis</a:t>
            </a:r>
            <a:endParaRPr>
              <a:latin typeface="Cinzel"/>
              <a:ea typeface="Cinzel"/>
              <a:cs typeface="Cinzel"/>
              <a:sym typeface="Cinzel"/>
            </a:endParaRPr>
          </a:p>
        </p:txBody>
      </p:sp>
      <p:sp>
        <p:nvSpPr>
          <p:cNvPr id="115" name="Google Shape;115;p20"/>
          <p:cNvSpPr txBox="1">
            <a:spLocks noGrp="1"/>
          </p:cNvSpPr>
          <p:nvPr>
            <p:ph type="body" idx="1"/>
          </p:nvPr>
        </p:nvSpPr>
        <p:spPr>
          <a:xfrm>
            <a:off x="311700" y="1152474"/>
            <a:ext cx="8520600" cy="368174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Poiret One"/>
                <a:ea typeface="Poiret One"/>
                <a:cs typeface="Poiret One"/>
                <a:sym typeface="Poiret One"/>
              </a:rPr>
              <a:t>While </a:t>
            </a:r>
            <a:r>
              <a:rPr lang="en-GB" dirty="0">
                <a:latin typeface="Poiret One"/>
                <a:ea typeface="Poiret One"/>
                <a:cs typeface="Poiret One"/>
                <a:sym typeface="Poiret One"/>
              </a:rPr>
              <a:t>Gödel’s</a:t>
            </a:r>
            <a:r>
              <a:rPr lang="en-US" dirty="0">
                <a:latin typeface="Poiret One"/>
                <a:ea typeface="Poiret One"/>
                <a:cs typeface="Poiret One"/>
                <a:sym typeface="Poiret One"/>
              </a:rPr>
              <a:t> incompleteness theorem and Turing’s undecidable halting problem demonstrated a “hard” upper limit to what is computable, </a:t>
            </a:r>
            <a:r>
              <a:rPr lang="en-US" dirty="0" err="1">
                <a:latin typeface="Poiret One"/>
                <a:ea typeface="Poiret One"/>
                <a:cs typeface="Poiret One"/>
                <a:sym typeface="Poiret One"/>
              </a:rPr>
              <a:t>Cobham’s</a:t>
            </a:r>
            <a:r>
              <a:rPr lang="en-US" dirty="0">
                <a:latin typeface="Poiret One"/>
                <a:ea typeface="Poiret One"/>
                <a:cs typeface="Poiret One"/>
                <a:sym typeface="Poiret One"/>
              </a:rPr>
              <a:t> thesis provided a “soft” limit to what is practically computable.</a:t>
            </a:r>
          </a:p>
          <a:p>
            <a:pPr marL="0" lvl="0" indent="0" algn="l" rtl="0">
              <a:spcBef>
                <a:spcPts val="0"/>
              </a:spcBef>
              <a:spcAft>
                <a:spcPts val="0"/>
              </a:spcAft>
              <a:buNone/>
            </a:pPr>
            <a:endParaRPr lang="en-US" dirty="0">
              <a:latin typeface="Poiret One"/>
              <a:ea typeface="Poiret One"/>
              <a:cs typeface="Poiret One"/>
              <a:sym typeface="Poiret One"/>
            </a:endParaRPr>
          </a:p>
          <a:p>
            <a:pPr marL="0" lvl="0" indent="0" algn="l" rtl="0">
              <a:spcBef>
                <a:spcPts val="0"/>
              </a:spcBef>
              <a:spcAft>
                <a:spcPts val="0"/>
              </a:spcAft>
              <a:buNone/>
            </a:pPr>
            <a:r>
              <a:rPr lang="en-US" dirty="0" err="1">
                <a:latin typeface="Poiret One"/>
                <a:ea typeface="Poiret One"/>
                <a:cs typeface="Poiret One"/>
                <a:sym typeface="Poiret One"/>
              </a:rPr>
              <a:t>Cobham’s</a:t>
            </a:r>
            <a:r>
              <a:rPr lang="en-US" dirty="0">
                <a:latin typeface="Poiret One"/>
                <a:ea typeface="Poiret One"/>
                <a:cs typeface="Poiret One"/>
                <a:sym typeface="Poiret One"/>
              </a:rPr>
              <a:t> thesis was proposed </a:t>
            </a:r>
            <a:r>
              <a:rPr lang="en-US" b="1" dirty="0">
                <a:latin typeface="Poiret One"/>
                <a:ea typeface="Poiret One"/>
                <a:cs typeface="Poiret One"/>
                <a:sym typeface="Poiret One"/>
              </a:rPr>
              <a:t>before</a:t>
            </a:r>
            <a:r>
              <a:rPr lang="en-US" dirty="0">
                <a:latin typeface="Poiret One"/>
                <a:ea typeface="Poiret One"/>
                <a:cs typeface="Poiret One"/>
                <a:sym typeface="Poiret One"/>
              </a:rPr>
              <a:t> the advent of formal computational complexity analysis and the P vs NP problem, though he </a:t>
            </a:r>
            <a:r>
              <a:rPr lang="en-US">
                <a:latin typeface="Poiret One"/>
                <a:ea typeface="Poiret One"/>
                <a:cs typeface="Poiret One"/>
                <a:sym typeface="Poiret One"/>
              </a:rPr>
              <a:t>essentially defined the </a:t>
            </a:r>
            <a:r>
              <a:rPr lang="en-US" dirty="0">
                <a:latin typeface="Poiret One"/>
                <a:ea typeface="Poiret One"/>
                <a:cs typeface="Poiret One"/>
                <a:sym typeface="Poiret One"/>
              </a:rPr>
              <a:t>P class of problems.</a:t>
            </a:r>
          </a:p>
          <a:p>
            <a:pPr marL="0" lvl="0" indent="0" algn="l" rtl="0">
              <a:spcBef>
                <a:spcPts val="0"/>
              </a:spcBef>
              <a:spcAft>
                <a:spcPts val="0"/>
              </a:spcAft>
              <a:buNone/>
            </a:pPr>
            <a:endParaRPr lang="en-US" dirty="0">
              <a:latin typeface="Poiret One"/>
              <a:ea typeface="Poiret One"/>
              <a:cs typeface="Poiret One"/>
              <a:sym typeface="Poiret One"/>
            </a:endParaRPr>
          </a:p>
          <a:p>
            <a:pPr marL="0" lvl="0" indent="0" algn="l" rtl="0">
              <a:spcBef>
                <a:spcPts val="0"/>
              </a:spcBef>
              <a:spcAft>
                <a:spcPts val="0"/>
              </a:spcAft>
              <a:buNone/>
            </a:pPr>
            <a:r>
              <a:rPr lang="en-US" dirty="0">
                <a:latin typeface="Poiret One"/>
                <a:ea typeface="Poiret One"/>
                <a:cs typeface="Poiret One"/>
                <a:sym typeface="Poiret One"/>
              </a:rPr>
              <a:t>We now have additional formal tools to better quantify tractability.</a:t>
            </a:r>
          </a:p>
        </p:txBody>
      </p:sp>
    </p:spTree>
    <p:extLst>
      <p:ext uri="{BB962C8B-B14F-4D97-AF65-F5344CB8AC3E}">
        <p14:creationId xmlns:p14="http://schemas.microsoft.com/office/powerpoint/2010/main" val="3949835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p:nvPr/>
        </p:nvSpPr>
        <p:spPr>
          <a:xfrm>
            <a:off x="3840300" y="76988"/>
            <a:ext cx="1463400" cy="567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Hilbert’s Program</a:t>
            </a:r>
            <a:endParaRPr sz="1200"/>
          </a:p>
        </p:txBody>
      </p:sp>
      <p:sp>
        <p:nvSpPr>
          <p:cNvPr id="97" name="Google Shape;97;p19"/>
          <p:cNvSpPr/>
          <p:nvPr/>
        </p:nvSpPr>
        <p:spPr>
          <a:xfrm>
            <a:off x="3840293" y="945320"/>
            <a:ext cx="1463400" cy="709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GB" sz="1200">
                <a:solidFill>
                  <a:schemeClr val="dk1"/>
                </a:solidFill>
              </a:rPr>
              <a:t>Godel’s Incompleteness Theorem</a:t>
            </a:r>
            <a:endParaRPr sz="1200"/>
          </a:p>
        </p:txBody>
      </p:sp>
      <p:sp>
        <p:nvSpPr>
          <p:cNvPr id="98" name="Google Shape;98;p19"/>
          <p:cNvSpPr/>
          <p:nvPr/>
        </p:nvSpPr>
        <p:spPr>
          <a:xfrm>
            <a:off x="3840300" y="2367062"/>
            <a:ext cx="1463400" cy="513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dk1"/>
                </a:solidFill>
              </a:rPr>
              <a:t>Halting Problem</a:t>
            </a:r>
            <a:endParaRPr sz="1200"/>
          </a:p>
        </p:txBody>
      </p:sp>
      <p:sp>
        <p:nvSpPr>
          <p:cNvPr id="99" name="Google Shape;99;p19"/>
          <p:cNvSpPr/>
          <p:nvPr/>
        </p:nvSpPr>
        <p:spPr>
          <a:xfrm>
            <a:off x="3840300" y="3686262"/>
            <a:ext cx="1463400" cy="513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dk1"/>
                </a:solidFill>
              </a:rPr>
              <a:t>Cobham’s Thesis</a:t>
            </a:r>
            <a:endParaRPr sz="1200"/>
          </a:p>
        </p:txBody>
      </p:sp>
      <p:sp>
        <p:nvSpPr>
          <p:cNvPr id="100" name="Google Shape;100;p19"/>
          <p:cNvSpPr/>
          <p:nvPr/>
        </p:nvSpPr>
        <p:spPr>
          <a:xfrm>
            <a:off x="3840300" y="4553212"/>
            <a:ext cx="1463400" cy="513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solidFill>
                  <a:schemeClr val="dk1"/>
                </a:solidFill>
              </a:rPr>
              <a:t>P vs NP</a:t>
            </a:r>
            <a:endParaRPr sz="1200"/>
          </a:p>
        </p:txBody>
      </p:sp>
      <p:cxnSp>
        <p:nvCxnSpPr>
          <p:cNvPr id="101" name="Google Shape;101;p19"/>
          <p:cNvCxnSpPr/>
          <p:nvPr/>
        </p:nvCxnSpPr>
        <p:spPr>
          <a:xfrm>
            <a:off x="640800" y="56175"/>
            <a:ext cx="12300" cy="5007900"/>
          </a:xfrm>
          <a:prstGeom prst="straightConnector1">
            <a:avLst/>
          </a:prstGeom>
          <a:noFill/>
          <a:ln w="9525" cap="flat" cmpd="sng">
            <a:solidFill>
              <a:srgbClr val="0000FF"/>
            </a:solidFill>
            <a:prstDash val="solid"/>
            <a:round/>
            <a:headEnd type="triangle" w="med" len="med"/>
            <a:tailEnd type="triangle" w="med" len="med"/>
          </a:ln>
        </p:spPr>
      </p:cxnSp>
      <p:sp>
        <p:nvSpPr>
          <p:cNvPr id="102" name="Google Shape;102;p19"/>
          <p:cNvSpPr txBox="1"/>
          <p:nvPr/>
        </p:nvSpPr>
        <p:spPr>
          <a:xfrm>
            <a:off x="757825" y="216350"/>
            <a:ext cx="874800" cy="41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0000FF"/>
                </a:solidFill>
              </a:rPr>
              <a:t>1920</a:t>
            </a:r>
            <a:endParaRPr>
              <a:solidFill>
                <a:srgbClr val="0000FF"/>
              </a:solidFill>
            </a:endParaRPr>
          </a:p>
        </p:txBody>
      </p:sp>
      <p:sp>
        <p:nvSpPr>
          <p:cNvPr id="103" name="Google Shape;103;p19"/>
          <p:cNvSpPr txBox="1"/>
          <p:nvPr/>
        </p:nvSpPr>
        <p:spPr>
          <a:xfrm>
            <a:off x="757825" y="1003225"/>
            <a:ext cx="874800" cy="41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0000FF"/>
                </a:solidFill>
              </a:rPr>
              <a:t>1927</a:t>
            </a:r>
            <a:endParaRPr>
              <a:solidFill>
                <a:srgbClr val="0000FF"/>
              </a:solidFill>
            </a:endParaRPr>
          </a:p>
        </p:txBody>
      </p:sp>
      <p:sp>
        <p:nvSpPr>
          <p:cNvPr id="104" name="Google Shape;104;p19"/>
          <p:cNvSpPr txBox="1"/>
          <p:nvPr/>
        </p:nvSpPr>
        <p:spPr>
          <a:xfrm>
            <a:off x="757825" y="2021850"/>
            <a:ext cx="874800" cy="41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0000FF"/>
                </a:solidFill>
              </a:rPr>
              <a:t>1930</a:t>
            </a:r>
            <a:endParaRPr>
              <a:solidFill>
                <a:srgbClr val="0000FF"/>
              </a:solidFill>
            </a:endParaRPr>
          </a:p>
        </p:txBody>
      </p:sp>
      <p:sp>
        <p:nvSpPr>
          <p:cNvPr id="105" name="Google Shape;105;p19"/>
          <p:cNvSpPr txBox="1"/>
          <p:nvPr/>
        </p:nvSpPr>
        <p:spPr>
          <a:xfrm>
            <a:off x="757825" y="3686250"/>
            <a:ext cx="874800" cy="41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0000FF"/>
                </a:solidFill>
              </a:rPr>
              <a:t>1965</a:t>
            </a:r>
            <a:endParaRPr>
              <a:solidFill>
                <a:srgbClr val="0000FF"/>
              </a:solidFill>
            </a:endParaRPr>
          </a:p>
        </p:txBody>
      </p:sp>
      <p:sp>
        <p:nvSpPr>
          <p:cNvPr id="106" name="Google Shape;106;p19"/>
          <p:cNvSpPr txBox="1"/>
          <p:nvPr/>
        </p:nvSpPr>
        <p:spPr>
          <a:xfrm>
            <a:off x="757825" y="4553200"/>
            <a:ext cx="874800" cy="41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0000FF"/>
                </a:solidFill>
              </a:rPr>
              <a:t>1971</a:t>
            </a:r>
            <a:endParaRPr>
              <a:solidFill>
                <a:srgbClr val="0000FF"/>
              </a:solidFill>
            </a:endParaRPr>
          </a:p>
        </p:txBody>
      </p:sp>
      <p:sp>
        <p:nvSpPr>
          <p:cNvPr id="107" name="Google Shape;107;p19"/>
          <p:cNvSpPr/>
          <p:nvPr/>
        </p:nvSpPr>
        <p:spPr>
          <a:xfrm>
            <a:off x="2565400" y="1955862"/>
            <a:ext cx="1463400" cy="546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Turing’s Machine</a:t>
            </a:r>
            <a:endParaRPr sz="1200"/>
          </a:p>
        </p:txBody>
      </p:sp>
      <p:sp>
        <p:nvSpPr>
          <p:cNvPr id="108" name="Google Shape;108;p19"/>
          <p:cNvSpPr/>
          <p:nvPr/>
        </p:nvSpPr>
        <p:spPr>
          <a:xfrm>
            <a:off x="5115200" y="1955862"/>
            <a:ext cx="1463400" cy="567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200"/>
              <a:t>Church’s Lambda Calculus</a:t>
            </a:r>
            <a:endParaRPr sz="1200"/>
          </a:p>
        </p:txBody>
      </p:sp>
      <p:sp>
        <p:nvSpPr>
          <p:cNvPr id="109" name="Google Shape;109;p19"/>
          <p:cNvSpPr txBox="1"/>
          <p:nvPr/>
        </p:nvSpPr>
        <p:spPr>
          <a:xfrm rot="5400000">
            <a:off x="702400" y="2975950"/>
            <a:ext cx="714600" cy="41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solidFill>
                  <a:srgbClr val="0000FF"/>
                </a:solidFill>
              </a:rPr>
              <a:t>…….</a:t>
            </a:r>
            <a:endParaRPr b="1">
              <a:solidFill>
                <a:srgbClr val="0000FF"/>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1224B90A977E949A271DB7F70235B50" ma:contentTypeVersion="13" ma:contentTypeDescription="Create a new document." ma:contentTypeScope="" ma:versionID="698073c699bc9b9885f48b67403bde52">
  <xsd:schema xmlns:xsd="http://www.w3.org/2001/XMLSchema" xmlns:xs="http://www.w3.org/2001/XMLSchema" xmlns:p="http://schemas.microsoft.com/office/2006/metadata/properties" xmlns:ns2="7931008f-5bd1-4c17-b04d-853b9de41564" xmlns:ns3="e922249c-2e51-498c-887c-e5d654688006" targetNamespace="http://schemas.microsoft.com/office/2006/metadata/properties" ma:root="true" ma:fieldsID="4cc5eb982bc9c597c1e411a5ae286aaf" ns2:_="" ns3:_="">
    <xsd:import namespace="7931008f-5bd1-4c17-b04d-853b9de41564"/>
    <xsd:import namespace="e922249c-2e51-498c-887c-e5d65468800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3:SharedWithUsers" minOccurs="0"/>
                <xsd:element ref="ns3:SharedWithDetails" minOccurs="0"/>
                <xsd:element ref="ns2:MediaServiceOCR" minOccurs="0"/>
                <xsd:element ref="ns2:MediaServiceEventHashCode" minOccurs="0"/>
                <xsd:element ref="ns2:MediaServiceGenerationTime" minOccurs="0"/>
                <xsd:element ref="ns2:MediaServiceLocation" minOccurs="0"/>
                <xsd:element ref="ns2:MediaServiceAutoKeyPoints" minOccurs="0"/>
                <xsd:element ref="ns2:MediaServiceKeyPoint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931008f-5bd1-4c17-b04d-853b9de41564"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0" nillable="true" ma:displayName="MediaServiceDateTaken" ma:description="" ma:hidden="true" ma:internalName="MediaServiceDateTaken" ma:readOnly="true">
      <xsd:simpleType>
        <xsd:restriction base="dms:Text"/>
      </xsd:simpleType>
    </xsd:element>
    <xsd:element name="MediaServiceAutoTags" ma:index="11" nillable="true" ma:displayName="MediaServiceAutoTags" ma:description=""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922249c-2e51-498c-887c-e5d654688006" elementFormDefault="qualified">
    <xsd:import namespace="http://schemas.microsoft.com/office/2006/documentManagement/types"/>
    <xsd:import namespace="http://schemas.microsoft.com/office/infopath/2007/PartnerControls"/>
    <xsd:element name="SharedWithUsers" ma:index="12"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74B767F-2FCD-4450-BC33-D769625D909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931008f-5bd1-4c17-b04d-853b9de41564"/>
    <ds:schemaRef ds:uri="e922249c-2e51-498c-887c-e5d65468800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3FA7E27-C6D5-4BFB-A6BA-1BD687E86655}">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EB2EBA21-3261-4C83-B073-097A11E1910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TotalTime>
  <Words>615</Words>
  <Application>Microsoft Office PowerPoint</Application>
  <PresentationFormat>On-screen Show (16:9)</PresentationFormat>
  <Paragraphs>47</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Cinzel</vt:lpstr>
      <vt:lpstr>Arial</vt:lpstr>
      <vt:lpstr>Poiret One</vt:lpstr>
      <vt:lpstr>Simple Light</vt:lpstr>
      <vt:lpstr>Cobham’s Thesis</vt:lpstr>
      <vt:lpstr>Review</vt:lpstr>
      <vt:lpstr>Review</vt:lpstr>
      <vt:lpstr>Review</vt:lpstr>
      <vt:lpstr>Review</vt:lpstr>
      <vt:lpstr>Review</vt:lpstr>
      <vt:lpstr>Cobham’s Thesis</vt:lpstr>
      <vt:lpstr>Cobham’s Thesis</vt:lpstr>
      <vt:lpstr>PowerPoint Presentation</vt:lpstr>
      <vt:lpstr>DNA Computing</vt:lpstr>
      <vt:lpstr>DNA Computing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Cobham’s Thesis</dc:title>
  <dc:creator>Toan Huynh</dc:creator>
  <cp:lastModifiedBy>Toan Huynh</cp:lastModifiedBy>
  <cp:revision>1</cp:revision>
  <dcterms:modified xsi:type="dcterms:W3CDTF">2021-08-20T00:18:48Z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0x010100B1224B90A977E949A271DB7F70235B50</vt:lpwstr>
  </property>
</Properties>
</file>