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  <p:sldMasterId id="2147483666" r:id="rId5"/>
  </p:sldMasterIdLst>
  <p:notesMasterIdLst>
    <p:notesMasterId r:id="rId20"/>
  </p:notesMasterIdLst>
  <p:sldIdLst>
    <p:sldId id="256" r:id="rId6"/>
    <p:sldId id="257" r:id="rId7"/>
    <p:sldId id="258" r:id="rId8"/>
    <p:sldId id="269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5143500" type="screen16x9"/>
  <p:notesSz cx="6858000" cy="9144000"/>
  <p:embeddedFontLst>
    <p:embeddedFont>
      <p:font typeface="Architects Daughter" panose="020B0604020202020204" charset="0"/>
      <p:regular r:id="rId21"/>
    </p:embeddedFont>
    <p:embeddedFont>
      <p:font typeface="Shadows Into Light" panose="020B0604020202020204" charset="0"/>
      <p:regular r:id="rId22"/>
    </p:embeddedFont>
    <p:embeddedFont>
      <p:font typeface="Slackey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FD2A4-96E2-449D-B5D0-D9A78D78996D}" v="10" dt="2021-08-15T09:31:59.749"/>
  </p1510:revLst>
</p1510:revInfo>
</file>

<file path=ppt/tableStyles.xml><?xml version="1.0" encoding="utf-8"?>
<a:tblStyleLst xmlns:a="http://schemas.openxmlformats.org/drawingml/2006/main" def="{ADA91BF8-AD68-4603-B184-1B33C51ABE86}">
  <a:tblStyle styleId="{ADA91BF8-AD68-4603-B184-1B33C51ABE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14FFD2A4-96E2-449D-B5D0-D9A78D78996D}"/>
    <pc:docChg chg="custSel addSld modSld">
      <pc:chgData name="Toan Huynh" userId="9b31cc81-7730-471a-a0a3-d8125948de37" providerId="ADAL" clId="{14FFD2A4-96E2-449D-B5D0-D9A78D78996D}" dt="2021-08-15T09:32:31.044" v="106" actId="1076"/>
      <pc:docMkLst>
        <pc:docMk/>
      </pc:docMkLst>
      <pc:sldChg chg="addSp delSp modSp add mod">
        <pc:chgData name="Toan Huynh" userId="9b31cc81-7730-471a-a0a3-d8125948de37" providerId="ADAL" clId="{14FFD2A4-96E2-449D-B5D0-D9A78D78996D}" dt="2021-08-15T09:32:31.044" v="106" actId="1076"/>
        <pc:sldMkLst>
          <pc:docMk/>
          <pc:sldMk cId="813768396" sldId="269"/>
        </pc:sldMkLst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2" creationId="{27466F7F-1D2B-4CB0-A459-7B1F8277767D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3" creationId="{E59A5E5D-34AB-424F-905C-A55B2A7F6A04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4" creationId="{55A3E5BB-B2A7-4673-97E2-09423D8740ED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5" creationId="{EEAB07EA-41C6-4F39-8B99-166EABF26094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6" creationId="{518062FE-A0D6-470E-B262-808B4B379D68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7" creationId="{BF18D0C1-158D-4C0F-AB75-0C4CE541526D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8" creationId="{CF6A6164-ADDE-4940-A631-2A61915FEDEA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9" creationId="{8545B382-8E42-4643-95BE-DFEB6A50C529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10" creationId="{3135966B-9BAA-4527-BDAA-2D211C4C23B5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11" creationId="{411C8F8D-D864-4334-8037-F8BC98EE5327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12" creationId="{FACD8497-EC93-41D5-944B-8DCFAF650094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13" creationId="{B974BD2D-A71F-4248-8645-52DBDC662520}"/>
          </ac:spMkLst>
        </pc:spChg>
        <pc:spChg chg="add mod">
          <ac:chgData name="Toan Huynh" userId="9b31cc81-7730-471a-a0a3-d8125948de37" providerId="ADAL" clId="{14FFD2A4-96E2-449D-B5D0-D9A78D78996D}" dt="2021-08-15T09:32:31.044" v="106" actId="1076"/>
          <ac:spMkLst>
            <pc:docMk/>
            <pc:sldMk cId="813768396" sldId="269"/>
            <ac:spMk id="14" creationId="{DBB30AA9-9F15-4DF6-8B1C-118CB13438AD}"/>
          </ac:spMkLst>
        </pc:spChg>
        <pc:spChg chg="mod">
          <ac:chgData name="Toan Huynh" userId="9b31cc81-7730-471a-a0a3-d8125948de37" providerId="ADAL" clId="{14FFD2A4-96E2-449D-B5D0-D9A78D78996D}" dt="2021-08-15T09:31:09.120" v="31" actId="6549"/>
          <ac:spMkLst>
            <pc:docMk/>
            <pc:sldMk cId="813768396" sldId="269"/>
            <ac:spMk id="92" creationId="{00000000-0000-0000-0000-000000000000}"/>
          </ac:spMkLst>
        </pc:spChg>
        <pc:picChg chg="del">
          <ac:chgData name="Toan Huynh" userId="9b31cc81-7730-471a-a0a3-d8125948de37" providerId="ADAL" clId="{14FFD2A4-96E2-449D-B5D0-D9A78D78996D}" dt="2021-08-15T09:31:13.284" v="32" actId="478"/>
          <ac:picMkLst>
            <pc:docMk/>
            <pc:sldMk cId="813768396" sldId="269"/>
            <ac:picMk id="9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6db57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6db57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c9b9a31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c9b9a31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6db576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6db576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6db5767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6db5767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6db5767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6db5767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6db5767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66db5767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c9b9a31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c9b9a31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9b9a31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9b9a31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9b9a31a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9b9a31a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7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9b9a31a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9b9a31a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c9b9a31a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c9b9a31a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c9b9a31a8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c9b9a31a8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9b9a31a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c9b9a31a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9b9a31a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c9b9a31a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Slackey"/>
                <a:ea typeface="Slackey"/>
                <a:cs typeface="Slackey"/>
                <a:sym typeface="Slackey"/>
              </a:rPr>
              <a:t>Turing Machines</a:t>
            </a:r>
            <a:endParaRPr>
              <a:solidFill>
                <a:srgbClr val="000000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We’ve just represented a whole computer!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computer is the combination of the table, maltesers and sherberts.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rules are its program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table of maltesers is the memory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sherberts are the ‘control state’.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When you follow the rules and eat the maltesers, you are </a:t>
            </a:r>
            <a:r>
              <a:rPr lang="en-GB" b="1">
                <a:latin typeface="Architects Daughter"/>
                <a:ea typeface="Architects Daughter"/>
                <a:cs typeface="Architects Daughter"/>
                <a:sym typeface="Architects Daughter"/>
              </a:rPr>
              <a:t>executing </a:t>
            </a: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program.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Turing Machines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Shadows Into Light"/>
                <a:ea typeface="Shadows Into Light"/>
                <a:cs typeface="Shadows Into Light"/>
                <a:sym typeface="Shadows Into Light"/>
              </a:rPr>
              <a:t>A turing machine is a simple form of a computer that reads and manipulates a string of symbols according to a predefined set of rules.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Shadows Into Light"/>
                <a:ea typeface="Shadows Into Light"/>
                <a:cs typeface="Shadows Into Light"/>
                <a:sym typeface="Shadows Into Light"/>
              </a:rPr>
              <a:t>It consists of a Reader, a Writer and a Tape. 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48" name="Google Shape;148;p29" descr="Image result for turing machi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504950"/>
            <a:ext cx="2495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Reading Turing Machine Instructions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aphicFrame>
        <p:nvGraphicFramePr>
          <p:cNvPr id="154" name="Google Shape;154;p30"/>
          <p:cNvGraphicFramePr/>
          <p:nvPr/>
        </p:nvGraphicFramePr>
        <p:xfrm>
          <a:off x="720025" y="132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{ADA91BF8-AD68-4603-B184-1B33C51ABE86}</a:tableStyleId>
              </a:tblPr>
              <a:tblGrid>
                <a:gridCol w="19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Current State</a:t>
                      </a:r>
                      <a:endParaRPr b="1"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Read</a:t>
                      </a:r>
                      <a:endParaRPr b="1"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Write</a:t>
                      </a:r>
                      <a:endParaRPr b="1"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Move</a:t>
                      </a:r>
                      <a:endParaRPr b="1"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Slackey"/>
                          <a:ea typeface="Slackey"/>
                          <a:cs typeface="Slackey"/>
                          <a:sym typeface="Slackey"/>
                        </a:rPr>
                        <a:t>New State</a:t>
                      </a:r>
                      <a:endParaRPr b="1">
                        <a:latin typeface="Slackey"/>
                        <a:ea typeface="Slackey"/>
                        <a:cs typeface="Slackey"/>
                        <a:sym typeface="Slacke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R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2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2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R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2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2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3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4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4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L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4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4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R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HALT</a:t>
                      </a:r>
                      <a:endParaRPr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063" y="0"/>
            <a:ext cx="646787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465" y="219924"/>
            <a:ext cx="4827076" cy="383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32"/>
          <p:cNvGraphicFramePr/>
          <p:nvPr/>
        </p:nvGraphicFramePr>
        <p:xfrm>
          <a:off x="952500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{ADA91BF8-AD68-4603-B184-1B33C51ABE86}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1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Architects Daughter"/>
                          <a:ea typeface="Architects Daughter"/>
                          <a:cs typeface="Architects Daughter"/>
                          <a:sym typeface="Architects Daughter"/>
                        </a:rPr>
                        <a:t>#</a:t>
                      </a:r>
                      <a:endParaRPr sz="1800">
                        <a:latin typeface="Architects Daughter"/>
                        <a:ea typeface="Architects Daughter"/>
                        <a:cs typeface="Architects Daughter"/>
                        <a:sym typeface="Architects Daughte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Google Shape;166;p32"/>
          <p:cNvSpPr txBox="1"/>
          <p:nvPr/>
        </p:nvSpPr>
        <p:spPr>
          <a:xfrm>
            <a:off x="1537450" y="3563125"/>
            <a:ext cx="10344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here</a:t>
            </a:r>
            <a:endParaRPr/>
          </a:p>
        </p:txBody>
      </p:sp>
      <p:sp>
        <p:nvSpPr>
          <p:cNvPr id="167" name="Google Shape;167;p32"/>
          <p:cNvSpPr/>
          <p:nvPr/>
        </p:nvSpPr>
        <p:spPr>
          <a:xfrm>
            <a:off x="1844950" y="3898575"/>
            <a:ext cx="251700" cy="40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You should have a row of Honey and Dark malteser Maltesers….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pic>
        <p:nvPicPr>
          <p:cNvPr id="87" name="Google Shape;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078" y="2294428"/>
            <a:ext cx="2669725" cy="26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You should have a row of Honey and Dark malteser Maltesers….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And 6 different coloured sherbets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98" y="3398948"/>
            <a:ext cx="2051550" cy="16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7466F7F-1D2B-4CB0-A459-7B1F8277767D}"/>
              </a:ext>
            </a:extLst>
          </p:cNvPr>
          <p:cNvSpPr/>
          <p:nvPr/>
        </p:nvSpPr>
        <p:spPr>
          <a:xfrm>
            <a:off x="1850091" y="1627093"/>
            <a:ext cx="410135" cy="4101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8062FE-A0D6-470E-B262-808B4B379D68}"/>
              </a:ext>
            </a:extLst>
          </p:cNvPr>
          <p:cNvSpPr/>
          <p:nvPr/>
        </p:nvSpPr>
        <p:spPr>
          <a:xfrm>
            <a:off x="2431676" y="1627093"/>
            <a:ext cx="410135" cy="4101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18D0C1-158D-4C0F-AB75-0C4CE541526D}"/>
              </a:ext>
            </a:extLst>
          </p:cNvPr>
          <p:cNvSpPr/>
          <p:nvPr/>
        </p:nvSpPr>
        <p:spPr>
          <a:xfrm>
            <a:off x="3007658" y="1634652"/>
            <a:ext cx="410135" cy="41013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6A6164-ADDE-4940-A631-2A61915FEDEA}"/>
              </a:ext>
            </a:extLst>
          </p:cNvPr>
          <p:cNvSpPr/>
          <p:nvPr/>
        </p:nvSpPr>
        <p:spPr>
          <a:xfrm>
            <a:off x="3583640" y="1641374"/>
            <a:ext cx="410135" cy="41013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B382-8E42-4643-95BE-DFEB6A50C529}"/>
              </a:ext>
            </a:extLst>
          </p:cNvPr>
          <p:cNvSpPr/>
          <p:nvPr/>
        </p:nvSpPr>
        <p:spPr>
          <a:xfrm>
            <a:off x="4159622" y="1627092"/>
            <a:ext cx="410135" cy="41013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35966B-9BAA-4527-BDAA-2D211C4C23B5}"/>
              </a:ext>
            </a:extLst>
          </p:cNvPr>
          <p:cNvSpPr/>
          <p:nvPr/>
        </p:nvSpPr>
        <p:spPr>
          <a:xfrm>
            <a:off x="4735604" y="1627091"/>
            <a:ext cx="410135" cy="4101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1C8F8D-D864-4334-8037-F8BC98EE5327}"/>
              </a:ext>
            </a:extLst>
          </p:cNvPr>
          <p:cNvSpPr/>
          <p:nvPr/>
        </p:nvSpPr>
        <p:spPr>
          <a:xfrm>
            <a:off x="5305985" y="1620369"/>
            <a:ext cx="410135" cy="41013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CD8497-EC93-41D5-944B-8DCFAF650094}"/>
              </a:ext>
            </a:extLst>
          </p:cNvPr>
          <p:cNvSpPr/>
          <p:nvPr/>
        </p:nvSpPr>
        <p:spPr>
          <a:xfrm>
            <a:off x="5881967" y="1627091"/>
            <a:ext cx="410135" cy="41013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74BD2D-A71F-4248-8645-52DBDC662520}"/>
              </a:ext>
            </a:extLst>
          </p:cNvPr>
          <p:cNvSpPr/>
          <p:nvPr/>
        </p:nvSpPr>
        <p:spPr>
          <a:xfrm>
            <a:off x="6457949" y="1627089"/>
            <a:ext cx="410135" cy="4101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B30AA9-9F15-4DF6-8B1C-118CB13438AD}"/>
              </a:ext>
            </a:extLst>
          </p:cNvPr>
          <p:cNvSpPr/>
          <p:nvPr/>
        </p:nvSpPr>
        <p:spPr>
          <a:xfrm>
            <a:off x="7028330" y="1627088"/>
            <a:ext cx="410135" cy="41013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59A5E5D-34AB-424F-905C-A55B2A7F6A04}"/>
              </a:ext>
            </a:extLst>
          </p:cNvPr>
          <p:cNvSpPr/>
          <p:nvPr/>
        </p:nvSpPr>
        <p:spPr>
          <a:xfrm>
            <a:off x="3993775" y="3168900"/>
            <a:ext cx="907678" cy="46392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A3E5BB-B2A7-4673-97E2-09423D8740ED}"/>
              </a:ext>
            </a:extLst>
          </p:cNvPr>
          <p:cNvSpPr txBox="1"/>
          <p:nvPr/>
        </p:nvSpPr>
        <p:spPr>
          <a:xfrm>
            <a:off x="3465315" y="3696085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a red sherbet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B07EA-41C6-4F39-8B99-166EABF26094}"/>
              </a:ext>
            </a:extLst>
          </p:cNvPr>
          <p:cNvSpPr txBox="1"/>
          <p:nvPr/>
        </p:nvSpPr>
        <p:spPr>
          <a:xfrm>
            <a:off x="3007658" y="2195577"/>
            <a:ext cx="2949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row of honey and dark Maltesers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376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Please take a note of the arrangement of maltesers on the table…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Take a photo (or a selfie with it) if you like!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4"/>
          <p:cNvGraphicFramePr/>
          <p:nvPr/>
        </p:nvGraphicFramePr>
        <p:xfrm>
          <a:off x="297725" y="13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{ADA91BF8-AD68-4603-B184-1B33C51ABE86}</a:tableStyleId>
              </a:tblPr>
              <a:tblGrid>
                <a:gridCol w="95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SHERBERT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MALTESER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>
                          <a:solidFill>
                            <a:srgbClr val="FFFFFF"/>
                          </a:solidFill>
                        </a:rPr>
                        <a:t>INSTRUCTION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RED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sherbert is 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highlight>
                            <a:srgbClr val="FF0000"/>
                          </a:highlight>
                        </a:rPr>
                        <a:t>RED</a:t>
                      </a:r>
                      <a:r>
                        <a:rPr lang="en-GB" sz="1000"/>
                        <a:t> and you move 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RED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DARK, the new sherbert is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ORANGE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ORANGE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sherbert </a:t>
                      </a:r>
                      <a:r>
                        <a:rPr lang="en-GB" sz="1000"/>
                        <a:t>is </a:t>
                      </a:r>
                      <a:r>
                        <a:rPr lang="en-GB" sz="1000">
                          <a:highlight>
                            <a:srgbClr val="FFFF00"/>
                          </a:highlight>
                        </a:rPr>
                        <a:t>YELLOW</a:t>
                      </a:r>
                      <a:r>
                        <a:rPr lang="en-GB" sz="1000"/>
                        <a:t> and you move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ORANGE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DARK, the new sherbert is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highlight>
                            <a:srgbClr val="FF9900"/>
                          </a:highlight>
                        </a:rPr>
                        <a:t>ORANGE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YELLOW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sherbert </a:t>
                      </a:r>
                      <a:r>
                        <a:rPr lang="en-GB" sz="1000"/>
                        <a:t>is </a:t>
                      </a:r>
                      <a:r>
                        <a:rPr lang="en-GB" sz="1000">
                          <a:highlight>
                            <a:srgbClr val="FFFF00"/>
                          </a:highlight>
                        </a:rPr>
                        <a:t>YELLOW</a:t>
                      </a:r>
                      <a:r>
                        <a:rPr lang="en-GB" sz="1000"/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YELLOW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HONEY, the new sherbert is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GREEN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GREEN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sherbert </a:t>
                      </a:r>
                      <a:r>
                        <a:rPr lang="en-GB" sz="1000"/>
                        <a:t>is 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highlight>
                            <a:srgbClr val="9900FF"/>
                          </a:highlight>
                        </a:rPr>
                        <a:t>VIOLET</a:t>
                      </a:r>
                      <a:r>
                        <a:rPr lang="en-GB" sz="1000"/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GREEN</a:t>
                      </a:r>
                      <a:endParaRPr sz="10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DARK, the new sherbert is 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highlight>
                            <a:srgbClr val="0000FF"/>
                          </a:highlight>
                        </a:rPr>
                        <a:t>BLUE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BLUE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sherbert </a:t>
                      </a:r>
                      <a:r>
                        <a:rPr lang="en-GB" sz="1000"/>
                        <a:t>is 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highlight>
                            <a:srgbClr val="0000FF"/>
                          </a:highlight>
                        </a:rPr>
                        <a:t>BLUE</a:t>
                      </a:r>
                      <a:r>
                        <a:rPr lang="en-GB" sz="1000"/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BLUE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HONEY, the new sherbert is </a:t>
                      </a:r>
                      <a:r>
                        <a:rPr lang="en-GB" sz="10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YELLOW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 and you move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VIOLET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HONEY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The new malteser is HONEY, the new </a:t>
                      </a: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sherbert </a:t>
                      </a:r>
                      <a:r>
                        <a:rPr lang="en-GB" sz="1000"/>
                        <a:t>is </a:t>
                      </a:r>
                      <a:r>
                        <a:rPr lang="en-GB" sz="1000">
                          <a:solidFill>
                            <a:srgbClr val="FFFFFF"/>
                          </a:solidFill>
                          <a:highlight>
                            <a:srgbClr val="9900FF"/>
                          </a:highlight>
                        </a:rPr>
                        <a:t>VIOLET</a:t>
                      </a:r>
                      <a:r>
                        <a:rPr lang="en-GB" sz="1000"/>
                        <a:t> and you move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VIOLET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FFFFFF"/>
                          </a:solidFill>
                        </a:rPr>
                        <a:t>DARK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00">
                          <a:solidFill>
                            <a:schemeClr val="dk1"/>
                          </a:solidFill>
                        </a:rPr>
                        <a:t>The new malteser is HONEY, the new sherbert is NONE and you 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106" name="Google Shape;1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563700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905200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1284525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1663850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2043175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2422500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350" y="3939800"/>
            <a:ext cx="617275" cy="2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55" y="2789275"/>
            <a:ext cx="617275" cy="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55" y="3168600"/>
            <a:ext cx="617275" cy="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55" y="3554200"/>
            <a:ext cx="617275" cy="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6355" y="4319125"/>
            <a:ext cx="617275" cy="2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9148" y="4685900"/>
            <a:ext cx="311675" cy="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What do you notice about the final arrangement of maltesers?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What has happened?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We’ve just represented a whole computer!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We’ve just represented a whole computer!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computer is the combination of the table, maltesers and sherberts.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rules are its program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table of maltesers is the memory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chitects Daughter"/>
              <a:buChar char="-"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The sherberts are the ‘control state’.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A malteser Game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738072-37D4-4B94-8032-A538772F50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793399-B949-4AB3-B91E-0DBBCE5CB1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2A1F72-6748-48AD-BB25-48856C2D15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Microsoft Office PowerPoint</Application>
  <PresentationFormat>On-screen Show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Shadows Into Light</vt:lpstr>
      <vt:lpstr>Arial</vt:lpstr>
      <vt:lpstr>Slackey</vt:lpstr>
      <vt:lpstr>Architects Daughter</vt:lpstr>
      <vt:lpstr>Simple Light</vt:lpstr>
      <vt:lpstr>Simple Light</vt:lpstr>
      <vt:lpstr>Turing Machines</vt:lpstr>
      <vt:lpstr>A malteser Game</vt:lpstr>
      <vt:lpstr>A malteser Game</vt:lpstr>
      <vt:lpstr>A malteser Game</vt:lpstr>
      <vt:lpstr>A malteser Game</vt:lpstr>
      <vt:lpstr>PowerPoint Presentation</vt:lpstr>
      <vt:lpstr>A malteser Game</vt:lpstr>
      <vt:lpstr>A malteser Game</vt:lpstr>
      <vt:lpstr>A malteser Game</vt:lpstr>
      <vt:lpstr>A malteser Game</vt:lpstr>
      <vt:lpstr>Turing Machines</vt:lpstr>
      <vt:lpstr>Reading Turing Machine Instructions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cp:lastModifiedBy>Toan Huynh</cp:lastModifiedBy>
  <cp:revision>1</cp:revision>
  <dcterms:modified xsi:type="dcterms:W3CDTF">2021-08-15T09:32:34Z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