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5E95DCV/vJFP+gCiTzkmv7adW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355113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e13551136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95a832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e095a832c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095a832c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e095a832c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095a832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095a832c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135511360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135511360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095a832c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e095a832cc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d6da74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ddd6da748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c1e58ea0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c1e58ea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095a832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e095a832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095a832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e095a832c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095a832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e095a832c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95a832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095a832c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id="12" name="Google Shape;12;p17"/>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2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81517" l="88730" r="0" t="0"/>
          <a:stretch/>
        </p:blipFill>
        <p:spPr>
          <a:xfrm>
            <a:off x="8113486" y="0"/>
            <a:ext cx="1030514" cy="9506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17" name="Shape 17"/>
        <p:cNvGrpSpPr/>
        <p:nvPr/>
      </p:nvGrpSpPr>
      <p:grpSpPr>
        <a:xfrm>
          <a:off x="0" y="0"/>
          <a:ext cx="0" cy="0"/>
          <a:chOff x="0" y="0"/>
          <a:chExt cx="0" cy="0"/>
        </a:xfrm>
      </p:grpSpPr>
      <p:pic>
        <p:nvPicPr>
          <p:cNvPr id="18" name="Google Shape;18;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1" name="Shape 21"/>
        <p:cNvGrpSpPr/>
        <p:nvPr/>
      </p:nvGrpSpPr>
      <p:grpSpPr>
        <a:xfrm>
          <a:off x="0" y="0"/>
          <a:ext cx="0" cy="0"/>
          <a:chOff x="0" y="0"/>
          <a:chExt cx="0" cy="0"/>
        </a:xfrm>
      </p:grpSpPr>
      <p:pic>
        <p:nvPicPr>
          <p:cNvPr id="22" name="Google Shape;22;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3" name="Shape 23"/>
        <p:cNvGrpSpPr/>
        <p:nvPr/>
      </p:nvGrpSpPr>
      <p:grpSpPr>
        <a:xfrm>
          <a:off x="0" y="0"/>
          <a:ext cx="0" cy="0"/>
          <a:chOff x="0" y="0"/>
          <a:chExt cx="0" cy="0"/>
        </a:xfrm>
      </p:grpSpPr>
      <p:pic>
        <p:nvPicPr>
          <p:cNvPr id="24" name="Google Shape;24;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8" name="Google Shape;28;p2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9" name="Google Shape;2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5" name="Google Shape;35;p2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6" name="Google Shape;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5.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27.png"/><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07bs1ao8tPo" TargetMode="Externa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651650" y="1019500"/>
            <a:ext cx="2569200" cy="954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800">
                <a:solidFill>
                  <a:srgbClr val="3F3F3F"/>
                </a:solidFill>
                <a:latin typeface="Calibri"/>
                <a:ea typeface="Calibri"/>
                <a:cs typeface="Calibri"/>
                <a:sym typeface="Calibri"/>
              </a:rPr>
              <a:t>Proyecto Formativo</a:t>
            </a:r>
            <a:endParaRPr b="1" sz="2800">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e135511360_0_28"/>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¿Qué es Data Filter?</a:t>
            </a:r>
            <a:endParaRPr/>
          </a:p>
        </p:txBody>
      </p:sp>
      <p:sp>
        <p:nvSpPr>
          <p:cNvPr id="121" name="Google Shape;121;ge135511360_0_28"/>
          <p:cNvSpPr txBox="1"/>
          <p:nvPr/>
        </p:nvSpPr>
        <p:spPr>
          <a:xfrm>
            <a:off x="1002600" y="1611225"/>
            <a:ext cx="7138800" cy="2824800"/>
          </a:xfrm>
          <a:prstGeom prst="rect">
            <a:avLst/>
          </a:prstGeom>
          <a:noFill/>
          <a:ln>
            <a:noFill/>
          </a:ln>
        </p:spPr>
        <p:txBody>
          <a:bodyPr anchorCtr="0" anchor="t" bIns="91425" lIns="91425" spcFirstLastPara="1" rIns="91425" wrap="square" tIns="91425">
            <a:spAutoFit/>
          </a:bodyPr>
          <a:lstStyle/>
          <a:p>
            <a:pPr indent="0" lvl="0" marL="0" rtl="0" algn="l">
              <a:lnSpc>
                <a:spcPct val="108000"/>
              </a:lnSpc>
              <a:spcBef>
                <a:spcPts val="0"/>
              </a:spcBef>
              <a:spcAft>
                <a:spcPts val="0"/>
              </a:spcAft>
              <a:buNone/>
            </a:pPr>
            <a:r>
              <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 Facilitar el trabajo de los empleados del taller de mantenimiento, para que puedan documentar el avance que llevan respecto a un dispositivo, logrando mantener actualizado al cliente (dueño del equipo) cuando este desee consultar el estado del mismo.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El sistema permitirá evidenciar en tiempo real las tareas que está realizando cada uno de los empleados del taller.</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Mantener un historial detallado y actualizado de los trabajo realizados a cada dispositivo y poder disponer de él en caso de consulta para próximos mantenimientos.</a:t>
            </a:r>
            <a:endParaRPr>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095a832cc_0_34"/>
          <p:cNvSpPr/>
          <p:nvPr/>
        </p:nvSpPr>
        <p:spPr>
          <a:xfrm flipH="1" rot="-5388726">
            <a:off x="2673441" y="2673275"/>
            <a:ext cx="3842121" cy="324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e095a832cc_0_34"/>
          <p:cNvSpPr txBox="1"/>
          <p:nvPr/>
        </p:nvSpPr>
        <p:spPr>
          <a:xfrm>
            <a:off x="4934025" y="801738"/>
            <a:ext cx="3270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Funcionalidades </a:t>
            </a:r>
            <a:endParaRPr>
              <a:solidFill>
                <a:srgbClr val="404040"/>
              </a:solidFill>
            </a:endParaRPr>
          </a:p>
        </p:txBody>
      </p:sp>
      <p:sp>
        <p:nvSpPr>
          <p:cNvPr id="128" name="Google Shape;128;ge095a832cc_0_34"/>
          <p:cNvSpPr/>
          <p:nvPr/>
        </p:nvSpPr>
        <p:spPr>
          <a:xfrm>
            <a:off x="213129" y="1661258"/>
            <a:ext cx="3972600" cy="1821000"/>
          </a:xfrm>
          <a:prstGeom prst="rect">
            <a:avLst/>
          </a:prstGeom>
          <a:noFill/>
          <a:ln>
            <a:noFill/>
          </a:ln>
        </p:spPr>
        <p:txBody>
          <a:bodyPr anchorCtr="0" anchor="t" bIns="45700" lIns="91425" spcFirstLastPara="1" rIns="91425" wrap="square" tIns="45700">
            <a:noAutofit/>
          </a:bodyPr>
          <a:lstStyle/>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Fácil de usar.</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Administración sencilla.</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Almacenamiento y gestión de datos.</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Actualizaciones y soporte en línea.</a:t>
            </a:r>
            <a:endParaRPr sz="1600">
              <a:solidFill>
                <a:schemeClr val="dk1"/>
              </a:solidFill>
              <a:latin typeface="Calibri"/>
              <a:ea typeface="Calibri"/>
              <a:cs typeface="Calibri"/>
              <a:sym typeface="Calibri"/>
            </a:endParaRPr>
          </a:p>
        </p:txBody>
      </p:sp>
      <p:sp>
        <p:nvSpPr>
          <p:cNvPr id="129" name="Google Shape;129;ge095a832cc_0_34"/>
          <p:cNvSpPr txBox="1"/>
          <p:nvPr/>
        </p:nvSpPr>
        <p:spPr>
          <a:xfrm>
            <a:off x="5150050" y="1449425"/>
            <a:ext cx="3375600" cy="24801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Múltiples usuarios.</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Múltiples entornos de trabajo.</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Asociar colaboradores a los entornos de trabajo.</a:t>
            </a:r>
            <a:endParaRPr b="1" sz="1600">
              <a:solidFill>
                <a:schemeClr val="dk1"/>
              </a:solidFill>
              <a:latin typeface="Calibri"/>
              <a:ea typeface="Calibri"/>
              <a:cs typeface="Calibri"/>
              <a:sym typeface="Calibri"/>
            </a:endParaRPr>
          </a:p>
          <a:p>
            <a:pPr indent="-330200" lvl="0" marL="457200" rtl="0" algn="l">
              <a:lnSpc>
                <a:spcPct val="108000"/>
              </a:lnSpc>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Documentar el avance del trabajo realizado a un dispositivo</a:t>
            </a:r>
            <a:r>
              <a:rPr lang="es-E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lnSpc>
                <a:spcPct val="108000"/>
              </a:lnSpc>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Historial de trabajo realizado sobre un dispositivo.</a:t>
            </a:r>
            <a:endParaRPr>
              <a:latin typeface="Calibri"/>
              <a:ea typeface="Calibri"/>
              <a:cs typeface="Calibri"/>
              <a:sym typeface="Calibri"/>
            </a:endParaRPr>
          </a:p>
        </p:txBody>
      </p:sp>
      <p:sp>
        <p:nvSpPr>
          <p:cNvPr id="130" name="Google Shape;130;ge095a832cc_0_34"/>
          <p:cNvSpPr txBox="1"/>
          <p:nvPr/>
        </p:nvSpPr>
        <p:spPr>
          <a:xfrm>
            <a:off x="610475" y="801750"/>
            <a:ext cx="294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Características </a:t>
            </a:r>
            <a:endParaRPr>
              <a:solidFill>
                <a:srgbClr val="40404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e095a832cc_0_42"/>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e095a832cc_0_42"/>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37" name="Google Shape;137;ge095a832cc_0_42"/>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e095a832cc_0_42"/>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Alcance y </a:t>
            </a:r>
            <a:r>
              <a:rPr b="1" lang="es-ES" sz="3600">
                <a:solidFill>
                  <a:srgbClr val="404040"/>
                </a:solidFill>
                <a:latin typeface="Calibri"/>
                <a:ea typeface="Calibri"/>
                <a:cs typeface="Calibri"/>
                <a:sym typeface="Calibri"/>
              </a:rPr>
              <a:t>proyección</a:t>
            </a:r>
            <a:endParaRPr>
              <a:solidFill>
                <a:srgbClr val="404040"/>
              </a:solidFill>
            </a:endParaRPr>
          </a:p>
        </p:txBody>
      </p:sp>
      <p:sp>
        <p:nvSpPr>
          <p:cNvPr id="139" name="Google Shape;139;ge095a832cc_0_42"/>
          <p:cNvSpPr/>
          <p:nvPr/>
        </p:nvSpPr>
        <p:spPr>
          <a:xfrm>
            <a:off x="772325" y="1399850"/>
            <a:ext cx="6554100" cy="31116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Generar un gran impacto en cada usuario que interaccione con el aplicativo.</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Satisfacer las </a:t>
            </a:r>
            <a:r>
              <a:rPr lang="es-ES" sz="1600">
                <a:solidFill>
                  <a:srgbClr val="404040"/>
                </a:solidFill>
                <a:latin typeface="Calibri"/>
                <a:ea typeface="Calibri"/>
                <a:cs typeface="Calibri"/>
                <a:sym typeface="Calibri"/>
              </a:rPr>
              <a:t>necesidades</a:t>
            </a:r>
            <a:r>
              <a:rPr lang="es-ES" sz="1600">
                <a:solidFill>
                  <a:srgbClr val="404040"/>
                </a:solidFill>
                <a:latin typeface="Calibri"/>
                <a:ea typeface="Calibri"/>
                <a:cs typeface="Calibri"/>
                <a:sym typeface="Calibri"/>
              </a:rPr>
              <a:t> de cliente en el almacenamiento de sus datos.</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Tendrá actualizaciones respecto a fallos o mejoras.</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Disponibilidad de consulta para al cliente de la empresa sobre el estado de su dispositivo.</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ES" sz="1600">
                <a:solidFill>
                  <a:srgbClr val="404040"/>
                </a:solidFill>
                <a:latin typeface="Calibri"/>
                <a:ea typeface="Calibri"/>
                <a:cs typeface="Calibri"/>
                <a:sym typeface="Calibri"/>
              </a:rPr>
              <a:t>           Seguimiento del progreso de la empresa por mes.</a:t>
            </a:r>
            <a:endParaRPr sz="1600">
              <a:solidFill>
                <a:srgbClr val="404040"/>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1600">
              <a:solidFill>
                <a:srgbClr val="404040"/>
              </a:solidFill>
              <a:latin typeface="Calibri"/>
              <a:ea typeface="Calibri"/>
              <a:cs typeface="Calibri"/>
              <a:sym typeface="Calibri"/>
            </a:endParaRPr>
          </a:p>
        </p:txBody>
      </p:sp>
      <p:sp>
        <p:nvSpPr>
          <p:cNvPr id="140" name="Google Shape;140;ge095a832cc_0_42"/>
          <p:cNvSpPr/>
          <p:nvPr/>
        </p:nvSpPr>
        <p:spPr>
          <a:xfrm>
            <a:off x="898975" y="1399850"/>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1" name="Google Shape;141;ge095a832cc_0_42"/>
          <p:cNvSpPr/>
          <p:nvPr/>
        </p:nvSpPr>
        <p:spPr>
          <a:xfrm>
            <a:off x="898975" y="2052600"/>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2" name="Google Shape;142;ge095a832cc_0_42"/>
          <p:cNvSpPr/>
          <p:nvPr/>
        </p:nvSpPr>
        <p:spPr>
          <a:xfrm>
            <a:off x="898975" y="2705350"/>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3" name="Google Shape;143;ge095a832cc_0_42"/>
          <p:cNvSpPr/>
          <p:nvPr/>
        </p:nvSpPr>
        <p:spPr>
          <a:xfrm>
            <a:off x="898975" y="3307125"/>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
        <p:nvSpPr>
          <p:cNvPr id="144" name="Google Shape;144;ge095a832cc_0_42"/>
          <p:cNvSpPr/>
          <p:nvPr/>
        </p:nvSpPr>
        <p:spPr>
          <a:xfrm>
            <a:off x="898975" y="4010850"/>
            <a:ext cx="390000" cy="354000"/>
          </a:xfrm>
          <a:prstGeom prst="smileyFace">
            <a:avLst>
              <a:gd fmla="val 4653" name="adj"/>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095a832cc_0_58"/>
          <p:cNvSpPr txBox="1"/>
          <p:nvPr/>
        </p:nvSpPr>
        <p:spPr>
          <a:xfrm>
            <a:off x="669150" y="1288375"/>
            <a:ext cx="39030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50" name="Google Shape;150;ge095a832cc_0_58"/>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ge095a832cc_0_58"/>
          <p:cNvSpPr txBox="1"/>
          <p:nvPr/>
        </p:nvSpPr>
        <p:spPr>
          <a:xfrm>
            <a:off x="696125" y="277850"/>
            <a:ext cx="599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Marco de </a:t>
            </a:r>
            <a:r>
              <a:rPr b="1" lang="es-ES" sz="3600">
                <a:solidFill>
                  <a:srgbClr val="404040"/>
                </a:solidFill>
                <a:latin typeface="Calibri"/>
                <a:ea typeface="Calibri"/>
                <a:cs typeface="Calibri"/>
                <a:sym typeface="Calibri"/>
              </a:rPr>
              <a:t> trabajo</a:t>
            </a:r>
            <a:r>
              <a:rPr b="1" lang="es-ES" sz="3600">
                <a:solidFill>
                  <a:srgbClr val="404040"/>
                </a:solidFill>
                <a:latin typeface="Calibri"/>
                <a:ea typeface="Calibri"/>
                <a:cs typeface="Calibri"/>
                <a:sym typeface="Calibri"/>
              </a:rPr>
              <a:t> </a:t>
            </a:r>
            <a:endParaRPr>
              <a:solidFill>
                <a:srgbClr val="404040"/>
              </a:solidFill>
            </a:endParaRPr>
          </a:p>
        </p:txBody>
      </p:sp>
      <p:pic>
        <p:nvPicPr>
          <p:cNvPr id="152" name="Google Shape;152;ge095a832cc_0_58"/>
          <p:cNvPicPr preferRelativeResize="0"/>
          <p:nvPr/>
        </p:nvPicPr>
        <p:blipFill>
          <a:blip r:embed="rId3">
            <a:alphaModFix/>
          </a:blip>
          <a:stretch>
            <a:fillRect/>
          </a:stretch>
        </p:blipFill>
        <p:spPr>
          <a:xfrm>
            <a:off x="5050875" y="1247025"/>
            <a:ext cx="3653700" cy="556700"/>
          </a:xfrm>
          <a:prstGeom prst="rect">
            <a:avLst/>
          </a:prstGeom>
          <a:noFill/>
          <a:ln>
            <a:noFill/>
          </a:ln>
        </p:spPr>
      </p:pic>
      <p:sp>
        <p:nvSpPr>
          <p:cNvPr id="153" name="Google Shape;153;ge095a832cc_0_58"/>
          <p:cNvSpPr/>
          <p:nvPr/>
        </p:nvSpPr>
        <p:spPr>
          <a:xfrm>
            <a:off x="764250" y="1086300"/>
            <a:ext cx="3712800" cy="12996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ES" sz="1600">
                <a:solidFill>
                  <a:srgbClr val="404040"/>
                </a:solidFill>
                <a:latin typeface="Calibri"/>
                <a:ea typeface="Calibri"/>
                <a:cs typeface="Calibri"/>
                <a:sym typeface="Calibri"/>
              </a:rPr>
              <a:t>Se realizaron con base al </a:t>
            </a:r>
            <a:r>
              <a:rPr lang="es-ES" sz="1600">
                <a:solidFill>
                  <a:srgbClr val="404040"/>
                </a:solidFill>
                <a:latin typeface="Calibri"/>
                <a:ea typeface="Calibri"/>
                <a:cs typeface="Calibri"/>
                <a:sym typeface="Calibri"/>
              </a:rPr>
              <a:t>desarrollo</a:t>
            </a:r>
            <a:r>
              <a:rPr lang="es-ES" sz="1600">
                <a:solidFill>
                  <a:srgbClr val="404040"/>
                </a:solidFill>
                <a:latin typeface="Calibri"/>
                <a:ea typeface="Calibri"/>
                <a:cs typeface="Calibri"/>
                <a:sym typeface="Calibri"/>
              </a:rPr>
              <a:t> </a:t>
            </a:r>
            <a:r>
              <a:rPr lang="es-ES" sz="1600">
                <a:solidFill>
                  <a:srgbClr val="404040"/>
                </a:solidFill>
                <a:latin typeface="Calibri"/>
                <a:ea typeface="Calibri"/>
                <a:cs typeface="Calibri"/>
                <a:sym typeface="Calibri"/>
              </a:rPr>
              <a:t>ágil</a:t>
            </a:r>
            <a:r>
              <a:rPr lang="es-ES" sz="1600">
                <a:solidFill>
                  <a:srgbClr val="404040"/>
                </a:solidFill>
                <a:latin typeface="Calibri"/>
                <a:ea typeface="Calibri"/>
                <a:cs typeface="Calibri"/>
                <a:sym typeface="Calibri"/>
              </a:rPr>
              <a:t>  de Scrum, diagramas de gantt  y la plataforma de  Jira.</a:t>
            </a:r>
            <a:endParaRPr sz="1600">
              <a:solidFill>
                <a:schemeClr val="dk1"/>
              </a:solidFill>
              <a:latin typeface="Calibri"/>
              <a:ea typeface="Calibri"/>
              <a:cs typeface="Calibri"/>
              <a:sym typeface="Calibri"/>
            </a:endParaRPr>
          </a:p>
        </p:txBody>
      </p:sp>
      <p:pic>
        <p:nvPicPr>
          <p:cNvPr id="154" name="Google Shape;154;ge095a832cc_0_58"/>
          <p:cNvPicPr preferRelativeResize="0"/>
          <p:nvPr/>
        </p:nvPicPr>
        <p:blipFill>
          <a:blip r:embed="rId4">
            <a:alphaModFix/>
          </a:blip>
          <a:stretch>
            <a:fillRect/>
          </a:stretch>
        </p:blipFill>
        <p:spPr>
          <a:xfrm>
            <a:off x="1181875" y="2521500"/>
            <a:ext cx="6536275" cy="202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135511360_3_3"/>
          <p:cNvSpPr txBox="1"/>
          <p:nvPr/>
        </p:nvSpPr>
        <p:spPr>
          <a:xfrm>
            <a:off x="669150" y="1288375"/>
            <a:ext cx="39030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60" name="Google Shape;160;ge135511360_3_3"/>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ge135511360_3_3"/>
          <p:cNvSpPr txBox="1"/>
          <p:nvPr/>
        </p:nvSpPr>
        <p:spPr>
          <a:xfrm>
            <a:off x="696125" y="277850"/>
            <a:ext cx="4484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Diagrama de </a:t>
            </a:r>
            <a:r>
              <a:rPr b="1" lang="es-ES" sz="3600">
                <a:solidFill>
                  <a:srgbClr val="404040"/>
                </a:solidFill>
                <a:latin typeface="Calibri"/>
                <a:ea typeface="Calibri"/>
                <a:cs typeface="Calibri"/>
                <a:sym typeface="Calibri"/>
              </a:rPr>
              <a:t>Gantt</a:t>
            </a:r>
            <a:r>
              <a:rPr b="1" lang="es-ES" sz="3600">
                <a:solidFill>
                  <a:srgbClr val="404040"/>
                </a:solidFill>
                <a:latin typeface="Calibri"/>
                <a:ea typeface="Calibri"/>
                <a:cs typeface="Calibri"/>
                <a:sym typeface="Calibri"/>
              </a:rPr>
              <a:t> </a:t>
            </a:r>
            <a:endParaRPr>
              <a:solidFill>
                <a:srgbClr val="404040"/>
              </a:solidFill>
            </a:endParaRPr>
          </a:p>
        </p:txBody>
      </p:sp>
      <p:pic>
        <p:nvPicPr>
          <p:cNvPr id="162" name="Google Shape;162;ge135511360_3_3"/>
          <p:cNvPicPr preferRelativeResize="0"/>
          <p:nvPr/>
        </p:nvPicPr>
        <p:blipFill>
          <a:blip r:embed="rId3">
            <a:alphaModFix/>
          </a:blip>
          <a:stretch>
            <a:fillRect/>
          </a:stretch>
        </p:blipFill>
        <p:spPr>
          <a:xfrm>
            <a:off x="1490825" y="1212250"/>
            <a:ext cx="5883601" cy="325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nvSpPr>
        <p:spPr>
          <a:xfrm>
            <a:off x="382880" y="249500"/>
            <a:ext cx="4189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Herramientas</a:t>
            </a:r>
            <a:endParaRPr/>
          </a:p>
        </p:txBody>
      </p:sp>
      <p:sp>
        <p:nvSpPr>
          <p:cNvPr id="168" name="Google Shape;168;p6"/>
          <p:cNvSpPr/>
          <p:nvPr/>
        </p:nvSpPr>
        <p:spPr>
          <a:xfrm>
            <a:off x="883500" y="18077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
        <p:nvSpPr>
          <p:cNvPr id="169" name="Google Shape;169;p6"/>
          <p:cNvSpPr txBox="1"/>
          <p:nvPr/>
        </p:nvSpPr>
        <p:spPr>
          <a:xfrm>
            <a:off x="745150" y="1255100"/>
            <a:ext cx="2169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Desarrollo</a:t>
            </a:r>
            <a:endParaRPr>
              <a:solidFill>
                <a:srgbClr val="404040"/>
              </a:solidFill>
            </a:endParaRPr>
          </a:p>
        </p:txBody>
      </p:sp>
      <p:pic>
        <p:nvPicPr>
          <p:cNvPr id="170" name="Google Shape;170;p6"/>
          <p:cNvPicPr preferRelativeResize="0"/>
          <p:nvPr/>
        </p:nvPicPr>
        <p:blipFill>
          <a:blip r:embed="rId3">
            <a:alphaModFix/>
          </a:blip>
          <a:stretch>
            <a:fillRect/>
          </a:stretch>
        </p:blipFill>
        <p:spPr>
          <a:xfrm>
            <a:off x="2134125" y="2280350"/>
            <a:ext cx="2004352" cy="1307575"/>
          </a:xfrm>
          <a:prstGeom prst="rect">
            <a:avLst/>
          </a:prstGeom>
          <a:noFill/>
          <a:ln>
            <a:noFill/>
          </a:ln>
        </p:spPr>
      </p:pic>
      <p:pic>
        <p:nvPicPr>
          <p:cNvPr id="171" name="Google Shape;171;p6"/>
          <p:cNvPicPr preferRelativeResize="0"/>
          <p:nvPr/>
        </p:nvPicPr>
        <p:blipFill>
          <a:blip r:embed="rId4">
            <a:alphaModFix/>
          </a:blip>
          <a:stretch>
            <a:fillRect/>
          </a:stretch>
        </p:blipFill>
        <p:spPr>
          <a:xfrm>
            <a:off x="5538875" y="2433082"/>
            <a:ext cx="1154850" cy="1154850"/>
          </a:xfrm>
          <a:prstGeom prst="rect">
            <a:avLst/>
          </a:prstGeom>
          <a:noFill/>
          <a:ln>
            <a:noFill/>
          </a:ln>
        </p:spPr>
      </p:pic>
      <p:pic>
        <p:nvPicPr>
          <p:cNvPr id="172" name="Google Shape;172;p6"/>
          <p:cNvPicPr preferRelativeResize="0"/>
          <p:nvPr/>
        </p:nvPicPr>
        <p:blipFill>
          <a:blip r:embed="rId5">
            <a:alphaModFix/>
          </a:blip>
          <a:stretch>
            <a:fillRect/>
          </a:stretch>
        </p:blipFill>
        <p:spPr>
          <a:xfrm>
            <a:off x="7097825" y="2280350"/>
            <a:ext cx="1725798" cy="1307575"/>
          </a:xfrm>
          <a:prstGeom prst="rect">
            <a:avLst/>
          </a:prstGeom>
          <a:noFill/>
          <a:ln>
            <a:noFill/>
          </a:ln>
        </p:spPr>
      </p:pic>
      <p:pic>
        <p:nvPicPr>
          <p:cNvPr id="173" name="Google Shape;173;p6"/>
          <p:cNvPicPr preferRelativeResize="0"/>
          <p:nvPr/>
        </p:nvPicPr>
        <p:blipFill>
          <a:blip r:embed="rId6">
            <a:alphaModFix/>
          </a:blip>
          <a:stretch>
            <a:fillRect/>
          </a:stretch>
        </p:blipFill>
        <p:spPr>
          <a:xfrm>
            <a:off x="6531879" y="3800771"/>
            <a:ext cx="1264767" cy="1034574"/>
          </a:xfrm>
          <a:prstGeom prst="rect">
            <a:avLst/>
          </a:prstGeom>
          <a:noFill/>
          <a:ln>
            <a:noFill/>
          </a:ln>
        </p:spPr>
      </p:pic>
      <p:sp>
        <p:nvSpPr>
          <p:cNvPr id="174" name="Google Shape;174;p6"/>
          <p:cNvSpPr txBox="1"/>
          <p:nvPr/>
        </p:nvSpPr>
        <p:spPr>
          <a:xfrm>
            <a:off x="5315775" y="1288375"/>
            <a:ext cx="3075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Comunicación </a:t>
            </a:r>
            <a:endParaRPr>
              <a:solidFill>
                <a:srgbClr val="404040"/>
              </a:solidFill>
            </a:endParaRPr>
          </a:p>
        </p:txBody>
      </p:sp>
      <p:pic>
        <p:nvPicPr>
          <p:cNvPr id="175" name="Google Shape;175;p6"/>
          <p:cNvPicPr preferRelativeResize="0"/>
          <p:nvPr/>
        </p:nvPicPr>
        <p:blipFill rotWithShape="1">
          <a:blip r:embed="rId7">
            <a:alphaModFix/>
          </a:blip>
          <a:srcRect b="25356" l="0" r="0" t="0"/>
          <a:stretch/>
        </p:blipFill>
        <p:spPr>
          <a:xfrm>
            <a:off x="360375" y="2086738"/>
            <a:ext cx="1394025" cy="1695125"/>
          </a:xfrm>
          <a:prstGeom prst="rect">
            <a:avLst/>
          </a:prstGeom>
          <a:noFill/>
          <a:ln>
            <a:noFill/>
          </a:ln>
        </p:spPr>
      </p:pic>
      <p:pic>
        <p:nvPicPr>
          <p:cNvPr id="176" name="Google Shape;176;p6"/>
          <p:cNvPicPr preferRelativeResize="0"/>
          <p:nvPr/>
        </p:nvPicPr>
        <p:blipFill>
          <a:blip r:embed="rId8">
            <a:alphaModFix/>
          </a:blip>
          <a:stretch>
            <a:fillRect/>
          </a:stretch>
        </p:blipFill>
        <p:spPr>
          <a:xfrm>
            <a:off x="807150" y="3664275"/>
            <a:ext cx="2615148" cy="1307574"/>
          </a:xfrm>
          <a:prstGeom prst="rect">
            <a:avLst/>
          </a:prstGeom>
          <a:noFill/>
          <a:ln>
            <a:noFill/>
          </a:ln>
        </p:spPr>
      </p:pic>
      <p:sp>
        <p:nvSpPr>
          <p:cNvPr id="177" name="Google Shape;177;p6"/>
          <p:cNvSpPr/>
          <p:nvPr/>
        </p:nvSpPr>
        <p:spPr>
          <a:xfrm>
            <a:off x="5386175" y="180779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e095a832cc_0_66"/>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3" name="Google Shape;183;ge095a832cc_0_66"/>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84" name="Google Shape;184;ge095a832cc_0_66"/>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ge095a832cc_0_66"/>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Aspectos </a:t>
            </a:r>
            <a:r>
              <a:rPr b="1" lang="es-ES" sz="3600">
                <a:solidFill>
                  <a:srgbClr val="404040"/>
                </a:solidFill>
                <a:latin typeface="Calibri"/>
                <a:ea typeface="Calibri"/>
                <a:cs typeface="Calibri"/>
                <a:sym typeface="Calibri"/>
              </a:rPr>
              <a:t>técnicos Back-End</a:t>
            </a:r>
            <a:r>
              <a:rPr b="1" lang="es-ES" sz="3600">
                <a:solidFill>
                  <a:srgbClr val="404040"/>
                </a:solidFill>
                <a:latin typeface="Calibri"/>
                <a:ea typeface="Calibri"/>
                <a:cs typeface="Calibri"/>
                <a:sym typeface="Calibri"/>
              </a:rPr>
              <a:t> </a:t>
            </a:r>
            <a:endParaRPr>
              <a:solidFill>
                <a:srgbClr val="404040"/>
              </a:solidFill>
            </a:endParaRPr>
          </a:p>
        </p:txBody>
      </p:sp>
      <p:pic>
        <p:nvPicPr>
          <p:cNvPr id="186" name="Google Shape;186;ge095a832cc_0_66"/>
          <p:cNvPicPr preferRelativeResize="0"/>
          <p:nvPr/>
        </p:nvPicPr>
        <p:blipFill>
          <a:blip r:embed="rId3">
            <a:alphaModFix/>
          </a:blip>
          <a:stretch>
            <a:fillRect/>
          </a:stretch>
        </p:blipFill>
        <p:spPr>
          <a:xfrm>
            <a:off x="1004925" y="1525612"/>
            <a:ext cx="1300825" cy="1295750"/>
          </a:xfrm>
          <a:prstGeom prst="rect">
            <a:avLst/>
          </a:prstGeom>
          <a:noFill/>
          <a:ln>
            <a:noFill/>
          </a:ln>
        </p:spPr>
      </p:pic>
      <p:pic>
        <p:nvPicPr>
          <p:cNvPr id="187" name="Google Shape;187;ge095a832cc_0_66"/>
          <p:cNvPicPr preferRelativeResize="0"/>
          <p:nvPr/>
        </p:nvPicPr>
        <p:blipFill>
          <a:blip r:embed="rId4">
            <a:alphaModFix/>
          </a:blip>
          <a:stretch>
            <a:fillRect/>
          </a:stretch>
        </p:blipFill>
        <p:spPr>
          <a:xfrm>
            <a:off x="3961750" y="1370684"/>
            <a:ext cx="958937" cy="1295751"/>
          </a:xfrm>
          <a:prstGeom prst="rect">
            <a:avLst/>
          </a:prstGeom>
          <a:noFill/>
          <a:ln>
            <a:noFill/>
          </a:ln>
        </p:spPr>
      </p:pic>
      <p:pic>
        <p:nvPicPr>
          <p:cNvPr id="188" name="Google Shape;188;ge095a832cc_0_66"/>
          <p:cNvPicPr preferRelativeResize="0"/>
          <p:nvPr/>
        </p:nvPicPr>
        <p:blipFill>
          <a:blip r:embed="rId5">
            <a:alphaModFix/>
          </a:blip>
          <a:stretch>
            <a:fillRect/>
          </a:stretch>
        </p:blipFill>
        <p:spPr>
          <a:xfrm>
            <a:off x="6656975" y="3358325"/>
            <a:ext cx="1165350" cy="1165350"/>
          </a:xfrm>
          <a:prstGeom prst="rect">
            <a:avLst/>
          </a:prstGeom>
          <a:noFill/>
          <a:ln>
            <a:noFill/>
          </a:ln>
        </p:spPr>
      </p:pic>
      <p:pic>
        <p:nvPicPr>
          <p:cNvPr id="189" name="Google Shape;189;ge095a832cc_0_66"/>
          <p:cNvPicPr preferRelativeResize="0"/>
          <p:nvPr/>
        </p:nvPicPr>
        <p:blipFill>
          <a:blip r:embed="rId6">
            <a:alphaModFix/>
          </a:blip>
          <a:stretch>
            <a:fillRect/>
          </a:stretch>
        </p:blipFill>
        <p:spPr>
          <a:xfrm>
            <a:off x="5680650" y="1688570"/>
            <a:ext cx="2415900" cy="704400"/>
          </a:xfrm>
          <a:prstGeom prst="rect">
            <a:avLst/>
          </a:prstGeom>
          <a:noFill/>
          <a:ln>
            <a:noFill/>
          </a:ln>
        </p:spPr>
      </p:pic>
      <p:pic>
        <p:nvPicPr>
          <p:cNvPr id="190" name="Google Shape;190;ge095a832cc_0_66"/>
          <p:cNvPicPr preferRelativeResize="0"/>
          <p:nvPr/>
        </p:nvPicPr>
        <p:blipFill>
          <a:blip r:embed="rId7">
            <a:alphaModFix/>
          </a:blip>
          <a:stretch>
            <a:fillRect/>
          </a:stretch>
        </p:blipFill>
        <p:spPr>
          <a:xfrm>
            <a:off x="914100" y="3358330"/>
            <a:ext cx="2260101" cy="1165350"/>
          </a:xfrm>
          <a:prstGeom prst="rect">
            <a:avLst/>
          </a:prstGeom>
          <a:noFill/>
          <a:ln>
            <a:noFill/>
          </a:ln>
        </p:spPr>
      </p:pic>
      <p:pic>
        <p:nvPicPr>
          <p:cNvPr id="191" name="Google Shape;191;ge095a832cc_0_66"/>
          <p:cNvPicPr preferRelativeResize="0"/>
          <p:nvPr/>
        </p:nvPicPr>
        <p:blipFill>
          <a:blip r:embed="rId8">
            <a:alphaModFix/>
          </a:blip>
          <a:stretch>
            <a:fillRect/>
          </a:stretch>
        </p:blipFill>
        <p:spPr>
          <a:xfrm>
            <a:off x="3943318" y="3293125"/>
            <a:ext cx="1441571" cy="129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ddd6da7488_0_14"/>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gddd6da7488_0_14"/>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98" name="Google Shape;198;gddd6da7488_0_1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gddd6da7488_0_14"/>
          <p:cNvSpPr txBox="1"/>
          <p:nvPr/>
        </p:nvSpPr>
        <p:spPr>
          <a:xfrm>
            <a:off x="696125" y="277850"/>
            <a:ext cx="64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Aspectos técnicos Front-End</a:t>
            </a:r>
            <a:endParaRPr>
              <a:solidFill>
                <a:srgbClr val="404040"/>
              </a:solidFill>
            </a:endParaRPr>
          </a:p>
        </p:txBody>
      </p:sp>
      <p:pic>
        <p:nvPicPr>
          <p:cNvPr id="200" name="Google Shape;200;gddd6da7488_0_14"/>
          <p:cNvPicPr preferRelativeResize="0"/>
          <p:nvPr/>
        </p:nvPicPr>
        <p:blipFill>
          <a:blip r:embed="rId3">
            <a:alphaModFix/>
          </a:blip>
          <a:stretch>
            <a:fillRect/>
          </a:stretch>
        </p:blipFill>
        <p:spPr>
          <a:xfrm>
            <a:off x="933450" y="1423112"/>
            <a:ext cx="1743876" cy="1743876"/>
          </a:xfrm>
          <a:prstGeom prst="rect">
            <a:avLst/>
          </a:prstGeom>
          <a:noFill/>
          <a:ln>
            <a:noFill/>
          </a:ln>
        </p:spPr>
      </p:pic>
      <p:pic>
        <p:nvPicPr>
          <p:cNvPr id="201" name="Google Shape;201;gddd6da7488_0_14"/>
          <p:cNvPicPr preferRelativeResize="0"/>
          <p:nvPr/>
        </p:nvPicPr>
        <p:blipFill>
          <a:blip r:embed="rId4">
            <a:alphaModFix/>
          </a:blip>
          <a:stretch>
            <a:fillRect/>
          </a:stretch>
        </p:blipFill>
        <p:spPr>
          <a:xfrm>
            <a:off x="5865150" y="1635388"/>
            <a:ext cx="2793901" cy="1319350"/>
          </a:xfrm>
          <a:prstGeom prst="rect">
            <a:avLst/>
          </a:prstGeom>
          <a:noFill/>
          <a:ln>
            <a:noFill/>
          </a:ln>
        </p:spPr>
      </p:pic>
      <p:pic>
        <p:nvPicPr>
          <p:cNvPr id="202" name="Google Shape;202;gddd6da7488_0_14"/>
          <p:cNvPicPr preferRelativeResize="0"/>
          <p:nvPr/>
        </p:nvPicPr>
        <p:blipFill>
          <a:blip r:embed="rId5">
            <a:alphaModFix/>
          </a:blip>
          <a:stretch>
            <a:fillRect/>
          </a:stretch>
        </p:blipFill>
        <p:spPr>
          <a:xfrm>
            <a:off x="2885858" y="3542564"/>
            <a:ext cx="3372275" cy="657161"/>
          </a:xfrm>
          <a:prstGeom prst="rect">
            <a:avLst/>
          </a:prstGeom>
          <a:noFill/>
          <a:ln>
            <a:noFill/>
          </a:ln>
        </p:spPr>
      </p:pic>
      <p:pic>
        <p:nvPicPr>
          <p:cNvPr id="203" name="Google Shape;203;gddd6da7488_0_14"/>
          <p:cNvPicPr preferRelativeResize="0"/>
          <p:nvPr/>
        </p:nvPicPr>
        <p:blipFill>
          <a:blip r:embed="rId6">
            <a:alphaModFix/>
          </a:blip>
          <a:stretch>
            <a:fillRect/>
          </a:stretch>
        </p:blipFill>
        <p:spPr>
          <a:xfrm>
            <a:off x="3454725" y="1813075"/>
            <a:ext cx="1818998" cy="111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3966079" y="901900"/>
            <a:ext cx="4254900" cy="1816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ES" sz="2800">
                <a:solidFill>
                  <a:srgbClr val="3F3F3F"/>
                </a:solidFill>
                <a:latin typeface="Calibri"/>
                <a:ea typeface="Calibri"/>
                <a:cs typeface="Calibri"/>
                <a:sym typeface="Calibri"/>
              </a:rPr>
              <a:t>Análisis</a:t>
            </a:r>
            <a:r>
              <a:rPr b="1" lang="es-ES" sz="2800">
                <a:solidFill>
                  <a:srgbClr val="3F3F3F"/>
                </a:solidFill>
                <a:latin typeface="Calibri"/>
                <a:ea typeface="Calibri"/>
                <a:cs typeface="Calibri"/>
                <a:sym typeface="Calibri"/>
              </a:rPr>
              <a:t> y desarrollo de sistemas de </a:t>
            </a:r>
            <a:r>
              <a:rPr b="1" lang="es-ES" sz="2800">
                <a:solidFill>
                  <a:srgbClr val="3F3F3F"/>
                </a:solidFill>
                <a:latin typeface="Calibri"/>
                <a:ea typeface="Calibri"/>
                <a:cs typeface="Calibri"/>
                <a:sym typeface="Calibri"/>
              </a:rPr>
              <a:t>información</a:t>
            </a:r>
            <a:endParaRPr b="1" sz="2800">
              <a:solidFill>
                <a:srgbClr val="3F3F3F"/>
              </a:solidFill>
              <a:latin typeface="Calibri"/>
              <a:ea typeface="Calibri"/>
              <a:cs typeface="Calibri"/>
              <a:sym typeface="Calibri"/>
            </a:endParaRPr>
          </a:p>
          <a:p>
            <a:pPr indent="0" lvl="0" marL="0" marR="0" rtl="0" algn="r">
              <a:spcBef>
                <a:spcPts val="0"/>
              </a:spcBef>
              <a:spcAft>
                <a:spcPts val="0"/>
              </a:spcAft>
              <a:buNone/>
            </a:pPr>
            <a:r>
              <a:t/>
            </a:r>
            <a:endParaRPr b="1" sz="2800">
              <a:solidFill>
                <a:srgbClr val="3F3F3F"/>
              </a:solidFill>
              <a:latin typeface="Calibri"/>
              <a:ea typeface="Calibri"/>
              <a:cs typeface="Calibri"/>
              <a:sym typeface="Calibri"/>
            </a:endParaRPr>
          </a:p>
          <a:p>
            <a:pPr indent="0" lvl="0" marL="0" marR="0" rtl="0" algn="r">
              <a:spcBef>
                <a:spcPts val="0"/>
              </a:spcBef>
              <a:spcAft>
                <a:spcPts val="0"/>
              </a:spcAft>
              <a:buNone/>
            </a:pPr>
            <a:r>
              <a:rPr b="1" lang="es-ES" sz="2800">
                <a:solidFill>
                  <a:srgbClr val="3F3F3F"/>
                </a:solidFill>
                <a:latin typeface="Calibri"/>
                <a:ea typeface="Calibri"/>
                <a:cs typeface="Calibri"/>
                <a:sym typeface="Calibri"/>
              </a:rPr>
              <a:t>Ficha : 2062287</a:t>
            </a:r>
            <a:r>
              <a:rPr b="1" lang="es-ES" sz="2800">
                <a:solidFill>
                  <a:srgbClr val="3F3F3F"/>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ddc1e58ea0_1_1"/>
          <p:cNvSpPr txBox="1"/>
          <p:nvPr/>
        </p:nvSpPr>
        <p:spPr>
          <a:xfrm>
            <a:off x="893425" y="3358750"/>
            <a:ext cx="251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Jorge Hernan Mapura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Londoño</a:t>
            </a:r>
            <a:endParaRPr>
              <a:latin typeface="Calibri"/>
              <a:ea typeface="Calibri"/>
              <a:cs typeface="Calibri"/>
              <a:sym typeface="Calibri"/>
            </a:endParaRPr>
          </a:p>
        </p:txBody>
      </p:sp>
      <p:sp>
        <p:nvSpPr>
          <p:cNvPr id="66" name="Google Shape;66;gddc1e58ea0_1_1"/>
          <p:cNvSpPr txBox="1"/>
          <p:nvPr/>
        </p:nvSpPr>
        <p:spPr>
          <a:xfrm>
            <a:off x="3563013" y="3358750"/>
            <a:ext cx="241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Christian Camilo Calle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Gomez</a:t>
            </a:r>
            <a:endParaRPr>
              <a:latin typeface="Calibri"/>
              <a:ea typeface="Calibri"/>
              <a:cs typeface="Calibri"/>
              <a:sym typeface="Calibri"/>
            </a:endParaRPr>
          </a:p>
        </p:txBody>
      </p:sp>
      <p:sp>
        <p:nvSpPr>
          <p:cNvPr id="67" name="Google Shape;67;gddc1e58ea0_1_1"/>
          <p:cNvSpPr txBox="1"/>
          <p:nvPr/>
        </p:nvSpPr>
        <p:spPr>
          <a:xfrm>
            <a:off x="6074300" y="3358750"/>
            <a:ext cx="251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Luis Eduardo </a:t>
            </a:r>
            <a:r>
              <a:rPr lang="es-ES">
                <a:latin typeface="Calibri"/>
                <a:ea typeface="Calibri"/>
                <a:cs typeface="Calibri"/>
                <a:sym typeface="Calibri"/>
              </a:rPr>
              <a:t>Rodríguez</a:t>
            </a:r>
            <a:r>
              <a:rPr lang="es-ES">
                <a:latin typeface="Calibri"/>
                <a:ea typeface="Calibri"/>
                <a:cs typeface="Calibri"/>
                <a:sym typeface="Calibri"/>
              </a:rPr>
              <a:t> </a:t>
            </a:r>
            <a:endParaRPr>
              <a:latin typeface="Calibri"/>
              <a:ea typeface="Calibri"/>
              <a:cs typeface="Calibri"/>
              <a:sym typeface="Calibri"/>
            </a:endParaRPr>
          </a:p>
          <a:p>
            <a:pPr indent="0" lvl="0" marL="0" rtl="0" algn="ctr">
              <a:spcBef>
                <a:spcPts val="0"/>
              </a:spcBef>
              <a:spcAft>
                <a:spcPts val="0"/>
              </a:spcAft>
              <a:buNone/>
            </a:pPr>
            <a:r>
              <a:rPr lang="es-ES">
                <a:latin typeface="Calibri"/>
                <a:ea typeface="Calibri"/>
                <a:cs typeface="Calibri"/>
                <a:sym typeface="Calibri"/>
              </a:rPr>
              <a:t>Rendón</a:t>
            </a:r>
            <a:endParaRPr>
              <a:latin typeface="Calibri"/>
              <a:ea typeface="Calibri"/>
              <a:cs typeface="Calibri"/>
              <a:sym typeface="Calibri"/>
            </a:endParaRPr>
          </a:p>
        </p:txBody>
      </p:sp>
      <p:pic>
        <p:nvPicPr>
          <p:cNvPr id="68" name="Google Shape;68;gddc1e58ea0_1_1"/>
          <p:cNvPicPr preferRelativeResize="0"/>
          <p:nvPr/>
        </p:nvPicPr>
        <p:blipFill>
          <a:blip r:embed="rId3">
            <a:alphaModFix/>
          </a:blip>
          <a:stretch>
            <a:fillRect/>
          </a:stretch>
        </p:blipFill>
        <p:spPr>
          <a:xfrm>
            <a:off x="1345075" y="1636012"/>
            <a:ext cx="1611300" cy="1611300"/>
          </a:xfrm>
          <a:prstGeom prst="rect">
            <a:avLst/>
          </a:prstGeom>
          <a:noFill/>
          <a:ln>
            <a:noFill/>
          </a:ln>
        </p:spPr>
      </p:pic>
      <p:pic>
        <p:nvPicPr>
          <p:cNvPr id="69" name="Google Shape;69;gddc1e58ea0_1_1"/>
          <p:cNvPicPr preferRelativeResize="0"/>
          <p:nvPr/>
        </p:nvPicPr>
        <p:blipFill>
          <a:blip r:embed="rId4">
            <a:alphaModFix/>
          </a:blip>
          <a:stretch>
            <a:fillRect/>
          </a:stretch>
        </p:blipFill>
        <p:spPr>
          <a:xfrm>
            <a:off x="3834600" y="1539200"/>
            <a:ext cx="1708126" cy="1708126"/>
          </a:xfrm>
          <a:prstGeom prst="rect">
            <a:avLst/>
          </a:prstGeom>
          <a:noFill/>
          <a:ln>
            <a:noFill/>
          </a:ln>
        </p:spPr>
      </p:pic>
      <p:pic>
        <p:nvPicPr>
          <p:cNvPr id="70" name="Google Shape;70;gddc1e58ea0_1_1"/>
          <p:cNvPicPr preferRelativeResize="0"/>
          <p:nvPr/>
        </p:nvPicPr>
        <p:blipFill>
          <a:blip r:embed="rId5">
            <a:alphaModFix/>
          </a:blip>
          <a:stretch>
            <a:fillRect/>
          </a:stretch>
        </p:blipFill>
        <p:spPr>
          <a:xfrm>
            <a:off x="6455788" y="1539200"/>
            <a:ext cx="1708126" cy="1708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ge095a832cc_0_0"/>
          <p:cNvPicPr preferRelativeResize="0"/>
          <p:nvPr/>
        </p:nvPicPr>
        <p:blipFill>
          <a:blip r:embed="rId3">
            <a:alphaModFix/>
          </a:blip>
          <a:stretch>
            <a:fillRect/>
          </a:stretch>
        </p:blipFill>
        <p:spPr>
          <a:xfrm>
            <a:off x="665600" y="1689250"/>
            <a:ext cx="7916075" cy="2555650"/>
          </a:xfrm>
          <a:prstGeom prst="rect">
            <a:avLst/>
          </a:prstGeom>
          <a:noFill/>
          <a:ln>
            <a:noFill/>
          </a:ln>
        </p:spPr>
      </p:pic>
      <p:sp>
        <p:nvSpPr>
          <p:cNvPr id="76" name="Google Shape;76;ge095a832cc_0_0"/>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Logo del </a:t>
            </a:r>
            <a:r>
              <a:rPr b="1" lang="es-ES" sz="3600">
                <a:solidFill>
                  <a:schemeClr val="lt1"/>
                </a:solidFill>
                <a:latin typeface="Calibri"/>
                <a:ea typeface="Calibri"/>
                <a:cs typeface="Calibri"/>
                <a:sym typeface="Calibri"/>
              </a:rPr>
              <a:t>aplicativo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nvSpPr>
        <p:spPr>
          <a:xfrm>
            <a:off x="433025" y="292850"/>
            <a:ext cx="539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600">
                <a:solidFill>
                  <a:srgbClr val="404040"/>
                </a:solidFill>
                <a:latin typeface="Calibri"/>
                <a:ea typeface="Calibri"/>
                <a:cs typeface="Calibri"/>
                <a:sym typeface="Calibri"/>
              </a:rPr>
              <a:t>Video Promocional</a:t>
            </a:r>
            <a:endParaRPr b="1" sz="3600">
              <a:solidFill>
                <a:srgbClr val="404040"/>
              </a:solidFill>
              <a:latin typeface="Calibri"/>
              <a:ea typeface="Calibri"/>
              <a:cs typeface="Calibri"/>
              <a:sym typeface="Calibri"/>
            </a:endParaRPr>
          </a:p>
        </p:txBody>
      </p:sp>
      <p:pic>
        <p:nvPicPr>
          <p:cNvPr descr="--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82" name="Google Shape;82;p3" title="Promo1">
            <a:hlinkClick r:id="rId3"/>
          </p:cNvPr>
          <p:cNvPicPr preferRelativeResize="0"/>
          <p:nvPr/>
        </p:nvPicPr>
        <p:blipFill>
          <a:blip r:embed="rId4">
            <a:alphaModFix/>
          </a:blip>
          <a:stretch>
            <a:fillRect/>
          </a:stretch>
        </p:blipFill>
        <p:spPr>
          <a:xfrm>
            <a:off x="793225" y="1115450"/>
            <a:ext cx="7510750" cy="373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4"/>
          <p:cNvSpPr txBox="1"/>
          <p:nvPr/>
        </p:nvSpPr>
        <p:spPr>
          <a:xfrm>
            <a:off x="669155" y="277850"/>
            <a:ext cx="3765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Situación Actual</a:t>
            </a:r>
            <a:endParaRPr>
              <a:solidFill>
                <a:srgbClr val="404040"/>
              </a:solidFill>
            </a:endParaRPr>
          </a:p>
        </p:txBody>
      </p:sp>
      <p:sp>
        <p:nvSpPr>
          <p:cNvPr id="89" name="Google Shape;89;p4"/>
          <p:cNvSpPr/>
          <p:nvPr/>
        </p:nvSpPr>
        <p:spPr>
          <a:xfrm>
            <a:off x="4261450" y="1726650"/>
            <a:ext cx="3765900" cy="1351500"/>
          </a:xfrm>
          <a:prstGeom prst="rect">
            <a:avLst/>
          </a:prstGeom>
          <a:noFill/>
          <a:ln>
            <a:noFill/>
          </a:ln>
        </p:spPr>
        <p:txBody>
          <a:bodyPr anchorCtr="0" anchor="t" bIns="45700" lIns="91425" spcFirstLastPara="1" rIns="91425" wrap="square" tIns="45700">
            <a:noAutofit/>
          </a:bodyPr>
          <a:lstStyle/>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a:t>
            </a:r>
            <a:r>
              <a:rPr lang="es-ES" sz="1600">
                <a:solidFill>
                  <a:srgbClr val="404040"/>
                </a:solidFill>
                <a:latin typeface="Calibri"/>
                <a:ea typeface="Calibri"/>
                <a:cs typeface="Calibri"/>
                <a:sym typeface="Calibri"/>
              </a:rPr>
              <a:t>esorganización</a:t>
            </a:r>
            <a:r>
              <a:rPr lang="es-ES" sz="1600">
                <a:solidFill>
                  <a:srgbClr val="404040"/>
                </a:solidFill>
                <a:latin typeface="Calibri"/>
                <a:ea typeface="Calibri"/>
                <a:cs typeface="Calibri"/>
                <a:sym typeface="Calibri"/>
              </a:rPr>
              <a:t> de datos.</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Pérdida</a:t>
            </a:r>
            <a:r>
              <a:rPr lang="es-ES" sz="1600">
                <a:solidFill>
                  <a:srgbClr val="404040"/>
                </a:solidFill>
                <a:latin typeface="Calibri"/>
                <a:ea typeface="Calibri"/>
                <a:cs typeface="Calibri"/>
                <a:sym typeface="Calibri"/>
              </a:rPr>
              <a:t> del historial.</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Falta de control.</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chemeClr val="dk1"/>
                </a:solidFill>
                <a:latin typeface="Calibri"/>
                <a:ea typeface="Calibri"/>
                <a:cs typeface="Calibri"/>
                <a:sym typeface="Calibri"/>
              </a:rPr>
              <a:t>Desinformación</a:t>
            </a:r>
            <a:r>
              <a:rPr lang="es-ES" sz="1600">
                <a:solidFill>
                  <a:schemeClr val="dk1"/>
                </a:solidFill>
                <a:latin typeface="Calibri"/>
                <a:ea typeface="Calibri"/>
                <a:cs typeface="Calibri"/>
                <a:sym typeface="Calibri"/>
              </a:rPr>
              <a:t> del cliente. </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Char char="●"/>
            </a:pPr>
            <a:r>
              <a:rPr lang="es-ES" sz="1600">
                <a:solidFill>
                  <a:schemeClr val="dk1"/>
                </a:solidFill>
                <a:latin typeface="Calibri"/>
                <a:ea typeface="Calibri"/>
                <a:cs typeface="Calibri"/>
                <a:sym typeface="Calibri"/>
              </a:rPr>
              <a:t>R</a:t>
            </a:r>
            <a:r>
              <a:rPr lang="es-ES" sz="1600">
                <a:solidFill>
                  <a:schemeClr val="dk1"/>
                </a:solidFill>
                <a:latin typeface="Calibri"/>
                <a:ea typeface="Calibri"/>
                <a:cs typeface="Calibri"/>
                <a:sym typeface="Calibri"/>
              </a:rPr>
              <a:t>egistros</a:t>
            </a:r>
            <a:r>
              <a:rPr lang="es-ES" sz="1600">
                <a:solidFill>
                  <a:schemeClr val="dk1"/>
                </a:solidFill>
                <a:latin typeface="Calibri"/>
                <a:ea typeface="Calibri"/>
                <a:cs typeface="Calibri"/>
                <a:sym typeface="Calibri"/>
              </a:rPr>
              <a:t> </a:t>
            </a:r>
            <a:r>
              <a:rPr lang="es-ES" sz="1600">
                <a:solidFill>
                  <a:schemeClr val="dk1"/>
                </a:solidFill>
                <a:latin typeface="Calibri"/>
                <a:ea typeface="Calibri"/>
                <a:cs typeface="Calibri"/>
                <a:sym typeface="Calibri"/>
              </a:rPr>
              <a:t>físicos.</a:t>
            </a:r>
            <a:endParaRPr sz="1600">
              <a:solidFill>
                <a:schemeClr val="dk1"/>
              </a:solidFill>
              <a:latin typeface="Calibri"/>
              <a:ea typeface="Calibri"/>
              <a:cs typeface="Calibri"/>
              <a:sym typeface="Calibri"/>
            </a:endParaRPr>
          </a:p>
        </p:txBody>
      </p:sp>
      <p:pic>
        <p:nvPicPr>
          <p:cNvPr id="90" name="Google Shape;90;p4"/>
          <p:cNvPicPr preferRelativeResize="0"/>
          <p:nvPr/>
        </p:nvPicPr>
        <p:blipFill>
          <a:blip r:embed="rId3">
            <a:alphaModFix/>
          </a:blip>
          <a:stretch>
            <a:fillRect/>
          </a:stretch>
        </p:blipFill>
        <p:spPr>
          <a:xfrm>
            <a:off x="1320000" y="1131113"/>
            <a:ext cx="2140375" cy="288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e095a832cc_0_14"/>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6" name="Google Shape;96;ge095a832cc_0_14"/>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ge095a832cc_0_14"/>
          <p:cNvSpPr txBox="1"/>
          <p:nvPr/>
        </p:nvSpPr>
        <p:spPr>
          <a:xfrm>
            <a:off x="669148" y="277850"/>
            <a:ext cx="51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Problema</a:t>
            </a:r>
            <a:r>
              <a:rPr b="1" lang="es-ES" sz="3600">
                <a:solidFill>
                  <a:srgbClr val="404040"/>
                </a:solidFill>
                <a:latin typeface="Calibri"/>
                <a:ea typeface="Calibri"/>
                <a:cs typeface="Calibri"/>
                <a:sym typeface="Calibri"/>
              </a:rPr>
              <a:t> encontrado</a:t>
            </a:r>
            <a:endParaRPr>
              <a:solidFill>
                <a:srgbClr val="404040"/>
              </a:solidFill>
            </a:endParaRPr>
          </a:p>
        </p:txBody>
      </p:sp>
      <p:sp>
        <p:nvSpPr>
          <p:cNvPr id="98" name="Google Shape;98;ge095a832cc_0_14"/>
          <p:cNvSpPr/>
          <p:nvPr/>
        </p:nvSpPr>
        <p:spPr>
          <a:xfrm>
            <a:off x="3772675" y="2052600"/>
            <a:ext cx="4209000" cy="941100"/>
          </a:xfrm>
          <a:prstGeom prst="rect">
            <a:avLst/>
          </a:prstGeom>
          <a:noFill/>
          <a:ln>
            <a:noFill/>
          </a:ln>
        </p:spPr>
        <p:txBody>
          <a:bodyPr anchorCtr="0" anchor="t" bIns="45700" lIns="91425" spcFirstLastPara="1" rIns="91425" wrap="square" tIns="45700">
            <a:noAutofit/>
          </a:bodyPr>
          <a:lstStyle/>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S</a:t>
            </a:r>
            <a:r>
              <a:rPr lang="es-ES" sz="1600">
                <a:solidFill>
                  <a:srgbClr val="404040"/>
                </a:solidFill>
                <a:latin typeface="Calibri"/>
                <a:ea typeface="Calibri"/>
                <a:cs typeface="Calibri"/>
                <a:sym typeface="Calibri"/>
              </a:rPr>
              <a:t>istematización</a:t>
            </a:r>
            <a:r>
              <a:rPr lang="es-ES" sz="1600">
                <a:solidFill>
                  <a:srgbClr val="404040"/>
                </a:solidFill>
                <a:latin typeface="Calibri"/>
                <a:ea typeface="Calibri"/>
                <a:cs typeface="Calibri"/>
                <a:sym typeface="Calibri"/>
              </a:rPr>
              <a:t> de datos.</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Deso</a:t>
            </a:r>
            <a:r>
              <a:rPr lang="es-ES" sz="1600">
                <a:solidFill>
                  <a:srgbClr val="404040"/>
                </a:solidFill>
                <a:latin typeface="Calibri"/>
                <a:ea typeface="Calibri"/>
                <a:cs typeface="Calibri"/>
                <a:sym typeface="Calibri"/>
              </a:rPr>
              <a:t>rganización</a:t>
            </a:r>
            <a:r>
              <a:rPr lang="es-ES" sz="1600">
                <a:solidFill>
                  <a:srgbClr val="404040"/>
                </a:solidFill>
                <a:latin typeface="Calibri"/>
                <a:ea typeface="Calibri"/>
                <a:cs typeface="Calibri"/>
                <a:sym typeface="Calibri"/>
              </a:rPr>
              <a:t> de espacio de trabajo.</a:t>
            </a:r>
            <a:endParaRPr sz="1600">
              <a:solidFill>
                <a:srgbClr val="404040"/>
              </a:solidFill>
              <a:latin typeface="Calibri"/>
              <a:ea typeface="Calibri"/>
              <a:cs typeface="Calibri"/>
              <a:sym typeface="Calibri"/>
            </a:endParaRPr>
          </a:p>
          <a:p>
            <a:pPr indent="-330200" lvl="0" marL="457200" rtl="0" algn="l">
              <a:lnSpc>
                <a:spcPct val="107916"/>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Poca </a:t>
            </a:r>
            <a:r>
              <a:rPr lang="es-ES" sz="1600">
                <a:solidFill>
                  <a:srgbClr val="404040"/>
                </a:solidFill>
                <a:latin typeface="Calibri"/>
                <a:ea typeface="Calibri"/>
                <a:cs typeface="Calibri"/>
                <a:sym typeface="Calibri"/>
              </a:rPr>
              <a:t>eficiencia</a:t>
            </a:r>
            <a:r>
              <a:rPr lang="es-ES" sz="1600">
                <a:solidFill>
                  <a:srgbClr val="404040"/>
                </a:solidFill>
                <a:latin typeface="Calibri"/>
                <a:ea typeface="Calibri"/>
                <a:cs typeface="Calibri"/>
                <a:sym typeface="Calibri"/>
              </a:rPr>
              <a:t> y </a:t>
            </a:r>
            <a:r>
              <a:rPr lang="es-ES" sz="1600">
                <a:solidFill>
                  <a:srgbClr val="404040"/>
                </a:solidFill>
                <a:latin typeface="Calibri"/>
                <a:ea typeface="Calibri"/>
                <a:cs typeface="Calibri"/>
                <a:sym typeface="Calibri"/>
              </a:rPr>
              <a:t>comunicación.</a:t>
            </a:r>
            <a:endParaRPr sz="1600">
              <a:solidFill>
                <a:srgbClr val="404040"/>
              </a:solidFill>
              <a:latin typeface="Calibri"/>
              <a:ea typeface="Calibri"/>
              <a:cs typeface="Calibri"/>
              <a:sym typeface="Calibri"/>
            </a:endParaRPr>
          </a:p>
        </p:txBody>
      </p:sp>
      <p:pic>
        <p:nvPicPr>
          <p:cNvPr id="99" name="Google Shape;99;ge095a832cc_0_14"/>
          <p:cNvPicPr preferRelativeResize="0"/>
          <p:nvPr/>
        </p:nvPicPr>
        <p:blipFill>
          <a:blip r:embed="rId3">
            <a:alphaModFix/>
          </a:blip>
          <a:stretch>
            <a:fillRect/>
          </a:stretch>
        </p:blipFill>
        <p:spPr>
          <a:xfrm>
            <a:off x="1800650" y="1101138"/>
            <a:ext cx="1258025" cy="310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e095a832cc_0_22"/>
          <p:cNvSpPr txBox="1"/>
          <p:nvPr/>
        </p:nvSpPr>
        <p:spPr>
          <a:xfrm>
            <a:off x="1221175" y="1288375"/>
            <a:ext cx="7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5" name="Google Shape;105;ge095a832cc_0_22"/>
          <p:cNvSpPr txBox="1"/>
          <p:nvPr/>
        </p:nvSpPr>
        <p:spPr>
          <a:xfrm>
            <a:off x="669150" y="1288375"/>
            <a:ext cx="7989900" cy="3540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Clr>
                <a:schemeClr val="dk1"/>
              </a:buClr>
              <a:buSzPts val="1100"/>
              <a:buFont typeface="Arial"/>
              <a:buNone/>
            </a:pPr>
            <a:r>
              <a:t/>
            </a:r>
            <a:endParaRPr sz="1100">
              <a:latin typeface="Calibri"/>
              <a:ea typeface="Calibri"/>
              <a:cs typeface="Calibri"/>
              <a:sym typeface="Calibri"/>
            </a:endParaRPr>
          </a:p>
        </p:txBody>
      </p:sp>
      <p:sp>
        <p:nvSpPr>
          <p:cNvPr id="106" name="Google Shape;106;ge095a832cc_0_22"/>
          <p:cNvSpPr/>
          <p:nvPr/>
        </p:nvSpPr>
        <p:spPr>
          <a:xfrm>
            <a:off x="772325" y="878745"/>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ge095a832cc_0_22"/>
          <p:cNvSpPr txBox="1"/>
          <p:nvPr/>
        </p:nvSpPr>
        <p:spPr>
          <a:xfrm>
            <a:off x="669148" y="277850"/>
            <a:ext cx="51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rgbClr val="404040"/>
                </a:solidFill>
                <a:latin typeface="Calibri"/>
                <a:ea typeface="Calibri"/>
                <a:cs typeface="Calibri"/>
                <a:sym typeface="Calibri"/>
              </a:rPr>
              <a:t>Solución</a:t>
            </a:r>
            <a:r>
              <a:rPr b="1" lang="es-ES" sz="3600">
                <a:solidFill>
                  <a:srgbClr val="404040"/>
                </a:solidFill>
                <a:latin typeface="Calibri"/>
                <a:ea typeface="Calibri"/>
                <a:cs typeface="Calibri"/>
                <a:sym typeface="Calibri"/>
              </a:rPr>
              <a:t> Propuesta</a:t>
            </a:r>
            <a:endParaRPr>
              <a:solidFill>
                <a:srgbClr val="404040"/>
              </a:solidFill>
            </a:endParaRPr>
          </a:p>
        </p:txBody>
      </p:sp>
      <p:sp>
        <p:nvSpPr>
          <p:cNvPr id="108" name="Google Shape;108;ge095a832cc_0_22"/>
          <p:cNvSpPr/>
          <p:nvPr/>
        </p:nvSpPr>
        <p:spPr>
          <a:xfrm>
            <a:off x="1165075" y="1437100"/>
            <a:ext cx="4994700" cy="3036900"/>
          </a:xfrm>
          <a:prstGeom prst="rect">
            <a:avLst/>
          </a:prstGeom>
          <a:noFill/>
          <a:ln>
            <a:noFill/>
          </a:ln>
        </p:spPr>
        <p:txBody>
          <a:bodyPr anchorCtr="0" anchor="t" bIns="45700" lIns="91425" spcFirstLastPara="1" rIns="91425" wrap="square" tIns="45700">
            <a:noAutofit/>
          </a:bodyPr>
          <a:lstStyle/>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Antecedente de los dispositivos.</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M</a:t>
            </a:r>
            <a:r>
              <a:rPr lang="es-ES" sz="1600">
                <a:solidFill>
                  <a:srgbClr val="404040"/>
                </a:solidFill>
                <a:latin typeface="Calibri"/>
                <a:ea typeface="Calibri"/>
                <a:cs typeface="Calibri"/>
                <a:sym typeface="Calibri"/>
              </a:rPr>
              <a:t>etodología</a:t>
            </a:r>
            <a:r>
              <a:rPr lang="es-ES" sz="1600">
                <a:solidFill>
                  <a:srgbClr val="404040"/>
                </a:solidFill>
                <a:latin typeface="Calibri"/>
                <a:ea typeface="Calibri"/>
                <a:cs typeface="Calibri"/>
                <a:sym typeface="Calibri"/>
              </a:rPr>
              <a:t> kanban.</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Informe del cliente.</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Disponibilidad de consulta del cliente</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Ordenamiento según el estado de cada dispositivo.</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Historial de ingreso de dispositivos por mes.</a:t>
            </a:r>
            <a:endParaRPr sz="1600">
              <a:solidFill>
                <a:srgbClr val="404040"/>
              </a:solidFill>
              <a:latin typeface="Calibri"/>
              <a:ea typeface="Calibri"/>
              <a:cs typeface="Calibri"/>
              <a:sym typeface="Calibri"/>
            </a:endParaRPr>
          </a:p>
          <a:p>
            <a:pPr indent="-330200" lvl="0" marL="457200" marR="0" rtl="0" algn="just">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Accesibilidad para formar un equipo en el entorno de trabajo.</a:t>
            </a:r>
            <a:endParaRPr sz="1600">
              <a:solidFill>
                <a:srgbClr val="404040"/>
              </a:solidFill>
              <a:latin typeface="Calibri"/>
              <a:ea typeface="Calibri"/>
              <a:cs typeface="Calibri"/>
              <a:sym typeface="Calibri"/>
            </a:endParaRPr>
          </a:p>
        </p:txBody>
      </p:sp>
      <p:pic>
        <p:nvPicPr>
          <p:cNvPr id="109" name="Google Shape;109;ge095a832cc_0_22"/>
          <p:cNvPicPr preferRelativeResize="0"/>
          <p:nvPr/>
        </p:nvPicPr>
        <p:blipFill>
          <a:blip r:embed="rId3">
            <a:alphaModFix/>
          </a:blip>
          <a:stretch>
            <a:fillRect/>
          </a:stretch>
        </p:blipFill>
        <p:spPr>
          <a:xfrm>
            <a:off x="6280202" y="924350"/>
            <a:ext cx="1757624" cy="303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095a832cc_0_30"/>
          <p:cNvSpPr txBox="1"/>
          <p:nvPr/>
        </p:nvSpPr>
        <p:spPr>
          <a:xfrm>
            <a:off x="382874" y="249500"/>
            <a:ext cx="4847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600">
                <a:solidFill>
                  <a:schemeClr val="lt1"/>
                </a:solidFill>
                <a:latin typeface="Calibri"/>
                <a:ea typeface="Calibri"/>
                <a:cs typeface="Calibri"/>
                <a:sym typeface="Calibri"/>
              </a:rPr>
              <a:t>¿</a:t>
            </a:r>
            <a:r>
              <a:rPr b="1" lang="es-ES" sz="3600">
                <a:solidFill>
                  <a:schemeClr val="lt1"/>
                </a:solidFill>
                <a:latin typeface="Calibri"/>
                <a:ea typeface="Calibri"/>
                <a:cs typeface="Calibri"/>
                <a:sym typeface="Calibri"/>
              </a:rPr>
              <a:t>Qué</a:t>
            </a:r>
            <a:r>
              <a:rPr b="1" lang="es-ES" sz="3600">
                <a:solidFill>
                  <a:schemeClr val="lt1"/>
                </a:solidFill>
                <a:latin typeface="Calibri"/>
                <a:ea typeface="Calibri"/>
                <a:cs typeface="Calibri"/>
                <a:sym typeface="Calibri"/>
              </a:rPr>
              <a:t> es Data Filter?</a:t>
            </a:r>
            <a:endParaRPr/>
          </a:p>
        </p:txBody>
      </p:sp>
      <p:sp>
        <p:nvSpPr>
          <p:cNvPr id="115" name="Google Shape;115;ge095a832cc_0_30"/>
          <p:cNvSpPr txBox="1"/>
          <p:nvPr/>
        </p:nvSpPr>
        <p:spPr>
          <a:xfrm>
            <a:off x="1002600" y="2007800"/>
            <a:ext cx="7138800" cy="1494900"/>
          </a:xfrm>
          <a:prstGeom prst="rect">
            <a:avLst/>
          </a:prstGeom>
          <a:noFill/>
          <a:ln>
            <a:noFill/>
          </a:ln>
        </p:spPr>
        <p:txBody>
          <a:bodyPr anchorCtr="0" anchor="t" bIns="91425" lIns="91425" spcFirstLastPara="1" rIns="91425" wrap="square" tIns="91425">
            <a:spAutoFit/>
          </a:bodyPr>
          <a:lstStyle/>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Aplicación web, cuyo objetivo es gestionar el proceso de los dispositivo que ingresen a un taller de mantenimiento.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Brindar un orden en el ingreso de estos equipos al taller.</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Priorizar las </a:t>
            </a:r>
            <a:r>
              <a:rPr lang="es-ES" sz="1600">
                <a:solidFill>
                  <a:srgbClr val="404040"/>
                </a:solidFill>
                <a:latin typeface="Calibri"/>
                <a:ea typeface="Calibri"/>
                <a:cs typeface="Calibri"/>
                <a:sym typeface="Calibri"/>
              </a:rPr>
              <a:t>órdenes</a:t>
            </a:r>
            <a:r>
              <a:rPr lang="es-ES" sz="1600">
                <a:solidFill>
                  <a:srgbClr val="404040"/>
                </a:solidFill>
                <a:latin typeface="Calibri"/>
                <a:ea typeface="Calibri"/>
                <a:cs typeface="Calibri"/>
                <a:sym typeface="Calibri"/>
              </a:rPr>
              <a:t> de trabajo.</a:t>
            </a:r>
            <a:endParaRPr sz="1600">
              <a:solidFill>
                <a:srgbClr val="404040"/>
              </a:solidFill>
              <a:latin typeface="Calibri"/>
              <a:ea typeface="Calibri"/>
              <a:cs typeface="Calibri"/>
              <a:sym typeface="Calibri"/>
            </a:endParaRPr>
          </a:p>
          <a:p>
            <a:pPr indent="-330200" lvl="0" marL="457200" rtl="0" algn="l">
              <a:lnSpc>
                <a:spcPct val="108000"/>
              </a:lnSpc>
              <a:spcBef>
                <a:spcPts val="0"/>
              </a:spcBef>
              <a:spcAft>
                <a:spcPts val="0"/>
              </a:spcAft>
              <a:buClr>
                <a:srgbClr val="404040"/>
              </a:buClr>
              <a:buSzPts val="1600"/>
              <a:buFont typeface="Calibri"/>
              <a:buChar char="●"/>
            </a:pPr>
            <a:r>
              <a:rPr lang="es-ES" sz="1600">
                <a:solidFill>
                  <a:srgbClr val="404040"/>
                </a:solidFill>
                <a:latin typeface="Calibri"/>
                <a:ea typeface="Calibri"/>
                <a:cs typeface="Calibri"/>
                <a:sym typeface="Calibri"/>
              </a:rPr>
              <a:t>Darle al gerente de la empresa un mayor conocimiento de cada cliente.</a:t>
            </a:r>
            <a:endParaRPr sz="1600">
              <a:solidFill>
                <a:srgbClr val="40404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