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gQLmTGKYQmAo/yNlimbffz7VXJ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355113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e13551136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095a832c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e095a832cc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095a832c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e095a832c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095a832c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e095a832cc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135511360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e135511360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095a832c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e095a832cc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dd6da74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ddd6da748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31800b1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e31800b12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dc1e58ea0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dc1e58ea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095a832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e095a832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095a832c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e095a832cc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095a832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e095a832c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095a832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095a832c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id="12" name="Google Shape;12;p1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27"/>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3" name="Shape 13"/>
        <p:cNvGrpSpPr/>
        <p:nvPr/>
      </p:nvGrpSpPr>
      <p:grpSpPr>
        <a:xfrm>
          <a:off x="0" y="0"/>
          <a:ext cx="0" cy="0"/>
          <a:chOff x="0" y="0"/>
          <a:chExt cx="0" cy="0"/>
        </a:xfrm>
      </p:grpSpPr>
      <p:pic>
        <p:nvPicPr>
          <p:cNvPr id="14" name="Google Shape;14;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5" name="Shape 15"/>
        <p:cNvGrpSpPr/>
        <p:nvPr/>
      </p:nvGrpSpPr>
      <p:grpSpPr>
        <a:xfrm>
          <a:off x="0" y="0"/>
          <a:ext cx="0" cy="0"/>
          <a:chOff x="0" y="0"/>
          <a:chExt cx="0" cy="0"/>
        </a:xfrm>
      </p:grpSpPr>
      <p:pic>
        <p:nvPicPr>
          <p:cNvPr id="16" name="Google Shape;16;p19"/>
          <p:cNvPicPr preferRelativeResize="0"/>
          <p:nvPr/>
        </p:nvPicPr>
        <p:blipFill rotWithShape="1">
          <a:blip r:embed="rId2">
            <a:alphaModFix/>
          </a:blip>
          <a:srcRect b="81517" l="88730" r="0" t="0"/>
          <a:stretch/>
        </p:blipFill>
        <p:spPr>
          <a:xfrm>
            <a:off x="8113486" y="0"/>
            <a:ext cx="1030514" cy="9506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7" name="Shape 17"/>
        <p:cNvGrpSpPr/>
        <p:nvPr/>
      </p:nvGrpSpPr>
      <p:grpSpPr>
        <a:xfrm>
          <a:off x="0" y="0"/>
          <a:ext cx="0" cy="0"/>
          <a:chOff x="0" y="0"/>
          <a:chExt cx="0" cy="0"/>
        </a:xfrm>
      </p:grpSpPr>
      <p:pic>
        <p:nvPicPr>
          <p:cNvPr id="18" name="Google Shape;18;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9"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1" name="Shape 21"/>
        <p:cNvGrpSpPr/>
        <p:nvPr/>
      </p:nvGrpSpPr>
      <p:grpSpPr>
        <a:xfrm>
          <a:off x="0" y="0"/>
          <a:ext cx="0" cy="0"/>
          <a:chOff x="0" y="0"/>
          <a:chExt cx="0" cy="0"/>
        </a:xfrm>
      </p:grpSpPr>
      <p:pic>
        <p:nvPicPr>
          <p:cNvPr id="22" name="Google Shape;22;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3" name="Shape 23"/>
        <p:cNvGrpSpPr/>
        <p:nvPr/>
      </p:nvGrpSpPr>
      <p:grpSpPr>
        <a:xfrm>
          <a:off x="0" y="0"/>
          <a:ext cx="0" cy="0"/>
          <a:chOff x="0" y="0"/>
          <a:chExt cx="0" cy="0"/>
        </a:xfrm>
      </p:grpSpPr>
      <p:pic>
        <p:nvPicPr>
          <p:cNvPr id="24" name="Google Shape;24;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8" name="Google Shape;28;p2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9" name="Google Shape;29;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5"/>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5" name="Google Shape;35;p2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6" name="Google Shape;36;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0.png"/><Relationship Id="rId8"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34.png"/><Relationship Id="rId6" Type="http://schemas.openxmlformats.org/officeDocument/2006/relationships/image" Target="../media/image28.png"/><Relationship Id="rId7" Type="http://schemas.openxmlformats.org/officeDocument/2006/relationships/image" Target="../media/image27.png"/><Relationship Id="rId8"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21.png"/><Relationship Id="rId6"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www.youtube.com/watch?v=n1kLxYntmBo" TargetMode="External"/><Relationship Id="rId4" Type="http://schemas.openxmlformats.org/officeDocument/2006/relationships/image" Target="../media/image3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07bs1ao8tPo" TargetMode="Externa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651650" y="1019500"/>
            <a:ext cx="2569200" cy="954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800">
                <a:solidFill>
                  <a:srgbClr val="3F3F3F"/>
                </a:solidFill>
                <a:latin typeface="Calibri"/>
                <a:ea typeface="Calibri"/>
                <a:cs typeface="Calibri"/>
                <a:sym typeface="Calibri"/>
              </a:rPr>
              <a:t>Proyecto Formativo</a:t>
            </a:r>
            <a:endParaRPr b="1" sz="2800">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e135511360_0_28"/>
          <p:cNvSpPr txBox="1"/>
          <p:nvPr/>
        </p:nvSpPr>
        <p:spPr>
          <a:xfrm>
            <a:off x="382874" y="249500"/>
            <a:ext cx="4847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¿Qué es Data Filter?</a:t>
            </a:r>
            <a:endParaRPr/>
          </a:p>
        </p:txBody>
      </p:sp>
      <p:sp>
        <p:nvSpPr>
          <p:cNvPr id="121" name="Google Shape;121;ge135511360_0_28"/>
          <p:cNvSpPr txBox="1"/>
          <p:nvPr/>
        </p:nvSpPr>
        <p:spPr>
          <a:xfrm>
            <a:off x="1002600" y="1611225"/>
            <a:ext cx="7138800" cy="2824800"/>
          </a:xfrm>
          <a:prstGeom prst="rect">
            <a:avLst/>
          </a:prstGeom>
          <a:noFill/>
          <a:ln>
            <a:noFill/>
          </a:ln>
        </p:spPr>
        <p:txBody>
          <a:bodyPr anchorCtr="0" anchor="t" bIns="91425" lIns="91425" spcFirstLastPara="1" rIns="91425" wrap="square" tIns="91425">
            <a:spAutoFit/>
          </a:bodyPr>
          <a:lstStyle/>
          <a:p>
            <a:pPr indent="0" lvl="0" marL="0" rtl="0" algn="l">
              <a:lnSpc>
                <a:spcPct val="108000"/>
              </a:lnSpc>
              <a:spcBef>
                <a:spcPts val="0"/>
              </a:spcBef>
              <a:spcAft>
                <a:spcPts val="0"/>
              </a:spcAft>
              <a:buNone/>
            </a:pPr>
            <a:r>
              <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 Facilitar el trabajo de los empleados del taller de mantenimiento, para que puedan documentar el avance que llevan respecto a un dispositivo, logrando mantener actualizado al cliente (dueño del equipo) cuando este desee consultar el estado del mismo.</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El sistema permitirá evidenciar en tiempo real las tareas que está realizando cada uno de los empleados del taller.</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Mantener un historial detallado y actualizado de los trabajo realizados a cada dispositivo y poder disponer de él en caso de consulta para próximos mantenimientos.</a:t>
            </a:r>
            <a:endParaRPr>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e095a832cc_0_34"/>
          <p:cNvSpPr/>
          <p:nvPr/>
        </p:nvSpPr>
        <p:spPr>
          <a:xfrm flipH="1" rot="-5388726">
            <a:off x="2673441" y="2673275"/>
            <a:ext cx="3842121" cy="32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ge095a832cc_0_34"/>
          <p:cNvSpPr txBox="1"/>
          <p:nvPr/>
        </p:nvSpPr>
        <p:spPr>
          <a:xfrm>
            <a:off x="4934025" y="801738"/>
            <a:ext cx="3270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Funcionalidades </a:t>
            </a:r>
            <a:endParaRPr>
              <a:solidFill>
                <a:srgbClr val="404040"/>
              </a:solidFill>
            </a:endParaRPr>
          </a:p>
        </p:txBody>
      </p:sp>
      <p:sp>
        <p:nvSpPr>
          <p:cNvPr id="128" name="Google Shape;128;ge095a832cc_0_34"/>
          <p:cNvSpPr/>
          <p:nvPr/>
        </p:nvSpPr>
        <p:spPr>
          <a:xfrm>
            <a:off x="213129" y="1661258"/>
            <a:ext cx="3972600" cy="1821000"/>
          </a:xfrm>
          <a:prstGeom prst="rect">
            <a:avLst/>
          </a:prstGeom>
          <a:noFill/>
          <a:ln>
            <a:noFill/>
          </a:ln>
        </p:spPr>
        <p:txBody>
          <a:bodyPr anchorCtr="0" anchor="t" bIns="45700" lIns="91425" spcFirstLastPara="1" rIns="91425" wrap="square" tIns="45700">
            <a:noAutofit/>
          </a:bodyPr>
          <a:lstStyle/>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Fácil de usar.</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Administración sencilla.</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Almacenamiento y gestión de datos.</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Actualizaciones y soporte en línea.</a:t>
            </a:r>
            <a:endParaRPr sz="1600">
              <a:solidFill>
                <a:schemeClr val="dk1"/>
              </a:solidFill>
              <a:latin typeface="Calibri"/>
              <a:ea typeface="Calibri"/>
              <a:cs typeface="Calibri"/>
              <a:sym typeface="Calibri"/>
            </a:endParaRPr>
          </a:p>
        </p:txBody>
      </p:sp>
      <p:sp>
        <p:nvSpPr>
          <p:cNvPr id="129" name="Google Shape;129;ge095a832cc_0_34"/>
          <p:cNvSpPr txBox="1"/>
          <p:nvPr/>
        </p:nvSpPr>
        <p:spPr>
          <a:xfrm>
            <a:off x="5150050" y="1449425"/>
            <a:ext cx="3375600" cy="24801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Múltiples usuarios.</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Múltiples entornos de trabajo.</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Asociar colaboradores a los entornos de trabajo.</a:t>
            </a:r>
            <a:endParaRPr b="1" sz="1600">
              <a:solidFill>
                <a:schemeClr val="dk1"/>
              </a:solidFill>
              <a:latin typeface="Calibri"/>
              <a:ea typeface="Calibri"/>
              <a:cs typeface="Calibri"/>
              <a:sym typeface="Calibri"/>
            </a:endParaRPr>
          </a:p>
          <a:p>
            <a:pPr indent="-330200" lvl="0" marL="457200" rtl="0" algn="l">
              <a:lnSpc>
                <a:spcPct val="108000"/>
              </a:lnSpc>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Documentar el avance del trabajo realizado a un dispositivo</a:t>
            </a:r>
            <a:r>
              <a:rPr lang="es-E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330200" lvl="0" marL="457200" rtl="0" algn="l">
              <a:lnSpc>
                <a:spcPct val="108000"/>
              </a:lnSpc>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Historial de trabajo realizado sobre un dispositivo.</a:t>
            </a:r>
            <a:endParaRPr>
              <a:latin typeface="Calibri"/>
              <a:ea typeface="Calibri"/>
              <a:cs typeface="Calibri"/>
              <a:sym typeface="Calibri"/>
            </a:endParaRPr>
          </a:p>
        </p:txBody>
      </p:sp>
      <p:sp>
        <p:nvSpPr>
          <p:cNvPr id="130" name="Google Shape;130;ge095a832cc_0_34"/>
          <p:cNvSpPr txBox="1"/>
          <p:nvPr/>
        </p:nvSpPr>
        <p:spPr>
          <a:xfrm>
            <a:off x="610475" y="801750"/>
            <a:ext cx="2947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Características </a:t>
            </a:r>
            <a:endParaRPr>
              <a:solidFill>
                <a:srgbClr val="40404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e095a832cc_0_42"/>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6" name="Google Shape;136;ge095a832cc_0_42"/>
          <p:cNvSpPr txBox="1"/>
          <p:nvPr/>
        </p:nvSpPr>
        <p:spPr>
          <a:xfrm>
            <a:off x="669150" y="1288375"/>
            <a:ext cx="79899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37" name="Google Shape;137;ge095a832cc_0_42"/>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ge095a832cc_0_42"/>
          <p:cNvSpPr txBox="1"/>
          <p:nvPr/>
        </p:nvSpPr>
        <p:spPr>
          <a:xfrm>
            <a:off x="696125" y="277850"/>
            <a:ext cx="6420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Alcance y </a:t>
            </a:r>
            <a:r>
              <a:rPr b="1" lang="es-ES" sz="3600">
                <a:solidFill>
                  <a:srgbClr val="404040"/>
                </a:solidFill>
                <a:latin typeface="Calibri"/>
                <a:ea typeface="Calibri"/>
                <a:cs typeface="Calibri"/>
                <a:sym typeface="Calibri"/>
              </a:rPr>
              <a:t>proyección</a:t>
            </a:r>
            <a:endParaRPr>
              <a:solidFill>
                <a:srgbClr val="404040"/>
              </a:solidFill>
            </a:endParaRPr>
          </a:p>
        </p:txBody>
      </p:sp>
      <p:sp>
        <p:nvSpPr>
          <p:cNvPr id="139" name="Google Shape;139;ge095a832cc_0_42"/>
          <p:cNvSpPr/>
          <p:nvPr/>
        </p:nvSpPr>
        <p:spPr>
          <a:xfrm>
            <a:off x="772325" y="1288375"/>
            <a:ext cx="8057100" cy="32232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lang="es-ES" sz="1600">
                <a:solidFill>
                  <a:srgbClr val="404040"/>
                </a:solidFill>
                <a:latin typeface="Calibri"/>
                <a:ea typeface="Calibri"/>
                <a:cs typeface="Calibri"/>
                <a:sym typeface="Calibri"/>
              </a:rPr>
              <a:t>          Generar un gran impacto en cada usuario que interaccione con el aplicativo.</a:t>
            </a:r>
            <a:endParaRPr sz="1600">
              <a:solidFill>
                <a:srgbClr val="404040"/>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           </a:t>
            </a:r>
            <a:endParaRPr sz="1600">
              <a:solidFill>
                <a:srgbClr val="404040"/>
              </a:solidFill>
              <a:latin typeface="Calibri"/>
              <a:ea typeface="Calibri"/>
              <a:cs typeface="Calibri"/>
              <a:sym typeface="Calibri"/>
            </a:endParaRPr>
          </a:p>
          <a:p>
            <a:pPr indent="45720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Satisfacer las </a:t>
            </a:r>
            <a:r>
              <a:rPr lang="es-ES" sz="1600">
                <a:solidFill>
                  <a:srgbClr val="404040"/>
                </a:solidFill>
                <a:latin typeface="Calibri"/>
                <a:ea typeface="Calibri"/>
                <a:cs typeface="Calibri"/>
                <a:sym typeface="Calibri"/>
              </a:rPr>
              <a:t>necesidades</a:t>
            </a:r>
            <a:r>
              <a:rPr lang="es-ES" sz="1600">
                <a:solidFill>
                  <a:srgbClr val="404040"/>
                </a:solidFill>
                <a:latin typeface="Calibri"/>
                <a:ea typeface="Calibri"/>
                <a:cs typeface="Calibri"/>
                <a:sym typeface="Calibri"/>
              </a:rPr>
              <a:t> de cliente en el almacenamiento de sus datos.</a:t>
            </a:r>
            <a:endParaRPr sz="1600">
              <a:solidFill>
                <a:srgbClr val="404040"/>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           </a:t>
            </a:r>
            <a:endParaRPr sz="1600">
              <a:solidFill>
                <a:srgbClr val="404040"/>
              </a:solidFill>
              <a:latin typeface="Calibri"/>
              <a:ea typeface="Calibri"/>
              <a:cs typeface="Calibri"/>
              <a:sym typeface="Calibri"/>
            </a:endParaRPr>
          </a:p>
          <a:p>
            <a:pPr indent="45720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Tendrá actualizaciones respecto a fallos o mejoras.</a:t>
            </a:r>
            <a:endParaRPr sz="1600">
              <a:solidFill>
                <a:srgbClr val="404040"/>
              </a:solidFill>
              <a:latin typeface="Calibri"/>
              <a:ea typeface="Calibri"/>
              <a:cs typeface="Calibri"/>
              <a:sym typeface="Calibri"/>
            </a:endParaRPr>
          </a:p>
          <a:p>
            <a:pPr indent="457200" lvl="0" marL="0" rtl="0" algn="l">
              <a:lnSpc>
                <a:spcPct val="107916"/>
              </a:lnSpc>
              <a:spcBef>
                <a:spcPts val="800"/>
              </a:spcBef>
              <a:spcAft>
                <a:spcPts val="0"/>
              </a:spcAft>
              <a:buClr>
                <a:schemeClr val="dk1"/>
              </a:buClr>
              <a:buSzPts val="1100"/>
              <a:buFont typeface="Arial"/>
              <a:buNone/>
            </a:pPr>
            <a:r>
              <a:t/>
            </a:r>
            <a:endParaRPr sz="1600">
              <a:solidFill>
                <a:srgbClr val="404040"/>
              </a:solidFill>
              <a:latin typeface="Calibri"/>
              <a:ea typeface="Calibri"/>
              <a:cs typeface="Calibri"/>
              <a:sym typeface="Calibri"/>
            </a:endParaRPr>
          </a:p>
          <a:p>
            <a:pPr indent="45720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Disponibilidad de consulta para al cliente de la empresa sobre el estado de su dispositivo.</a:t>
            </a:r>
            <a:endParaRPr sz="1600">
              <a:solidFill>
                <a:srgbClr val="404040"/>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           </a:t>
            </a:r>
            <a:endParaRPr sz="1600">
              <a:solidFill>
                <a:srgbClr val="404040"/>
              </a:solidFill>
              <a:latin typeface="Calibri"/>
              <a:ea typeface="Calibri"/>
              <a:cs typeface="Calibri"/>
              <a:sym typeface="Calibri"/>
            </a:endParaRPr>
          </a:p>
          <a:p>
            <a:pPr indent="45720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Seguimiento del progreso de la empresa por mes.</a:t>
            </a:r>
            <a:endParaRPr sz="1600">
              <a:solidFill>
                <a:srgbClr val="404040"/>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t/>
            </a:r>
            <a:endParaRPr sz="1600">
              <a:solidFill>
                <a:srgbClr val="404040"/>
              </a:solidFill>
              <a:latin typeface="Calibri"/>
              <a:ea typeface="Calibri"/>
              <a:cs typeface="Calibri"/>
              <a:sym typeface="Calibri"/>
            </a:endParaRPr>
          </a:p>
        </p:txBody>
      </p:sp>
      <p:sp>
        <p:nvSpPr>
          <p:cNvPr id="140" name="Google Shape;140;ge095a832cc_0_42"/>
          <p:cNvSpPr/>
          <p:nvPr/>
        </p:nvSpPr>
        <p:spPr>
          <a:xfrm>
            <a:off x="898975" y="1311475"/>
            <a:ext cx="390000" cy="354000"/>
          </a:xfrm>
          <a:prstGeom prst="smileyFace">
            <a:avLst>
              <a:gd fmla="val 4653" name="adj"/>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41" name="Google Shape;141;ge095a832cc_0_42"/>
          <p:cNvSpPr/>
          <p:nvPr/>
        </p:nvSpPr>
        <p:spPr>
          <a:xfrm>
            <a:off x="898975" y="1996863"/>
            <a:ext cx="390000" cy="354000"/>
          </a:xfrm>
          <a:prstGeom prst="smileyFace">
            <a:avLst>
              <a:gd fmla="val 4653" name="adj"/>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42" name="Google Shape;142;ge095a832cc_0_42"/>
          <p:cNvSpPr/>
          <p:nvPr/>
        </p:nvSpPr>
        <p:spPr>
          <a:xfrm>
            <a:off x="898975" y="2722975"/>
            <a:ext cx="390000" cy="354000"/>
          </a:xfrm>
          <a:prstGeom prst="smileyFace">
            <a:avLst>
              <a:gd fmla="val 4653" name="adj"/>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43" name="Google Shape;143;ge095a832cc_0_42"/>
          <p:cNvSpPr/>
          <p:nvPr/>
        </p:nvSpPr>
        <p:spPr>
          <a:xfrm>
            <a:off x="898975" y="3449075"/>
            <a:ext cx="390000" cy="354000"/>
          </a:xfrm>
          <a:prstGeom prst="smileyFace">
            <a:avLst>
              <a:gd fmla="val 4653" name="adj"/>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44" name="Google Shape;144;ge095a832cc_0_42"/>
          <p:cNvSpPr/>
          <p:nvPr/>
        </p:nvSpPr>
        <p:spPr>
          <a:xfrm>
            <a:off x="898975" y="4175175"/>
            <a:ext cx="390000" cy="354000"/>
          </a:xfrm>
          <a:prstGeom prst="smileyFace">
            <a:avLst>
              <a:gd fmla="val 4653" name="adj"/>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e095a832cc_0_58"/>
          <p:cNvSpPr txBox="1"/>
          <p:nvPr/>
        </p:nvSpPr>
        <p:spPr>
          <a:xfrm>
            <a:off x="669150" y="1288375"/>
            <a:ext cx="39030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50" name="Google Shape;150;ge095a832cc_0_58"/>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ge095a832cc_0_58"/>
          <p:cNvSpPr txBox="1"/>
          <p:nvPr/>
        </p:nvSpPr>
        <p:spPr>
          <a:xfrm>
            <a:off x="696125" y="277850"/>
            <a:ext cx="5996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Marco de </a:t>
            </a:r>
            <a:r>
              <a:rPr b="1" lang="es-ES" sz="3600">
                <a:solidFill>
                  <a:srgbClr val="404040"/>
                </a:solidFill>
                <a:latin typeface="Calibri"/>
                <a:ea typeface="Calibri"/>
                <a:cs typeface="Calibri"/>
                <a:sym typeface="Calibri"/>
              </a:rPr>
              <a:t> trabajo</a:t>
            </a:r>
            <a:r>
              <a:rPr b="1" lang="es-ES" sz="3600">
                <a:solidFill>
                  <a:srgbClr val="404040"/>
                </a:solidFill>
                <a:latin typeface="Calibri"/>
                <a:ea typeface="Calibri"/>
                <a:cs typeface="Calibri"/>
                <a:sym typeface="Calibri"/>
              </a:rPr>
              <a:t> </a:t>
            </a:r>
            <a:endParaRPr>
              <a:solidFill>
                <a:srgbClr val="404040"/>
              </a:solidFill>
            </a:endParaRPr>
          </a:p>
        </p:txBody>
      </p:sp>
      <p:pic>
        <p:nvPicPr>
          <p:cNvPr id="152" name="Google Shape;152;ge095a832cc_0_58"/>
          <p:cNvPicPr preferRelativeResize="0"/>
          <p:nvPr/>
        </p:nvPicPr>
        <p:blipFill>
          <a:blip r:embed="rId3">
            <a:alphaModFix/>
          </a:blip>
          <a:stretch>
            <a:fillRect/>
          </a:stretch>
        </p:blipFill>
        <p:spPr>
          <a:xfrm>
            <a:off x="5050875" y="1247025"/>
            <a:ext cx="3653700" cy="556700"/>
          </a:xfrm>
          <a:prstGeom prst="rect">
            <a:avLst/>
          </a:prstGeom>
          <a:noFill/>
          <a:ln>
            <a:noFill/>
          </a:ln>
        </p:spPr>
      </p:pic>
      <p:sp>
        <p:nvSpPr>
          <p:cNvPr id="153" name="Google Shape;153;ge095a832cc_0_58"/>
          <p:cNvSpPr/>
          <p:nvPr/>
        </p:nvSpPr>
        <p:spPr>
          <a:xfrm>
            <a:off x="764250" y="1086300"/>
            <a:ext cx="3712800" cy="1299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1600">
                <a:solidFill>
                  <a:srgbClr val="404040"/>
                </a:solidFill>
                <a:latin typeface="Calibri"/>
                <a:ea typeface="Calibri"/>
                <a:cs typeface="Calibri"/>
                <a:sym typeface="Calibri"/>
              </a:rPr>
              <a:t>Se realizaron con base al </a:t>
            </a:r>
            <a:r>
              <a:rPr lang="es-ES" sz="1600">
                <a:solidFill>
                  <a:srgbClr val="404040"/>
                </a:solidFill>
                <a:latin typeface="Calibri"/>
                <a:ea typeface="Calibri"/>
                <a:cs typeface="Calibri"/>
                <a:sym typeface="Calibri"/>
              </a:rPr>
              <a:t>desarrollo</a:t>
            </a:r>
            <a:r>
              <a:rPr lang="es-ES" sz="1600">
                <a:solidFill>
                  <a:srgbClr val="404040"/>
                </a:solidFill>
                <a:latin typeface="Calibri"/>
                <a:ea typeface="Calibri"/>
                <a:cs typeface="Calibri"/>
                <a:sym typeface="Calibri"/>
              </a:rPr>
              <a:t> </a:t>
            </a:r>
            <a:r>
              <a:rPr lang="es-ES" sz="1600">
                <a:solidFill>
                  <a:srgbClr val="404040"/>
                </a:solidFill>
                <a:latin typeface="Calibri"/>
                <a:ea typeface="Calibri"/>
                <a:cs typeface="Calibri"/>
                <a:sym typeface="Calibri"/>
              </a:rPr>
              <a:t>ágil</a:t>
            </a:r>
            <a:r>
              <a:rPr lang="es-ES" sz="1600">
                <a:solidFill>
                  <a:srgbClr val="404040"/>
                </a:solidFill>
                <a:latin typeface="Calibri"/>
                <a:ea typeface="Calibri"/>
                <a:cs typeface="Calibri"/>
                <a:sym typeface="Calibri"/>
              </a:rPr>
              <a:t>  de Scrum, diagramas de gantt  y la plataforma de  Jira.</a:t>
            </a:r>
            <a:endParaRPr sz="1600">
              <a:solidFill>
                <a:schemeClr val="dk1"/>
              </a:solidFill>
              <a:latin typeface="Calibri"/>
              <a:ea typeface="Calibri"/>
              <a:cs typeface="Calibri"/>
              <a:sym typeface="Calibri"/>
            </a:endParaRPr>
          </a:p>
        </p:txBody>
      </p:sp>
      <p:pic>
        <p:nvPicPr>
          <p:cNvPr id="154" name="Google Shape;154;ge095a832cc_0_58"/>
          <p:cNvPicPr preferRelativeResize="0"/>
          <p:nvPr/>
        </p:nvPicPr>
        <p:blipFill>
          <a:blip r:embed="rId4">
            <a:alphaModFix/>
          </a:blip>
          <a:stretch>
            <a:fillRect/>
          </a:stretch>
        </p:blipFill>
        <p:spPr>
          <a:xfrm>
            <a:off x="1181875" y="2521500"/>
            <a:ext cx="6536275" cy="202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e135511360_3_3"/>
          <p:cNvSpPr txBox="1"/>
          <p:nvPr/>
        </p:nvSpPr>
        <p:spPr>
          <a:xfrm>
            <a:off x="669150" y="1288375"/>
            <a:ext cx="39030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60" name="Google Shape;160;ge135511360_3_3"/>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ge135511360_3_3"/>
          <p:cNvSpPr txBox="1"/>
          <p:nvPr/>
        </p:nvSpPr>
        <p:spPr>
          <a:xfrm>
            <a:off x="696125" y="277850"/>
            <a:ext cx="4484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Diagrama de </a:t>
            </a:r>
            <a:r>
              <a:rPr b="1" lang="es-ES" sz="3600">
                <a:solidFill>
                  <a:srgbClr val="404040"/>
                </a:solidFill>
                <a:latin typeface="Calibri"/>
                <a:ea typeface="Calibri"/>
                <a:cs typeface="Calibri"/>
                <a:sym typeface="Calibri"/>
              </a:rPr>
              <a:t>Gantt</a:t>
            </a:r>
            <a:r>
              <a:rPr b="1" lang="es-ES" sz="3600">
                <a:solidFill>
                  <a:srgbClr val="404040"/>
                </a:solidFill>
                <a:latin typeface="Calibri"/>
                <a:ea typeface="Calibri"/>
                <a:cs typeface="Calibri"/>
                <a:sym typeface="Calibri"/>
              </a:rPr>
              <a:t> </a:t>
            </a:r>
            <a:endParaRPr>
              <a:solidFill>
                <a:srgbClr val="404040"/>
              </a:solidFill>
            </a:endParaRPr>
          </a:p>
        </p:txBody>
      </p:sp>
      <p:pic>
        <p:nvPicPr>
          <p:cNvPr id="162" name="Google Shape;162;ge135511360_3_3"/>
          <p:cNvPicPr preferRelativeResize="0"/>
          <p:nvPr/>
        </p:nvPicPr>
        <p:blipFill>
          <a:blip r:embed="rId3">
            <a:alphaModFix/>
          </a:blip>
          <a:stretch>
            <a:fillRect/>
          </a:stretch>
        </p:blipFill>
        <p:spPr>
          <a:xfrm>
            <a:off x="1630200" y="1288375"/>
            <a:ext cx="5883601" cy="3259150"/>
          </a:xfrm>
          <a:prstGeom prst="rect">
            <a:avLst/>
          </a:prstGeom>
          <a:noFill/>
          <a:ln cap="flat" cmpd="sng" w="28575">
            <a:solidFill>
              <a:srgbClr val="000000"/>
            </a:solidFill>
            <a:prstDash val="solid"/>
            <a:round/>
            <a:headEnd len="sm" w="sm" type="none"/>
            <a:tailEnd len="sm" w="sm" type="none"/>
          </a:ln>
        </p:spPr>
      </p:pic>
      <p:sp>
        <p:nvSpPr>
          <p:cNvPr id="163" name="Google Shape;163;ge135511360_3_3"/>
          <p:cNvSpPr txBox="1"/>
          <p:nvPr/>
        </p:nvSpPr>
        <p:spPr>
          <a:xfrm>
            <a:off x="9605325" y="3210050"/>
            <a:ext cx="7138800" cy="83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nvSpPr>
        <p:spPr>
          <a:xfrm>
            <a:off x="382880" y="249500"/>
            <a:ext cx="4189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Herramientas</a:t>
            </a:r>
            <a:endParaRPr/>
          </a:p>
        </p:txBody>
      </p:sp>
      <p:sp>
        <p:nvSpPr>
          <p:cNvPr id="169" name="Google Shape;169;p6"/>
          <p:cNvSpPr/>
          <p:nvPr/>
        </p:nvSpPr>
        <p:spPr>
          <a:xfrm>
            <a:off x="883500" y="180779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sp>
        <p:nvSpPr>
          <p:cNvPr id="170" name="Google Shape;170;p6"/>
          <p:cNvSpPr txBox="1"/>
          <p:nvPr/>
        </p:nvSpPr>
        <p:spPr>
          <a:xfrm>
            <a:off x="745150" y="1255100"/>
            <a:ext cx="2169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Desarrollo</a:t>
            </a:r>
            <a:endParaRPr>
              <a:solidFill>
                <a:srgbClr val="404040"/>
              </a:solidFill>
            </a:endParaRPr>
          </a:p>
        </p:txBody>
      </p:sp>
      <p:pic>
        <p:nvPicPr>
          <p:cNvPr id="171" name="Google Shape;171;p6"/>
          <p:cNvPicPr preferRelativeResize="0"/>
          <p:nvPr/>
        </p:nvPicPr>
        <p:blipFill>
          <a:blip r:embed="rId3">
            <a:alphaModFix/>
          </a:blip>
          <a:stretch>
            <a:fillRect/>
          </a:stretch>
        </p:blipFill>
        <p:spPr>
          <a:xfrm>
            <a:off x="2134125" y="2280350"/>
            <a:ext cx="2004352" cy="1307575"/>
          </a:xfrm>
          <a:prstGeom prst="rect">
            <a:avLst/>
          </a:prstGeom>
          <a:noFill/>
          <a:ln>
            <a:noFill/>
          </a:ln>
        </p:spPr>
      </p:pic>
      <p:pic>
        <p:nvPicPr>
          <p:cNvPr id="172" name="Google Shape;172;p6"/>
          <p:cNvPicPr preferRelativeResize="0"/>
          <p:nvPr/>
        </p:nvPicPr>
        <p:blipFill>
          <a:blip r:embed="rId4">
            <a:alphaModFix/>
          </a:blip>
          <a:stretch>
            <a:fillRect/>
          </a:stretch>
        </p:blipFill>
        <p:spPr>
          <a:xfrm>
            <a:off x="5538875" y="2433082"/>
            <a:ext cx="1154850" cy="1154850"/>
          </a:xfrm>
          <a:prstGeom prst="rect">
            <a:avLst/>
          </a:prstGeom>
          <a:noFill/>
          <a:ln>
            <a:noFill/>
          </a:ln>
        </p:spPr>
      </p:pic>
      <p:pic>
        <p:nvPicPr>
          <p:cNvPr id="173" name="Google Shape;173;p6"/>
          <p:cNvPicPr preferRelativeResize="0"/>
          <p:nvPr/>
        </p:nvPicPr>
        <p:blipFill>
          <a:blip r:embed="rId5">
            <a:alphaModFix/>
          </a:blip>
          <a:stretch>
            <a:fillRect/>
          </a:stretch>
        </p:blipFill>
        <p:spPr>
          <a:xfrm>
            <a:off x="7097825" y="2280350"/>
            <a:ext cx="1725798" cy="1307575"/>
          </a:xfrm>
          <a:prstGeom prst="rect">
            <a:avLst/>
          </a:prstGeom>
          <a:noFill/>
          <a:ln>
            <a:noFill/>
          </a:ln>
        </p:spPr>
      </p:pic>
      <p:pic>
        <p:nvPicPr>
          <p:cNvPr id="174" name="Google Shape;174;p6"/>
          <p:cNvPicPr preferRelativeResize="0"/>
          <p:nvPr/>
        </p:nvPicPr>
        <p:blipFill>
          <a:blip r:embed="rId6">
            <a:alphaModFix/>
          </a:blip>
          <a:stretch>
            <a:fillRect/>
          </a:stretch>
        </p:blipFill>
        <p:spPr>
          <a:xfrm>
            <a:off x="6531879" y="3800771"/>
            <a:ext cx="1264767" cy="1034574"/>
          </a:xfrm>
          <a:prstGeom prst="rect">
            <a:avLst/>
          </a:prstGeom>
          <a:noFill/>
          <a:ln>
            <a:noFill/>
          </a:ln>
        </p:spPr>
      </p:pic>
      <p:sp>
        <p:nvSpPr>
          <p:cNvPr id="175" name="Google Shape;175;p6"/>
          <p:cNvSpPr txBox="1"/>
          <p:nvPr/>
        </p:nvSpPr>
        <p:spPr>
          <a:xfrm>
            <a:off x="5315775" y="1288375"/>
            <a:ext cx="3075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Comunicación </a:t>
            </a:r>
            <a:endParaRPr>
              <a:solidFill>
                <a:srgbClr val="404040"/>
              </a:solidFill>
            </a:endParaRPr>
          </a:p>
        </p:txBody>
      </p:sp>
      <p:pic>
        <p:nvPicPr>
          <p:cNvPr id="176" name="Google Shape;176;p6"/>
          <p:cNvPicPr preferRelativeResize="0"/>
          <p:nvPr/>
        </p:nvPicPr>
        <p:blipFill rotWithShape="1">
          <a:blip r:embed="rId7">
            <a:alphaModFix/>
          </a:blip>
          <a:srcRect b="25356" l="0" r="0" t="0"/>
          <a:stretch/>
        </p:blipFill>
        <p:spPr>
          <a:xfrm>
            <a:off x="360375" y="2086738"/>
            <a:ext cx="1394025" cy="1695125"/>
          </a:xfrm>
          <a:prstGeom prst="rect">
            <a:avLst/>
          </a:prstGeom>
          <a:noFill/>
          <a:ln>
            <a:noFill/>
          </a:ln>
        </p:spPr>
      </p:pic>
      <p:pic>
        <p:nvPicPr>
          <p:cNvPr id="177" name="Google Shape;177;p6"/>
          <p:cNvPicPr preferRelativeResize="0"/>
          <p:nvPr/>
        </p:nvPicPr>
        <p:blipFill>
          <a:blip r:embed="rId8">
            <a:alphaModFix/>
          </a:blip>
          <a:stretch>
            <a:fillRect/>
          </a:stretch>
        </p:blipFill>
        <p:spPr>
          <a:xfrm>
            <a:off x="807150" y="3664275"/>
            <a:ext cx="2615148" cy="1307574"/>
          </a:xfrm>
          <a:prstGeom prst="rect">
            <a:avLst/>
          </a:prstGeom>
          <a:noFill/>
          <a:ln>
            <a:noFill/>
          </a:ln>
        </p:spPr>
      </p:pic>
      <p:sp>
        <p:nvSpPr>
          <p:cNvPr id="178" name="Google Shape;178;p6"/>
          <p:cNvSpPr/>
          <p:nvPr/>
        </p:nvSpPr>
        <p:spPr>
          <a:xfrm>
            <a:off x="5386175" y="180779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e095a832cc_0_66"/>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4" name="Google Shape;184;ge095a832cc_0_66"/>
          <p:cNvSpPr txBox="1"/>
          <p:nvPr/>
        </p:nvSpPr>
        <p:spPr>
          <a:xfrm>
            <a:off x="669150" y="1288375"/>
            <a:ext cx="79899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85" name="Google Shape;185;ge095a832cc_0_66"/>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ge095a832cc_0_66"/>
          <p:cNvSpPr txBox="1"/>
          <p:nvPr/>
        </p:nvSpPr>
        <p:spPr>
          <a:xfrm>
            <a:off x="696125" y="277850"/>
            <a:ext cx="6420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Aspectos </a:t>
            </a:r>
            <a:r>
              <a:rPr b="1" lang="es-ES" sz="3600">
                <a:solidFill>
                  <a:srgbClr val="404040"/>
                </a:solidFill>
                <a:latin typeface="Calibri"/>
                <a:ea typeface="Calibri"/>
                <a:cs typeface="Calibri"/>
                <a:sym typeface="Calibri"/>
              </a:rPr>
              <a:t>técnicos Back-End</a:t>
            </a:r>
            <a:r>
              <a:rPr b="1" lang="es-ES" sz="3600">
                <a:solidFill>
                  <a:srgbClr val="404040"/>
                </a:solidFill>
                <a:latin typeface="Calibri"/>
                <a:ea typeface="Calibri"/>
                <a:cs typeface="Calibri"/>
                <a:sym typeface="Calibri"/>
              </a:rPr>
              <a:t> </a:t>
            </a:r>
            <a:endParaRPr>
              <a:solidFill>
                <a:srgbClr val="404040"/>
              </a:solidFill>
            </a:endParaRPr>
          </a:p>
        </p:txBody>
      </p:sp>
      <p:pic>
        <p:nvPicPr>
          <p:cNvPr id="187" name="Google Shape;187;ge095a832cc_0_66"/>
          <p:cNvPicPr preferRelativeResize="0"/>
          <p:nvPr/>
        </p:nvPicPr>
        <p:blipFill>
          <a:blip r:embed="rId3">
            <a:alphaModFix/>
          </a:blip>
          <a:stretch>
            <a:fillRect/>
          </a:stretch>
        </p:blipFill>
        <p:spPr>
          <a:xfrm>
            <a:off x="1004925" y="1525612"/>
            <a:ext cx="1300825" cy="1295750"/>
          </a:xfrm>
          <a:prstGeom prst="rect">
            <a:avLst/>
          </a:prstGeom>
          <a:noFill/>
          <a:ln>
            <a:noFill/>
          </a:ln>
        </p:spPr>
      </p:pic>
      <p:pic>
        <p:nvPicPr>
          <p:cNvPr id="188" name="Google Shape;188;ge095a832cc_0_66"/>
          <p:cNvPicPr preferRelativeResize="0"/>
          <p:nvPr/>
        </p:nvPicPr>
        <p:blipFill>
          <a:blip r:embed="rId4">
            <a:alphaModFix/>
          </a:blip>
          <a:stretch>
            <a:fillRect/>
          </a:stretch>
        </p:blipFill>
        <p:spPr>
          <a:xfrm>
            <a:off x="3961750" y="1370684"/>
            <a:ext cx="958937" cy="1295751"/>
          </a:xfrm>
          <a:prstGeom prst="rect">
            <a:avLst/>
          </a:prstGeom>
          <a:noFill/>
          <a:ln>
            <a:noFill/>
          </a:ln>
        </p:spPr>
      </p:pic>
      <p:pic>
        <p:nvPicPr>
          <p:cNvPr id="189" name="Google Shape;189;ge095a832cc_0_66"/>
          <p:cNvPicPr preferRelativeResize="0"/>
          <p:nvPr/>
        </p:nvPicPr>
        <p:blipFill>
          <a:blip r:embed="rId5">
            <a:alphaModFix/>
          </a:blip>
          <a:stretch>
            <a:fillRect/>
          </a:stretch>
        </p:blipFill>
        <p:spPr>
          <a:xfrm>
            <a:off x="6656975" y="3358325"/>
            <a:ext cx="1165350" cy="1165350"/>
          </a:xfrm>
          <a:prstGeom prst="rect">
            <a:avLst/>
          </a:prstGeom>
          <a:noFill/>
          <a:ln>
            <a:noFill/>
          </a:ln>
        </p:spPr>
      </p:pic>
      <p:pic>
        <p:nvPicPr>
          <p:cNvPr id="190" name="Google Shape;190;ge095a832cc_0_66"/>
          <p:cNvPicPr preferRelativeResize="0"/>
          <p:nvPr/>
        </p:nvPicPr>
        <p:blipFill>
          <a:blip r:embed="rId6">
            <a:alphaModFix/>
          </a:blip>
          <a:stretch>
            <a:fillRect/>
          </a:stretch>
        </p:blipFill>
        <p:spPr>
          <a:xfrm>
            <a:off x="5680650" y="1688570"/>
            <a:ext cx="2415900" cy="704400"/>
          </a:xfrm>
          <a:prstGeom prst="rect">
            <a:avLst/>
          </a:prstGeom>
          <a:noFill/>
          <a:ln>
            <a:noFill/>
          </a:ln>
        </p:spPr>
      </p:pic>
      <p:pic>
        <p:nvPicPr>
          <p:cNvPr id="191" name="Google Shape;191;ge095a832cc_0_66"/>
          <p:cNvPicPr preferRelativeResize="0"/>
          <p:nvPr/>
        </p:nvPicPr>
        <p:blipFill>
          <a:blip r:embed="rId7">
            <a:alphaModFix/>
          </a:blip>
          <a:stretch>
            <a:fillRect/>
          </a:stretch>
        </p:blipFill>
        <p:spPr>
          <a:xfrm>
            <a:off x="914100" y="3358330"/>
            <a:ext cx="2260101" cy="1165350"/>
          </a:xfrm>
          <a:prstGeom prst="rect">
            <a:avLst/>
          </a:prstGeom>
          <a:noFill/>
          <a:ln>
            <a:noFill/>
          </a:ln>
        </p:spPr>
      </p:pic>
      <p:pic>
        <p:nvPicPr>
          <p:cNvPr id="192" name="Google Shape;192;ge095a832cc_0_66"/>
          <p:cNvPicPr preferRelativeResize="0"/>
          <p:nvPr/>
        </p:nvPicPr>
        <p:blipFill>
          <a:blip r:embed="rId8">
            <a:alphaModFix/>
          </a:blip>
          <a:stretch>
            <a:fillRect/>
          </a:stretch>
        </p:blipFill>
        <p:spPr>
          <a:xfrm>
            <a:off x="3943318" y="3293125"/>
            <a:ext cx="1441571" cy="129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ddd6da7488_0_14"/>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8" name="Google Shape;198;gddd6da7488_0_14"/>
          <p:cNvSpPr txBox="1"/>
          <p:nvPr/>
        </p:nvSpPr>
        <p:spPr>
          <a:xfrm>
            <a:off x="669150" y="1288375"/>
            <a:ext cx="79899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99" name="Google Shape;199;gddd6da7488_0_14"/>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gddd6da7488_0_14"/>
          <p:cNvSpPr txBox="1"/>
          <p:nvPr/>
        </p:nvSpPr>
        <p:spPr>
          <a:xfrm>
            <a:off x="696125" y="277850"/>
            <a:ext cx="6420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Aspectos técnicos Front-End</a:t>
            </a:r>
            <a:endParaRPr>
              <a:solidFill>
                <a:srgbClr val="404040"/>
              </a:solidFill>
            </a:endParaRPr>
          </a:p>
        </p:txBody>
      </p:sp>
      <p:pic>
        <p:nvPicPr>
          <p:cNvPr id="201" name="Google Shape;201;gddd6da7488_0_14"/>
          <p:cNvPicPr preferRelativeResize="0"/>
          <p:nvPr/>
        </p:nvPicPr>
        <p:blipFill>
          <a:blip r:embed="rId3">
            <a:alphaModFix/>
          </a:blip>
          <a:stretch>
            <a:fillRect/>
          </a:stretch>
        </p:blipFill>
        <p:spPr>
          <a:xfrm>
            <a:off x="933450" y="1423112"/>
            <a:ext cx="1743876" cy="1743876"/>
          </a:xfrm>
          <a:prstGeom prst="rect">
            <a:avLst/>
          </a:prstGeom>
          <a:noFill/>
          <a:ln>
            <a:noFill/>
          </a:ln>
        </p:spPr>
      </p:pic>
      <p:pic>
        <p:nvPicPr>
          <p:cNvPr id="202" name="Google Shape;202;gddd6da7488_0_14"/>
          <p:cNvPicPr preferRelativeResize="0"/>
          <p:nvPr/>
        </p:nvPicPr>
        <p:blipFill>
          <a:blip r:embed="rId4">
            <a:alphaModFix/>
          </a:blip>
          <a:stretch>
            <a:fillRect/>
          </a:stretch>
        </p:blipFill>
        <p:spPr>
          <a:xfrm>
            <a:off x="5865150" y="1635388"/>
            <a:ext cx="2793901" cy="1319350"/>
          </a:xfrm>
          <a:prstGeom prst="rect">
            <a:avLst/>
          </a:prstGeom>
          <a:noFill/>
          <a:ln>
            <a:noFill/>
          </a:ln>
        </p:spPr>
      </p:pic>
      <p:pic>
        <p:nvPicPr>
          <p:cNvPr id="203" name="Google Shape;203;gddd6da7488_0_14"/>
          <p:cNvPicPr preferRelativeResize="0"/>
          <p:nvPr/>
        </p:nvPicPr>
        <p:blipFill>
          <a:blip r:embed="rId5">
            <a:alphaModFix/>
          </a:blip>
          <a:stretch>
            <a:fillRect/>
          </a:stretch>
        </p:blipFill>
        <p:spPr>
          <a:xfrm>
            <a:off x="2885858" y="3542564"/>
            <a:ext cx="3372275" cy="657161"/>
          </a:xfrm>
          <a:prstGeom prst="rect">
            <a:avLst/>
          </a:prstGeom>
          <a:noFill/>
          <a:ln>
            <a:noFill/>
          </a:ln>
        </p:spPr>
      </p:pic>
      <p:pic>
        <p:nvPicPr>
          <p:cNvPr id="204" name="Google Shape;204;gddd6da7488_0_14"/>
          <p:cNvPicPr preferRelativeResize="0"/>
          <p:nvPr/>
        </p:nvPicPr>
        <p:blipFill>
          <a:blip r:embed="rId6">
            <a:alphaModFix/>
          </a:blip>
          <a:stretch>
            <a:fillRect/>
          </a:stretch>
        </p:blipFill>
        <p:spPr>
          <a:xfrm>
            <a:off x="3454725" y="1813075"/>
            <a:ext cx="1818998" cy="111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e31800b126_1_0"/>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0" name="Google Shape;210;ge31800b126_1_0"/>
          <p:cNvSpPr txBox="1"/>
          <p:nvPr/>
        </p:nvSpPr>
        <p:spPr>
          <a:xfrm>
            <a:off x="669150" y="1288375"/>
            <a:ext cx="79899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211" name="Google Shape;211;ge31800b126_1_0"/>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ge31800b126_1_0"/>
          <p:cNvSpPr txBox="1"/>
          <p:nvPr/>
        </p:nvSpPr>
        <p:spPr>
          <a:xfrm>
            <a:off x="696125" y="277850"/>
            <a:ext cx="6420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Video demostrativo</a:t>
            </a:r>
            <a:endParaRPr>
              <a:solidFill>
                <a:srgbClr val="404040"/>
              </a:solidFill>
            </a:endParaRPr>
          </a:p>
        </p:txBody>
      </p:sp>
      <p:pic>
        <p:nvPicPr>
          <p:cNvPr id="213" name="Google Shape;213;ge31800b126_1_0" title="Video Demostrativo">
            <a:hlinkClick r:id="rId3"/>
          </p:cNvPr>
          <p:cNvPicPr preferRelativeResize="0"/>
          <p:nvPr/>
        </p:nvPicPr>
        <p:blipFill>
          <a:blip r:embed="rId4">
            <a:alphaModFix/>
          </a:blip>
          <a:stretch>
            <a:fillRect/>
          </a:stretch>
        </p:blipFill>
        <p:spPr>
          <a:xfrm>
            <a:off x="956400" y="1035375"/>
            <a:ext cx="7161650" cy="3823075"/>
          </a:xfrm>
          <a:prstGeom prst="rect">
            <a:avLst/>
          </a:prstGeom>
          <a:noFill/>
          <a:ln cap="flat" cmpd="sng" w="28575">
            <a:solidFill>
              <a:srgbClr val="434343"/>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a:off x="3966079" y="901900"/>
            <a:ext cx="4254900" cy="1816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800">
                <a:solidFill>
                  <a:srgbClr val="3F3F3F"/>
                </a:solidFill>
                <a:latin typeface="Calibri"/>
                <a:ea typeface="Calibri"/>
                <a:cs typeface="Calibri"/>
                <a:sym typeface="Calibri"/>
              </a:rPr>
              <a:t>Análisis</a:t>
            </a:r>
            <a:r>
              <a:rPr b="1" lang="es-ES" sz="2800">
                <a:solidFill>
                  <a:srgbClr val="3F3F3F"/>
                </a:solidFill>
                <a:latin typeface="Calibri"/>
                <a:ea typeface="Calibri"/>
                <a:cs typeface="Calibri"/>
                <a:sym typeface="Calibri"/>
              </a:rPr>
              <a:t> y desarrollo de sistemas de </a:t>
            </a:r>
            <a:r>
              <a:rPr b="1" lang="es-ES" sz="2800">
                <a:solidFill>
                  <a:srgbClr val="3F3F3F"/>
                </a:solidFill>
                <a:latin typeface="Calibri"/>
                <a:ea typeface="Calibri"/>
                <a:cs typeface="Calibri"/>
                <a:sym typeface="Calibri"/>
              </a:rPr>
              <a:t>información</a:t>
            </a:r>
            <a:endParaRPr b="1" sz="2800">
              <a:solidFill>
                <a:srgbClr val="3F3F3F"/>
              </a:solidFill>
              <a:latin typeface="Calibri"/>
              <a:ea typeface="Calibri"/>
              <a:cs typeface="Calibri"/>
              <a:sym typeface="Calibri"/>
            </a:endParaRPr>
          </a:p>
          <a:p>
            <a:pPr indent="0" lvl="0" marL="0" marR="0" rtl="0" algn="r">
              <a:spcBef>
                <a:spcPts val="0"/>
              </a:spcBef>
              <a:spcAft>
                <a:spcPts val="0"/>
              </a:spcAft>
              <a:buNone/>
            </a:pPr>
            <a:r>
              <a:t/>
            </a:r>
            <a:endParaRPr b="1" sz="2800">
              <a:solidFill>
                <a:srgbClr val="3F3F3F"/>
              </a:solidFill>
              <a:latin typeface="Calibri"/>
              <a:ea typeface="Calibri"/>
              <a:cs typeface="Calibri"/>
              <a:sym typeface="Calibri"/>
            </a:endParaRPr>
          </a:p>
          <a:p>
            <a:pPr indent="0" lvl="0" marL="0" marR="0" rtl="0" algn="r">
              <a:spcBef>
                <a:spcPts val="0"/>
              </a:spcBef>
              <a:spcAft>
                <a:spcPts val="0"/>
              </a:spcAft>
              <a:buNone/>
            </a:pPr>
            <a:r>
              <a:rPr b="1" lang="es-ES" sz="2800">
                <a:solidFill>
                  <a:srgbClr val="3F3F3F"/>
                </a:solidFill>
                <a:latin typeface="Calibri"/>
                <a:ea typeface="Calibri"/>
                <a:cs typeface="Calibri"/>
                <a:sym typeface="Calibri"/>
              </a:rPr>
              <a:t>Ficha : 2062287</a:t>
            </a:r>
            <a:r>
              <a:rPr b="1" lang="es-ES" sz="2800">
                <a:solidFill>
                  <a:srgbClr val="3F3F3F"/>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ddc1e58ea0_1_1"/>
          <p:cNvSpPr txBox="1"/>
          <p:nvPr/>
        </p:nvSpPr>
        <p:spPr>
          <a:xfrm>
            <a:off x="5888200" y="3358750"/>
            <a:ext cx="251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Jorge Hernán Mapura </a:t>
            </a:r>
            <a:endParaRPr>
              <a:latin typeface="Calibri"/>
              <a:ea typeface="Calibri"/>
              <a:cs typeface="Calibri"/>
              <a:sym typeface="Calibri"/>
            </a:endParaRPr>
          </a:p>
          <a:p>
            <a:pPr indent="0" lvl="0" marL="0" rtl="0" algn="ctr">
              <a:spcBef>
                <a:spcPts val="0"/>
              </a:spcBef>
              <a:spcAft>
                <a:spcPts val="0"/>
              </a:spcAft>
              <a:buNone/>
            </a:pPr>
            <a:r>
              <a:rPr lang="es-ES">
                <a:latin typeface="Calibri"/>
                <a:ea typeface="Calibri"/>
                <a:cs typeface="Calibri"/>
                <a:sym typeface="Calibri"/>
              </a:rPr>
              <a:t>Londoño</a:t>
            </a:r>
            <a:endParaRPr>
              <a:latin typeface="Calibri"/>
              <a:ea typeface="Calibri"/>
              <a:cs typeface="Calibri"/>
              <a:sym typeface="Calibri"/>
            </a:endParaRPr>
          </a:p>
        </p:txBody>
      </p:sp>
      <p:sp>
        <p:nvSpPr>
          <p:cNvPr id="66" name="Google Shape;66;gddc1e58ea0_1_1"/>
          <p:cNvSpPr txBox="1"/>
          <p:nvPr/>
        </p:nvSpPr>
        <p:spPr>
          <a:xfrm>
            <a:off x="3563013" y="3358750"/>
            <a:ext cx="241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Christian Camilo Calle </a:t>
            </a:r>
            <a:endParaRPr>
              <a:latin typeface="Calibri"/>
              <a:ea typeface="Calibri"/>
              <a:cs typeface="Calibri"/>
              <a:sym typeface="Calibri"/>
            </a:endParaRPr>
          </a:p>
          <a:p>
            <a:pPr indent="0" lvl="0" marL="0" rtl="0" algn="ctr">
              <a:spcBef>
                <a:spcPts val="0"/>
              </a:spcBef>
              <a:spcAft>
                <a:spcPts val="0"/>
              </a:spcAft>
              <a:buNone/>
            </a:pPr>
            <a:r>
              <a:rPr lang="es-ES">
                <a:latin typeface="Calibri"/>
                <a:ea typeface="Calibri"/>
                <a:cs typeface="Calibri"/>
                <a:sym typeface="Calibri"/>
              </a:rPr>
              <a:t>Gómez</a:t>
            </a:r>
            <a:endParaRPr>
              <a:latin typeface="Calibri"/>
              <a:ea typeface="Calibri"/>
              <a:cs typeface="Calibri"/>
              <a:sym typeface="Calibri"/>
            </a:endParaRPr>
          </a:p>
        </p:txBody>
      </p:sp>
      <p:sp>
        <p:nvSpPr>
          <p:cNvPr id="67" name="Google Shape;67;gddc1e58ea0_1_1"/>
          <p:cNvSpPr txBox="1"/>
          <p:nvPr/>
        </p:nvSpPr>
        <p:spPr>
          <a:xfrm>
            <a:off x="958625" y="3358750"/>
            <a:ext cx="251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Luis Eduardo </a:t>
            </a:r>
            <a:r>
              <a:rPr lang="es-ES">
                <a:latin typeface="Calibri"/>
                <a:ea typeface="Calibri"/>
                <a:cs typeface="Calibri"/>
                <a:sym typeface="Calibri"/>
              </a:rPr>
              <a:t>Rodríguez</a:t>
            </a:r>
            <a:r>
              <a:rPr lang="es-ES">
                <a:latin typeface="Calibri"/>
                <a:ea typeface="Calibri"/>
                <a:cs typeface="Calibri"/>
                <a:sym typeface="Calibri"/>
              </a:rPr>
              <a:t> </a:t>
            </a:r>
            <a:endParaRPr>
              <a:latin typeface="Calibri"/>
              <a:ea typeface="Calibri"/>
              <a:cs typeface="Calibri"/>
              <a:sym typeface="Calibri"/>
            </a:endParaRPr>
          </a:p>
          <a:p>
            <a:pPr indent="0" lvl="0" marL="0" rtl="0" algn="ctr">
              <a:spcBef>
                <a:spcPts val="0"/>
              </a:spcBef>
              <a:spcAft>
                <a:spcPts val="0"/>
              </a:spcAft>
              <a:buNone/>
            </a:pPr>
            <a:r>
              <a:rPr lang="es-ES">
                <a:latin typeface="Calibri"/>
                <a:ea typeface="Calibri"/>
                <a:cs typeface="Calibri"/>
                <a:sym typeface="Calibri"/>
              </a:rPr>
              <a:t>Rendón</a:t>
            </a:r>
            <a:endParaRPr>
              <a:latin typeface="Calibri"/>
              <a:ea typeface="Calibri"/>
              <a:cs typeface="Calibri"/>
              <a:sym typeface="Calibri"/>
            </a:endParaRPr>
          </a:p>
        </p:txBody>
      </p:sp>
      <p:pic>
        <p:nvPicPr>
          <p:cNvPr id="68" name="Google Shape;68;gddc1e58ea0_1_1"/>
          <p:cNvPicPr preferRelativeResize="0"/>
          <p:nvPr/>
        </p:nvPicPr>
        <p:blipFill>
          <a:blip r:embed="rId3">
            <a:alphaModFix/>
          </a:blip>
          <a:stretch>
            <a:fillRect/>
          </a:stretch>
        </p:blipFill>
        <p:spPr>
          <a:xfrm>
            <a:off x="6307325" y="1636012"/>
            <a:ext cx="1611300" cy="1611300"/>
          </a:xfrm>
          <a:prstGeom prst="rect">
            <a:avLst/>
          </a:prstGeom>
          <a:noFill/>
          <a:ln>
            <a:noFill/>
          </a:ln>
        </p:spPr>
      </p:pic>
      <p:pic>
        <p:nvPicPr>
          <p:cNvPr id="69" name="Google Shape;69;gddc1e58ea0_1_1"/>
          <p:cNvPicPr preferRelativeResize="0"/>
          <p:nvPr/>
        </p:nvPicPr>
        <p:blipFill>
          <a:blip r:embed="rId4">
            <a:alphaModFix/>
          </a:blip>
          <a:stretch>
            <a:fillRect/>
          </a:stretch>
        </p:blipFill>
        <p:spPr>
          <a:xfrm>
            <a:off x="3834600" y="1539200"/>
            <a:ext cx="1708126" cy="1708126"/>
          </a:xfrm>
          <a:prstGeom prst="rect">
            <a:avLst/>
          </a:prstGeom>
          <a:noFill/>
          <a:ln>
            <a:noFill/>
          </a:ln>
        </p:spPr>
      </p:pic>
      <p:pic>
        <p:nvPicPr>
          <p:cNvPr id="70" name="Google Shape;70;gddc1e58ea0_1_1"/>
          <p:cNvPicPr preferRelativeResize="0"/>
          <p:nvPr/>
        </p:nvPicPr>
        <p:blipFill>
          <a:blip r:embed="rId5">
            <a:alphaModFix/>
          </a:blip>
          <a:stretch>
            <a:fillRect/>
          </a:stretch>
        </p:blipFill>
        <p:spPr>
          <a:xfrm>
            <a:off x="1361863" y="1539200"/>
            <a:ext cx="1708126" cy="1708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ge095a832cc_0_0"/>
          <p:cNvPicPr preferRelativeResize="0"/>
          <p:nvPr/>
        </p:nvPicPr>
        <p:blipFill>
          <a:blip r:embed="rId3">
            <a:alphaModFix/>
          </a:blip>
          <a:stretch>
            <a:fillRect/>
          </a:stretch>
        </p:blipFill>
        <p:spPr>
          <a:xfrm>
            <a:off x="665600" y="1689250"/>
            <a:ext cx="7916075" cy="2555650"/>
          </a:xfrm>
          <a:prstGeom prst="rect">
            <a:avLst/>
          </a:prstGeom>
          <a:noFill/>
          <a:ln>
            <a:noFill/>
          </a:ln>
        </p:spPr>
      </p:pic>
      <p:sp>
        <p:nvSpPr>
          <p:cNvPr id="76" name="Google Shape;76;ge095a832cc_0_0"/>
          <p:cNvSpPr txBox="1"/>
          <p:nvPr/>
        </p:nvSpPr>
        <p:spPr>
          <a:xfrm>
            <a:off x="382874" y="249500"/>
            <a:ext cx="4847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Logo del </a:t>
            </a:r>
            <a:r>
              <a:rPr b="1" lang="es-ES" sz="3600">
                <a:solidFill>
                  <a:schemeClr val="lt1"/>
                </a:solidFill>
                <a:latin typeface="Calibri"/>
                <a:ea typeface="Calibri"/>
                <a:cs typeface="Calibri"/>
                <a:sym typeface="Calibri"/>
              </a:rPr>
              <a:t>aplicativo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nvSpPr>
        <p:spPr>
          <a:xfrm>
            <a:off x="433025" y="292850"/>
            <a:ext cx="53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600">
                <a:solidFill>
                  <a:srgbClr val="404040"/>
                </a:solidFill>
                <a:latin typeface="Calibri"/>
                <a:ea typeface="Calibri"/>
                <a:cs typeface="Calibri"/>
                <a:sym typeface="Calibri"/>
              </a:rPr>
              <a:t>Video Promocional</a:t>
            </a:r>
            <a:endParaRPr b="1" sz="3600">
              <a:solidFill>
                <a:srgbClr val="404040"/>
              </a:solidFill>
              <a:latin typeface="Calibri"/>
              <a:ea typeface="Calibri"/>
              <a:cs typeface="Calibri"/>
              <a:sym typeface="Calibri"/>
            </a:endParaRPr>
          </a:p>
        </p:txBody>
      </p:sp>
      <p:pic>
        <p:nvPicPr>
          <p:cNvPr descr="-- Created using Powtoon -- Free sign up at http://www.powtoon.com/youtube/ -- Create animated videos and animated presentations for free.  PowToon is a free tool that allows you to develop cool animated clips and animated presentations for your website, office meeting, sales pitch, nonprofit fundraiser, product launch, video resume, or anything else you could use an animated explainer video. PowToon's animation templates help you create animated presentations and animated explainer videos from scratch.  Anyone can produce awesome animations quickly with PowToon, without the cost or hassle other professional animation services require." id="82" name="Google Shape;82;p3" title="Promo1">
            <a:hlinkClick r:id="rId3"/>
          </p:cNvPr>
          <p:cNvPicPr preferRelativeResize="0"/>
          <p:nvPr/>
        </p:nvPicPr>
        <p:blipFill>
          <a:blip r:embed="rId4">
            <a:alphaModFix/>
          </a:blip>
          <a:stretch>
            <a:fillRect/>
          </a:stretch>
        </p:blipFill>
        <p:spPr>
          <a:xfrm>
            <a:off x="816625" y="1031750"/>
            <a:ext cx="7510750" cy="3731900"/>
          </a:xfrm>
          <a:prstGeom prst="rect">
            <a:avLst/>
          </a:prstGeom>
          <a:noFill/>
          <a:ln cap="flat" cmpd="sng" w="28575">
            <a:solidFill>
              <a:srgbClr val="FF00FF"/>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4"/>
          <p:cNvSpPr txBox="1"/>
          <p:nvPr/>
        </p:nvSpPr>
        <p:spPr>
          <a:xfrm>
            <a:off x="669155" y="277850"/>
            <a:ext cx="3765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Situación Actual</a:t>
            </a:r>
            <a:endParaRPr>
              <a:solidFill>
                <a:srgbClr val="404040"/>
              </a:solidFill>
            </a:endParaRPr>
          </a:p>
        </p:txBody>
      </p:sp>
      <p:sp>
        <p:nvSpPr>
          <p:cNvPr id="89" name="Google Shape;89;p4"/>
          <p:cNvSpPr/>
          <p:nvPr/>
        </p:nvSpPr>
        <p:spPr>
          <a:xfrm>
            <a:off x="4261450" y="1726650"/>
            <a:ext cx="3765900" cy="1351500"/>
          </a:xfrm>
          <a:prstGeom prst="rect">
            <a:avLst/>
          </a:prstGeom>
          <a:noFill/>
          <a:ln>
            <a:noFill/>
          </a:ln>
        </p:spPr>
        <p:txBody>
          <a:bodyPr anchorCtr="0" anchor="t" bIns="45700" lIns="91425" spcFirstLastPara="1" rIns="91425" wrap="square" tIns="45700">
            <a:noAutofit/>
          </a:bodyPr>
          <a:lstStyle/>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D</a:t>
            </a:r>
            <a:r>
              <a:rPr lang="es-ES" sz="1600">
                <a:solidFill>
                  <a:srgbClr val="404040"/>
                </a:solidFill>
                <a:latin typeface="Calibri"/>
                <a:ea typeface="Calibri"/>
                <a:cs typeface="Calibri"/>
                <a:sym typeface="Calibri"/>
              </a:rPr>
              <a:t>esorganización</a:t>
            </a:r>
            <a:r>
              <a:rPr lang="es-ES" sz="1600">
                <a:solidFill>
                  <a:srgbClr val="404040"/>
                </a:solidFill>
                <a:latin typeface="Calibri"/>
                <a:ea typeface="Calibri"/>
                <a:cs typeface="Calibri"/>
                <a:sym typeface="Calibri"/>
              </a:rPr>
              <a:t> de datos.</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Pérdida</a:t>
            </a:r>
            <a:r>
              <a:rPr lang="es-ES" sz="1600">
                <a:solidFill>
                  <a:srgbClr val="404040"/>
                </a:solidFill>
                <a:latin typeface="Calibri"/>
                <a:ea typeface="Calibri"/>
                <a:cs typeface="Calibri"/>
                <a:sym typeface="Calibri"/>
              </a:rPr>
              <a:t> del historial.</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Falta de control.</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chemeClr val="dk1"/>
                </a:solidFill>
                <a:latin typeface="Calibri"/>
                <a:ea typeface="Calibri"/>
                <a:cs typeface="Calibri"/>
                <a:sym typeface="Calibri"/>
              </a:rPr>
              <a:t>Desinformación</a:t>
            </a:r>
            <a:r>
              <a:rPr lang="es-ES" sz="1600">
                <a:solidFill>
                  <a:schemeClr val="dk1"/>
                </a:solidFill>
                <a:latin typeface="Calibri"/>
                <a:ea typeface="Calibri"/>
                <a:cs typeface="Calibri"/>
                <a:sym typeface="Calibri"/>
              </a:rPr>
              <a:t> del cliente. </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Char char="●"/>
            </a:pPr>
            <a:r>
              <a:rPr lang="es-ES" sz="1600">
                <a:solidFill>
                  <a:schemeClr val="dk1"/>
                </a:solidFill>
                <a:latin typeface="Calibri"/>
                <a:ea typeface="Calibri"/>
                <a:cs typeface="Calibri"/>
                <a:sym typeface="Calibri"/>
              </a:rPr>
              <a:t>R</a:t>
            </a:r>
            <a:r>
              <a:rPr lang="es-ES" sz="1600">
                <a:solidFill>
                  <a:schemeClr val="dk1"/>
                </a:solidFill>
                <a:latin typeface="Calibri"/>
                <a:ea typeface="Calibri"/>
                <a:cs typeface="Calibri"/>
                <a:sym typeface="Calibri"/>
              </a:rPr>
              <a:t>egistros</a:t>
            </a:r>
            <a:r>
              <a:rPr lang="es-ES" sz="1600">
                <a:solidFill>
                  <a:schemeClr val="dk1"/>
                </a:solidFill>
                <a:latin typeface="Calibri"/>
                <a:ea typeface="Calibri"/>
                <a:cs typeface="Calibri"/>
                <a:sym typeface="Calibri"/>
              </a:rPr>
              <a:t> </a:t>
            </a:r>
            <a:r>
              <a:rPr lang="es-ES" sz="1600">
                <a:solidFill>
                  <a:schemeClr val="dk1"/>
                </a:solidFill>
                <a:latin typeface="Calibri"/>
                <a:ea typeface="Calibri"/>
                <a:cs typeface="Calibri"/>
                <a:sym typeface="Calibri"/>
              </a:rPr>
              <a:t>físicos.</a:t>
            </a:r>
            <a:endParaRPr sz="1600">
              <a:solidFill>
                <a:schemeClr val="dk1"/>
              </a:solidFill>
              <a:latin typeface="Calibri"/>
              <a:ea typeface="Calibri"/>
              <a:cs typeface="Calibri"/>
              <a:sym typeface="Calibri"/>
            </a:endParaRPr>
          </a:p>
        </p:txBody>
      </p:sp>
      <p:pic>
        <p:nvPicPr>
          <p:cNvPr id="90" name="Google Shape;90;p4"/>
          <p:cNvPicPr preferRelativeResize="0"/>
          <p:nvPr/>
        </p:nvPicPr>
        <p:blipFill>
          <a:blip r:embed="rId3">
            <a:alphaModFix/>
          </a:blip>
          <a:stretch>
            <a:fillRect/>
          </a:stretch>
        </p:blipFill>
        <p:spPr>
          <a:xfrm>
            <a:off x="1320000" y="1131113"/>
            <a:ext cx="2140375" cy="288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e095a832cc_0_14"/>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6" name="Google Shape;96;ge095a832cc_0_14"/>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ge095a832cc_0_14"/>
          <p:cNvSpPr txBox="1"/>
          <p:nvPr/>
        </p:nvSpPr>
        <p:spPr>
          <a:xfrm>
            <a:off x="669148" y="277850"/>
            <a:ext cx="5156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Problema</a:t>
            </a:r>
            <a:r>
              <a:rPr b="1" lang="es-ES" sz="3600">
                <a:solidFill>
                  <a:srgbClr val="404040"/>
                </a:solidFill>
                <a:latin typeface="Calibri"/>
                <a:ea typeface="Calibri"/>
                <a:cs typeface="Calibri"/>
                <a:sym typeface="Calibri"/>
              </a:rPr>
              <a:t> encontrado</a:t>
            </a:r>
            <a:endParaRPr>
              <a:solidFill>
                <a:srgbClr val="404040"/>
              </a:solidFill>
            </a:endParaRPr>
          </a:p>
        </p:txBody>
      </p:sp>
      <p:sp>
        <p:nvSpPr>
          <p:cNvPr id="98" name="Google Shape;98;ge095a832cc_0_14"/>
          <p:cNvSpPr/>
          <p:nvPr/>
        </p:nvSpPr>
        <p:spPr>
          <a:xfrm>
            <a:off x="3772675" y="2052600"/>
            <a:ext cx="4209000" cy="941100"/>
          </a:xfrm>
          <a:prstGeom prst="rect">
            <a:avLst/>
          </a:prstGeom>
          <a:noFill/>
          <a:ln>
            <a:noFill/>
          </a:ln>
        </p:spPr>
        <p:txBody>
          <a:bodyPr anchorCtr="0" anchor="t" bIns="45700" lIns="91425" spcFirstLastPara="1" rIns="91425" wrap="square" tIns="45700">
            <a:noAutofit/>
          </a:bodyPr>
          <a:lstStyle/>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Poco orden en los datos.</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Pérdida del historial del usuario.</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Deso</a:t>
            </a:r>
            <a:r>
              <a:rPr lang="es-ES" sz="1600">
                <a:solidFill>
                  <a:srgbClr val="404040"/>
                </a:solidFill>
                <a:latin typeface="Calibri"/>
                <a:ea typeface="Calibri"/>
                <a:cs typeface="Calibri"/>
                <a:sym typeface="Calibri"/>
              </a:rPr>
              <a:t>rganización</a:t>
            </a:r>
            <a:r>
              <a:rPr lang="es-ES" sz="1600">
                <a:solidFill>
                  <a:srgbClr val="404040"/>
                </a:solidFill>
                <a:latin typeface="Calibri"/>
                <a:ea typeface="Calibri"/>
                <a:cs typeface="Calibri"/>
                <a:sym typeface="Calibri"/>
              </a:rPr>
              <a:t> de espacio de trabajo.</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Poca </a:t>
            </a:r>
            <a:r>
              <a:rPr lang="es-ES" sz="1600">
                <a:solidFill>
                  <a:srgbClr val="404040"/>
                </a:solidFill>
                <a:latin typeface="Calibri"/>
                <a:ea typeface="Calibri"/>
                <a:cs typeface="Calibri"/>
                <a:sym typeface="Calibri"/>
              </a:rPr>
              <a:t>eficiencia</a:t>
            </a:r>
            <a:r>
              <a:rPr lang="es-ES" sz="1600">
                <a:solidFill>
                  <a:srgbClr val="404040"/>
                </a:solidFill>
                <a:latin typeface="Calibri"/>
                <a:ea typeface="Calibri"/>
                <a:cs typeface="Calibri"/>
                <a:sym typeface="Calibri"/>
              </a:rPr>
              <a:t> y </a:t>
            </a:r>
            <a:r>
              <a:rPr lang="es-ES" sz="1600">
                <a:solidFill>
                  <a:srgbClr val="404040"/>
                </a:solidFill>
                <a:latin typeface="Calibri"/>
                <a:ea typeface="Calibri"/>
                <a:cs typeface="Calibri"/>
                <a:sym typeface="Calibri"/>
              </a:rPr>
              <a:t>comunicación.</a:t>
            </a:r>
            <a:endParaRPr sz="1600">
              <a:solidFill>
                <a:srgbClr val="404040"/>
              </a:solidFill>
              <a:latin typeface="Calibri"/>
              <a:ea typeface="Calibri"/>
              <a:cs typeface="Calibri"/>
              <a:sym typeface="Calibri"/>
            </a:endParaRPr>
          </a:p>
        </p:txBody>
      </p:sp>
      <p:pic>
        <p:nvPicPr>
          <p:cNvPr id="99" name="Google Shape;99;ge095a832cc_0_14"/>
          <p:cNvPicPr preferRelativeResize="0"/>
          <p:nvPr/>
        </p:nvPicPr>
        <p:blipFill>
          <a:blip r:embed="rId3">
            <a:alphaModFix/>
          </a:blip>
          <a:stretch>
            <a:fillRect/>
          </a:stretch>
        </p:blipFill>
        <p:spPr>
          <a:xfrm>
            <a:off x="1800650" y="1101138"/>
            <a:ext cx="1258025" cy="310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e095a832cc_0_22"/>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5" name="Google Shape;105;ge095a832cc_0_22"/>
          <p:cNvSpPr txBox="1"/>
          <p:nvPr/>
        </p:nvSpPr>
        <p:spPr>
          <a:xfrm>
            <a:off x="669150" y="1288375"/>
            <a:ext cx="79899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06" name="Google Shape;106;ge095a832cc_0_22"/>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ge095a832cc_0_22"/>
          <p:cNvSpPr txBox="1"/>
          <p:nvPr/>
        </p:nvSpPr>
        <p:spPr>
          <a:xfrm>
            <a:off x="669148" y="277850"/>
            <a:ext cx="5156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Solución</a:t>
            </a:r>
            <a:r>
              <a:rPr b="1" lang="es-ES" sz="3600">
                <a:solidFill>
                  <a:srgbClr val="404040"/>
                </a:solidFill>
                <a:latin typeface="Calibri"/>
                <a:ea typeface="Calibri"/>
                <a:cs typeface="Calibri"/>
                <a:sym typeface="Calibri"/>
              </a:rPr>
              <a:t> Propuesta</a:t>
            </a:r>
            <a:endParaRPr>
              <a:solidFill>
                <a:srgbClr val="404040"/>
              </a:solidFill>
            </a:endParaRPr>
          </a:p>
        </p:txBody>
      </p:sp>
      <p:sp>
        <p:nvSpPr>
          <p:cNvPr id="108" name="Google Shape;108;ge095a832cc_0_22"/>
          <p:cNvSpPr/>
          <p:nvPr/>
        </p:nvSpPr>
        <p:spPr>
          <a:xfrm>
            <a:off x="1165075" y="1437100"/>
            <a:ext cx="4994700" cy="3036900"/>
          </a:xfrm>
          <a:prstGeom prst="rect">
            <a:avLst/>
          </a:prstGeom>
          <a:noFill/>
          <a:ln>
            <a:noFill/>
          </a:ln>
        </p:spPr>
        <p:txBody>
          <a:bodyPr anchorCtr="0" anchor="t" bIns="45700" lIns="91425" spcFirstLastPara="1" rIns="91425" wrap="square" tIns="45700">
            <a:noAutofit/>
          </a:bodyPr>
          <a:lstStyle/>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Antecedente de los dispositivos.</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M</a:t>
            </a:r>
            <a:r>
              <a:rPr lang="es-ES" sz="1600">
                <a:solidFill>
                  <a:srgbClr val="404040"/>
                </a:solidFill>
                <a:latin typeface="Calibri"/>
                <a:ea typeface="Calibri"/>
                <a:cs typeface="Calibri"/>
                <a:sym typeface="Calibri"/>
              </a:rPr>
              <a:t>etodología</a:t>
            </a:r>
            <a:r>
              <a:rPr lang="es-ES" sz="1600">
                <a:solidFill>
                  <a:srgbClr val="404040"/>
                </a:solidFill>
                <a:latin typeface="Calibri"/>
                <a:ea typeface="Calibri"/>
                <a:cs typeface="Calibri"/>
                <a:sym typeface="Calibri"/>
              </a:rPr>
              <a:t> kanban.</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Informe del cliente.</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Disponibilidad de consulta del cliente</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Ordenamiento según el estado de cada dispositivo.</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Historial de ingreso de dispositivos.</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Accesibilidad para formar equipos de trabajo.</a:t>
            </a:r>
            <a:endParaRPr sz="1600">
              <a:solidFill>
                <a:srgbClr val="404040"/>
              </a:solidFill>
              <a:latin typeface="Calibri"/>
              <a:ea typeface="Calibri"/>
              <a:cs typeface="Calibri"/>
              <a:sym typeface="Calibri"/>
            </a:endParaRPr>
          </a:p>
        </p:txBody>
      </p:sp>
      <p:pic>
        <p:nvPicPr>
          <p:cNvPr id="109" name="Google Shape;109;ge095a832cc_0_22"/>
          <p:cNvPicPr preferRelativeResize="0"/>
          <p:nvPr/>
        </p:nvPicPr>
        <p:blipFill>
          <a:blip r:embed="rId3">
            <a:alphaModFix/>
          </a:blip>
          <a:stretch>
            <a:fillRect/>
          </a:stretch>
        </p:blipFill>
        <p:spPr>
          <a:xfrm>
            <a:off x="6280202" y="924350"/>
            <a:ext cx="1757624" cy="303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e095a832cc_0_30"/>
          <p:cNvSpPr txBox="1"/>
          <p:nvPr/>
        </p:nvSpPr>
        <p:spPr>
          <a:xfrm>
            <a:off x="382874" y="249500"/>
            <a:ext cx="4847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a:t>
            </a:r>
            <a:r>
              <a:rPr b="1" lang="es-ES" sz="3600">
                <a:solidFill>
                  <a:schemeClr val="lt1"/>
                </a:solidFill>
                <a:latin typeface="Calibri"/>
                <a:ea typeface="Calibri"/>
                <a:cs typeface="Calibri"/>
                <a:sym typeface="Calibri"/>
              </a:rPr>
              <a:t>Qué</a:t>
            </a:r>
            <a:r>
              <a:rPr b="1" lang="es-ES" sz="3600">
                <a:solidFill>
                  <a:schemeClr val="lt1"/>
                </a:solidFill>
                <a:latin typeface="Calibri"/>
                <a:ea typeface="Calibri"/>
                <a:cs typeface="Calibri"/>
                <a:sym typeface="Calibri"/>
              </a:rPr>
              <a:t> es Data Filter?</a:t>
            </a:r>
            <a:endParaRPr/>
          </a:p>
        </p:txBody>
      </p:sp>
      <p:sp>
        <p:nvSpPr>
          <p:cNvPr id="115" name="Google Shape;115;ge095a832cc_0_30"/>
          <p:cNvSpPr txBox="1"/>
          <p:nvPr/>
        </p:nvSpPr>
        <p:spPr>
          <a:xfrm>
            <a:off x="1002600" y="2007800"/>
            <a:ext cx="7138800" cy="1494900"/>
          </a:xfrm>
          <a:prstGeom prst="rect">
            <a:avLst/>
          </a:prstGeom>
          <a:noFill/>
          <a:ln>
            <a:noFill/>
          </a:ln>
        </p:spPr>
        <p:txBody>
          <a:bodyPr anchorCtr="0" anchor="t" bIns="91425" lIns="91425" spcFirstLastPara="1" rIns="91425" wrap="square" tIns="91425">
            <a:spAutoFit/>
          </a:bodyPr>
          <a:lstStyle/>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Aplicación web, cuyo objetivo es gestionar el proceso de los dispositivo que ingresen a un taller de mantenimiento.</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Brindar un orden en el ingreso de estos equipos al taller.</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Priorizar las </a:t>
            </a:r>
            <a:r>
              <a:rPr lang="es-ES" sz="1600">
                <a:solidFill>
                  <a:srgbClr val="404040"/>
                </a:solidFill>
                <a:latin typeface="Calibri"/>
                <a:ea typeface="Calibri"/>
                <a:cs typeface="Calibri"/>
                <a:sym typeface="Calibri"/>
              </a:rPr>
              <a:t>órdenes</a:t>
            </a:r>
            <a:r>
              <a:rPr lang="es-ES" sz="1600">
                <a:solidFill>
                  <a:srgbClr val="404040"/>
                </a:solidFill>
                <a:latin typeface="Calibri"/>
                <a:ea typeface="Calibri"/>
                <a:cs typeface="Calibri"/>
                <a:sym typeface="Calibri"/>
              </a:rPr>
              <a:t> de trabajo.</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Darle al gerente de la empresa un mayor conocimiento de cada cliente.</a:t>
            </a:r>
            <a:endParaRPr sz="1600">
              <a:solidFill>
                <a:srgbClr val="40404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