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75" r:id="rId13"/>
    <p:sldId id="274" r:id="rId14"/>
    <p:sldId id="276"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sv-SE" sz="1800" b="0" strike="noStrike" spc="-1">
                <a:solidFill>
                  <a:srgbClr val="000000"/>
                </a:solidFill>
                <a:latin typeface="Arial"/>
              </a:rPr>
              <a:t>Click to move the slide</a:t>
            </a:r>
          </a:p>
        </p:txBody>
      </p:sp>
      <p:sp>
        <p:nvSpPr>
          <p:cNvPr id="11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1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12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12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122" name="PlaceHolder 6"/>
          <p:cNvSpPr>
            <a:spLocks noGrp="1"/>
          </p:cNvSpPr>
          <p:nvPr>
            <p:ph type="sldNum"/>
          </p:nvPr>
        </p:nvSpPr>
        <p:spPr>
          <a:xfrm>
            <a:off x="4278960" y="10157400"/>
            <a:ext cx="3280680" cy="534240"/>
          </a:xfrm>
          <a:prstGeom prst="rect">
            <a:avLst/>
          </a:prstGeom>
        </p:spPr>
        <p:txBody>
          <a:bodyPr lIns="0" tIns="0" rIns="0" bIns="0" anchor="b"/>
          <a:lstStyle/>
          <a:p>
            <a:pPr algn="r"/>
            <a:fld id="{2DC5B6E3-28C0-44F6-958B-4C74513C1481}"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06516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1108075" y="812800"/>
            <a:ext cx="5343525" cy="4008438"/>
          </a:xfrm>
          <a:prstGeom prst="rect">
            <a:avLst/>
          </a:prstGeom>
        </p:spPr>
      </p:sp>
      <p:sp>
        <p:nvSpPr>
          <p:cNvPr id="272"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SMNH = Swedish Museum of Natural History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noRot="1" noChangeAspect="1"/>
          </p:cNvSpPr>
          <p:nvPr>
            <p:ph type="sldImg"/>
          </p:nvPr>
        </p:nvSpPr>
        <p:spPr>
          <a:xfrm>
            <a:off x="1106488" y="812800"/>
            <a:ext cx="5345112" cy="4008438"/>
          </a:xfrm>
          <a:prstGeom prst="rect">
            <a:avLst/>
          </a:prstGeom>
        </p:spPr>
      </p:sp>
      <p:sp>
        <p:nvSpPr>
          <p:cNvPr id="28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Citizen science = hunters</a:t>
            </a:r>
          </a:p>
          <a:p>
            <a:r>
              <a:rPr lang="en-US" sz="2000" b="0" strike="noStrike" spc="-1">
                <a:latin typeface="Arial"/>
              </a:rPr>
              <a:t>‘dna school ‘ on the nrm homepage -</a:t>
            </a:r>
          </a:p>
          <a:p>
            <a:r>
              <a:rPr lang="en-US" sz="2000" b="0" strike="noStrike" spc="-1">
                <a:latin typeface="Arial"/>
              </a:rPr>
              <a:t>A reoccurring project …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1181100" y="696913"/>
            <a:ext cx="4646613" cy="3484562"/>
          </a:xfrm>
          <a:prstGeom prst="rect">
            <a:avLst/>
          </a:prstGeom>
        </p:spPr>
      </p:sp>
      <p:sp>
        <p:nvSpPr>
          <p:cNvPr id="290" name="PlaceHolder 2"/>
          <p:cNvSpPr>
            <a:spLocks noGrp="1"/>
          </p:cNvSpPr>
          <p:nvPr>
            <p:ph type="body"/>
          </p:nvPr>
        </p:nvSpPr>
        <p:spPr>
          <a:xfrm>
            <a:off x="701640" y="4416480"/>
            <a:ext cx="5605920" cy="4182120"/>
          </a:xfrm>
          <a:prstGeom prst="rect">
            <a:avLst/>
          </a:prstGeom>
        </p:spPr>
        <p:txBody>
          <a:bodyPr lIns="93240" tIns="46440" rIns="93240" bIns="46440"/>
          <a:lstStyle/>
          <a:p>
            <a:pPr marL="171360" indent="-170280">
              <a:lnSpc>
                <a:spcPct val="100000"/>
              </a:lnSpc>
              <a:buClr>
                <a:srgbClr val="000000"/>
              </a:buClr>
              <a:buFont typeface="Arial"/>
              <a:buChar char="•"/>
            </a:pPr>
            <a:r>
              <a:rPr lang="en-US" sz="2000" b="0" strike="noStrike" spc="-1">
                <a:latin typeface="Arial"/>
              </a:rPr>
              <a:t>The major shift with NGS projects is the scale difference between Sanger and NGS machines.</a:t>
            </a:r>
          </a:p>
          <a:p>
            <a:pPr marL="171360" indent="-170280">
              <a:lnSpc>
                <a:spcPct val="100000"/>
              </a:lnSpc>
              <a:buClr>
                <a:srgbClr val="000000"/>
              </a:buClr>
              <a:buFont typeface="Arial"/>
              <a:buChar char="•"/>
            </a:pPr>
            <a:r>
              <a:rPr lang="en-US" sz="2000" b="0" strike="noStrike" spc="-1">
                <a:latin typeface="Arial"/>
              </a:rPr>
              <a:t>Due to the major amounts of Sequence Data, High Performance Computers are ideal for completing data analysis</a:t>
            </a:r>
          </a:p>
        </p:txBody>
      </p:sp>
      <p:sp>
        <p:nvSpPr>
          <p:cNvPr id="291" name="CustomShape 3"/>
          <p:cNvSpPr/>
          <p:nvPr/>
        </p:nvSpPr>
        <p:spPr>
          <a:xfrm>
            <a:off x="3970440" y="8829720"/>
            <a:ext cx="3037320" cy="464040"/>
          </a:xfrm>
          <a:prstGeom prst="rect">
            <a:avLst/>
          </a:prstGeom>
          <a:noFill/>
          <a:ln>
            <a:noFill/>
          </a:ln>
        </p:spPr>
        <p:style>
          <a:lnRef idx="0">
            <a:scrgbClr r="0" g="0" b="0"/>
          </a:lnRef>
          <a:fillRef idx="0">
            <a:scrgbClr r="0" g="0" b="0"/>
          </a:fillRef>
          <a:effectRef idx="0">
            <a:scrgbClr r="0" g="0" b="0"/>
          </a:effectRef>
          <a:fontRef idx="minor"/>
        </p:style>
        <p:txBody>
          <a:bodyPr lIns="93240" tIns="46440" rIns="93240" bIns="46440" anchor="b"/>
          <a:lstStyle/>
          <a:p>
            <a:pPr algn="r">
              <a:lnSpc>
                <a:spcPct val="100000"/>
              </a:lnSpc>
            </a:pPr>
            <a:fld id="{09BDE704-5596-4226-9169-AEC13788658D}" type="slidenum">
              <a:rPr lang="en-US" sz="1200" b="0" strike="noStrike" spc="-1">
                <a:solidFill>
                  <a:srgbClr val="000000"/>
                </a:solidFill>
                <a:latin typeface="Arial"/>
                <a:ea typeface="ＭＳ Ｐゴシック"/>
              </a:rPr>
              <a:t>21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143000" y="685800"/>
            <a:ext cx="4572000" cy="3429000"/>
          </a:xfrm>
          <a:prstGeom prst="rect">
            <a:avLst/>
          </a:prstGeom>
        </p:spPr>
      </p:sp>
      <p:sp>
        <p:nvSpPr>
          <p:cNvPr id="274" name="PlaceHolder 2"/>
          <p:cNvSpPr>
            <a:spLocks noGrp="1"/>
          </p:cNvSpPr>
          <p:nvPr>
            <p:ph type="body"/>
          </p:nvPr>
        </p:nvSpPr>
        <p:spPr>
          <a:xfrm>
            <a:off x="914400" y="4343400"/>
            <a:ext cx="5028840" cy="41144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rPr>
              <a:t>Our defintion of a ‘modern information system’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Bulk editing:</a:t>
            </a: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Able to export after filtering data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Rodrigo:</a:t>
            </a: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 We use SeqDB as a main information management system for NRMs DNA archive, as well as for the temporary DNA collections used in research projects and environmental monitoring activities”..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Thomas:</a:t>
            </a: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“traceability”</a:t>
            </a:r>
            <a:endParaRPr lang="en-US" sz="1200" b="0" strike="noStrike" spc="-1">
              <a:latin typeface="Arial"/>
            </a:endParaRPr>
          </a:p>
          <a:p>
            <a:pPr marL="216000" indent="-216000">
              <a:lnSpc>
                <a:spcPct val="100000"/>
              </a:lnSpc>
            </a:pPr>
            <a:r>
              <a:rPr lang="en-US" sz="1200" b="0" strike="noStrike" spc="-1">
                <a:solidFill>
                  <a:srgbClr val="000000"/>
                </a:solidFill>
                <a:latin typeface="Times New Roman"/>
              </a:rPr>
              <a:t>“transparency to external partners :  we insert/import – available in the public interface “</a:t>
            </a:r>
            <a:endParaRPr lang="en-US" sz="1200" b="0" strike="noStrike" spc="-1">
              <a:latin typeface="Arial"/>
            </a:endParaRPr>
          </a:p>
          <a:p>
            <a:pPr marL="216000" indent="-216000">
              <a:lnSpc>
                <a:spcPct val="100000"/>
              </a:lnSpc>
            </a:pPr>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noRot="1" noChangeAspect="1"/>
          </p:cNvSpPr>
          <p:nvPr>
            <p:ph type="sldImg"/>
          </p:nvPr>
        </p:nvSpPr>
        <p:spPr>
          <a:xfrm>
            <a:off x="1143000" y="685800"/>
            <a:ext cx="4572000" cy="3429000"/>
          </a:xfrm>
          <a:prstGeom prst="rect">
            <a:avLst/>
          </a:prstGeom>
        </p:spPr>
      </p:sp>
      <p:sp>
        <p:nvSpPr>
          <p:cNvPr id="276" name="PlaceHolder 2"/>
          <p:cNvSpPr>
            <a:spLocks noGrp="1"/>
          </p:cNvSpPr>
          <p:nvPr>
            <p:ph type="body"/>
          </p:nvPr>
        </p:nvSpPr>
        <p:spPr>
          <a:xfrm>
            <a:off x="914400" y="4343400"/>
            <a:ext cx="5028840" cy="4800600"/>
          </a:xfrm>
          <a:prstGeom prst="rect">
            <a:avLst/>
          </a:prstGeom>
        </p:spPr>
        <p:txBody>
          <a:bodyPr lIns="0" tIns="0" rIns="0" bIns="0"/>
          <a:lstStyle/>
          <a:p>
            <a:pPr marL="216000" indent="-216000">
              <a:lnSpc>
                <a:spcPct val="100000"/>
              </a:lnSpc>
              <a:spcBef>
                <a:spcPts val="561"/>
              </a:spcBef>
            </a:pPr>
            <a:r>
              <a:rPr lang="en-US" sz="1200" b="0" strike="noStrike" spc="-1">
                <a:solidFill>
                  <a:srgbClr val="000000"/>
                </a:solidFill>
                <a:latin typeface="Calibri"/>
                <a:ea typeface="ＭＳ Ｐゴシック"/>
              </a:rPr>
              <a:t>Web accessible application backed by a relation database</a:t>
            </a:r>
            <a:endParaRPr lang="en-US" sz="1200" b="0" strike="noStrike" spc="-1">
              <a:latin typeface="Arial"/>
            </a:endParaRPr>
          </a:p>
          <a:p>
            <a:pPr marL="216000" indent="-216000">
              <a:lnSpc>
                <a:spcPct val="100000"/>
              </a:lnSpc>
              <a:spcBef>
                <a:spcPts val="561"/>
              </a:spcBef>
            </a:pPr>
            <a:r>
              <a:rPr lang="en-US" sz="1200" b="0" strike="noStrike" spc="-1">
                <a:solidFill>
                  <a:srgbClr val="000000"/>
                </a:solidFill>
                <a:latin typeface="Calibri"/>
                <a:ea typeface="ＭＳ Ｐゴシック"/>
              </a:rPr>
              <a:t>Provides standards compliant information management for </a:t>
            </a:r>
            <a:r>
              <a:rPr lang="en-US" sz="1200" b="1" strike="noStrike" spc="-1">
                <a:solidFill>
                  <a:srgbClr val="000000"/>
                </a:solidFill>
                <a:latin typeface="Calibri"/>
                <a:ea typeface="ＭＳ Ｐゴシック"/>
              </a:rPr>
              <a:t>Collection Record to DNA Sequence</a:t>
            </a:r>
            <a:r>
              <a:rPr lang="en-US" sz="1200" b="0" strike="noStrike" spc="-1">
                <a:solidFill>
                  <a:srgbClr val="000000"/>
                </a:solidFill>
                <a:latin typeface="Calibri"/>
                <a:ea typeface="ＭＳ Ｐゴシック"/>
              </a:rPr>
              <a:t> Workflows</a:t>
            </a:r>
            <a:endParaRPr lang="en-US" sz="1200" b="0" strike="noStrike" spc="-1">
              <a:latin typeface="Arial"/>
            </a:endParaRPr>
          </a:p>
          <a:p>
            <a:pPr marL="216000" indent="-216000">
              <a:lnSpc>
                <a:spcPct val="100000"/>
              </a:lnSpc>
            </a:pPr>
            <a:r>
              <a:rPr lang="en-US" sz="1200" b="0" strike="noStrike" spc="-1">
                <a:solidFill>
                  <a:srgbClr val="00B050"/>
                </a:solidFill>
                <a:latin typeface="Calibri"/>
                <a:ea typeface="ＭＳ Ｐゴシック"/>
              </a:rPr>
              <a:t>Darwin Core Compliant ?</a:t>
            </a:r>
            <a:endParaRPr lang="en-US" sz="1200" b="0" strike="noStrike" spc="-1">
              <a:latin typeface="Arial"/>
            </a:endParaRPr>
          </a:p>
          <a:p>
            <a:pPr marL="216000" indent="-216000">
              <a:lnSpc>
                <a:spcPct val="100000"/>
              </a:lnSpc>
            </a:pPr>
            <a:r>
              <a:rPr lang="en-US" sz="1200" b="0" strike="noStrike" spc="-1">
                <a:solidFill>
                  <a:srgbClr val="00B050"/>
                </a:solidFill>
                <a:latin typeface="Calibri"/>
                <a:ea typeface="ＭＳ Ｐゴシック"/>
              </a:rPr>
              <a:t>- var hittar jag det i Seqdb ? Fråga James …. vad betyder detta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Provides standards compliant information management for </a:t>
            </a:r>
            <a:r>
              <a:rPr lang="en-US" sz="1200" b="1" strike="noStrike" spc="-1">
                <a:solidFill>
                  <a:srgbClr val="3333FF"/>
                </a:solidFill>
                <a:latin typeface="Calibri"/>
                <a:ea typeface="ＭＳ Ｐゴシック"/>
              </a:rPr>
              <a:t>Collection Record ( länk till Permanent collection)  to DNA Sequence</a:t>
            </a:r>
            <a:r>
              <a:rPr lang="en-US" sz="1200" b="0" strike="noStrike" spc="-1">
                <a:solidFill>
                  <a:srgbClr val="3333FF"/>
                </a:solidFill>
                <a:latin typeface="Calibri"/>
                <a:ea typeface="ＭＳ Ｐゴシック"/>
              </a:rPr>
              <a:t> Workflows</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Compliant to both MixS, Genomic Standard Consortium, and DwcA. MixS – minimum information …..</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‘beskriva sitt projekt …. ‘ - hur har man gjort … </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Rodrigo : “ The alternatives to SeqDB would be:</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a)        To use a commercial Lab Information Management System (LIMS)</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https://www.labsexplorer.com/c/2017-review-of-lab-information-management-systems-lims_23</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Which might not have the same features for natural history collections as SeqDB</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b)      To develop a system in-house, which would probably take too long</a:t>
            </a:r>
            <a:endParaRPr lang="en-US" sz="1200" b="0" strike="noStrike" spc="-1">
              <a:latin typeface="Arial"/>
            </a:endParaRPr>
          </a:p>
          <a:p>
            <a:pPr marL="216000" indent="-216000">
              <a:lnSpc>
                <a:spcPct val="100000"/>
              </a:lnSpc>
            </a:pPr>
            <a:r>
              <a:rPr lang="en-US" sz="1200" b="0" strike="noStrike" spc="-1">
                <a:solidFill>
                  <a:srgbClr val="3333FF"/>
                </a:solidFill>
                <a:latin typeface="Calibri"/>
                <a:ea typeface="ＭＳ Ｐゴシック"/>
              </a:rPr>
              <a:t>c)       To continue using excel sheets and/or Microsoft access or a similar database software which is not sustainable in the long term, and doesn’t have the advantages of keeping track of lab workflows.”</a:t>
            </a:r>
            <a:endParaRPr lang="en-US" sz="1200" b="0" strike="noStrike" spc="-1">
              <a:latin typeface="Arial"/>
            </a:endParaRPr>
          </a:p>
          <a:p>
            <a:pPr marL="216000" indent="-216000">
              <a:lnSpc>
                <a:spcPct val="100000"/>
              </a:lnSpc>
            </a:pPr>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1106488" y="812800"/>
            <a:ext cx="5345112" cy="4008438"/>
          </a:xfrm>
          <a:prstGeom prst="rect">
            <a:avLst/>
          </a:prstGeom>
        </p:spPr>
      </p:sp>
      <p:sp>
        <p:nvSpPr>
          <p:cNvPr id="27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A  simplified figure:</a:t>
            </a:r>
          </a:p>
          <a:p>
            <a:r>
              <a:rPr lang="en-US" sz="2000" b="0" strike="noStrike" spc="-1">
                <a:latin typeface="Arial"/>
              </a:rPr>
              <a:t>Rodrigo wrote</a:t>
            </a:r>
          </a:p>
          <a:p>
            <a:r>
              <a:rPr lang="en-US" sz="2000" b="0" strike="noStrike" spc="-1">
                <a:latin typeface="Arial"/>
              </a:rPr>
              <a:t> “SeqDB has features to account for extra steps of</a:t>
            </a:r>
          </a:p>
          <a:p>
            <a:r>
              <a:rPr lang="en-US" sz="2000" b="0" strike="noStrike" spc="-1">
                <a:latin typeface="Arial"/>
              </a:rPr>
              <a:t>the sanger sequencing workflow. If you want to highlight that the steps can include in order: Specimen, DNA extraction, PCR, Sequencing reaction, consensus DNA barcode. “</a:t>
            </a:r>
          </a:p>
          <a:p>
            <a:endParaRPr lang="en-US" sz="2000" b="0" strike="noStrike" spc="-1">
              <a:latin typeface="Arial"/>
            </a:endParaRPr>
          </a:p>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1106488" y="812800"/>
            <a:ext cx="5345112" cy="4008438"/>
          </a:xfrm>
          <a:prstGeom prst="rect">
            <a:avLst/>
          </a:prstGeom>
        </p:spPr>
      </p:sp>
      <p:sp>
        <p:nvSpPr>
          <p:cNvPr id="280"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A  simplified figure:</a:t>
            </a:r>
          </a:p>
          <a:p>
            <a:r>
              <a:rPr lang="en-US" sz="2000" b="0" strike="noStrike" spc="-1">
                <a:latin typeface="Arial"/>
              </a:rPr>
              <a:t>Rodrigo wrote “Specimen, DNA extraction, PCR,</a:t>
            </a:r>
          </a:p>
          <a:p>
            <a:r>
              <a:rPr lang="en-US" sz="2000" b="0" strike="noStrike" spc="-1">
                <a:latin typeface="Arial"/>
              </a:rPr>
              <a:t>Genotyping analysis.”</a:t>
            </a:r>
          </a:p>
          <a:p>
            <a:endParaRPr lang="en-US" sz="2000" b="0" strike="noStrike" spc="-1">
              <a:latin typeface="Arial"/>
            </a:endParaRPr>
          </a:p>
          <a:p>
            <a:endParaRPr lang="en-US" sz="2000" b="0" strike="noStrike" spc="-1">
              <a:latin typeface="Arial"/>
            </a:endParaRPr>
          </a:p>
          <a:p>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noRot="1" noChangeAspect="1"/>
          </p:cNvSpPr>
          <p:nvPr>
            <p:ph type="sldImg"/>
          </p:nvPr>
        </p:nvSpPr>
        <p:spPr>
          <a:xfrm>
            <a:off x="1106488" y="812800"/>
            <a:ext cx="5345112" cy="4008438"/>
          </a:xfrm>
          <a:prstGeom prst="rect">
            <a:avLst/>
          </a:prstGeom>
        </p:spPr>
      </p:sp>
      <p:sp>
        <p:nvSpPr>
          <p:cNvPr id="282"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A simplified figure:</a:t>
            </a:r>
          </a:p>
          <a:p>
            <a:r>
              <a:rPr lang="en-US" sz="2000" b="0" strike="noStrike" spc="-1">
                <a:latin typeface="Arial"/>
              </a:rPr>
              <a:t>Rodrigo wrote “ Specimen, DNA extraction, Library preparation, sequencing data. “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1106488" y="812800"/>
            <a:ext cx="5345112" cy="4008438"/>
          </a:xfrm>
          <a:prstGeom prst="rect">
            <a:avLst/>
          </a:prstGeom>
        </p:spPr>
      </p:sp>
      <p:sp>
        <p:nvSpPr>
          <p:cNvPr id="284"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BOLD exporter- I tested the BOLD exporter with some of the examples  in the test version and it looks pretty straightforward. The samples are exported in FastA format in bulk, with attached information about the ID and taxonomy (genus,species) of each specimen. The format is ready to be imported into BOLD.</a:t>
            </a:r>
          </a:p>
          <a:p>
            <a:endParaRPr lang="en-US" sz="2000" b="0" strike="noStrike" spc="-1">
              <a:latin typeface="Arial"/>
            </a:endParaRPr>
          </a:p>
          <a:p>
            <a:r>
              <a:rPr lang="en-US" sz="2000" b="0" strike="noStrike" spc="-1">
                <a:latin typeface="Arial"/>
              </a:rPr>
              <a:t>“ We use SeqDB as a main information management system for NRMs DNA archive, as well as for the temporary DNA collections used in research projects and environmental monitoring activities”.</a:t>
            </a:r>
          </a:p>
          <a:p>
            <a:endParaRPr lang="en-US" sz="2000" b="0" strike="noStrike" spc="-1">
              <a:latin typeface="Arial"/>
            </a:endParaRPr>
          </a:p>
          <a:p>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1106488" y="812800"/>
            <a:ext cx="5345112" cy="4008438"/>
          </a:xfrm>
          <a:prstGeom prst="rect">
            <a:avLst/>
          </a:prstGeom>
        </p:spPr>
      </p:sp>
      <p:sp>
        <p:nvSpPr>
          <p:cNvPr id="284"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BOLD exporter- I tested the BOLD exporter with some of the examples  in the test version and it looks pretty straightforward. The samples are exported in FastA format in bulk, with attached information about the ID and taxonomy (genus,species) of each specimen. The format is ready to be imported into BOLD.</a:t>
            </a:r>
          </a:p>
          <a:p>
            <a:endParaRPr lang="en-US" sz="2000" b="0" strike="noStrike" spc="-1">
              <a:latin typeface="Arial"/>
            </a:endParaRPr>
          </a:p>
          <a:p>
            <a:r>
              <a:rPr lang="en-US" sz="2000" b="0" strike="noStrike" spc="-1">
                <a:latin typeface="Arial"/>
              </a:rPr>
              <a:t>“ We use SeqDB as a main information management system for NRMs DNA archive, as well as for the temporary DNA collections used in research projects and environmental monitoring activities”.</a:t>
            </a:r>
          </a:p>
          <a:p>
            <a:endParaRPr lang="en-US" sz="2000" b="0" strike="noStrike" spc="-1">
              <a:latin typeface="Arial"/>
            </a:endParaRPr>
          </a:p>
          <a:p>
            <a:endParaRPr lang="en-US" sz="2000" b="0" strike="noStrike" spc="-1">
              <a:latin typeface="Arial"/>
            </a:endParaRPr>
          </a:p>
        </p:txBody>
      </p:sp>
    </p:spTree>
    <p:extLst>
      <p:ext uri="{BB962C8B-B14F-4D97-AF65-F5344CB8AC3E}">
        <p14:creationId xmlns:p14="http://schemas.microsoft.com/office/powerpoint/2010/main" val="194404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1106488" y="812800"/>
            <a:ext cx="5345112" cy="4008438"/>
          </a:xfrm>
          <a:prstGeom prst="rect">
            <a:avLst/>
          </a:prstGeom>
        </p:spPr>
      </p:sp>
      <p:sp>
        <p:nvSpPr>
          <p:cNvPr id="286" name="PlaceHolder 2"/>
          <p:cNvSpPr>
            <a:spLocks noGrp="1"/>
          </p:cNvSpPr>
          <p:nvPr>
            <p:ph type="body"/>
          </p:nvPr>
        </p:nvSpPr>
        <p:spPr>
          <a:xfrm>
            <a:off x="756000" y="5078520"/>
            <a:ext cx="6047640" cy="3059640"/>
          </a:xfrm>
          <a:prstGeom prst="rect">
            <a:avLst/>
          </a:prstGeom>
        </p:spPr>
        <p:txBody>
          <a:bodyPr lIns="0" tIns="0" rIns="0" bIns="0"/>
          <a:lstStyle/>
          <a:p>
            <a:r>
              <a:rPr lang="en-US" sz="2000" b="0" strike="noStrike" spc="-1">
                <a:latin typeface="Arial"/>
              </a:rPr>
              <a:t>Running the service </a:t>
            </a:r>
            <a:r>
              <a:rPr lang="en-US" sz="2000" b="1" strike="noStrike" spc="-1">
                <a:latin typeface="Arial"/>
              </a:rPr>
              <a:t>locally</a:t>
            </a:r>
            <a:r>
              <a:rPr lang="en-US" sz="2000" b="0" strike="noStrike" spc="-1">
                <a:latin typeface="Arial"/>
              </a:rPr>
              <a:t> at our museum.</a:t>
            </a:r>
          </a:p>
          <a:p>
            <a:r>
              <a:rPr lang="en-US" sz="2000" b="0" strike="noStrike" spc="-1">
                <a:latin typeface="Arial"/>
              </a:rPr>
              <a:t>Access restricted, you have to sit within the museums network ….</a:t>
            </a:r>
          </a:p>
          <a:p>
            <a:endParaRPr lang="en-US" sz="2000" b="0" strike="noStrike" spc="-1">
              <a:latin typeface="Arial"/>
            </a:endParaRPr>
          </a:p>
          <a:p>
            <a:r>
              <a:rPr lang="en-US" sz="2000" b="0" strike="noStrike" spc="-1">
                <a:latin typeface="Arial"/>
              </a:rPr>
              <a:t>The system is not open sourced yet; we get the binaries and db-changes when asked for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endParaRPr lang="sv-SE" sz="1800" b="0" strike="noStrike" spc="-1">
              <a:solidFill>
                <a:srgbClr val="0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2800" b="0" strike="noStrike" spc="-1">
              <a:solidFill>
                <a:srgbClr val="000000"/>
              </a:solid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Bildobjekt 5"/>
          <p:cNvPicPr/>
          <p:nvPr/>
        </p:nvPicPr>
        <p:blipFill>
          <a:blip r:embed="rId14"/>
          <a:stretch/>
        </p:blipFill>
        <p:spPr>
          <a:xfrm>
            <a:off x="0" y="0"/>
            <a:ext cx="9143640" cy="6856200"/>
          </a:xfrm>
          <a:prstGeom prst="rect">
            <a:avLst/>
          </a:prstGeom>
          <a:ln>
            <a:noFill/>
          </a:ln>
        </p:spPr>
      </p:pic>
      <p:sp>
        <p:nvSpPr>
          <p:cNvPr id="5" name="PlaceHolder 1"/>
          <p:cNvSpPr>
            <a:spLocks noGrp="1"/>
          </p:cNvSpPr>
          <p:nvPr>
            <p:ph type="title"/>
          </p:nvPr>
        </p:nvSpPr>
        <p:spPr>
          <a:xfrm>
            <a:off x="685800" y="1676520"/>
            <a:ext cx="7772040" cy="456840"/>
          </a:xfrm>
          <a:prstGeom prst="rect">
            <a:avLst/>
          </a:prstGeom>
        </p:spPr>
        <p:txBody>
          <a:bodyPr lIns="0" tIns="0" rIns="0" bIns="0" anchor="ctr"/>
          <a:lstStyle/>
          <a:p>
            <a:r>
              <a:rPr lang="sv-SE" sz="4400" b="0" strike="noStrike" spc="-1">
                <a:solidFill>
                  <a:srgbClr val="000000"/>
                </a:solidFill>
                <a:latin typeface="Arial"/>
              </a:rPr>
              <a:t>Click to edit the title text format</a:t>
            </a:r>
          </a:p>
        </p:txBody>
      </p:sp>
      <p:sp>
        <p:nvSpPr>
          <p:cNvPr id="2" name="PlaceHolder 2"/>
          <p:cNvSpPr>
            <a:spLocks noGrp="1"/>
          </p:cNvSpPr>
          <p:nvPr>
            <p:ph type="body"/>
          </p:nvPr>
        </p:nvSpPr>
        <p:spPr>
          <a:xfrm>
            <a:off x="685800" y="2285640"/>
            <a:ext cx="3792240" cy="3809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2800" b="0" strike="noStrike" spc="-1">
                <a:solidFill>
                  <a:srgbClr val="000000"/>
                </a:solidFill>
                <a:latin typeface="Arial"/>
              </a:rPr>
              <a:t>Seventh Outline Level</a:t>
            </a:r>
          </a:p>
        </p:txBody>
      </p:sp>
      <p:sp>
        <p:nvSpPr>
          <p:cNvPr id="3" name="PlaceHolder 3"/>
          <p:cNvSpPr>
            <a:spLocks noGrp="1"/>
          </p:cNvSpPr>
          <p:nvPr>
            <p:ph type="body"/>
          </p:nvPr>
        </p:nvSpPr>
        <p:spPr>
          <a:xfrm>
            <a:off x="4668480" y="2285640"/>
            <a:ext cx="3792240" cy="3809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Bildobjekt 5"/>
          <p:cNvPicPr/>
          <p:nvPr/>
        </p:nvPicPr>
        <p:blipFill>
          <a:blip r:embed="rId14"/>
          <a:stretch/>
        </p:blipFill>
        <p:spPr>
          <a:xfrm>
            <a:off x="0" y="0"/>
            <a:ext cx="9143640" cy="6856200"/>
          </a:xfrm>
          <a:prstGeom prst="rect">
            <a:avLst/>
          </a:prstGeom>
          <a:ln>
            <a:noFill/>
          </a:ln>
        </p:spPr>
      </p:pic>
      <p:sp>
        <p:nvSpPr>
          <p:cNvPr id="41" name="PlaceHolder 1"/>
          <p:cNvSpPr>
            <a:spLocks noGrp="1"/>
          </p:cNvSpPr>
          <p:nvPr>
            <p:ph type="title"/>
          </p:nvPr>
        </p:nvSpPr>
        <p:spPr>
          <a:xfrm>
            <a:off x="685800" y="1676520"/>
            <a:ext cx="7772040" cy="456840"/>
          </a:xfrm>
          <a:prstGeom prst="rect">
            <a:avLst/>
          </a:prstGeom>
        </p:spPr>
        <p:txBody>
          <a:bodyPr lIns="0" tIns="0" rIns="0" bIns="0" anchor="ctr"/>
          <a:lstStyle/>
          <a:p>
            <a:r>
              <a:rPr lang="sv-SE" sz="4400" b="0" strike="noStrike" spc="-1">
                <a:solidFill>
                  <a:srgbClr val="000000"/>
                </a:solidFill>
                <a:latin typeface="Arial"/>
              </a:rPr>
              <a:t>Click to edit the title text format</a:t>
            </a:r>
          </a:p>
        </p:txBody>
      </p:sp>
      <p:sp>
        <p:nvSpPr>
          <p:cNvPr id="42" name="PlaceHolder 2"/>
          <p:cNvSpPr>
            <a:spLocks noGrp="1"/>
          </p:cNvSpPr>
          <p:nvPr>
            <p:ph type="body"/>
          </p:nvPr>
        </p:nvSpPr>
        <p:spPr>
          <a:xfrm>
            <a:off x="685800" y="2285640"/>
            <a:ext cx="7772040" cy="3809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r>
              <a:rPr lang="sv-SE" sz="1800" b="0" strike="noStrike" spc="-1">
                <a:solidFill>
                  <a:srgbClr val="000000"/>
                </a:solidFill>
                <a:latin typeface="Arial"/>
              </a:rPr>
              <a:t>Click to edit the title text format</a:t>
            </a:r>
          </a:p>
        </p:txBody>
      </p:sp>
      <p:sp>
        <p:nvSpPr>
          <p:cNvPr id="80"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sv-S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sv-S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sv-S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sv-S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sv-S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sv-S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archive.org/details/simplescreenrecorder_seq-2018-09-07_17.57.14" TargetMode="External"/><Relationship Id="rId2" Type="http://schemas.openxmlformats.org/officeDocument/2006/relationships/hyperlink" Target="https://archive.org/details/simplescreenrecorder_seq-2018-09-07_17.30.29"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archive.org/details/simplescreenrecorder-2018-09-06_20.31.16"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9.pn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1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5.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3.png"/><Relationship Id="rId10" Type="http://schemas.openxmlformats.org/officeDocument/2006/relationships/image" Target="../media/image11.png"/><Relationship Id="rId19" Type="http://schemas.openxmlformats.org/officeDocument/2006/relationships/image" Target="../media/image27.png"/><Relationship Id="rId4" Type="http://schemas.openxmlformats.org/officeDocument/2006/relationships/image" Target="../media/image15.jpeg"/><Relationship Id="rId9" Type="http://schemas.openxmlformats.org/officeDocument/2006/relationships/image" Target="../media/image10.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640080" y="1766880"/>
            <a:ext cx="7772040" cy="914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000" b="1" strike="noStrike" spc="-1" dirty="0" err="1">
                <a:solidFill>
                  <a:srgbClr val="00000A"/>
                </a:solidFill>
                <a:latin typeface="Calibri"/>
                <a:ea typeface="Calibri"/>
              </a:rPr>
              <a:t>SeqDB</a:t>
            </a:r>
            <a:r>
              <a:rPr lang="en-US" sz="2000" b="1" strike="noStrike" spc="-1" dirty="0">
                <a:solidFill>
                  <a:srgbClr val="00000A"/>
                </a:solidFill>
                <a:latin typeface="Calibri"/>
                <a:ea typeface="Calibri"/>
              </a:rPr>
              <a:t>:</a:t>
            </a:r>
            <a:br>
              <a:rPr lang="en-US" sz="2000" b="1" strike="noStrike" spc="-1" dirty="0">
                <a:solidFill>
                  <a:srgbClr val="00000A"/>
                </a:solidFill>
                <a:latin typeface="Calibri"/>
                <a:ea typeface="Calibri"/>
              </a:rPr>
            </a:br>
            <a:r>
              <a:rPr lang="en-US" sz="2000" b="1" strike="noStrike" spc="-1" dirty="0">
                <a:solidFill>
                  <a:srgbClr val="00000A"/>
                </a:solidFill>
                <a:latin typeface="Calibri"/>
                <a:ea typeface="Calibri"/>
              </a:rPr>
              <a:t>sequence database management system at the Swedish Museum of Natural </a:t>
            </a:r>
            <a:r>
              <a:rPr lang="en-US" sz="2000" b="1" strike="noStrike" spc="-1" dirty="0" smtClean="0">
                <a:solidFill>
                  <a:srgbClr val="00000A"/>
                </a:solidFill>
                <a:latin typeface="Calibri"/>
                <a:ea typeface="Calibri"/>
              </a:rPr>
              <a:t>History</a:t>
            </a:r>
            <a:endParaRPr lang="en-US" sz="2000" b="0" strike="noStrike" spc="-1" dirty="0">
              <a:latin typeface="Arial"/>
            </a:endParaRPr>
          </a:p>
        </p:txBody>
      </p:sp>
      <p:sp>
        <p:nvSpPr>
          <p:cNvPr id="124" name="CustomShape 2"/>
          <p:cNvSpPr/>
          <p:nvPr/>
        </p:nvSpPr>
        <p:spPr>
          <a:xfrm>
            <a:off x="685800" y="2773800"/>
            <a:ext cx="7726320" cy="3443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dirty="0">
              <a:latin typeface="Arial"/>
            </a:endParaRPr>
          </a:p>
          <a:p>
            <a:pPr>
              <a:lnSpc>
                <a:spcPct val="100000"/>
              </a:lnSpc>
            </a:pPr>
            <a:r>
              <a:rPr lang="en-US" sz="1400" b="0" strike="noStrike" spc="-1" dirty="0" err="1">
                <a:solidFill>
                  <a:srgbClr val="000000"/>
                </a:solidFill>
                <a:latin typeface="Arial"/>
                <a:ea typeface="DejaVu Sans"/>
              </a:rPr>
              <a:t>Ingimar</a:t>
            </a:r>
            <a:r>
              <a:rPr lang="en-US" sz="1400" b="0" strike="noStrike" spc="-1" dirty="0">
                <a:solidFill>
                  <a:srgbClr val="000000"/>
                </a:solidFill>
                <a:latin typeface="Arial"/>
                <a:ea typeface="DejaVu Sans"/>
              </a:rPr>
              <a:t> </a:t>
            </a:r>
            <a:r>
              <a:rPr lang="en-US" sz="1400" b="0" strike="noStrike" spc="-1" dirty="0" err="1">
                <a:solidFill>
                  <a:srgbClr val="000000"/>
                </a:solidFill>
                <a:latin typeface="Arial"/>
                <a:ea typeface="DejaVu Sans"/>
              </a:rPr>
              <a:t>Erlingsson</a:t>
            </a:r>
            <a:r>
              <a:rPr lang="en-US" sz="1400" b="0" strike="noStrike" spc="-1" dirty="0">
                <a:solidFill>
                  <a:srgbClr val="000000"/>
                </a:solidFill>
                <a:latin typeface="Arial"/>
                <a:ea typeface="DejaVu Sans"/>
              </a:rPr>
              <a:t> </a:t>
            </a:r>
          </a:p>
          <a:p>
            <a:pPr>
              <a:lnSpc>
                <a:spcPct val="100000"/>
              </a:lnSpc>
            </a:pPr>
            <a:endParaRPr lang="en-US" sz="1400" spc="-1" dirty="0">
              <a:solidFill>
                <a:srgbClr val="000000"/>
              </a:solidFill>
              <a:latin typeface="Arial"/>
            </a:endParaRPr>
          </a:p>
          <a:p>
            <a:pPr>
              <a:lnSpc>
                <a:spcPct val="100000"/>
              </a:lnSpc>
            </a:pPr>
            <a:r>
              <a:rPr lang="en-US" sz="1400" b="0" strike="noStrike" spc="-1" dirty="0">
                <a:solidFill>
                  <a:srgbClr val="000000"/>
                </a:solidFill>
                <a:latin typeface="Arial"/>
              </a:rPr>
              <a:t>Rodrigo Esparza-Salas</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0C85F-98F6-493F-AD42-FB17CDBB6D72}"/>
              </a:ext>
            </a:extLst>
          </p:cNvPr>
          <p:cNvSpPr>
            <a:spLocks noGrp="1"/>
          </p:cNvSpPr>
          <p:nvPr>
            <p:ph type="title"/>
          </p:nvPr>
        </p:nvSpPr>
        <p:spPr/>
        <p:txBody>
          <a:bodyPr/>
          <a:lstStyle/>
          <a:p>
            <a:r>
              <a:rPr lang="en-GB" sz="2400" dirty="0">
                <a:solidFill>
                  <a:schemeClr val="bg1"/>
                </a:solidFill>
              </a:rPr>
              <a:t>Organisation</a:t>
            </a:r>
          </a:p>
        </p:txBody>
      </p:sp>
      <p:sp>
        <p:nvSpPr>
          <p:cNvPr id="3" name="Text Placeholder 2">
            <a:extLst>
              <a:ext uri="{FF2B5EF4-FFF2-40B4-BE49-F238E27FC236}">
                <a16:creationId xmlns:a16="http://schemas.microsoft.com/office/drawing/2014/main" xmlns="" id="{7329759D-48F4-42F7-AB15-2567FE7442F5}"/>
              </a:ext>
            </a:extLst>
          </p:cNvPr>
          <p:cNvSpPr>
            <a:spLocks noGrp="1"/>
          </p:cNvSpPr>
          <p:nvPr>
            <p:ph type="body"/>
          </p:nvPr>
        </p:nvSpPr>
        <p:spPr>
          <a:xfrm>
            <a:off x="457200" y="1863634"/>
            <a:ext cx="3479074" cy="4328160"/>
          </a:xfrm>
        </p:spPr>
        <p:txBody>
          <a:bodyPr/>
          <a:lstStyle/>
          <a:p>
            <a:pPr marL="0" indent="0">
              <a:buNone/>
            </a:pPr>
            <a:r>
              <a:rPr lang="en-GB" sz="2800" dirty="0"/>
              <a:t>Groups</a:t>
            </a:r>
          </a:p>
          <a:p>
            <a:r>
              <a:rPr lang="en-GB" sz="2800" dirty="0"/>
              <a:t>	</a:t>
            </a:r>
          </a:p>
          <a:p>
            <a:r>
              <a:rPr lang="en-GB" sz="2800" dirty="0"/>
              <a:t>	Collections</a:t>
            </a:r>
          </a:p>
          <a:p>
            <a:r>
              <a:rPr lang="en-GB" sz="2800" dirty="0"/>
              <a:t>		</a:t>
            </a:r>
          </a:p>
          <a:p>
            <a:r>
              <a:rPr lang="en-GB" sz="2800" dirty="0"/>
              <a:t>		Projects</a:t>
            </a:r>
          </a:p>
        </p:txBody>
      </p:sp>
      <p:sp>
        <p:nvSpPr>
          <p:cNvPr id="4" name="Text Placeholder 2">
            <a:extLst>
              <a:ext uri="{FF2B5EF4-FFF2-40B4-BE49-F238E27FC236}">
                <a16:creationId xmlns:a16="http://schemas.microsoft.com/office/drawing/2014/main" xmlns="" id="{E5648FD5-07AD-4FDA-95F1-7B07D2D00069}"/>
              </a:ext>
            </a:extLst>
          </p:cNvPr>
          <p:cNvSpPr>
            <a:spLocks noGrp="1"/>
          </p:cNvSpPr>
          <p:nvPr>
            <p:ph type="body"/>
          </p:nvPr>
        </p:nvSpPr>
        <p:spPr>
          <a:xfrm>
            <a:off x="4772297" y="1863634"/>
            <a:ext cx="3479074" cy="4328160"/>
          </a:xfrm>
        </p:spPr>
        <p:txBody>
          <a:bodyPr/>
          <a:lstStyle/>
          <a:p>
            <a:pPr marL="0" indent="0">
              <a:buNone/>
            </a:pPr>
            <a:r>
              <a:rPr lang="en-GB" sz="2800" dirty="0"/>
              <a:t>Account types</a:t>
            </a:r>
          </a:p>
          <a:p>
            <a:pPr marL="0" indent="0">
              <a:buNone/>
            </a:pPr>
            <a:endParaRPr lang="en-GB" sz="2800" dirty="0"/>
          </a:p>
          <a:p>
            <a:pPr marL="457200" indent="-457200">
              <a:buFont typeface="Arial" panose="020B0604020202020204" pitchFamily="34" charset="0"/>
              <a:buChar char="•"/>
            </a:pPr>
            <a:r>
              <a:rPr lang="en-GB" sz="2400" dirty="0"/>
              <a:t>Administrators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Users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Guests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(public interface)</a:t>
            </a:r>
          </a:p>
          <a:p>
            <a:pPr marL="457200" lvl="1" indent="0">
              <a:buNone/>
            </a:pPr>
            <a:endParaRPr lang="en-GB" dirty="0"/>
          </a:p>
        </p:txBody>
      </p:sp>
      <p:sp>
        <p:nvSpPr>
          <p:cNvPr id="5" name="Rounded Rectangle 4"/>
          <p:cNvSpPr/>
          <p:nvPr/>
        </p:nvSpPr>
        <p:spPr>
          <a:xfrm>
            <a:off x="318655" y="2812473"/>
            <a:ext cx="1690254" cy="858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ounded Rectangle 5"/>
          <p:cNvSpPr/>
          <p:nvPr/>
        </p:nvSpPr>
        <p:spPr>
          <a:xfrm>
            <a:off x="1316181" y="3671455"/>
            <a:ext cx="1953491" cy="66501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ounded Rectangle 6"/>
          <p:cNvSpPr/>
          <p:nvPr/>
        </p:nvSpPr>
        <p:spPr>
          <a:xfrm>
            <a:off x="2216727" y="4544291"/>
            <a:ext cx="1690254"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210647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0C85F-98F6-493F-AD42-FB17CDBB6D72}"/>
              </a:ext>
            </a:extLst>
          </p:cNvPr>
          <p:cNvSpPr>
            <a:spLocks noGrp="1"/>
          </p:cNvSpPr>
          <p:nvPr>
            <p:ph type="title"/>
          </p:nvPr>
        </p:nvSpPr>
        <p:spPr/>
        <p:txBody>
          <a:bodyPr/>
          <a:lstStyle/>
          <a:p>
            <a:r>
              <a:rPr lang="en-GB" sz="2400" dirty="0">
                <a:solidFill>
                  <a:schemeClr val="bg1"/>
                </a:solidFill>
              </a:rPr>
              <a:t>Organisation</a:t>
            </a:r>
          </a:p>
        </p:txBody>
      </p:sp>
      <p:sp>
        <p:nvSpPr>
          <p:cNvPr id="4" name="TextBox 3">
            <a:extLst>
              <a:ext uri="{FF2B5EF4-FFF2-40B4-BE49-F238E27FC236}">
                <a16:creationId xmlns:a16="http://schemas.microsoft.com/office/drawing/2014/main" xmlns="" id="{18BA92EE-8D1C-4A98-9163-7D6779358D86}"/>
              </a:ext>
            </a:extLst>
          </p:cNvPr>
          <p:cNvSpPr txBox="1"/>
          <p:nvPr/>
        </p:nvSpPr>
        <p:spPr>
          <a:xfrm>
            <a:off x="6217920" y="2464524"/>
            <a:ext cx="1436914" cy="461665"/>
          </a:xfrm>
          <a:prstGeom prst="rect">
            <a:avLst/>
          </a:prstGeom>
          <a:noFill/>
        </p:spPr>
        <p:txBody>
          <a:bodyPr wrap="square" rtlCol="0">
            <a:spAutoFit/>
          </a:bodyPr>
          <a:lstStyle/>
          <a:p>
            <a:r>
              <a:rPr lang="en-GB" sz="2400" dirty="0">
                <a:solidFill>
                  <a:srgbClr val="FF0000"/>
                </a:solidFill>
              </a:rPr>
              <a:t>DINA</a:t>
            </a:r>
          </a:p>
        </p:txBody>
      </p:sp>
      <p:sp>
        <p:nvSpPr>
          <p:cNvPr id="5" name="TextBox 4"/>
          <p:cNvSpPr txBox="1"/>
          <p:nvPr/>
        </p:nvSpPr>
        <p:spPr>
          <a:xfrm>
            <a:off x="595745" y="2050473"/>
            <a:ext cx="7536873" cy="4081117"/>
          </a:xfrm>
          <a:prstGeom prst="rect">
            <a:avLst/>
          </a:prstGeom>
          <a:noFill/>
        </p:spPr>
        <p:txBody>
          <a:bodyPr wrap="square" rtlCol="0">
            <a:spAutoFit/>
          </a:bodyPr>
          <a:lstStyle/>
          <a:p>
            <a:pPr lvl="0">
              <a:lnSpc>
                <a:spcPct val="90000"/>
              </a:lnSpc>
              <a:spcBef>
                <a:spcPct val="0"/>
              </a:spcBef>
            </a:pPr>
            <a:r>
              <a:rPr lang="en-GB" sz="2400" dirty="0">
                <a:solidFill>
                  <a:prstClr val="black"/>
                </a:solidFill>
              </a:rPr>
              <a:t>Groups</a:t>
            </a:r>
          </a:p>
          <a:p>
            <a:pPr lvl="0">
              <a:lnSpc>
                <a:spcPct val="90000"/>
              </a:lnSpc>
              <a:spcBef>
                <a:spcPct val="0"/>
              </a:spcBef>
            </a:pPr>
            <a:endParaRPr lang="en-GB" sz="2400" dirty="0">
              <a:solidFill>
                <a:prstClr val="black"/>
              </a:solidFill>
            </a:endParaRPr>
          </a:p>
          <a:p>
            <a:pPr lvl="0">
              <a:lnSpc>
                <a:spcPct val="90000"/>
              </a:lnSpc>
              <a:spcBef>
                <a:spcPct val="0"/>
              </a:spcBef>
            </a:pPr>
            <a:r>
              <a:rPr lang="en-GB" sz="2400" b="1" dirty="0">
                <a:solidFill>
                  <a:prstClr val="black"/>
                </a:solidFill>
              </a:rPr>
              <a:t>NRM-DNA archive</a:t>
            </a:r>
          </a:p>
          <a:p>
            <a:pPr marL="0" lvl="1"/>
            <a:r>
              <a:rPr lang="en-GB" sz="2400" kern="0" dirty="0">
                <a:solidFill>
                  <a:sysClr val="windowText" lastClr="000000"/>
                </a:solidFill>
              </a:rPr>
              <a:t>Collections (e.g. Bryophytes, Mammals, Insects)</a:t>
            </a:r>
          </a:p>
          <a:p>
            <a:pPr lvl="0">
              <a:lnSpc>
                <a:spcPct val="90000"/>
              </a:lnSpc>
              <a:spcBef>
                <a:spcPct val="0"/>
              </a:spcBef>
            </a:pPr>
            <a:endParaRPr lang="en-GB" sz="2400" b="1" dirty="0" smtClean="0">
              <a:solidFill>
                <a:prstClr val="black"/>
              </a:solidFill>
            </a:endParaRPr>
          </a:p>
          <a:p>
            <a:pPr lvl="0">
              <a:lnSpc>
                <a:spcPct val="90000"/>
              </a:lnSpc>
              <a:spcBef>
                <a:spcPct val="0"/>
              </a:spcBef>
            </a:pPr>
            <a:r>
              <a:rPr lang="en-GB" sz="2400" b="1" dirty="0" smtClean="0">
                <a:solidFill>
                  <a:prstClr val="black"/>
                </a:solidFill>
              </a:rPr>
              <a:t>NRM-CGI</a:t>
            </a:r>
            <a:endParaRPr lang="en-GB" sz="2400" b="1" dirty="0">
              <a:solidFill>
                <a:prstClr val="black"/>
              </a:solidFill>
            </a:endParaRPr>
          </a:p>
          <a:p>
            <a:pPr marL="0" lvl="1"/>
            <a:r>
              <a:rPr lang="en-GB" sz="2400" kern="0" dirty="0">
                <a:solidFill>
                  <a:sysClr val="windowText" lastClr="000000"/>
                </a:solidFill>
              </a:rPr>
              <a:t>Collections (e.g. NV, County councils)</a:t>
            </a:r>
          </a:p>
          <a:p>
            <a:pPr lvl="0">
              <a:lnSpc>
                <a:spcPct val="90000"/>
              </a:lnSpc>
              <a:spcBef>
                <a:spcPct val="0"/>
              </a:spcBef>
            </a:pPr>
            <a:endParaRPr lang="en-GB" sz="2400" b="1" dirty="0" smtClean="0">
              <a:solidFill>
                <a:prstClr val="black"/>
              </a:solidFill>
            </a:endParaRPr>
          </a:p>
          <a:p>
            <a:pPr lvl="0">
              <a:lnSpc>
                <a:spcPct val="90000"/>
              </a:lnSpc>
              <a:spcBef>
                <a:spcPct val="0"/>
              </a:spcBef>
            </a:pPr>
            <a:r>
              <a:rPr lang="en-GB" sz="2400" b="1" dirty="0" smtClean="0">
                <a:solidFill>
                  <a:prstClr val="black"/>
                </a:solidFill>
              </a:rPr>
              <a:t>DNA </a:t>
            </a:r>
            <a:r>
              <a:rPr lang="en-GB" sz="2400" b="1" dirty="0">
                <a:solidFill>
                  <a:prstClr val="black"/>
                </a:solidFill>
              </a:rPr>
              <a:t>Lab</a:t>
            </a:r>
          </a:p>
          <a:p>
            <a:pPr marL="0" lvl="1"/>
            <a:r>
              <a:rPr lang="en-GB" sz="2400" kern="0" dirty="0">
                <a:solidFill>
                  <a:sysClr val="windowText" lastClr="000000"/>
                </a:solidFill>
              </a:rPr>
              <a:t>Working collections (e.g. M. </a:t>
            </a:r>
            <a:r>
              <a:rPr lang="en-GB" sz="2400" kern="0" dirty="0" err="1">
                <a:solidFill>
                  <a:sysClr val="windowText" lastClr="000000"/>
                </a:solidFill>
              </a:rPr>
              <a:t>Irestedt</a:t>
            </a:r>
            <a:r>
              <a:rPr lang="en-GB" sz="2400" kern="0" dirty="0">
                <a:solidFill>
                  <a:sysClr val="windowText" lastClr="000000"/>
                </a:solidFill>
              </a:rPr>
              <a:t>, D. </a:t>
            </a:r>
            <a:r>
              <a:rPr lang="en-GB" sz="2400" kern="0" dirty="0" err="1">
                <a:solidFill>
                  <a:sysClr val="windowText" lastClr="000000"/>
                </a:solidFill>
              </a:rPr>
              <a:t>Marquina</a:t>
            </a:r>
            <a:r>
              <a:rPr lang="en-GB" sz="2400" kern="0" dirty="0">
                <a:solidFill>
                  <a:sysClr val="windowText" lastClr="000000"/>
                </a:solidFill>
              </a:rPr>
              <a:t>)</a:t>
            </a:r>
          </a:p>
          <a:p>
            <a:pPr marL="0" lvl="1"/>
            <a:endParaRPr lang="en-GB" kern="0" dirty="0">
              <a:solidFill>
                <a:sysClr val="windowText" lastClr="000000"/>
              </a:solidFill>
            </a:endParaRPr>
          </a:p>
          <a:p>
            <a:pPr lvl="1"/>
            <a:endParaRPr lang="en-GB" kern="0" dirty="0">
              <a:solidFill>
                <a:sysClr val="windowText" lastClr="000000"/>
              </a:solidFill>
            </a:endParaRPr>
          </a:p>
        </p:txBody>
      </p:sp>
      <p:sp>
        <p:nvSpPr>
          <p:cNvPr id="6" name="Title 5"/>
          <p:cNvSpPr>
            <a:spLocks noGrp="1"/>
          </p:cNvSpPr>
          <p:nvPr>
            <p:ph type="title"/>
          </p:nvPr>
        </p:nvSpPr>
        <p:spPr/>
        <p:txBody>
          <a:bodyPr/>
          <a:lstStyle/>
          <a:p>
            <a:endParaRPr lang="sv-SE"/>
          </a:p>
        </p:txBody>
      </p:sp>
      <p:sp>
        <p:nvSpPr>
          <p:cNvPr id="7" name="Rounded Rectangle 6"/>
          <p:cNvSpPr/>
          <p:nvPr/>
        </p:nvSpPr>
        <p:spPr>
          <a:xfrm>
            <a:off x="318655" y="1836374"/>
            <a:ext cx="1690254" cy="858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ounded Rectangle 8"/>
          <p:cNvSpPr/>
          <p:nvPr/>
        </p:nvSpPr>
        <p:spPr>
          <a:xfrm>
            <a:off x="595745" y="4091031"/>
            <a:ext cx="1690254" cy="42949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ounded Rectangle 9"/>
          <p:cNvSpPr/>
          <p:nvPr/>
        </p:nvSpPr>
        <p:spPr>
          <a:xfrm>
            <a:off x="595745" y="5088558"/>
            <a:ext cx="2770910" cy="42949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ounded Rectangle 10"/>
          <p:cNvSpPr/>
          <p:nvPr/>
        </p:nvSpPr>
        <p:spPr>
          <a:xfrm>
            <a:off x="595745" y="3121213"/>
            <a:ext cx="1690254" cy="42949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502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26720" y="869038"/>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gn="ctr">
              <a:lnSpc>
                <a:spcPct val="100000"/>
              </a:lnSpc>
            </a:pPr>
            <a:r>
              <a:rPr lang="en-US" sz="2400" b="0" strike="noStrike" spc="-1" dirty="0">
                <a:solidFill>
                  <a:schemeClr val="bg1"/>
                </a:solidFill>
                <a:latin typeface="Arial"/>
                <a:ea typeface="WenQuanYi Micro Hei"/>
              </a:rPr>
              <a:t>Issues to be decided</a:t>
            </a:r>
            <a:endParaRPr lang="en-US" sz="2400" b="0" strike="noStrike" spc="-1" dirty="0">
              <a:solidFill>
                <a:schemeClr val="bg1"/>
              </a:solidFill>
              <a:latin typeface="Arial"/>
            </a:endParaRPr>
          </a:p>
          <a:p>
            <a:pPr algn="ctr">
              <a:lnSpc>
                <a:spcPct val="100000"/>
              </a:lnSpc>
            </a:pPr>
            <a:endParaRPr lang="en-US" sz="2400" b="0" strike="noStrike" spc="-1" dirty="0">
              <a:solidFill>
                <a:schemeClr val="bg1"/>
              </a:solidFill>
              <a:latin typeface="Arial"/>
            </a:endParaRPr>
          </a:p>
        </p:txBody>
      </p:sp>
      <p:sp>
        <p:nvSpPr>
          <p:cNvPr id="196" name="CustomShape 2"/>
          <p:cNvSpPr/>
          <p:nvPr/>
        </p:nvSpPr>
        <p:spPr>
          <a:xfrm>
            <a:off x="274320" y="350640"/>
            <a:ext cx="777204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2200" b="1" strike="noStrike" spc="-1" dirty="0" err="1">
                <a:solidFill>
                  <a:srgbClr val="FFFFFF"/>
                </a:solidFill>
                <a:latin typeface="Arial"/>
                <a:ea typeface="WenQuanYi Micro Hei"/>
              </a:rPr>
              <a:t>SeqDB</a:t>
            </a:r>
            <a:endParaRPr lang="en-US" sz="2200" b="0" strike="noStrike" spc="-1" dirty="0">
              <a:latin typeface="Arial"/>
            </a:endParaRPr>
          </a:p>
        </p:txBody>
      </p:sp>
      <p:sp>
        <p:nvSpPr>
          <p:cNvPr id="197" name="CustomShape 3"/>
          <p:cNvSpPr/>
          <p:nvPr/>
        </p:nvSpPr>
        <p:spPr>
          <a:xfrm>
            <a:off x="822960" y="1745673"/>
            <a:ext cx="8046720" cy="435032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Font typeface="Arial" panose="020B0604020202020204" pitchFamily="34" charset="0"/>
              <a:buChar char="•"/>
            </a:pPr>
            <a:r>
              <a:rPr lang="en-US" sz="2000" spc="-1" dirty="0" err="1">
                <a:latin typeface="Arial"/>
              </a:rPr>
              <a:t>Organisational</a:t>
            </a:r>
            <a:r>
              <a:rPr lang="en-US" sz="2000" spc="-1" dirty="0">
                <a:latin typeface="Arial"/>
              </a:rPr>
              <a:t>: Groups, collections, users, </a:t>
            </a:r>
            <a:r>
              <a:rPr lang="en-US" sz="2000" spc="-1" dirty="0" smtClean="0">
                <a:latin typeface="Arial"/>
              </a:rPr>
              <a:t>projects</a:t>
            </a:r>
          </a:p>
          <a:p>
            <a:pPr marL="342900" indent="-342900">
              <a:lnSpc>
                <a:spcPct val="100000"/>
              </a:lnSpc>
              <a:buFont typeface="Arial" panose="020B0604020202020204" pitchFamily="34" charset="0"/>
              <a:buChar char="•"/>
            </a:pPr>
            <a:endParaRPr lang="en-US" sz="2000" spc="-1" dirty="0">
              <a:latin typeface="Arial"/>
            </a:endParaRPr>
          </a:p>
          <a:p>
            <a:pPr marL="342900" indent="-342900">
              <a:lnSpc>
                <a:spcPct val="100000"/>
              </a:lnSpc>
              <a:buFont typeface="Arial" panose="020B0604020202020204" pitchFamily="34" charset="0"/>
              <a:buChar char="•"/>
            </a:pPr>
            <a:r>
              <a:rPr lang="en-US" sz="2000" spc="-1" dirty="0" smtClean="0">
                <a:latin typeface="Arial"/>
              </a:rPr>
              <a:t>Physical storage units</a:t>
            </a:r>
            <a:endParaRPr lang="en-US" sz="2000" spc="-1" dirty="0">
              <a:latin typeface="Arial"/>
            </a:endParaRPr>
          </a:p>
          <a:p>
            <a:pPr marL="342900" indent="-342900">
              <a:lnSpc>
                <a:spcPct val="100000"/>
              </a:lnSpc>
              <a:buFont typeface="Arial" panose="020B0604020202020204" pitchFamily="34" charset="0"/>
              <a:buChar char="•"/>
            </a:pPr>
            <a:endParaRPr lang="en-US" sz="2000" spc="-1" dirty="0">
              <a:latin typeface="Arial"/>
            </a:endParaRPr>
          </a:p>
          <a:p>
            <a:pPr marL="342900" indent="-342900">
              <a:lnSpc>
                <a:spcPct val="100000"/>
              </a:lnSpc>
              <a:buFont typeface="Arial" panose="020B0604020202020204" pitchFamily="34" charset="0"/>
              <a:buChar char="•"/>
            </a:pPr>
            <a:r>
              <a:rPr lang="en-US" sz="2000" spc="-1" dirty="0">
                <a:latin typeface="Arial"/>
              </a:rPr>
              <a:t>Account types and permissions</a:t>
            </a:r>
          </a:p>
          <a:p>
            <a:pPr marL="342900" indent="-342900">
              <a:lnSpc>
                <a:spcPct val="100000"/>
              </a:lnSpc>
              <a:buFont typeface="Arial" panose="020B0604020202020204" pitchFamily="34" charset="0"/>
              <a:buChar char="•"/>
            </a:pPr>
            <a:endParaRPr lang="en-US" sz="2000" spc="-1" dirty="0">
              <a:latin typeface="Arial"/>
            </a:endParaRPr>
          </a:p>
          <a:p>
            <a:pPr marL="342900" indent="-342900">
              <a:lnSpc>
                <a:spcPct val="100000"/>
              </a:lnSpc>
              <a:buFont typeface="Arial" panose="020B0604020202020204" pitchFamily="34" charset="0"/>
              <a:buChar char="•"/>
            </a:pPr>
            <a:r>
              <a:rPr lang="en-US" sz="2000" spc="-1" dirty="0">
                <a:latin typeface="Arial"/>
              </a:rPr>
              <a:t>Integration with DINA</a:t>
            </a:r>
          </a:p>
          <a:p>
            <a:pPr marL="342900" indent="-342900">
              <a:lnSpc>
                <a:spcPct val="100000"/>
              </a:lnSpc>
              <a:buFont typeface="Arial" panose="020B0604020202020204" pitchFamily="34" charset="0"/>
              <a:buChar char="•"/>
            </a:pPr>
            <a:endParaRPr lang="en-US" sz="2000" spc="-1" dirty="0">
              <a:latin typeface="Arial"/>
            </a:endParaRPr>
          </a:p>
          <a:p>
            <a:pPr>
              <a:lnSpc>
                <a:spcPct val="100000"/>
              </a:lnSpc>
            </a:pPr>
            <a:r>
              <a:rPr lang="en-US" sz="2000" spc="-1" dirty="0">
                <a:latin typeface="Arial"/>
              </a:rPr>
              <a:t>	</a:t>
            </a:r>
            <a:r>
              <a:rPr lang="en-US" sz="2000" spc="-1" dirty="0" smtClean="0">
                <a:latin typeface="Arial"/>
              </a:rPr>
              <a:t>DINA </a:t>
            </a:r>
            <a:r>
              <a:rPr lang="en-US" sz="2000" spc="-1" dirty="0">
                <a:latin typeface="Arial"/>
              </a:rPr>
              <a:t>= Master  →  </a:t>
            </a:r>
            <a:r>
              <a:rPr lang="en-US" sz="2000" spc="-1" dirty="0" err="1">
                <a:latin typeface="Arial"/>
              </a:rPr>
              <a:t>SeqDB</a:t>
            </a:r>
            <a:r>
              <a:rPr lang="en-US" sz="2000" spc="-1" dirty="0">
                <a:latin typeface="Arial"/>
              </a:rPr>
              <a:t> = Slave</a:t>
            </a:r>
          </a:p>
          <a:p>
            <a:pPr marL="342900" indent="-342900">
              <a:lnSpc>
                <a:spcPct val="100000"/>
              </a:lnSpc>
              <a:buFont typeface="Arial" panose="020B0604020202020204" pitchFamily="34" charset="0"/>
              <a:buChar char="•"/>
            </a:pPr>
            <a:endParaRPr lang="en-US" sz="2000" spc="-1" dirty="0">
              <a:latin typeface="Arial"/>
            </a:endParaRPr>
          </a:p>
          <a:p>
            <a:pPr marL="342900" indent="-342900">
              <a:lnSpc>
                <a:spcPct val="100000"/>
              </a:lnSpc>
              <a:buFont typeface="Arial" panose="020B0604020202020204" pitchFamily="34" charset="0"/>
              <a:buChar char="•"/>
            </a:pPr>
            <a:r>
              <a:rPr lang="en-US" sz="2000" spc="-1" dirty="0">
                <a:latin typeface="Arial"/>
              </a:rPr>
              <a:t>“Minimally disruptive” Specimen </a:t>
            </a:r>
            <a:r>
              <a:rPr lang="en-US" sz="2000" spc="-1" dirty="0" smtClean="0">
                <a:latin typeface="Arial"/>
              </a:rPr>
              <a:t>information</a:t>
            </a:r>
          </a:p>
          <a:p>
            <a:pPr marL="342900" indent="-342900">
              <a:lnSpc>
                <a:spcPct val="100000"/>
              </a:lnSpc>
              <a:buFont typeface="Arial" panose="020B0604020202020204" pitchFamily="34" charset="0"/>
              <a:buChar char="•"/>
            </a:pPr>
            <a:endParaRPr lang="en-US" sz="2000" spc="-1" dirty="0">
              <a:latin typeface="Arial"/>
            </a:endParaRPr>
          </a:p>
          <a:p>
            <a:pPr marL="342900" indent="-342900">
              <a:lnSpc>
                <a:spcPct val="100000"/>
              </a:lnSpc>
              <a:buFont typeface="Arial" panose="020B0604020202020204" pitchFamily="34" charset="0"/>
              <a:buChar char="•"/>
            </a:pPr>
            <a:r>
              <a:rPr lang="en-US" sz="2000" spc="-1" dirty="0" smtClean="0">
                <a:latin typeface="Arial"/>
              </a:rPr>
              <a:t>ABS - questions</a:t>
            </a:r>
            <a:endParaRPr lang="en-US" sz="2200" b="0" strike="noStrike" spc="-1" dirty="0">
              <a:latin typeface="Arial"/>
            </a:endParaRPr>
          </a:p>
          <a:p>
            <a:pPr>
              <a:lnSpc>
                <a:spcPct val="100000"/>
              </a:lnSpc>
            </a:pPr>
            <a:endParaRPr lang="en-US" sz="2200" b="0" strike="noStrike" spc="-1" dirty="0">
              <a:latin typeface="Arial"/>
            </a:endParaRPr>
          </a:p>
        </p:txBody>
      </p:sp>
    </p:spTree>
    <p:extLst>
      <p:ext uri="{BB962C8B-B14F-4D97-AF65-F5344CB8AC3E}">
        <p14:creationId xmlns:p14="http://schemas.microsoft.com/office/powerpoint/2010/main" val="113043930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additive="repl">
                                        <p:cTn id="7" dur="500" fill="hold"/>
                                        <p:tgtEl>
                                          <p:spTgt spid="197">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7">
                                            <p:txEl>
                                              <p:pRg st="2" end="2"/>
                                            </p:txEl>
                                          </p:spTgt>
                                        </p:tgtEl>
                                        <p:attrNameLst>
                                          <p:attrName>style.visibility</p:attrName>
                                        </p:attrNameLst>
                                      </p:cBhvr>
                                      <p:to>
                                        <p:strVal val="visible"/>
                                      </p:to>
                                    </p:set>
                                    <p:anim calcmode="lin" valueType="num">
                                      <p:cBhvr additive="repl">
                                        <p:cTn id="13" dur="500" fill="hold"/>
                                        <p:tgtEl>
                                          <p:spTgt spid="197">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7">
                                            <p:txEl>
                                              <p:pRg st="4" end="4"/>
                                            </p:txEl>
                                          </p:spTgt>
                                        </p:tgtEl>
                                        <p:attrNameLst>
                                          <p:attrName>style.visibility</p:attrName>
                                        </p:attrNameLst>
                                      </p:cBhvr>
                                      <p:to>
                                        <p:strVal val="visible"/>
                                      </p:to>
                                    </p:set>
                                    <p:anim calcmode="lin" valueType="num">
                                      <p:cBhvr additive="repl">
                                        <p:cTn id="19" dur="500" fill="hold"/>
                                        <p:tgtEl>
                                          <p:spTgt spid="197">
                                            <p:txEl>
                                              <p:pRg st="4" end="4"/>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7">
                                            <p:txEl>
                                              <p:pRg st="6" end="6"/>
                                            </p:txEl>
                                          </p:spTgt>
                                        </p:tgtEl>
                                        <p:attrNameLst>
                                          <p:attrName>style.visibility</p:attrName>
                                        </p:attrNameLst>
                                      </p:cBhvr>
                                      <p:to>
                                        <p:strVal val="visible"/>
                                      </p:to>
                                    </p:set>
                                    <p:anim calcmode="lin" valueType="num">
                                      <p:cBhvr additive="repl">
                                        <p:cTn id="25" dur="500" fill="hold"/>
                                        <p:tgtEl>
                                          <p:spTgt spid="197">
                                            <p:txEl>
                                              <p:pRg st="6" end="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9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7">
                                            <p:txEl>
                                              <p:pRg st="8" end="8"/>
                                            </p:txEl>
                                          </p:spTgt>
                                        </p:tgtEl>
                                        <p:attrNameLst>
                                          <p:attrName>style.visibility</p:attrName>
                                        </p:attrNameLst>
                                      </p:cBhvr>
                                      <p:to>
                                        <p:strVal val="visible"/>
                                      </p:to>
                                    </p:set>
                                    <p:anim calcmode="lin" valueType="num">
                                      <p:cBhvr additive="repl">
                                        <p:cTn id="31" dur="500" fill="hold"/>
                                        <p:tgtEl>
                                          <p:spTgt spid="197">
                                            <p:txEl>
                                              <p:pRg st="8" end="8"/>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9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7">
                                            <p:txEl>
                                              <p:pRg st="10" end="10"/>
                                            </p:txEl>
                                          </p:spTgt>
                                        </p:tgtEl>
                                        <p:attrNameLst>
                                          <p:attrName>style.visibility</p:attrName>
                                        </p:attrNameLst>
                                      </p:cBhvr>
                                      <p:to>
                                        <p:strVal val="visible"/>
                                      </p:to>
                                    </p:set>
                                    <p:anim calcmode="lin" valueType="num">
                                      <p:cBhvr additive="repl">
                                        <p:cTn id="37" dur="500" fill="hold"/>
                                        <p:tgtEl>
                                          <p:spTgt spid="197">
                                            <p:txEl>
                                              <p:pRg st="10" end="10"/>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9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7">
                                            <p:txEl>
                                              <p:pRg st="12" end="12"/>
                                            </p:txEl>
                                          </p:spTgt>
                                        </p:tgtEl>
                                        <p:attrNameLst>
                                          <p:attrName>style.visibility</p:attrName>
                                        </p:attrNameLst>
                                      </p:cBhvr>
                                      <p:to>
                                        <p:strVal val="visible"/>
                                      </p:to>
                                    </p:set>
                                    <p:anim calcmode="lin" valueType="num">
                                      <p:cBhvr additive="repl">
                                        <p:cTn id="43" dur="500" fill="hold"/>
                                        <p:tgtEl>
                                          <p:spTgt spid="197">
                                            <p:txEl>
                                              <p:pRg st="12" end="12"/>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9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CustomShape 1"/>
          <p:cNvSpPr/>
          <p:nvPr/>
        </p:nvSpPr>
        <p:spPr>
          <a:xfrm>
            <a:off x="0" y="640080"/>
            <a:ext cx="91436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1" strike="noStrike" spc="-1">
                <a:solidFill>
                  <a:srgbClr val="FFFFFF"/>
                </a:solidFill>
                <a:latin typeface="Arial"/>
                <a:ea typeface="DejaVu Sans"/>
              </a:rPr>
              <a:t>Implementing SeqDB at the Museum</a:t>
            </a:r>
            <a:endParaRPr lang="en-US" sz="2400" b="0" strike="noStrike" spc="-1">
              <a:latin typeface="Arial"/>
            </a:endParaRPr>
          </a:p>
        </p:txBody>
      </p:sp>
      <p:sp>
        <p:nvSpPr>
          <p:cNvPr id="200" name="CustomShape 2"/>
          <p:cNvSpPr/>
          <p:nvPr/>
        </p:nvSpPr>
        <p:spPr>
          <a:xfrm>
            <a:off x="457200" y="1737360"/>
            <a:ext cx="8000640" cy="43578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2720" indent="-342360">
              <a:lnSpc>
                <a:spcPct val="100000"/>
              </a:lnSpc>
              <a:buClr>
                <a:srgbClr val="000000"/>
              </a:buClr>
              <a:buFont typeface="Times"/>
              <a:buChar char="•"/>
            </a:pPr>
            <a:r>
              <a:rPr lang="en-US" sz="2000" b="1" strike="noStrike" spc="-1">
                <a:solidFill>
                  <a:srgbClr val="000000"/>
                </a:solidFill>
                <a:latin typeface="Arial"/>
                <a:ea typeface="DejaVu Sans"/>
              </a:rPr>
              <a:t>G</a:t>
            </a:r>
            <a:r>
              <a:rPr lang="en-US" sz="2000" b="0" strike="noStrike" spc="-1">
                <a:solidFill>
                  <a:srgbClr val="000000"/>
                </a:solidFill>
                <a:latin typeface="Arial"/>
                <a:ea typeface="DejaVu Sans"/>
              </a:rPr>
              <a:t>athering requirements from CGI and the DNA-Lab</a:t>
            </a:r>
            <a:endParaRPr lang="en-US" sz="20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Does SeqDB support our 3 use cases ?</a:t>
            </a:r>
            <a:endParaRPr lang="en-US" sz="1800" b="0" strike="noStrike" spc="-1">
              <a:latin typeface="Arial"/>
            </a:endParaRPr>
          </a:p>
          <a:p>
            <a:pPr>
              <a:lnSpc>
                <a:spcPct val="100000"/>
              </a:lnSpc>
            </a:pPr>
            <a:endParaRPr lang="en-US" sz="1800" b="0" strike="noStrike" spc="-1">
              <a:latin typeface="Arial"/>
            </a:endParaRPr>
          </a:p>
          <a:p>
            <a:pPr marL="342720" indent="-342360">
              <a:lnSpc>
                <a:spcPct val="100000"/>
              </a:lnSpc>
              <a:buClr>
                <a:srgbClr val="000000"/>
              </a:buClr>
              <a:buFont typeface="Times"/>
              <a:buChar char="•"/>
            </a:pPr>
            <a:r>
              <a:rPr lang="en-US" sz="2200" b="0" strike="noStrike" spc="-1">
                <a:solidFill>
                  <a:srgbClr val="000000"/>
                </a:solidFill>
                <a:latin typeface="Arial"/>
                <a:ea typeface="DejaVu Sans"/>
              </a:rPr>
              <a:t>Workshops with the ‘domain’-experts:</a:t>
            </a:r>
            <a:endParaRPr lang="en-US" sz="2200" b="0" strike="noStrike" spc="-1">
              <a:latin typeface="Arial"/>
            </a:endParaRPr>
          </a:p>
          <a:p>
            <a:pPr marL="742680" lvl="1" indent="-285120">
              <a:lnSpc>
                <a:spcPct val="100000"/>
              </a:lnSpc>
              <a:buClr>
                <a:srgbClr val="000000"/>
              </a:buClr>
              <a:buFont typeface="Times"/>
              <a:buChar char="•"/>
            </a:pPr>
            <a:r>
              <a:rPr lang="en-US" sz="1800" b="0" strike="noStrike" spc="-1">
                <a:solidFill>
                  <a:srgbClr val="3333FF"/>
                </a:solidFill>
                <a:latin typeface="Arial"/>
                <a:ea typeface="DejaVu Sans"/>
              </a:rPr>
              <a:t>There is a need to customize the software</a:t>
            </a:r>
            <a:endParaRPr lang="en-US" sz="1800" b="0" strike="noStrike" spc="-1">
              <a:latin typeface="Arial"/>
            </a:endParaRPr>
          </a:p>
          <a:p>
            <a:pPr marL="1143000" lvl="2" indent="-228240">
              <a:lnSpc>
                <a:spcPct val="100000"/>
              </a:lnSpc>
              <a:buClr>
                <a:srgbClr val="000000"/>
              </a:buClr>
              <a:buFont typeface="Times"/>
              <a:buChar char="•"/>
            </a:pPr>
            <a:r>
              <a:rPr lang="en-US" sz="1800" b="0" strike="noStrike" spc="-1">
                <a:solidFill>
                  <a:srgbClr val="000000"/>
                </a:solidFill>
                <a:latin typeface="Arial"/>
                <a:ea typeface="WenQuanYi Micro Hei"/>
              </a:rPr>
              <a:t>Driver: ‘</a:t>
            </a:r>
            <a:r>
              <a:rPr lang="en-US" sz="1800" b="1" strike="noStrike" spc="-1">
                <a:solidFill>
                  <a:srgbClr val="3333FF"/>
                </a:solidFill>
                <a:latin typeface="Arial"/>
                <a:ea typeface="WenQuanYi Micro Hei"/>
              </a:rPr>
              <a:t>the Bear-project</a:t>
            </a:r>
            <a:r>
              <a:rPr lang="en-US" sz="1800" b="0" strike="noStrike" spc="-1">
                <a:solidFill>
                  <a:srgbClr val="000000"/>
                </a:solidFill>
                <a:latin typeface="Arial"/>
                <a:ea typeface="DejaVu Sans"/>
              </a:rPr>
              <a:t>’</a:t>
            </a:r>
            <a:endParaRPr lang="en-US" sz="1800" b="0" strike="noStrike" spc="-1">
              <a:latin typeface="Arial"/>
            </a:endParaRPr>
          </a:p>
          <a:p>
            <a:pPr marL="1143000" lvl="2" indent="-228240">
              <a:lnSpc>
                <a:spcPct val="100000"/>
              </a:lnSpc>
              <a:buClr>
                <a:srgbClr val="000000"/>
              </a:buClr>
              <a:buFont typeface="Times"/>
              <a:buChar char="•"/>
            </a:pPr>
            <a:r>
              <a:rPr lang="en-US" sz="1800" b="0" strike="noStrike" spc="-1">
                <a:solidFill>
                  <a:srgbClr val="000000"/>
                </a:solidFill>
                <a:latin typeface="Arial"/>
                <a:ea typeface="DejaVu Sans"/>
              </a:rPr>
              <a:t>Work : requirements, development, test, local deploy</a:t>
            </a:r>
            <a:endParaRPr lang="en-US" sz="1800" b="0" strike="noStrike" spc="-1">
              <a:latin typeface="Arial"/>
            </a:endParaRPr>
          </a:p>
          <a:p>
            <a:pPr marL="1143000" lvl="2" indent="-228240">
              <a:lnSpc>
                <a:spcPct val="100000"/>
              </a:lnSpc>
              <a:buClr>
                <a:srgbClr val="000000"/>
              </a:buClr>
              <a:buFont typeface="Times"/>
              <a:buChar char="•"/>
            </a:pPr>
            <a:r>
              <a:rPr lang="en-US" sz="1800" b="0" strike="noStrike" spc="-1">
                <a:solidFill>
                  <a:srgbClr val="000000"/>
                </a:solidFill>
                <a:latin typeface="Arial"/>
                <a:ea typeface="DejaVu Sans"/>
              </a:rPr>
              <a:t>Support of : import of Genotypes, to view Genotypes</a:t>
            </a:r>
            <a:endParaRPr lang="en-US" sz="1800" b="0" strike="noStrike" spc="-1">
              <a:latin typeface="Arial"/>
            </a:endParaRPr>
          </a:p>
          <a:p>
            <a:pPr marL="1143000" lvl="2" indent="-228240">
              <a:lnSpc>
                <a:spcPct val="100000"/>
              </a:lnSpc>
              <a:buClr>
                <a:srgbClr val="000000"/>
              </a:buClr>
              <a:buFont typeface="Times"/>
              <a:buChar char="•"/>
            </a:pPr>
            <a:r>
              <a:rPr lang="en-US" sz="1800" b="0" strike="noStrike" spc="-1">
                <a:solidFill>
                  <a:srgbClr val="000000"/>
                </a:solidFill>
                <a:latin typeface="Arial"/>
                <a:ea typeface="DejaVu Sans"/>
              </a:rPr>
              <a:t>Need for a public search-portal, for the Swedish EPA</a:t>
            </a:r>
            <a:endParaRPr lang="en-US" sz="1800" b="0" strike="noStrike" spc="-1">
              <a:latin typeface="Arial"/>
            </a:endParaRPr>
          </a:p>
          <a:p>
            <a:pPr>
              <a:lnSpc>
                <a:spcPct val="100000"/>
              </a:lnSpc>
            </a:pPr>
            <a:endParaRPr lang="en-US" sz="1800" b="0" strike="noStrike" spc="-1">
              <a:latin typeface="Arial"/>
            </a:endParaRPr>
          </a:p>
          <a:p>
            <a:pPr marL="742680" lvl="1" indent="-285120">
              <a:lnSpc>
                <a:spcPct val="100000"/>
              </a:lnSpc>
              <a:buClr>
                <a:srgbClr val="000000"/>
              </a:buClr>
              <a:buFont typeface="Times"/>
              <a:buChar char="•"/>
            </a:pPr>
            <a:r>
              <a:rPr lang="en-US" sz="1800" b="1" strike="noStrike" spc="-1">
                <a:solidFill>
                  <a:srgbClr val="000000"/>
                </a:solidFill>
                <a:latin typeface="Arial"/>
                <a:ea typeface="DejaVu Sans"/>
              </a:rPr>
              <a:t>Our Customization: </a:t>
            </a:r>
            <a:endParaRPr lang="en-US" sz="1800" b="0" strike="noStrike" spc="-1">
              <a:latin typeface="Arial"/>
            </a:endParaRPr>
          </a:p>
          <a:p>
            <a:pPr marL="1143000" lvl="2" indent="-228240">
              <a:lnSpc>
                <a:spcPct val="100000"/>
              </a:lnSpc>
              <a:buClr>
                <a:srgbClr val="000000"/>
              </a:buClr>
              <a:buFont typeface="Times"/>
              <a:buChar char="•"/>
            </a:pPr>
            <a:r>
              <a:rPr lang="en-US" sz="1800" b="0" strike="noStrike" spc="-1">
                <a:solidFill>
                  <a:srgbClr val="000000"/>
                </a:solidFill>
                <a:latin typeface="Arial"/>
                <a:ea typeface="DejaVu Sans"/>
              </a:rPr>
              <a:t>Integrated and developed support for a </a:t>
            </a:r>
            <a:endParaRPr lang="en-US" sz="1800" b="0" strike="noStrike" spc="-1">
              <a:latin typeface="Arial"/>
            </a:endParaRPr>
          </a:p>
          <a:p>
            <a:pPr marL="1296000" lvl="5" indent="-216000">
              <a:lnSpc>
                <a:spcPct val="100000"/>
              </a:lnSpc>
              <a:buClr>
                <a:srgbClr val="000000"/>
              </a:buClr>
              <a:buSzPct val="45000"/>
              <a:buFont typeface="Wingdings" charset="2"/>
              <a:buChar char=""/>
            </a:pPr>
            <a:r>
              <a:rPr lang="en-US" sz="1800" b="0" strike="noStrike" spc="-1">
                <a:solidFill>
                  <a:srgbClr val="000000"/>
                </a:solidFill>
                <a:latin typeface="Arial"/>
                <a:ea typeface="DejaVu Sans"/>
              </a:rPr>
              <a:t>Micronic scanner, Rack with 96 wells - </a:t>
            </a:r>
            <a:r>
              <a:rPr lang="en-US" sz="1800" b="1" strike="noStrike" spc="-1">
                <a:solidFill>
                  <a:srgbClr val="000000"/>
                </a:solidFill>
                <a:latin typeface="Arial"/>
                <a:ea typeface="DejaVu Sans"/>
              </a:rPr>
              <a:t>preprinted</a:t>
            </a:r>
            <a:r>
              <a:rPr lang="en-US" sz="1800" b="0" strike="noStrike" spc="-1">
                <a:solidFill>
                  <a:srgbClr val="000000"/>
                </a:solidFill>
                <a:latin typeface="Arial"/>
                <a:ea typeface="DejaVu Sans"/>
              </a:rPr>
              <a:t> viles  </a:t>
            </a:r>
            <a:endParaRPr lang="en-US" sz="1800" b="0" strike="noStrike" spc="-1">
              <a:latin typeface="Arial"/>
            </a:endParaRPr>
          </a:p>
          <a:p>
            <a:pPr marL="1080000" lvl="4" indent="-216000">
              <a:lnSpc>
                <a:spcPct val="100000"/>
              </a:lnSpc>
              <a:buClr>
                <a:srgbClr val="000000"/>
              </a:buClr>
              <a:buSzPct val="45000"/>
              <a:buFont typeface="Wingdings" charset="2"/>
              <a:buChar char=""/>
            </a:pPr>
            <a:r>
              <a:rPr lang="en-US" sz="1800" b="0" strike="noStrike" spc="-1">
                <a:solidFill>
                  <a:srgbClr val="000000"/>
                </a:solidFill>
                <a:latin typeface="Arial"/>
                <a:ea typeface="DejaVu Sans"/>
              </a:rPr>
              <a:t>DevOps : We have packaged the SeqDB with Docker.</a:t>
            </a:r>
            <a:endParaRPr lang="en-US" sz="1800" b="0" strike="noStrike" spc="-1">
              <a:latin typeface="Arial"/>
            </a:endParaRPr>
          </a:p>
          <a:p>
            <a:pPr marL="1296000" lvl="5" indent="-216000">
              <a:lnSpc>
                <a:spcPct val="100000"/>
              </a:lnSpc>
              <a:buClr>
                <a:srgbClr val="000000"/>
              </a:buClr>
              <a:buSzPct val="45000"/>
              <a:buFont typeface="Wingdings" charset="2"/>
              <a:buChar char=""/>
            </a:pPr>
            <a:r>
              <a:rPr lang="en-US" sz="1800" b="0" strike="noStrike" spc="-1">
                <a:solidFill>
                  <a:srgbClr val="000000"/>
                </a:solidFill>
                <a:latin typeface="Arial"/>
                <a:ea typeface="DejaVu Sans"/>
              </a:rPr>
              <a:t>Driver : A harmonized production environment</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 name="CustomShape 1"/>
          <p:cNvSpPr/>
          <p:nvPr/>
        </p:nvSpPr>
        <p:spPr>
          <a:xfrm>
            <a:off x="0" y="548640"/>
            <a:ext cx="91436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1" strike="noStrike" spc="-1">
                <a:solidFill>
                  <a:srgbClr val="FFFFFF"/>
                </a:solidFill>
                <a:latin typeface="Arial"/>
                <a:ea typeface="DejaVu Sans"/>
              </a:rPr>
              <a:t>A physical archive and a digital archive</a:t>
            </a:r>
            <a:endParaRPr lang="en-US" sz="2400" b="0" strike="noStrike" spc="-1">
              <a:latin typeface="Arial"/>
            </a:endParaRPr>
          </a:p>
        </p:txBody>
      </p:sp>
      <p:sp>
        <p:nvSpPr>
          <p:cNvPr id="202" name="CustomShape 2"/>
          <p:cNvSpPr/>
          <p:nvPr/>
        </p:nvSpPr>
        <p:spPr>
          <a:xfrm>
            <a:off x="685800" y="228564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2720" indent="-342360">
              <a:lnSpc>
                <a:spcPct val="100000"/>
              </a:lnSpc>
              <a:buClr>
                <a:srgbClr val="000000"/>
              </a:buClr>
              <a:buFont typeface="Times"/>
              <a:buChar char="•"/>
            </a:pPr>
            <a:r>
              <a:rPr lang="en-US" sz="2000" b="0" strike="noStrike" spc="-1">
                <a:solidFill>
                  <a:srgbClr val="000000"/>
                </a:solidFill>
                <a:latin typeface="Arial"/>
                <a:ea typeface="DejaVu Sans"/>
              </a:rPr>
              <a:t>The Physical Archive </a:t>
            </a:r>
            <a:endParaRPr lang="en-US" sz="20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Short description</a:t>
            </a:r>
            <a:endParaRPr lang="en-US" sz="1800" b="0" strike="noStrike" spc="-1">
              <a:latin typeface="Arial"/>
            </a:endParaRPr>
          </a:p>
          <a:p>
            <a:pPr>
              <a:lnSpc>
                <a:spcPct val="100000"/>
              </a:lnSpc>
            </a:pPr>
            <a:endParaRPr lang="en-US" sz="18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The Digital Archive </a:t>
            </a:r>
            <a:endParaRPr lang="en-US" sz="20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Short description</a:t>
            </a:r>
            <a:endParaRPr lang="en-US"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 name="CustomShape 1"/>
          <p:cNvSpPr/>
          <p:nvPr/>
        </p:nvSpPr>
        <p:spPr>
          <a:xfrm>
            <a:off x="914400" y="457200"/>
            <a:ext cx="77720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400" b="1" strike="noStrike" spc="-1">
                <a:solidFill>
                  <a:srgbClr val="FFFFFF"/>
                </a:solidFill>
                <a:latin typeface="Arial"/>
                <a:ea typeface="DejaVu Sans"/>
              </a:rPr>
              <a:t>CGI – project : The Bear-project </a:t>
            </a:r>
            <a:endParaRPr lang="en-US" sz="2400" b="0" strike="noStrike" spc="-1">
              <a:latin typeface="Arial"/>
            </a:endParaRPr>
          </a:p>
        </p:txBody>
      </p:sp>
      <p:sp>
        <p:nvSpPr>
          <p:cNvPr id="204" name="CustomShape 2"/>
          <p:cNvSpPr/>
          <p:nvPr/>
        </p:nvSpPr>
        <p:spPr>
          <a:xfrm>
            <a:off x="685800" y="252180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2720" indent="-342360">
              <a:lnSpc>
                <a:spcPct val="100000"/>
              </a:lnSpc>
              <a:buClr>
                <a:srgbClr val="000000"/>
              </a:buClr>
              <a:buFont typeface="Times"/>
              <a:buChar char="•"/>
            </a:pPr>
            <a:r>
              <a:rPr lang="en-US" sz="2000" b="0" strike="noStrike" spc="-1">
                <a:solidFill>
                  <a:srgbClr val="000000"/>
                </a:solidFill>
                <a:latin typeface="Arial"/>
                <a:ea typeface="DejaVu Sans"/>
              </a:rPr>
              <a:t>Monitoring the scandinavian brown bear population</a:t>
            </a:r>
            <a:endParaRPr lang="en-US" sz="20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Citizen science</a:t>
            </a:r>
            <a:endParaRPr lang="en-US" sz="20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Genotype data</a:t>
            </a:r>
            <a:endParaRPr lang="en-US" sz="20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Provide basis for management decision</a:t>
            </a:r>
            <a:endParaRPr lang="en-US" sz="2000" b="0" strike="noStrike" spc="-1">
              <a:latin typeface="Arial"/>
            </a:endParaRPr>
          </a:p>
        </p:txBody>
      </p:sp>
      <p:grpSp>
        <p:nvGrpSpPr>
          <p:cNvPr id="205" name="Group 3"/>
          <p:cNvGrpSpPr/>
          <p:nvPr/>
        </p:nvGrpSpPr>
        <p:grpSpPr>
          <a:xfrm>
            <a:off x="6321240" y="4471200"/>
            <a:ext cx="2107080" cy="1349640"/>
            <a:chOff x="6321240" y="4471200"/>
            <a:chExt cx="2107080" cy="1349640"/>
          </a:xfrm>
        </p:grpSpPr>
        <p:pic>
          <p:nvPicPr>
            <p:cNvPr id="206" name="Picture 6"/>
            <p:cNvPicPr/>
            <p:nvPr/>
          </p:nvPicPr>
          <p:blipFill>
            <a:blip r:embed="rId3"/>
            <a:stretch/>
          </p:blipFill>
          <p:spPr>
            <a:xfrm>
              <a:off x="6321240" y="4471200"/>
              <a:ext cx="1583280" cy="1232280"/>
            </a:xfrm>
            <a:prstGeom prst="rect">
              <a:avLst/>
            </a:prstGeom>
            <a:ln>
              <a:noFill/>
            </a:ln>
          </p:spPr>
        </p:pic>
        <p:pic>
          <p:nvPicPr>
            <p:cNvPr id="207" name="Picture 6"/>
            <p:cNvPicPr/>
            <p:nvPr/>
          </p:nvPicPr>
          <p:blipFill>
            <a:blip r:embed="rId4"/>
            <a:stretch/>
          </p:blipFill>
          <p:spPr>
            <a:xfrm>
              <a:off x="7135560" y="4875840"/>
              <a:ext cx="1292760" cy="945000"/>
            </a:xfrm>
            <a:prstGeom prst="rect">
              <a:avLst/>
            </a:prstGeom>
            <a:ln>
              <a:noFill/>
            </a:ln>
          </p:spPr>
        </p:pic>
        <p:sp>
          <p:nvSpPr>
            <p:cNvPr id="208" name="CustomShape 4"/>
            <p:cNvSpPr/>
            <p:nvPr/>
          </p:nvSpPr>
          <p:spPr>
            <a:xfrm>
              <a:off x="7372800" y="5163840"/>
              <a:ext cx="818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43">
                  <a:solidFill>
                    <a:srgbClr val="E0322D"/>
                  </a:solidFill>
                  <a:latin typeface="Arial Narrow"/>
                  <a:ea typeface="ＭＳ Ｐゴシック"/>
                </a:rPr>
                <a:t>SeqDB</a:t>
              </a:r>
              <a:endParaRPr lang="en-US" sz="1800" b="0" strike="noStrike" spc="-1">
                <a:latin typeface="Arial"/>
              </a:endParaRPr>
            </a:p>
          </p:txBody>
        </p:sp>
      </p:grpSp>
      <p:sp>
        <p:nvSpPr>
          <p:cNvPr id="209" name="CustomShape 5"/>
          <p:cNvSpPr/>
          <p:nvPr/>
        </p:nvSpPr>
        <p:spPr>
          <a:xfrm>
            <a:off x="685800" y="4359960"/>
            <a:ext cx="4033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Wingdings" charset="2"/>
              <a:buChar char=""/>
            </a:pPr>
            <a:r>
              <a:rPr lang="en-US" sz="1800" b="0" strike="noStrike" spc="-1">
                <a:solidFill>
                  <a:srgbClr val="000000"/>
                </a:solidFill>
                <a:latin typeface="Arial"/>
                <a:ea typeface="DejaVu Sans"/>
              </a:rPr>
              <a:t>Metadata from other data base</a:t>
            </a:r>
            <a:endParaRPr lang="en-US" sz="1800" b="0" strike="noStrike" spc="-1">
              <a:latin typeface="Arial"/>
            </a:endParaRPr>
          </a:p>
        </p:txBody>
      </p:sp>
      <p:sp>
        <p:nvSpPr>
          <p:cNvPr id="210" name="CustomShape 6"/>
          <p:cNvSpPr/>
          <p:nvPr/>
        </p:nvSpPr>
        <p:spPr>
          <a:xfrm>
            <a:off x="685800" y="4936320"/>
            <a:ext cx="3583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Wingdings" charset="2"/>
              <a:buChar char=""/>
            </a:pPr>
            <a:r>
              <a:rPr lang="en-US" sz="1800" b="0" strike="noStrike" spc="-1">
                <a:solidFill>
                  <a:srgbClr val="000000"/>
                </a:solidFill>
                <a:latin typeface="Arial"/>
                <a:ea typeface="DejaVu Sans"/>
              </a:rPr>
              <a:t>Genotype data</a:t>
            </a:r>
            <a:endParaRPr lang="en-US" sz="1800" b="0" strike="noStrike" spc="-1">
              <a:latin typeface="Arial"/>
            </a:endParaRPr>
          </a:p>
        </p:txBody>
      </p:sp>
      <p:sp>
        <p:nvSpPr>
          <p:cNvPr id="211" name="CustomShape 7"/>
          <p:cNvSpPr/>
          <p:nvPr/>
        </p:nvSpPr>
        <p:spPr>
          <a:xfrm>
            <a:off x="685800" y="5547240"/>
            <a:ext cx="4446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Wingdings" charset="2"/>
              <a:buChar char=""/>
            </a:pPr>
            <a:r>
              <a:rPr lang="en-US" sz="1800" b="0" strike="noStrike" spc="-1">
                <a:solidFill>
                  <a:srgbClr val="000000"/>
                </a:solidFill>
                <a:latin typeface="Arial"/>
                <a:ea typeface="DejaVu Sans"/>
              </a:rPr>
              <a:t>Physical storage information (DNA)</a:t>
            </a:r>
            <a:endParaRPr lang="en-US" sz="1800" b="0" strike="noStrike" spc="-1">
              <a:latin typeface="Arial"/>
            </a:endParaRPr>
          </a:p>
        </p:txBody>
      </p:sp>
      <p:sp>
        <p:nvSpPr>
          <p:cNvPr id="212" name="CustomShape 8"/>
          <p:cNvSpPr/>
          <p:nvPr/>
        </p:nvSpPr>
        <p:spPr>
          <a:xfrm>
            <a:off x="4800600" y="4588920"/>
            <a:ext cx="1165680" cy="21528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213" name="CustomShape 9"/>
          <p:cNvSpPr/>
          <p:nvPr/>
        </p:nvSpPr>
        <p:spPr>
          <a:xfrm flipV="1">
            <a:off x="4846320" y="5547240"/>
            <a:ext cx="1180080" cy="18432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214" name="CustomShape 10"/>
          <p:cNvSpPr/>
          <p:nvPr/>
        </p:nvSpPr>
        <p:spPr>
          <a:xfrm>
            <a:off x="4795560" y="5127480"/>
            <a:ext cx="1170720" cy="4536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215" name="CustomShape 11"/>
          <p:cNvSpPr/>
          <p:nvPr/>
        </p:nvSpPr>
        <p:spPr>
          <a:xfrm>
            <a:off x="1214280" y="1745640"/>
            <a:ext cx="1056600" cy="565200"/>
          </a:xfrm>
          <a:custGeom>
            <a:avLst/>
            <a:gdLst/>
            <a:ahLst/>
            <a:cxnLst/>
            <a:rect l="l" t="t" r="r" b="b"/>
            <a:pathLst>
              <a:path w="1042" h="571">
                <a:moveTo>
                  <a:pt x="804" y="39"/>
                </a:moveTo>
                <a:lnTo>
                  <a:pt x="822" y="44"/>
                </a:lnTo>
                <a:lnTo>
                  <a:pt x="840" y="49"/>
                </a:lnTo>
                <a:lnTo>
                  <a:pt x="849" y="46"/>
                </a:lnTo>
                <a:lnTo>
                  <a:pt x="853" y="45"/>
                </a:lnTo>
                <a:lnTo>
                  <a:pt x="854" y="45"/>
                </a:lnTo>
                <a:lnTo>
                  <a:pt x="861" y="40"/>
                </a:lnTo>
                <a:lnTo>
                  <a:pt x="864" y="39"/>
                </a:lnTo>
                <a:lnTo>
                  <a:pt x="865" y="39"/>
                </a:lnTo>
                <a:lnTo>
                  <a:pt x="875" y="40"/>
                </a:lnTo>
                <a:lnTo>
                  <a:pt x="885" y="42"/>
                </a:lnTo>
                <a:lnTo>
                  <a:pt x="888" y="51"/>
                </a:lnTo>
                <a:lnTo>
                  <a:pt x="887" y="60"/>
                </a:lnTo>
                <a:lnTo>
                  <a:pt x="885" y="75"/>
                </a:lnTo>
                <a:lnTo>
                  <a:pt x="887" y="82"/>
                </a:lnTo>
                <a:lnTo>
                  <a:pt x="892" y="88"/>
                </a:lnTo>
                <a:lnTo>
                  <a:pt x="899" y="96"/>
                </a:lnTo>
                <a:lnTo>
                  <a:pt x="908" y="102"/>
                </a:lnTo>
                <a:lnTo>
                  <a:pt x="910" y="107"/>
                </a:lnTo>
                <a:lnTo>
                  <a:pt x="917" y="110"/>
                </a:lnTo>
                <a:lnTo>
                  <a:pt x="923" y="116"/>
                </a:lnTo>
                <a:lnTo>
                  <a:pt x="931" y="119"/>
                </a:lnTo>
                <a:lnTo>
                  <a:pt x="934" y="124"/>
                </a:lnTo>
                <a:lnTo>
                  <a:pt x="938" y="130"/>
                </a:lnTo>
                <a:lnTo>
                  <a:pt x="943" y="136"/>
                </a:lnTo>
                <a:lnTo>
                  <a:pt x="948" y="139"/>
                </a:lnTo>
                <a:lnTo>
                  <a:pt x="951" y="146"/>
                </a:lnTo>
                <a:lnTo>
                  <a:pt x="956" y="149"/>
                </a:lnTo>
                <a:lnTo>
                  <a:pt x="960" y="158"/>
                </a:lnTo>
                <a:lnTo>
                  <a:pt x="970" y="164"/>
                </a:lnTo>
                <a:lnTo>
                  <a:pt x="974" y="167"/>
                </a:lnTo>
                <a:lnTo>
                  <a:pt x="979" y="169"/>
                </a:lnTo>
                <a:lnTo>
                  <a:pt x="989" y="172"/>
                </a:lnTo>
                <a:lnTo>
                  <a:pt x="997" y="177"/>
                </a:lnTo>
                <a:lnTo>
                  <a:pt x="1007" y="181"/>
                </a:lnTo>
                <a:lnTo>
                  <a:pt x="1027" y="187"/>
                </a:lnTo>
                <a:lnTo>
                  <a:pt x="1034" y="195"/>
                </a:lnTo>
                <a:lnTo>
                  <a:pt x="1041" y="199"/>
                </a:lnTo>
                <a:lnTo>
                  <a:pt x="1041" y="204"/>
                </a:lnTo>
                <a:lnTo>
                  <a:pt x="1039" y="211"/>
                </a:lnTo>
                <a:lnTo>
                  <a:pt x="1038" y="218"/>
                </a:lnTo>
                <a:lnTo>
                  <a:pt x="1036" y="223"/>
                </a:lnTo>
                <a:lnTo>
                  <a:pt x="1028" y="230"/>
                </a:lnTo>
                <a:lnTo>
                  <a:pt x="1016" y="236"/>
                </a:lnTo>
                <a:lnTo>
                  <a:pt x="1004" y="239"/>
                </a:lnTo>
                <a:lnTo>
                  <a:pt x="993" y="241"/>
                </a:lnTo>
                <a:lnTo>
                  <a:pt x="990" y="245"/>
                </a:lnTo>
                <a:lnTo>
                  <a:pt x="988" y="249"/>
                </a:lnTo>
                <a:lnTo>
                  <a:pt x="986" y="253"/>
                </a:lnTo>
                <a:lnTo>
                  <a:pt x="983" y="255"/>
                </a:lnTo>
                <a:lnTo>
                  <a:pt x="945" y="254"/>
                </a:lnTo>
                <a:lnTo>
                  <a:pt x="908" y="254"/>
                </a:lnTo>
                <a:lnTo>
                  <a:pt x="897" y="257"/>
                </a:lnTo>
                <a:lnTo>
                  <a:pt x="887" y="262"/>
                </a:lnTo>
                <a:lnTo>
                  <a:pt x="877" y="265"/>
                </a:lnTo>
                <a:lnTo>
                  <a:pt x="866" y="268"/>
                </a:lnTo>
                <a:lnTo>
                  <a:pt x="841" y="262"/>
                </a:lnTo>
                <a:lnTo>
                  <a:pt x="831" y="264"/>
                </a:lnTo>
                <a:lnTo>
                  <a:pt x="822" y="265"/>
                </a:lnTo>
                <a:lnTo>
                  <a:pt x="806" y="266"/>
                </a:lnTo>
                <a:lnTo>
                  <a:pt x="798" y="266"/>
                </a:lnTo>
                <a:lnTo>
                  <a:pt x="787" y="266"/>
                </a:lnTo>
                <a:lnTo>
                  <a:pt x="774" y="266"/>
                </a:lnTo>
                <a:lnTo>
                  <a:pt x="757" y="267"/>
                </a:lnTo>
                <a:lnTo>
                  <a:pt x="736" y="278"/>
                </a:lnTo>
                <a:lnTo>
                  <a:pt x="723" y="277"/>
                </a:lnTo>
                <a:lnTo>
                  <a:pt x="709" y="278"/>
                </a:lnTo>
                <a:lnTo>
                  <a:pt x="699" y="285"/>
                </a:lnTo>
                <a:lnTo>
                  <a:pt x="693" y="289"/>
                </a:lnTo>
                <a:lnTo>
                  <a:pt x="687" y="291"/>
                </a:lnTo>
                <a:lnTo>
                  <a:pt x="661" y="292"/>
                </a:lnTo>
                <a:lnTo>
                  <a:pt x="648" y="296"/>
                </a:lnTo>
                <a:lnTo>
                  <a:pt x="639" y="301"/>
                </a:lnTo>
                <a:lnTo>
                  <a:pt x="621" y="316"/>
                </a:lnTo>
                <a:lnTo>
                  <a:pt x="611" y="343"/>
                </a:lnTo>
                <a:lnTo>
                  <a:pt x="605" y="370"/>
                </a:lnTo>
                <a:lnTo>
                  <a:pt x="599" y="456"/>
                </a:lnTo>
                <a:lnTo>
                  <a:pt x="600" y="480"/>
                </a:lnTo>
                <a:lnTo>
                  <a:pt x="603" y="497"/>
                </a:lnTo>
                <a:lnTo>
                  <a:pt x="606" y="503"/>
                </a:lnTo>
                <a:lnTo>
                  <a:pt x="613" y="508"/>
                </a:lnTo>
                <a:lnTo>
                  <a:pt x="622" y="511"/>
                </a:lnTo>
                <a:lnTo>
                  <a:pt x="635" y="513"/>
                </a:lnTo>
                <a:lnTo>
                  <a:pt x="654" y="517"/>
                </a:lnTo>
                <a:lnTo>
                  <a:pt x="667" y="521"/>
                </a:lnTo>
                <a:lnTo>
                  <a:pt x="672" y="523"/>
                </a:lnTo>
                <a:lnTo>
                  <a:pt x="674" y="523"/>
                </a:lnTo>
                <a:lnTo>
                  <a:pt x="677" y="526"/>
                </a:lnTo>
                <a:lnTo>
                  <a:pt x="683" y="529"/>
                </a:lnTo>
                <a:lnTo>
                  <a:pt x="687" y="530"/>
                </a:lnTo>
                <a:lnTo>
                  <a:pt x="690" y="531"/>
                </a:lnTo>
                <a:lnTo>
                  <a:pt x="698" y="538"/>
                </a:lnTo>
                <a:lnTo>
                  <a:pt x="700" y="540"/>
                </a:lnTo>
                <a:lnTo>
                  <a:pt x="698" y="540"/>
                </a:lnTo>
                <a:lnTo>
                  <a:pt x="691" y="539"/>
                </a:lnTo>
                <a:lnTo>
                  <a:pt x="680" y="539"/>
                </a:lnTo>
                <a:lnTo>
                  <a:pt x="662" y="540"/>
                </a:lnTo>
                <a:lnTo>
                  <a:pt x="644" y="543"/>
                </a:lnTo>
                <a:lnTo>
                  <a:pt x="625" y="542"/>
                </a:lnTo>
                <a:lnTo>
                  <a:pt x="598" y="543"/>
                </a:lnTo>
                <a:lnTo>
                  <a:pt x="570" y="546"/>
                </a:lnTo>
                <a:lnTo>
                  <a:pt x="556" y="544"/>
                </a:lnTo>
                <a:lnTo>
                  <a:pt x="547" y="541"/>
                </a:lnTo>
                <a:lnTo>
                  <a:pt x="540" y="536"/>
                </a:lnTo>
                <a:lnTo>
                  <a:pt x="528" y="532"/>
                </a:lnTo>
                <a:lnTo>
                  <a:pt x="521" y="530"/>
                </a:lnTo>
                <a:lnTo>
                  <a:pt x="512" y="528"/>
                </a:lnTo>
                <a:lnTo>
                  <a:pt x="505" y="527"/>
                </a:lnTo>
                <a:lnTo>
                  <a:pt x="503" y="527"/>
                </a:lnTo>
                <a:lnTo>
                  <a:pt x="500" y="523"/>
                </a:lnTo>
                <a:lnTo>
                  <a:pt x="496" y="522"/>
                </a:lnTo>
                <a:lnTo>
                  <a:pt x="487" y="521"/>
                </a:lnTo>
                <a:lnTo>
                  <a:pt x="479" y="505"/>
                </a:lnTo>
                <a:lnTo>
                  <a:pt x="474" y="497"/>
                </a:lnTo>
                <a:lnTo>
                  <a:pt x="467" y="491"/>
                </a:lnTo>
                <a:lnTo>
                  <a:pt x="462" y="476"/>
                </a:lnTo>
                <a:lnTo>
                  <a:pt x="453" y="463"/>
                </a:lnTo>
                <a:lnTo>
                  <a:pt x="447" y="438"/>
                </a:lnTo>
                <a:lnTo>
                  <a:pt x="443" y="425"/>
                </a:lnTo>
                <a:lnTo>
                  <a:pt x="438" y="413"/>
                </a:lnTo>
                <a:lnTo>
                  <a:pt x="435" y="403"/>
                </a:lnTo>
                <a:lnTo>
                  <a:pt x="434" y="399"/>
                </a:lnTo>
                <a:lnTo>
                  <a:pt x="434" y="397"/>
                </a:lnTo>
                <a:lnTo>
                  <a:pt x="432" y="385"/>
                </a:lnTo>
                <a:lnTo>
                  <a:pt x="429" y="370"/>
                </a:lnTo>
                <a:lnTo>
                  <a:pt x="423" y="357"/>
                </a:lnTo>
                <a:lnTo>
                  <a:pt x="414" y="347"/>
                </a:lnTo>
                <a:lnTo>
                  <a:pt x="399" y="343"/>
                </a:lnTo>
                <a:lnTo>
                  <a:pt x="383" y="341"/>
                </a:lnTo>
                <a:lnTo>
                  <a:pt x="358" y="348"/>
                </a:lnTo>
                <a:lnTo>
                  <a:pt x="333" y="352"/>
                </a:lnTo>
                <a:lnTo>
                  <a:pt x="321" y="357"/>
                </a:lnTo>
                <a:lnTo>
                  <a:pt x="313" y="364"/>
                </a:lnTo>
                <a:lnTo>
                  <a:pt x="303" y="387"/>
                </a:lnTo>
                <a:lnTo>
                  <a:pt x="301" y="394"/>
                </a:lnTo>
                <a:lnTo>
                  <a:pt x="300" y="403"/>
                </a:lnTo>
                <a:lnTo>
                  <a:pt x="298" y="409"/>
                </a:lnTo>
                <a:lnTo>
                  <a:pt x="298" y="412"/>
                </a:lnTo>
                <a:lnTo>
                  <a:pt x="300" y="462"/>
                </a:lnTo>
                <a:lnTo>
                  <a:pt x="299" y="473"/>
                </a:lnTo>
                <a:lnTo>
                  <a:pt x="297" y="486"/>
                </a:lnTo>
                <a:lnTo>
                  <a:pt x="295" y="497"/>
                </a:lnTo>
                <a:lnTo>
                  <a:pt x="294" y="501"/>
                </a:lnTo>
                <a:lnTo>
                  <a:pt x="293" y="515"/>
                </a:lnTo>
                <a:lnTo>
                  <a:pt x="295" y="528"/>
                </a:lnTo>
                <a:lnTo>
                  <a:pt x="296" y="529"/>
                </a:lnTo>
                <a:lnTo>
                  <a:pt x="300" y="531"/>
                </a:lnTo>
                <a:lnTo>
                  <a:pt x="312" y="534"/>
                </a:lnTo>
                <a:lnTo>
                  <a:pt x="324" y="538"/>
                </a:lnTo>
                <a:lnTo>
                  <a:pt x="333" y="540"/>
                </a:lnTo>
                <a:lnTo>
                  <a:pt x="344" y="544"/>
                </a:lnTo>
                <a:lnTo>
                  <a:pt x="355" y="550"/>
                </a:lnTo>
                <a:lnTo>
                  <a:pt x="357" y="551"/>
                </a:lnTo>
                <a:lnTo>
                  <a:pt x="359" y="552"/>
                </a:lnTo>
                <a:lnTo>
                  <a:pt x="351" y="560"/>
                </a:lnTo>
                <a:lnTo>
                  <a:pt x="340" y="564"/>
                </a:lnTo>
                <a:lnTo>
                  <a:pt x="327" y="566"/>
                </a:lnTo>
                <a:lnTo>
                  <a:pt x="312" y="565"/>
                </a:lnTo>
                <a:lnTo>
                  <a:pt x="279" y="562"/>
                </a:lnTo>
                <a:lnTo>
                  <a:pt x="264" y="560"/>
                </a:lnTo>
                <a:lnTo>
                  <a:pt x="251" y="560"/>
                </a:lnTo>
                <a:lnTo>
                  <a:pt x="239" y="558"/>
                </a:lnTo>
                <a:lnTo>
                  <a:pt x="229" y="556"/>
                </a:lnTo>
                <a:lnTo>
                  <a:pt x="220" y="553"/>
                </a:lnTo>
                <a:lnTo>
                  <a:pt x="209" y="551"/>
                </a:lnTo>
                <a:lnTo>
                  <a:pt x="205" y="547"/>
                </a:lnTo>
                <a:lnTo>
                  <a:pt x="200" y="542"/>
                </a:lnTo>
                <a:lnTo>
                  <a:pt x="198" y="534"/>
                </a:lnTo>
                <a:lnTo>
                  <a:pt x="196" y="526"/>
                </a:lnTo>
                <a:lnTo>
                  <a:pt x="193" y="519"/>
                </a:lnTo>
                <a:lnTo>
                  <a:pt x="189" y="512"/>
                </a:lnTo>
                <a:lnTo>
                  <a:pt x="180" y="488"/>
                </a:lnTo>
                <a:lnTo>
                  <a:pt x="169" y="466"/>
                </a:lnTo>
                <a:lnTo>
                  <a:pt x="169" y="452"/>
                </a:lnTo>
                <a:lnTo>
                  <a:pt x="167" y="446"/>
                </a:lnTo>
                <a:lnTo>
                  <a:pt x="161" y="443"/>
                </a:lnTo>
                <a:lnTo>
                  <a:pt x="157" y="449"/>
                </a:lnTo>
                <a:lnTo>
                  <a:pt x="155" y="456"/>
                </a:lnTo>
                <a:lnTo>
                  <a:pt x="153" y="464"/>
                </a:lnTo>
                <a:lnTo>
                  <a:pt x="148" y="469"/>
                </a:lnTo>
                <a:lnTo>
                  <a:pt x="146" y="481"/>
                </a:lnTo>
                <a:lnTo>
                  <a:pt x="144" y="492"/>
                </a:lnTo>
                <a:lnTo>
                  <a:pt x="139" y="500"/>
                </a:lnTo>
                <a:lnTo>
                  <a:pt x="130" y="505"/>
                </a:lnTo>
                <a:lnTo>
                  <a:pt x="126" y="513"/>
                </a:lnTo>
                <a:lnTo>
                  <a:pt x="118" y="517"/>
                </a:lnTo>
                <a:lnTo>
                  <a:pt x="116" y="525"/>
                </a:lnTo>
                <a:lnTo>
                  <a:pt x="114" y="528"/>
                </a:lnTo>
                <a:lnTo>
                  <a:pt x="111" y="531"/>
                </a:lnTo>
                <a:lnTo>
                  <a:pt x="109" y="539"/>
                </a:lnTo>
                <a:lnTo>
                  <a:pt x="112" y="545"/>
                </a:lnTo>
                <a:lnTo>
                  <a:pt x="118" y="549"/>
                </a:lnTo>
                <a:lnTo>
                  <a:pt x="126" y="551"/>
                </a:lnTo>
                <a:lnTo>
                  <a:pt x="144" y="553"/>
                </a:lnTo>
                <a:lnTo>
                  <a:pt x="160" y="554"/>
                </a:lnTo>
                <a:lnTo>
                  <a:pt x="181" y="562"/>
                </a:lnTo>
                <a:lnTo>
                  <a:pt x="183" y="565"/>
                </a:lnTo>
                <a:lnTo>
                  <a:pt x="181" y="568"/>
                </a:lnTo>
                <a:lnTo>
                  <a:pt x="177" y="569"/>
                </a:lnTo>
                <a:lnTo>
                  <a:pt x="173" y="570"/>
                </a:lnTo>
                <a:lnTo>
                  <a:pt x="172" y="570"/>
                </a:lnTo>
                <a:lnTo>
                  <a:pt x="142" y="568"/>
                </a:lnTo>
                <a:lnTo>
                  <a:pt x="113" y="567"/>
                </a:lnTo>
                <a:lnTo>
                  <a:pt x="55" y="567"/>
                </a:lnTo>
                <a:lnTo>
                  <a:pt x="39" y="562"/>
                </a:lnTo>
                <a:lnTo>
                  <a:pt x="24" y="555"/>
                </a:lnTo>
                <a:lnTo>
                  <a:pt x="22" y="550"/>
                </a:lnTo>
                <a:lnTo>
                  <a:pt x="21" y="548"/>
                </a:lnTo>
                <a:lnTo>
                  <a:pt x="20" y="546"/>
                </a:lnTo>
                <a:lnTo>
                  <a:pt x="17" y="544"/>
                </a:lnTo>
                <a:lnTo>
                  <a:pt x="15" y="532"/>
                </a:lnTo>
                <a:lnTo>
                  <a:pt x="14" y="521"/>
                </a:lnTo>
                <a:lnTo>
                  <a:pt x="13" y="510"/>
                </a:lnTo>
                <a:lnTo>
                  <a:pt x="9" y="499"/>
                </a:lnTo>
                <a:lnTo>
                  <a:pt x="0" y="451"/>
                </a:lnTo>
                <a:lnTo>
                  <a:pt x="4" y="428"/>
                </a:lnTo>
                <a:lnTo>
                  <a:pt x="8" y="406"/>
                </a:lnTo>
                <a:lnTo>
                  <a:pt x="12" y="387"/>
                </a:lnTo>
                <a:lnTo>
                  <a:pt x="20" y="371"/>
                </a:lnTo>
                <a:lnTo>
                  <a:pt x="21" y="365"/>
                </a:lnTo>
                <a:lnTo>
                  <a:pt x="21" y="360"/>
                </a:lnTo>
                <a:lnTo>
                  <a:pt x="17" y="351"/>
                </a:lnTo>
                <a:lnTo>
                  <a:pt x="16" y="331"/>
                </a:lnTo>
                <a:lnTo>
                  <a:pt x="14" y="322"/>
                </a:lnTo>
                <a:lnTo>
                  <a:pt x="9" y="313"/>
                </a:lnTo>
                <a:lnTo>
                  <a:pt x="6" y="299"/>
                </a:lnTo>
                <a:lnTo>
                  <a:pt x="2" y="287"/>
                </a:lnTo>
                <a:lnTo>
                  <a:pt x="1" y="255"/>
                </a:lnTo>
                <a:lnTo>
                  <a:pt x="6" y="224"/>
                </a:lnTo>
                <a:lnTo>
                  <a:pt x="15" y="193"/>
                </a:lnTo>
                <a:lnTo>
                  <a:pt x="23" y="162"/>
                </a:lnTo>
                <a:lnTo>
                  <a:pt x="25" y="151"/>
                </a:lnTo>
                <a:lnTo>
                  <a:pt x="29" y="137"/>
                </a:lnTo>
                <a:lnTo>
                  <a:pt x="35" y="125"/>
                </a:lnTo>
                <a:lnTo>
                  <a:pt x="43" y="116"/>
                </a:lnTo>
                <a:lnTo>
                  <a:pt x="46" y="108"/>
                </a:lnTo>
                <a:lnTo>
                  <a:pt x="52" y="101"/>
                </a:lnTo>
                <a:lnTo>
                  <a:pt x="58" y="92"/>
                </a:lnTo>
                <a:lnTo>
                  <a:pt x="67" y="87"/>
                </a:lnTo>
                <a:lnTo>
                  <a:pt x="78" y="77"/>
                </a:lnTo>
                <a:lnTo>
                  <a:pt x="91" y="69"/>
                </a:lnTo>
                <a:lnTo>
                  <a:pt x="102" y="59"/>
                </a:lnTo>
                <a:lnTo>
                  <a:pt x="113" y="50"/>
                </a:lnTo>
                <a:lnTo>
                  <a:pt x="121" y="46"/>
                </a:lnTo>
                <a:lnTo>
                  <a:pt x="124" y="45"/>
                </a:lnTo>
                <a:lnTo>
                  <a:pt x="125" y="45"/>
                </a:lnTo>
                <a:lnTo>
                  <a:pt x="141" y="33"/>
                </a:lnTo>
                <a:lnTo>
                  <a:pt x="160" y="26"/>
                </a:lnTo>
                <a:lnTo>
                  <a:pt x="180" y="23"/>
                </a:lnTo>
                <a:lnTo>
                  <a:pt x="200" y="22"/>
                </a:lnTo>
                <a:lnTo>
                  <a:pt x="243" y="22"/>
                </a:lnTo>
                <a:lnTo>
                  <a:pt x="280" y="22"/>
                </a:lnTo>
                <a:lnTo>
                  <a:pt x="315" y="24"/>
                </a:lnTo>
                <a:lnTo>
                  <a:pt x="352" y="29"/>
                </a:lnTo>
                <a:lnTo>
                  <a:pt x="413" y="23"/>
                </a:lnTo>
                <a:lnTo>
                  <a:pt x="433" y="18"/>
                </a:lnTo>
                <a:lnTo>
                  <a:pt x="452" y="11"/>
                </a:lnTo>
                <a:lnTo>
                  <a:pt x="472" y="5"/>
                </a:lnTo>
                <a:lnTo>
                  <a:pt x="492" y="0"/>
                </a:lnTo>
                <a:lnTo>
                  <a:pt x="504" y="1"/>
                </a:lnTo>
                <a:lnTo>
                  <a:pt x="518" y="3"/>
                </a:lnTo>
                <a:lnTo>
                  <a:pt x="531" y="7"/>
                </a:lnTo>
                <a:lnTo>
                  <a:pt x="541" y="12"/>
                </a:lnTo>
                <a:lnTo>
                  <a:pt x="557" y="21"/>
                </a:lnTo>
                <a:lnTo>
                  <a:pt x="574" y="27"/>
                </a:lnTo>
                <a:lnTo>
                  <a:pt x="585" y="31"/>
                </a:lnTo>
                <a:lnTo>
                  <a:pt x="600" y="35"/>
                </a:lnTo>
                <a:lnTo>
                  <a:pt x="617" y="38"/>
                </a:lnTo>
                <a:lnTo>
                  <a:pt x="636" y="40"/>
                </a:lnTo>
                <a:lnTo>
                  <a:pt x="654" y="41"/>
                </a:lnTo>
                <a:lnTo>
                  <a:pt x="671" y="42"/>
                </a:lnTo>
                <a:lnTo>
                  <a:pt x="685" y="42"/>
                </a:lnTo>
                <a:lnTo>
                  <a:pt x="695" y="42"/>
                </a:lnTo>
                <a:lnTo>
                  <a:pt x="731" y="50"/>
                </a:lnTo>
                <a:lnTo>
                  <a:pt x="769" y="54"/>
                </a:lnTo>
                <a:lnTo>
                  <a:pt x="780" y="55"/>
                </a:lnTo>
                <a:lnTo>
                  <a:pt x="792" y="54"/>
                </a:lnTo>
                <a:lnTo>
                  <a:pt x="795" y="49"/>
                </a:lnTo>
                <a:lnTo>
                  <a:pt x="800" y="45"/>
                </a:lnTo>
                <a:lnTo>
                  <a:pt x="804" y="41"/>
                </a:lnTo>
                <a:lnTo>
                  <a:pt x="804" y="39"/>
                </a:lnTo>
              </a:path>
            </a:pathLst>
          </a:custGeom>
          <a:solidFill>
            <a:srgbClr val="EAEAEA"/>
          </a:solidFill>
          <a:ln w="12600">
            <a:solidFill>
              <a:schemeClr val="tx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 name="CustomShape 1"/>
          <p:cNvSpPr/>
          <p:nvPr/>
        </p:nvSpPr>
        <p:spPr>
          <a:xfrm>
            <a:off x="914400" y="457200"/>
            <a:ext cx="77720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400" b="1" strike="noStrike" spc="-1">
                <a:solidFill>
                  <a:srgbClr val="FFFFFF"/>
                </a:solidFill>
                <a:latin typeface="Arial"/>
                <a:ea typeface="DejaVu Sans"/>
              </a:rPr>
              <a:t>CGI – project : The Bear-project </a:t>
            </a:r>
            <a:endParaRPr lang="en-US" sz="2400" b="0" strike="noStrike" spc="-1">
              <a:latin typeface="Arial"/>
            </a:endParaRPr>
          </a:p>
        </p:txBody>
      </p:sp>
      <p:sp>
        <p:nvSpPr>
          <p:cNvPr id="217" name="CustomShape 2"/>
          <p:cNvSpPr/>
          <p:nvPr/>
        </p:nvSpPr>
        <p:spPr>
          <a:xfrm>
            <a:off x="685800" y="228564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342720" indent="-342360">
              <a:lnSpc>
                <a:spcPct val="100000"/>
              </a:lnSpc>
              <a:buClr>
                <a:srgbClr val="000000"/>
              </a:buClr>
              <a:buFont typeface="Times"/>
              <a:buChar char="•"/>
            </a:pPr>
            <a:r>
              <a:rPr lang="en-US" sz="2000" b="0" strike="noStrike" spc="-1">
                <a:solidFill>
                  <a:srgbClr val="000000"/>
                </a:solidFill>
                <a:latin typeface="Arial"/>
                <a:ea typeface="DejaVu Sans"/>
              </a:rPr>
              <a:t>Short description of the project</a:t>
            </a:r>
            <a:endParaRPr lang="en-US" sz="20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Monitoring and Managing the Swedish Brown Bear population</a:t>
            </a:r>
            <a:endParaRPr lang="en-US" sz="18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Will be a reoccurring project</a:t>
            </a:r>
            <a:endParaRPr lang="en-US" sz="18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Jägare som samlar avföringsprover ….. </a:t>
            </a:r>
            <a:endParaRPr lang="en-US" sz="18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The Bear-Project</a:t>
            </a:r>
            <a:endParaRPr lang="en-US" sz="20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File 1: Rovbase.no→ metadata ( location, individual-id, …. )</a:t>
            </a:r>
            <a:endParaRPr lang="en-US" sz="18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File 2: Geniouse programvaran → genotype data</a:t>
            </a:r>
            <a:endParaRPr lang="en-US" sz="18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File 3: Micronic scanner → metadata ( position in the rack )</a:t>
            </a:r>
            <a:endParaRPr lang="en-US" sz="18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File = File1+File2+File 3 → import to SeqDB</a:t>
            </a:r>
            <a:endParaRPr lang="en-US" sz="18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Bild sidan 12 från erik, stryk export till bold</a:t>
            </a:r>
            <a:endParaRPr lang="en-US" sz="2000" b="0" strike="noStrike" spc="-1">
              <a:latin typeface="Arial"/>
            </a:endParaRPr>
          </a:p>
          <a:p>
            <a:pPr marL="342720" indent="-342360">
              <a:lnSpc>
                <a:spcPct val="100000"/>
              </a:lnSpc>
              <a:buClr>
                <a:srgbClr val="000000"/>
              </a:buClr>
              <a:buFont typeface="Times"/>
              <a:buChar char="•"/>
            </a:pPr>
            <a:r>
              <a:rPr lang="en-US" sz="2000" b="0" strike="noStrike" spc="-1">
                <a:solidFill>
                  <a:srgbClr val="000000"/>
                </a:solidFill>
                <a:latin typeface="Arial"/>
                <a:ea typeface="DejaVu Sans"/>
              </a:rPr>
              <a:t>Förklaring.</a:t>
            </a:r>
            <a:endParaRPr lang="en-US" sz="20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Kort projekt, vad är syfte med  projektet ?</a:t>
            </a:r>
            <a:endParaRPr lang="en-US" sz="1800" b="0" strike="noStrike" spc="-1">
              <a:latin typeface="Arial"/>
            </a:endParaRPr>
          </a:p>
          <a:p>
            <a:pPr marL="742680" lvl="1" indent="-285120">
              <a:lnSpc>
                <a:spcPct val="100000"/>
              </a:lnSpc>
              <a:buClr>
                <a:srgbClr val="000000"/>
              </a:buClr>
              <a:buFont typeface="Times"/>
              <a:buChar char="•"/>
            </a:pPr>
            <a:r>
              <a:rPr lang="en-US" sz="1800" b="0" strike="noStrike" spc="-1">
                <a:solidFill>
                  <a:srgbClr val="000000"/>
                </a:solidFill>
                <a:latin typeface="Arial"/>
                <a:ea typeface="DejaVu Sans"/>
              </a:rPr>
              <a:t>Vilken metadatasparas tillsammans med provet</a:t>
            </a:r>
            <a:endParaRPr lang="en-US" sz="1800" b="0" strike="noStrike" spc="-1">
              <a:latin typeface="Arial"/>
            </a:endParaRPr>
          </a:p>
          <a:p>
            <a:pPr marL="1143000" lvl="2" indent="-228240">
              <a:lnSpc>
                <a:spcPct val="100000"/>
              </a:lnSpc>
              <a:buClr>
                <a:srgbClr val="000000"/>
              </a:buClr>
              <a:buFont typeface="Times"/>
              <a:buChar char="•"/>
            </a:pPr>
            <a:r>
              <a:rPr lang="en-US" sz="2000" b="0" strike="noStrike" spc="-1">
                <a:solidFill>
                  <a:srgbClr val="000000"/>
                </a:solidFill>
                <a:latin typeface="Arial"/>
                <a:ea typeface="DejaVu Sans"/>
              </a:rPr>
              <a:t>Använda en bild ?</a:t>
            </a:r>
            <a:endParaRPr lang="en-US"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85800" y="1676520"/>
            <a:ext cx="7772040" cy="456840"/>
          </a:xfrm>
          <a:prstGeom prst="rect">
            <a:avLst/>
          </a:prstGeom>
          <a:noFill/>
          <a:ln>
            <a:noFill/>
          </a:ln>
        </p:spPr>
        <p:txBody>
          <a:bodyPr lIns="0" tIns="0" rIns="0" bIns="0" anchor="ctr"/>
          <a:lstStyle/>
          <a:p>
            <a:pPr algn="ctr"/>
            <a:r>
              <a:rPr lang="sv-SE" sz="2400" b="1" strike="noStrike" spc="-1">
                <a:solidFill>
                  <a:srgbClr val="FFFFFF"/>
                </a:solidFill>
                <a:latin typeface="Arial"/>
                <a:ea typeface="DejaVu Sans"/>
              </a:rPr>
              <a:t>Demo of the seqdb</a:t>
            </a:r>
            <a:endParaRPr lang="sv-SE" sz="2400" b="0" strike="noStrike" spc="-1">
              <a:solidFill>
                <a:srgbClr val="000000"/>
              </a:solidFill>
              <a:latin typeface="Arial"/>
            </a:endParaRPr>
          </a:p>
        </p:txBody>
      </p:sp>
      <p:sp>
        <p:nvSpPr>
          <p:cNvPr id="219" name="TextShape 2"/>
          <p:cNvSpPr txBox="1"/>
          <p:nvPr/>
        </p:nvSpPr>
        <p:spPr>
          <a:xfrm>
            <a:off x="685800" y="2285640"/>
            <a:ext cx="7772040" cy="380952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sv-SE" sz="1600" b="0" strike="noStrike" spc="-1" dirty="0" err="1">
                <a:solidFill>
                  <a:srgbClr val="000000"/>
                </a:solidFill>
                <a:latin typeface="Arial"/>
              </a:rPr>
              <a:t>Seqdb</a:t>
            </a:r>
            <a:r>
              <a:rPr lang="sv-SE" sz="1600" b="0" strike="noStrike" spc="-1" dirty="0">
                <a:solidFill>
                  <a:srgbClr val="000000"/>
                </a:solidFill>
                <a:latin typeface="Arial"/>
              </a:rPr>
              <a:t> demo … 2:55</a:t>
            </a:r>
          </a:p>
          <a:p>
            <a:pPr marL="864000" lvl="1" indent="-324000">
              <a:spcBef>
                <a:spcPts val="1134"/>
              </a:spcBef>
              <a:buClr>
                <a:srgbClr val="000000"/>
              </a:buClr>
              <a:buSzPct val="75000"/>
              <a:buFont typeface="Symbol" charset="2"/>
              <a:buChar char=""/>
            </a:pPr>
            <a:r>
              <a:rPr lang="sv-SE" sz="1600" b="0" strike="noStrike" spc="-1" dirty="0">
                <a:solidFill>
                  <a:srgbClr val="000000"/>
                </a:solidFill>
                <a:latin typeface="Arial"/>
                <a:hlinkClick r:id="rId2"/>
              </a:rPr>
              <a:t>https://archive.org/details/simplescreenrecorder_seq-2018-09-07_17.30.29</a:t>
            </a:r>
            <a:endParaRPr lang="sv-SE" sz="16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r>
              <a:rPr lang="sv-SE" sz="1600" b="0" strike="noStrike" spc="-1" dirty="0">
                <a:solidFill>
                  <a:srgbClr val="000000"/>
                </a:solidFill>
                <a:latin typeface="Arial"/>
                <a:hlinkClick r:id="rId3"/>
              </a:rPr>
              <a:t>https://archive.org/details/simplescreenrecorder_seq-2018-09-07_17.57.14</a:t>
            </a:r>
            <a:endParaRPr lang="sv-SE" sz="1600" b="0" strike="noStrike" spc="-1" dirty="0">
              <a:solidFill>
                <a:srgbClr val="000000"/>
              </a:solidFill>
              <a:latin typeface="Arial"/>
            </a:endParaRPr>
          </a:p>
          <a:p>
            <a:pPr marL="864000" lvl="1" indent="-324000">
              <a:spcBef>
                <a:spcPts val="1134"/>
              </a:spcBef>
              <a:buClr>
                <a:srgbClr val="000000"/>
              </a:buClr>
              <a:buSzPct val="75000"/>
              <a:buFont typeface="Symbol" charset="2"/>
              <a:buChar char=""/>
            </a:pPr>
            <a:endParaRPr lang="sv-SE" sz="16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0" name="CustomShape 1"/>
          <p:cNvSpPr/>
          <p:nvPr/>
        </p:nvSpPr>
        <p:spPr>
          <a:xfrm>
            <a:off x="0" y="365760"/>
            <a:ext cx="9144000" cy="36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1" strike="noStrike" spc="-1">
                <a:solidFill>
                  <a:srgbClr val="FFFFFF"/>
                </a:solidFill>
                <a:latin typeface="Arial"/>
                <a:ea typeface="DejaVu Sans"/>
              </a:rPr>
              <a:t>Demo of the public interface</a:t>
            </a:r>
            <a:endParaRPr lang="en-US" sz="2400" b="0" strike="noStrike" spc="-1">
              <a:solidFill>
                <a:srgbClr val="FFFFFF"/>
              </a:solidFill>
              <a:latin typeface="Arial"/>
            </a:endParaRPr>
          </a:p>
        </p:txBody>
      </p:sp>
      <p:sp>
        <p:nvSpPr>
          <p:cNvPr id="221" name="CustomShape 2"/>
          <p:cNvSpPr/>
          <p:nvPr/>
        </p:nvSpPr>
        <p:spPr>
          <a:xfrm>
            <a:off x="685800" y="228564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2720" indent="-342360">
              <a:lnSpc>
                <a:spcPct val="100000"/>
              </a:lnSpc>
              <a:buClr>
                <a:srgbClr val="000000"/>
              </a:buClr>
              <a:buFont typeface="Times"/>
              <a:buChar char="•"/>
            </a:pPr>
            <a:r>
              <a:rPr lang="en-US" sz="2000" b="0" strike="noStrike" spc="-1">
                <a:solidFill>
                  <a:srgbClr val="000000"/>
                </a:solidFill>
                <a:latin typeface="Arial"/>
                <a:ea typeface="DejaVu Sans"/>
                <a:hlinkClick r:id="rId2"/>
              </a:rPr>
              <a:t>https://archive.org/details/simplescreenrecorder-2018-09-06_20.31.16</a:t>
            </a:r>
            <a:endParaRPr lang="en-US" sz="2000" b="0" strike="noStrike" spc="-1">
              <a:latin typeface="Arial"/>
            </a:endParaRPr>
          </a:p>
          <a:p>
            <a:pPr marL="432000" lvl="1" indent="-216000">
              <a:lnSpc>
                <a:spcPct val="100000"/>
              </a:lnSpc>
              <a:buClr>
                <a:srgbClr val="000000"/>
              </a:buClr>
              <a:buSzPct val="45000"/>
              <a:buFont typeface="Wingdings" charset="2"/>
              <a:buChar char=""/>
            </a:pPr>
            <a:endParaRPr lang="en-US"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685800" y="1676520"/>
            <a:ext cx="77720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1" strike="noStrike" spc="-1">
                <a:solidFill>
                  <a:srgbClr val="000000"/>
                </a:solidFill>
                <a:latin typeface="Arial"/>
                <a:ea typeface="DejaVu Sans"/>
              </a:rPr>
              <a:t>Credits to the AAFC </a:t>
            </a:r>
            <a:endParaRPr lang="en-US" sz="2400" b="0" strike="noStrike" spc="-1">
              <a:latin typeface="Arial"/>
            </a:endParaRPr>
          </a:p>
        </p:txBody>
      </p:sp>
      <p:sp>
        <p:nvSpPr>
          <p:cNvPr id="223" name="CustomShape 2"/>
          <p:cNvSpPr/>
          <p:nvPr/>
        </p:nvSpPr>
        <p:spPr>
          <a:xfrm>
            <a:off x="685800" y="228564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US" sz="2000" b="1" strike="noStrike" spc="-1">
                <a:solidFill>
                  <a:srgbClr val="00000A"/>
                </a:solidFill>
                <a:latin typeface="Calibri"/>
                <a:ea typeface="Calibri"/>
              </a:rPr>
              <a:t>Credits to the Agriculture and Agri-Food Canada (AAFC) the creator of  SeqDB</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1" strike="noStrike" spc="-1">
                <a:solidFill>
                  <a:srgbClr val="00000A"/>
                </a:solidFill>
                <a:latin typeface="Calibri"/>
                <a:ea typeface="Calibri"/>
              </a:rPr>
              <a:t>The AAFC are DINA-partners, part of the “DINA international Steering committee”</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1" strike="noStrike" spc="-1">
                <a:solidFill>
                  <a:srgbClr val="00000A"/>
                </a:solidFill>
                <a:latin typeface="Calibri"/>
                <a:ea typeface="Calibri"/>
              </a:rPr>
              <a:t>The SeqDB is in the process of being open sourced</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pic>
        <p:nvPicPr>
          <p:cNvPr id="224" name="Bildobjekt 174"/>
          <p:cNvPicPr/>
          <p:nvPr/>
        </p:nvPicPr>
        <p:blipFill>
          <a:blip r:embed="rId2"/>
          <a:stretch/>
        </p:blipFill>
        <p:spPr>
          <a:xfrm>
            <a:off x="216720" y="219600"/>
            <a:ext cx="2068920" cy="179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85800" y="1676520"/>
            <a:ext cx="77720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1" strike="noStrike" spc="-1">
                <a:solidFill>
                  <a:srgbClr val="000000"/>
                </a:solidFill>
                <a:latin typeface="Arial"/>
                <a:ea typeface="DejaVu Sans"/>
              </a:rPr>
              <a:t>SeqDB is a modern information system</a:t>
            </a:r>
            <a:endParaRPr lang="en-US" sz="2400" b="0" strike="noStrike" spc="-1">
              <a:latin typeface="Arial"/>
            </a:endParaRPr>
          </a:p>
        </p:txBody>
      </p:sp>
      <p:sp>
        <p:nvSpPr>
          <p:cNvPr id="126" name="CustomShape 2"/>
          <p:cNvSpPr/>
          <p:nvPr/>
        </p:nvSpPr>
        <p:spPr>
          <a:xfrm>
            <a:off x="685800" y="228564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Web accessible relational database</a:t>
            </a: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Robust data validation</a:t>
            </a: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Standardized and structured</a:t>
            </a: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Powerful searching and filtering </a:t>
            </a: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Bulk Editing (import / export of spreadsheets)</a:t>
            </a: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Export to external Systems (BOLD)</a:t>
            </a:r>
            <a:endParaRPr lang="en-US" sz="2000" b="0" strike="noStrike" spc="-1" dirty="0">
              <a:latin typeface="Arial"/>
            </a:endParaRPr>
          </a:p>
          <a:p>
            <a:pPr>
              <a:lnSpc>
                <a:spcPct val="100000"/>
              </a:lnSpc>
            </a:pP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Record auditing</a:t>
            </a:r>
            <a:endParaRPr lang="en-US" sz="2000" b="0" strike="noStrike" spc="-1" dirty="0">
              <a:latin typeface="Arial"/>
            </a:endParaRPr>
          </a:p>
          <a:p>
            <a:pPr marL="342720" indent="-342360">
              <a:lnSpc>
                <a:spcPct val="100000"/>
              </a:lnSpc>
              <a:buClr>
                <a:srgbClr val="000000"/>
              </a:buClr>
              <a:buFont typeface="Times"/>
              <a:buChar char="•"/>
            </a:pPr>
            <a:r>
              <a:rPr lang="en-US" sz="2000" b="0" strike="noStrike" spc="-1" dirty="0">
                <a:solidFill>
                  <a:srgbClr val="000000"/>
                </a:solidFill>
                <a:latin typeface="Arial"/>
                <a:ea typeface="DejaVu Sans"/>
              </a:rPr>
              <a:t>Automated backups</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0" y="3825360"/>
            <a:ext cx="9143640" cy="487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200" b="1" strike="noStrike" spc="-1">
                <a:solidFill>
                  <a:srgbClr val="000000"/>
                </a:solidFill>
                <a:latin typeface="Arial"/>
                <a:ea typeface="DejaVu Sans"/>
              </a:rPr>
              <a:t>Questions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 name="CustomShape 1"/>
          <p:cNvSpPr/>
          <p:nvPr/>
        </p:nvSpPr>
        <p:spPr>
          <a:xfrm>
            <a:off x="457200" y="274680"/>
            <a:ext cx="8228520" cy="7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latin typeface="Calibri"/>
                <a:ea typeface="ＭＳ Ｐゴシック"/>
              </a:rPr>
              <a:t>NGS Metagenomics Workflow</a:t>
            </a:r>
            <a:endParaRPr lang="en-US" sz="4400" b="0" strike="noStrike" spc="-1">
              <a:latin typeface="Arial"/>
            </a:endParaRPr>
          </a:p>
        </p:txBody>
      </p:sp>
      <p:pic>
        <p:nvPicPr>
          <p:cNvPr id="227" name="Picture 73"/>
          <p:cNvPicPr/>
          <p:nvPr/>
        </p:nvPicPr>
        <p:blipFill>
          <a:blip r:embed="rId3"/>
          <a:stretch/>
        </p:blipFill>
        <p:spPr>
          <a:xfrm>
            <a:off x="3076560" y="4951440"/>
            <a:ext cx="2689560" cy="1792800"/>
          </a:xfrm>
          <a:prstGeom prst="rect">
            <a:avLst/>
          </a:prstGeom>
          <a:ln>
            <a:noFill/>
          </a:ln>
        </p:spPr>
      </p:pic>
      <p:pic>
        <p:nvPicPr>
          <p:cNvPr id="228" name="Picture 14"/>
          <p:cNvPicPr/>
          <p:nvPr/>
        </p:nvPicPr>
        <p:blipFill>
          <a:blip r:embed="rId4"/>
          <a:stretch/>
        </p:blipFill>
        <p:spPr>
          <a:xfrm>
            <a:off x="3875040" y="1717560"/>
            <a:ext cx="1067400" cy="1060920"/>
          </a:xfrm>
          <a:prstGeom prst="rect">
            <a:avLst/>
          </a:prstGeom>
          <a:ln>
            <a:noFill/>
          </a:ln>
        </p:spPr>
      </p:pic>
      <p:sp>
        <p:nvSpPr>
          <p:cNvPr id="229" name="CustomShape 2"/>
          <p:cNvSpPr/>
          <p:nvPr/>
        </p:nvSpPr>
        <p:spPr>
          <a:xfrm>
            <a:off x="3254400" y="2131920"/>
            <a:ext cx="422640" cy="249840"/>
          </a:xfrm>
          <a:prstGeom prst="rightArrow">
            <a:avLst>
              <a:gd name="adj1" fmla="val 50000"/>
              <a:gd name="adj2" fmla="val 50000"/>
            </a:avLst>
          </a:prstGeom>
          <a:solidFill>
            <a:srgbClr val="993300"/>
          </a:solidFill>
          <a:ln w="25560">
            <a:solidFill>
              <a:srgbClr val="3A5F8B"/>
            </a:solidFill>
            <a:round/>
          </a:ln>
        </p:spPr>
        <p:style>
          <a:lnRef idx="0">
            <a:scrgbClr r="0" g="0" b="0"/>
          </a:lnRef>
          <a:fillRef idx="0">
            <a:scrgbClr r="0" g="0" b="0"/>
          </a:fillRef>
          <a:effectRef idx="0">
            <a:scrgbClr r="0" g="0" b="0"/>
          </a:effectRef>
          <a:fontRef idx="minor"/>
        </p:style>
      </p:sp>
      <p:sp>
        <p:nvSpPr>
          <p:cNvPr id="230" name="CustomShape 3"/>
          <p:cNvSpPr/>
          <p:nvPr/>
        </p:nvSpPr>
        <p:spPr>
          <a:xfrm>
            <a:off x="5430960" y="2131920"/>
            <a:ext cx="452880" cy="259200"/>
          </a:xfrm>
          <a:prstGeom prst="rightArrow">
            <a:avLst>
              <a:gd name="adj1" fmla="val 50000"/>
              <a:gd name="adj2" fmla="val 50000"/>
            </a:avLst>
          </a:prstGeom>
          <a:solidFill>
            <a:srgbClr val="993300"/>
          </a:solidFill>
          <a:ln w="25560">
            <a:solidFill>
              <a:srgbClr val="3A5F8B"/>
            </a:solidFill>
            <a:round/>
          </a:ln>
        </p:spPr>
        <p:style>
          <a:lnRef idx="0">
            <a:scrgbClr r="0" g="0" b="0"/>
          </a:lnRef>
          <a:fillRef idx="0">
            <a:scrgbClr r="0" g="0" b="0"/>
          </a:fillRef>
          <a:effectRef idx="0">
            <a:scrgbClr r="0" g="0" b="0"/>
          </a:effectRef>
          <a:fontRef idx="minor"/>
        </p:style>
      </p:sp>
      <p:sp>
        <p:nvSpPr>
          <p:cNvPr id="231" name="CustomShape 4"/>
          <p:cNvSpPr/>
          <p:nvPr/>
        </p:nvSpPr>
        <p:spPr>
          <a:xfrm>
            <a:off x="6053040" y="4437000"/>
            <a:ext cx="2262600" cy="86508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Sequencing Data</a:t>
            </a:r>
            <a:endParaRPr lang="en-US" sz="1400" b="0" strike="noStrike" spc="-1">
              <a:latin typeface="Arial"/>
            </a:endParaRPr>
          </a:p>
          <a:p>
            <a:pPr algn="ctr">
              <a:lnSpc>
                <a:spcPct val="100000"/>
              </a:lnSpc>
            </a:pPr>
            <a:r>
              <a:rPr lang="en-US" sz="1400" b="1" strike="noStrike" spc="-1">
                <a:solidFill>
                  <a:srgbClr val="376092"/>
                </a:solidFill>
                <a:latin typeface="Arial Narrow"/>
                <a:ea typeface="ＭＳ Ｐゴシック"/>
              </a:rPr>
              <a:t>(FASTQ)</a:t>
            </a:r>
            <a:endParaRPr lang="en-US" sz="1400" b="0" strike="noStrike" spc="-1">
              <a:latin typeface="Arial"/>
            </a:endParaRPr>
          </a:p>
        </p:txBody>
      </p:sp>
      <p:sp>
        <p:nvSpPr>
          <p:cNvPr id="232" name="CustomShape 5"/>
          <p:cNvSpPr/>
          <p:nvPr/>
        </p:nvSpPr>
        <p:spPr>
          <a:xfrm>
            <a:off x="2889360" y="4309920"/>
            <a:ext cx="3083400" cy="65196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Analysis Tools and Pipelines</a:t>
            </a:r>
            <a:endParaRPr lang="en-US" sz="1400" b="0" strike="noStrike" spc="-1">
              <a:latin typeface="Arial"/>
            </a:endParaRPr>
          </a:p>
        </p:txBody>
      </p:sp>
      <p:sp>
        <p:nvSpPr>
          <p:cNvPr id="233" name="CustomShape 6"/>
          <p:cNvSpPr/>
          <p:nvPr/>
        </p:nvSpPr>
        <p:spPr>
          <a:xfrm rot="9152400">
            <a:off x="7834680" y="4613400"/>
            <a:ext cx="560880" cy="40860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sp>
        <p:nvSpPr>
          <p:cNvPr id="234" name="CustomShape 7"/>
          <p:cNvSpPr/>
          <p:nvPr/>
        </p:nvSpPr>
        <p:spPr>
          <a:xfrm rot="5400000">
            <a:off x="8251200" y="3192480"/>
            <a:ext cx="405360" cy="255960"/>
          </a:xfrm>
          <a:prstGeom prst="rightArrow">
            <a:avLst>
              <a:gd name="adj1" fmla="val 50000"/>
              <a:gd name="adj2" fmla="val 50000"/>
            </a:avLst>
          </a:prstGeom>
          <a:solidFill>
            <a:srgbClr val="993300"/>
          </a:solidFill>
          <a:ln w="25560">
            <a:solidFill>
              <a:srgbClr val="3A5F8B"/>
            </a:solidFill>
            <a:round/>
          </a:ln>
        </p:spPr>
        <p:style>
          <a:lnRef idx="0">
            <a:scrgbClr r="0" g="0" b="0"/>
          </a:lnRef>
          <a:fillRef idx="0">
            <a:scrgbClr r="0" g="0" b="0"/>
          </a:fillRef>
          <a:effectRef idx="0">
            <a:scrgbClr r="0" g="0" b="0"/>
          </a:effectRef>
          <a:fontRef idx="minor"/>
        </p:style>
      </p:sp>
      <p:pic>
        <p:nvPicPr>
          <p:cNvPr id="235" name="Picture 4"/>
          <p:cNvPicPr/>
          <p:nvPr/>
        </p:nvPicPr>
        <p:blipFill>
          <a:blip r:embed="rId5"/>
          <a:stretch/>
        </p:blipFill>
        <p:spPr>
          <a:xfrm>
            <a:off x="6197760" y="1557360"/>
            <a:ext cx="2261160" cy="1487880"/>
          </a:xfrm>
          <a:prstGeom prst="rect">
            <a:avLst/>
          </a:prstGeom>
          <a:ln>
            <a:noFill/>
          </a:ln>
        </p:spPr>
      </p:pic>
      <p:pic>
        <p:nvPicPr>
          <p:cNvPr id="236" name="Picture 12"/>
          <p:cNvPicPr/>
          <p:nvPr/>
        </p:nvPicPr>
        <p:blipFill>
          <a:blip r:embed="rId6"/>
          <a:stretch/>
        </p:blipFill>
        <p:spPr>
          <a:xfrm>
            <a:off x="6516360" y="3789000"/>
            <a:ext cx="916560" cy="657360"/>
          </a:xfrm>
          <a:prstGeom prst="rect">
            <a:avLst/>
          </a:prstGeom>
          <a:ln>
            <a:noFill/>
          </a:ln>
        </p:spPr>
      </p:pic>
      <p:grpSp>
        <p:nvGrpSpPr>
          <p:cNvPr id="237" name="Group 8"/>
          <p:cNvGrpSpPr/>
          <p:nvPr/>
        </p:nvGrpSpPr>
        <p:grpSpPr>
          <a:xfrm>
            <a:off x="6373800" y="5281560"/>
            <a:ext cx="1562760" cy="1253160"/>
            <a:chOff x="6373800" y="5281560"/>
            <a:chExt cx="1562760" cy="1253160"/>
          </a:xfrm>
        </p:grpSpPr>
        <p:pic>
          <p:nvPicPr>
            <p:cNvPr id="238" name="Picture 16"/>
            <p:cNvPicPr/>
            <p:nvPr/>
          </p:nvPicPr>
          <p:blipFill>
            <a:blip r:embed="rId7"/>
            <a:stretch/>
          </p:blipFill>
          <p:spPr>
            <a:xfrm>
              <a:off x="6715800" y="5281560"/>
              <a:ext cx="1220760" cy="848160"/>
            </a:xfrm>
            <a:prstGeom prst="rect">
              <a:avLst/>
            </a:prstGeom>
            <a:ln>
              <a:noFill/>
            </a:ln>
          </p:spPr>
        </p:pic>
        <p:pic>
          <p:nvPicPr>
            <p:cNvPr id="239" name="Picture 16"/>
            <p:cNvPicPr/>
            <p:nvPr/>
          </p:nvPicPr>
          <p:blipFill>
            <a:blip r:embed="rId7"/>
            <a:stretch/>
          </p:blipFill>
          <p:spPr>
            <a:xfrm>
              <a:off x="6594480" y="5401080"/>
              <a:ext cx="1220760" cy="848160"/>
            </a:xfrm>
            <a:prstGeom prst="rect">
              <a:avLst/>
            </a:prstGeom>
            <a:ln>
              <a:noFill/>
            </a:ln>
          </p:spPr>
        </p:pic>
        <p:pic>
          <p:nvPicPr>
            <p:cNvPr id="240" name="Picture 16"/>
            <p:cNvPicPr/>
            <p:nvPr/>
          </p:nvPicPr>
          <p:blipFill>
            <a:blip r:embed="rId7"/>
            <a:stretch/>
          </p:blipFill>
          <p:spPr>
            <a:xfrm>
              <a:off x="6483240" y="5551920"/>
              <a:ext cx="1220760" cy="848160"/>
            </a:xfrm>
            <a:prstGeom prst="rect">
              <a:avLst/>
            </a:prstGeom>
            <a:ln>
              <a:noFill/>
            </a:ln>
          </p:spPr>
        </p:pic>
        <p:pic>
          <p:nvPicPr>
            <p:cNvPr id="241" name="Picture 16"/>
            <p:cNvPicPr/>
            <p:nvPr/>
          </p:nvPicPr>
          <p:blipFill>
            <a:blip r:embed="rId7"/>
            <a:stretch/>
          </p:blipFill>
          <p:spPr>
            <a:xfrm>
              <a:off x="6373800" y="5686560"/>
              <a:ext cx="1220760" cy="848160"/>
            </a:xfrm>
            <a:prstGeom prst="rect">
              <a:avLst/>
            </a:prstGeom>
            <a:ln>
              <a:noFill/>
            </a:ln>
          </p:spPr>
        </p:pic>
      </p:grpSp>
      <p:sp>
        <p:nvSpPr>
          <p:cNvPr id="242" name="CustomShape 9"/>
          <p:cNvSpPr/>
          <p:nvPr/>
        </p:nvSpPr>
        <p:spPr>
          <a:xfrm>
            <a:off x="-239760" y="3705120"/>
            <a:ext cx="2864520" cy="65196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Analysis Results &amp; Reports</a:t>
            </a:r>
            <a:endParaRPr lang="en-US" sz="1400" b="0" strike="noStrike" spc="-1">
              <a:latin typeface="Arial"/>
            </a:endParaRPr>
          </a:p>
        </p:txBody>
      </p:sp>
      <p:pic>
        <p:nvPicPr>
          <p:cNvPr id="243" name="Picture 2"/>
          <p:cNvPicPr/>
          <p:nvPr/>
        </p:nvPicPr>
        <p:blipFill>
          <a:blip r:embed="rId8"/>
          <a:stretch/>
        </p:blipFill>
        <p:spPr>
          <a:xfrm>
            <a:off x="942120" y="2525760"/>
            <a:ext cx="1108800" cy="738360"/>
          </a:xfrm>
          <a:prstGeom prst="rect">
            <a:avLst/>
          </a:prstGeom>
          <a:ln>
            <a:noFill/>
          </a:ln>
        </p:spPr>
      </p:pic>
      <p:sp>
        <p:nvSpPr>
          <p:cNvPr id="244" name="CustomShape 10"/>
          <p:cNvSpPr/>
          <p:nvPr/>
        </p:nvSpPr>
        <p:spPr>
          <a:xfrm>
            <a:off x="579600" y="826560"/>
            <a:ext cx="3055320" cy="86508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Environmental Sample Collection</a:t>
            </a:r>
            <a:endParaRPr lang="en-US" sz="1400" b="0" strike="noStrike" spc="-1">
              <a:latin typeface="Arial"/>
            </a:endParaRPr>
          </a:p>
        </p:txBody>
      </p:sp>
      <p:pic>
        <p:nvPicPr>
          <p:cNvPr id="245" name="Picture 6"/>
          <p:cNvPicPr/>
          <p:nvPr/>
        </p:nvPicPr>
        <p:blipFill>
          <a:blip r:embed="rId9"/>
          <a:stretch/>
        </p:blipFill>
        <p:spPr>
          <a:xfrm>
            <a:off x="3278160" y="3141720"/>
            <a:ext cx="1583280" cy="1232280"/>
          </a:xfrm>
          <a:prstGeom prst="rect">
            <a:avLst/>
          </a:prstGeom>
          <a:ln>
            <a:noFill/>
          </a:ln>
        </p:spPr>
      </p:pic>
      <p:pic>
        <p:nvPicPr>
          <p:cNvPr id="246" name="Picture 6"/>
          <p:cNvPicPr/>
          <p:nvPr/>
        </p:nvPicPr>
        <p:blipFill>
          <a:blip r:embed="rId10"/>
          <a:stretch/>
        </p:blipFill>
        <p:spPr>
          <a:xfrm>
            <a:off x="4092480" y="3546360"/>
            <a:ext cx="1292760" cy="945000"/>
          </a:xfrm>
          <a:prstGeom prst="rect">
            <a:avLst/>
          </a:prstGeom>
          <a:ln>
            <a:noFill/>
          </a:ln>
        </p:spPr>
      </p:pic>
      <p:sp>
        <p:nvSpPr>
          <p:cNvPr id="247" name="CustomShape 11"/>
          <p:cNvSpPr/>
          <p:nvPr/>
        </p:nvSpPr>
        <p:spPr>
          <a:xfrm>
            <a:off x="2441520" y="3238560"/>
            <a:ext cx="573480" cy="43056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248" name="CustomShape 12"/>
          <p:cNvSpPr/>
          <p:nvPr/>
        </p:nvSpPr>
        <p:spPr>
          <a:xfrm flipH="1">
            <a:off x="5475600" y="3138480"/>
            <a:ext cx="575280" cy="43056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249" name="CustomShape 13"/>
          <p:cNvSpPr/>
          <p:nvPr/>
        </p:nvSpPr>
        <p:spPr>
          <a:xfrm flipH="1" flipV="1">
            <a:off x="5384880" y="4373640"/>
            <a:ext cx="707040" cy="46728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250" name="CustomShape 14"/>
          <p:cNvSpPr/>
          <p:nvPr/>
        </p:nvSpPr>
        <p:spPr>
          <a:xfrm flipV="1">
            <a:off x="2630520" y="4048560"/>
            <a:ext cx="424440" cy="32436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grpSp>
        <p:nvGrpSpPr>
          <p:cNvPr id="251" name="Group 15"/>
          <p:cNvGrpSpPr/>
          <p:nvPr/>
        </p:nvGrpSpPr>
        <p:grpSpPr>
          <a:xfrm>
            <a:off x="3337920" y="5224320"/>
            <a:ext cx="1034640" cy="597240"/>
            <a:chOff x="3337920" y="5224320"/>
            <a:chExt cx="1034640" cy="597240"/>
          </a:xfrm>
        </p:grpSpPr>
        <p:pic>
          <p:nvPicPr>
            <p:cNvPr id="252" name="Picture 22"/>
            <p:cNvPicPr/>
            <p:nvPr/>
          </p:nvPicPr>
          <p:blipFill>
            <a:blip r:embed="rId11"/>
            <a:stretch/>
          </p:blipFill>
          <p:spPr>
            <a:xfrm>
              <a:off x="3443040" y="5224320"/>
              <a:ext cx="929520" cy="597240"/>
            </a:xfrm>
            <a:prstGeom prst="rect">
              <a:avLst/>
            </a:prstGeom>
            <a:ln>
              <a:noFill/>
            </a:ln>
          </p:spPr>
        </p:pic>
        <p:sp>
          <p:nvSpPr>
            <p:cNvPr id="253" name="CustomShape 16"/>
            <p:cNvSpPr/>
            <p:nvPr/>
          </p:nvSpPr>
          <p:spPr>
            <a:xfrm>
              <a:off x="3337920" y="5349240"/>
              <a:ext cx="889200" cy="363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ea typeface="MS PGothic"/>
                </a:rPr>
                <a:t>Galaxy</a:t>
              </a:r>
              <a:endParaRPr lang="en-US" sz="1800" b="0" strike="noStrike" spc="-1">
                <a:latin typeface="Arial"/>
              </a:endParaRPr>
            </a:p>
          </p:txBody>
        </p:sp>
      </p:grpSp>
      <p:grpSp>
        <p:nvGrpSpPr>
          <p:cNvPr id="254" name="Group 17"/>
          <p:cNvGrpSpPr/>
          <p:nvPr/>
        </p:nvGrpSpPr>
        <p:grpSpPr>
          <a:xfrm>
            <a:off x="3354480" y="5813280"/>
            <a:ext cx="1141920" cy="634320"/>
            <a:chOff x="3354480" y="5813280"/>
            <a:chExt cx="1141920" cy="634320"/>
          </a:xfrm>
        </p:grpSpPr>
        <p:pic>
          <p:nvPicPr>
            <p:cNvPr id="255" name="Picture 26"/>
            <p:cNvPicPr/>
            <p:nvPr/>
          </p:nvPicPr>
          <p:blipFill>
            <a:blip r:embed="rId12"/>
            <a:stretch/>
          </p:blipFill>
          <p:spPr>
            <a:xfrm>
              <a:off x="3417840" y="5871960"/>
              <a:ext cx="990720" cy="575640"/>
            </a:xfrm>
            <a:prstGeom prst="rect">
              <a:avLst/>
            </a:prstGeom>
            <a:ln>
              <a:noFill/>
            </a:ln>
          </p:spPr>
        </p:pic>
        <p:sp>
          <p:nvSpPr>
            <p:cNvPr id="256" name="CustomShape 18"/>
            <p:cNvSpPr/>
            <p:nvPr/>
          </p:nvSpPr>
          <p:spPr>
            <a:xfrm>
              <a:off x="3354480" y="5813280"/>
              <a:ext cx="1141920" cy="6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FFFFFF"/>
                  </a:solidFill>
                  <a:latin typeface="Arial"/>
                  <a:ea typeface="MS PGothic"/>
                </a:rPr>
                <a:t>Command </a:t>
              </a:r>
              <a:endParaRPr lang="en-US" sz="1600" b="0" strike="noStrike" spc="-1">
                <a:latin typeface="Arial"/>
              </a:endParaRPr>
            </a:p>
            <a:p>
              <a:pPr>
                <a:lnSpc>
                  <a:spcPct val="100000"/>
                </a:lnSpc>
              </a:pPr>
              <a:r>
                <a:rPr lang="en-US" sz="1800" b="0" strike="noStrike" spc="-1">
                  <a:solidFill>
                    <a:srgbClr val="FFFFFF"/>
                  </a:solidFill>
                  <a:latin typeface="Arial"/>
                  <a:ea typeface="MS PGothic"/>
                </a:rPr>
                <a:t>Line</a:t>
              </a:r>
              <a:endParaRPr lang="en-US" sz="1800" b="0" strike="noStrike" spc="-1">
                <a:latin typeface="Arial"/>
              </a:endParaRPr>
            </a:p>
          </p:txBody>
        </p:sp>
      </p:grpSp>
      <p:pic>
        <p:nvPicPr>
          <p:cNvPr id="257" name="Picture 107"/>
          <p:cNvPicPr/>
          <p:nvPr/>
        </p:nvPicPr>
        <p:blipFill>
          <a:blip r:embed="rId13"/>
          <a:stretch/>
        </p:blipFill>
        <p:spPr>
          <a:xfrm>
            <a:off x="942120" y="1556640"/>
            <a:ext cx="1108800" cy="923400"/>
          </a:xfrm>
          <a:prstGeom prst="rect">
            <a:avLst/>
          </a:prstGeom>
          <a:ln>
            <a:noFill/>
          </a:ln>
        </p:spPr>
      </p:pic>
      <p:sp>
        <p:nvSpPr>
          <p:cNvPr id="258" name="CustomShape 19"/>
          <p:cNvSpPr/>
          <p:nvPr/>
        </p:nvSpPr>
        <p:spPr>
          <a:xfrm>
            <a:off x="3351240" y="941400"/>
            <a:ext cx="5053680" cy="86436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dirty="0">
                <a:solidFill>
                  <a:srgbClr val="376092"/>
                </a:solidFill>
                <a:latin typeface="Calibri"/>
                <a:ea typeface="ＭＳ Ｐゴシック"/>
              </a:rPr>
              <a:t>DNA Extraction, PCR Amplification and Library Prep</a:t>
            </a:r>
            <a:endParaRPr lang="en-US" sz="1400" b="0" strike="noStrike" spc="-1" dirty="0">
              <a:latin typeface="Arial"/>
            </a:endParaRPr>
          </a:p>
        </p:txBody>
      </p:sp>
      <p:pic>
        <p:nvPicPr>
          <p:cNvPr id="259" name="Picture 109"/>
          <p:cNvPicPr/>
          <p:nvPr/>
        </p:nvPicPr>
        <p:blipFill>
          <a:blip r:embed="rId14"/>
          <a:stretch/>
        </p:blipFill>
        <p:spPr>
          <a:xfrm>
            <a:off x="1508040" y="4335480"/>
            <a:ext cx="973800" cy="975240"/>
          </a:xfrm>
          <a:prstGeom prst="rect">
            <a:avLst/>
          </a:prstGeom>
          <a:ln>
            <a:noFill/>
          </a:ln>
        </p:spPr>
      </p:pic>
      <p:pic>
        <p:nvPicPr>
          <p:cNvPr id="260" name="Picture 110"/>
          <p:cNvPicPr/>
          <p:nvPr/>
        </p:nvPicPr>
        <p:blipFill>
          <a:blip r:embed="rId15"/>
          <a:stretch/>
        </p:blipFill>
        <p:spPr>
          <a:xfrm>
            <a:off x="79200" y="6060960"/>
            <a:ext cx="1449720" cy="722880"/>
          </a:xfrm>
          <a:prstGeom prst="rect">
            <a:avLst/>
          </a:prstGeom>
          <a:ln>
            <a:noFill/>
          </a:ln>
        </p:spPr>
      </p:pic>
      <p:pic>
        <p:nvPicPr>
          <p:cNvPr id="261" name="Picture 111"/>
          <p:cNvPicPr/>
          <p:nvPr/>
        </p:nvPicPr>
        <p:blipFill>
          <a:blip r:embed="rId16"/>
          <a:stretch/>
        </p:blipFill>
        <p:spPr>
          <a:xfrm>
            <a:off x="77760" y="5346720"/>
            <a:ext cx="1373760" cy="651240"/>
          </a:xfrm>
          <a:prstGeom prst="rect">
            <a:avLst/>
          </a:prstGeom>
          <a:ln>
            <a:noFill/>
          </a:ln>
        </p:spPr>
      </p:pic>
      <p:pic>
        <p:nvPicPr>
          <p:cNvPr id="262" name="Picture 112"/>
          <p:cNvPicPr/>
          <p:nvPr/>
        </p:nvPicPr>
        <p:blipFill>
          <a:blip r:embed="rId17"/>
          <a:stretch/>
        </p:blipFill>
        <p:spPr>
          <a:xfrm>
            <a:off x="168120" y="4413240"/>
            <a:ext cx="1218240" cy="871920"/>
          </a:xfrm>
          <a:prstGeom prst="rect">
            <a:avLst/>
          </a:prstGeom>
          <a:ln>
            <a:noFill/>
          </a:ln>
        </p:spPr>
      </p:pic>
      <p:pic>
        <p:nvPicPr>
          <p:cNvPr id="263" name="Picture 113"/>
          <p:cNvPicPr/>
          <p:nvPr/>
        </p:nvPicPr>
        <p:blipFill>
          <a:blip r:embed="rId18"/>
          <a:stretch/>
        </p:blipFill>
        <p:spPr>
          <a:xfrm>
            <a:off x="1514520" y="5346720"/>
            <a:ext cx="1038600" cy="1465920"/>
          </a:xfrm>
          <a:prstGeom prst="rect">
            <a:avLst/>
          </a:prstGeom>
          <a:ln>
            <a:noFill/>
          </a:ln>
        </p:spPr>
      </p:pic>
      <p:sp>
        <p:nvSpPr>
          <p:cNvPr id="264" name="CustomShape 20"/>
          <p:cNvSpPr/>
          <p:nvPr/>
        </p:nvSpPr>
        <p:spPr>
          <a:xfrm rot="10800000">
            <a:off x="4232880" y="7522560"/>
            <a:ext cx="952920" cy="117684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sp>
        <p:nvSpPr>
          <p:cNvPr id="265" name="CustomShape 21"/>
          <p:cNvSpPr/>
          <p:nvPr/>
        </p:nvSpPr>
        <p:spPr>
          <a:xfrm rot="10800000">
            <a:off x="7225560" y="6958800"/>
            <a:ext cx="741960" cy="82116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sp>
        <p:nvSpPr>
          <p:cNvPr id="266" name="CustomShape 22"/>
          <p:cNvSpPr/>
          <p:nvPr/>
        </p:nvSpPr>
        <p:spPr>
          <a:xfrm>
            <a:off x="3825720" y="3602520"/>
            <a:ext cx="1831680" cy="80460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2400" b="1" strike="noStrike" spc="43">
                <a:solidFill>
                  <a:srgbClr val="E0322D"/>
                </a:solidFill>
                <a:latin typeface="Arial Narrow"/>
                <a:ea typeface="ＭＳ Ｐゴシック"/>
              </a:rPr>
              <a:t>SeqDB</a:t>
            </a:r>
            <a:endParaRPr lang="en-US" sz="2400" b="0" strike="noStrike" spc="-1">
              <a:latin typeface="Arial"/>
            </a:endParaRPr>
          </a:p>
        </p:txBody>
      </p:sp>
      <p:sp>
        <p:nvSpPr>
          <p:cNvPr id="267" name="CustomShape 23"/>
          <p:cNvSpPr/>
          <p:nvPr/>
        </p:nvSpPr>
        <p:spPr>
          <a:xfrm>
            <a:off x="457200" y="6356520"/>
            <a:ext cx="21326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868D2650-91DF-4ECA-8E5F-768B09C347E9}" type="datetime1">
              <a:rPr lang="en-US" sz="1200" b="0" strike="noStrike" spc="-1">
                <a:solidFill>
                  <a:srgbClr val="898989"/>
                </a:solidFill>
                <a:latin typeface="Calibri"/>
                <a:ea typeface="MS PGothic"/>
              </a:rPr>
              <a:t>10/26/2018</a:t>
            </a:fld>
            <a:endParaRPr lang="en-US" sz="1200" b="0" strike="noStrike" spc="-1">
              <a:latin typeface="Arial"/>
            </a:endParaRPr>
          </a:p>
        </p:txBody>
      </p:sp>
      <p:sp>
        <p:nvSpPr>
          <p:cNvPr id="268" name="CustomShape 24"/>
          <p:cNvSpPr/>
          <p:nvPr/>
        </p:nvSpPr>
        <p:spPr>
          <a:xfrm>
            <a:off x="5340240" y="3062160"/>
            <a:ext cx="4190040" cy="65196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Calibri"/>
                <a:ea typeface="ＭＳ Ｐゴシック"/>
              </a:rPr>
              <a:t>Sequencing (NGS)</a:t>
            </a:r>
            <a:endParaRPr lang="en-US" sz="1400" b="0" strike="noStrike" spc="-1">
              <a:latin typeface="Arial"/>
            </a:endParaRPr>
          </a:p>
        </p:txBody>
      </p:sp>
      <p:pic>
        <p:nvPicPr>
          <p:cNvPr id="269" name="Picture 3"/>
          <p:cNvPicPr/>
          <p:nvPr/>
        </p:nvPicPr>
        <p:blipFill>
          <a:blip r:embed="rId19"/>
          <a:stretch/>
        </p:blipFill>
        <p:spPr>
          <a:xfrm>
            <a:off x="2095560" y="1925640"/>
            <a:ext cx="965880" cy="724320"/>
          </a:xfrm>
          <a:prstGeom prst="rect">
            <a:avLst/>
          </a:prstGeom>
          <a:ln>
            <a:noFill/>
          </a:ln>
        </p:spPr>
      </p:pic>
      <p:pic>
        <p:nvPicPr>
          <p:cNvPr id="270" name="Picture 48"/>
          <p:cNvPicPr/>
          <p:nvPr/>
        </p:nvPicPr>
        <p:blipFill>
          <a:blip r:embed="rId20"/>
          <a:stretch/>
        </p:blipFill>
        <p:spPr>
          <a:xfrm>
            <a:off x="7452360" y="3645000"/>
            <a:ext cx="1294920" cy="940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83240" y="91800"/>
            <a:ext cx="77720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1" strike="noStrike" spc="-1">
                <a:solidFill>
                  <a:srgbClr val="FFFFFF"/>
                </a:solidFill>
                <a:latin typeface="Arial"/>
                <a:ea typeface="DejaVu Sans"/>
              </a:rPr>
              <a:t>What is a SeqDB ?  </a:t>
            </a:r>
            <a:endParaRPr lang="en-US" sz="2400" b="0" strike="noStrike" spc="-1">
              <a:latin typeface="Arial"/>
            </a:endParaRPr>
          </a:p>
        </p:txBody>
      </p:sp>
      <p:sp>
        <p:nvSpPr>
          <p:cNvPr id="128" name="CustomShape 2"/>
          <p:cNvSpPr/>
          <p:nvPr/>
        </p:nvSpPr>
        <p:spPr>
          <a:xfrm>
            <a:off x="3107880" y="3134880"/>
            <a:ext cx="2427120" cy="2045160"/>
          </a:xfrm>
          <a:prstGeom prst="ellipse">
            <a:avLst/>
          </a:prstGeom>
          <a:gradFill rotWithShape="0">
            <a:gsLst>
              <a:gs pos="0">
                <a:srgbClr val="BFD4FE"/>
              </a:gs>
              <a:gs pos="100000">
                <a:srgbClr val="E5EFFF"/>
              </a:gs>
            </a:gsLst>
            <a:lin ang="16200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dirty="0" err="1">
                <a:solidFill>
                  <a:srgbClr val="CE181E"/>
                </a:solidFill>
                <a:latin typeface="Calibri"/>
                <a:ea typeface="ＭＳ Ｐゴシック"/>
              </a:rPr>
              <a:t>SeqDB</a:t>
            </a:r>
            <a:endParaRPr lang="en-US" sz="2400" b="0" strike="noStrike" spc="-1" dirty="0">
              <a:latin typeface="Arial"/>
            </a:endParaRPr>
          </a:p>
        </p:txBody>
      </p:sp>
      <p:sp>
        <p:nvSpPr>
          <p:cNvPr id="129" name="CustomShape 3"/>
          <p:cNvSpPr/>
          <p:nvPr/>
        </p:nvSpPr>
        <p:spPr>
          <a:xfrm rot="19619400">
            <a:off x="1274040" y="4783680"/>
            <a:ext cx="3045600" cy="1216800"/>
          </a:xfrm>
          <a:prstGeom prst="ellipse">
            <a:avLst/>
          </a:prstGeom>
          <a:gradFill rotWithShape="0">
            <a:gsLst>
              <a:gs pos="0">
                <a:srgbClr val="BFD4FE"/>
              </a:gs>
              <a:gs pos="100000">
                <a:srgbClr val="E5EFFF"/>
              </a:gs>
            </a:gsLst>
            <a:lin ang="14214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054697"/>
                </a:solidFill>
                <a:latin typeface="Calibri"/>
                <a:ea typeface="ＭＳ Ｐゴシック"/>
              </a:rPr>
              <a:t>Permanent Collections</a:t>
            </a:r>
            <a:endParaRPr lang="en-US" sz="1400" b="0" strike="noStrike" spc="-1">
              <a:latin typeface="Arial"/>
            </a:endParaRPr>
          </a:p>
          <a:p>
            <a:pPr algn="ctr">
              <a:lnSpc>
                <a:spcPct val="100000"/>
              </a:lnSpc>
            </a:pPr>
            <a:r>
              <a:rPr lang="en-US" sz="1400" b="1" strike="noStrike" spc="-1">
                <a:solidFill>
                  <a:srgbClr val="054697"/>
                </a:solidFill>
                <a:latin typeface="Calibri"/>
                <a:ea typeface="ＭＳ Ｐゴシック"/>
              </a:rPr>
              <a:t>+</a:t>
            </a:r>
            <a:endParaRPr lang="en-US" sz="1400" b="0" strike="noStrike" spc="-1">
              <a:latin typeface="Arial"/>
            </a:endParaRPr>
          </a:p>
          <a:p>
            <a:pPr algn="ctr">
              <a:lnSpc>
                <a:spcPct val="100000"/>
              </a:lnSpc>
            </a:pPr>
            <a:r>
              <a:rPr lang="en-US" sz="1400" b="1" strike="noStrike" spc="-1">
                <a:solidFill>
                  <a:srgbClr val="054697"/>
                </a:solidFill>
                <a:latin typeface="Calibri"/>
                <a:ea typeface="ＭＳ Ｐゴシック"/>
              </a:rPr>
              <a:t>Working Collections</a:t>
            </a:r>
            <a:endParaRPr lang="en-US" sz="1400" b="0" strike="noStrike" spc="-1">
              <a:latin typeface="Arial"/>
            </a:endParaRPr>
          </a:p>
        </p:txBody>
      </p:sp>
      <p:sp>
        <p:nvSpPr>
          <p:cNvPr id="130" name="CustomShape 4"/>
          <p:cNvSpPr/>
          <p:nvPr/>
        </p:nvSpPr>
        <p:spPr>
          <a:xfrm rot="18513600">
            <a:off x="2580120" y="2055600"/>
            <a:ext cx="1287000" cy="1952640"/>
          </a:xfrm>
          <a:prstGeom prst="ellipse">
            <a:avLst/>
          </a:prstGeom>
          <a:gradFill rotWithShape="0">
            <a:gsLst>
              <a:gs pos="0">
                <a:srgbClr val="BFD4FE"/>
              </a:gs>
              <a:gs pos="100000">
                <a:srgbClr val="E5EFFF"/>
              </a:gs>
            </a:gsLst>
            <a:lin ang="13110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000" b="1" strike="noStrike" spc="-1">
                <a:solidFill>
                  <a:srgbClr val="054697"/>
                </a:solidFill>
                <a:latin typeface="Calibri"/>
                <a:ea typeface="ＭＳ Ｐゴシック"/>
              </a:rPr>
              <a:t>LIMS</a:t>
            </a:r>
            <a:endParaRPr lang="en-US" sz="2000" b="0" strike="noStrike" spc="-1">
              <a:latin typeface="Arial"/>
            </a:endParaRPr>
          </a:p>
        </p:txBody>
      </p:sp>
      <p:sp>
        <p:nvSpPr>
          <p:cNvPr id="131" name="CustomShape 5"/>
          <p:cNvSpPr/>
          <p:nvPr/>
        </p:nvSpPr>
        <p:spPr>
          <a:xfrm>
            <a:off x="4143240" y="2132640"/>
            <a:ext cx="1617120" cy="1611720"/>
          </a:xfrm>
          <a:prstGeom prst="ellipse">
            <a:avLst/>
          </a:prstGeom>
          <a:gradFill rotWithShape="0">
            <a:gsLst>
              <a:gs pos="0">
                <a:srgbClr val="BFD4FE"/>
              </a:gs>
              <a:gs pos="100000">
                <a:srgbClr val="E5EFFF"/>
              </a:gs>
            </a:gsLst>
            <a:lin ang="16200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054697"/>
                </a:solidFill>
                <a:latin typeface="Calibri"/>
                <a:ea typeface="ＭＳ Ｐゴシック"/>
              </a:rPr>
              <a:t>Lab Work and Protocols</a:t>
            </a:r>
            <a:endParaRPr lang="en-US" sz="1400" b="0" strike="noStrike" spc="-1">
              <a:latin typeface="Arial"/>
            </a:endParaRPr>
          </a:p>
        </p:txBody>
      </p:sp>
      <p:sp>
        <p:nvSpPr>
          <p:cNvPr id="132" name="CustomShape 6"/>
          <p:cNvSpPr/>
          <p:nvPr/>
        </p:nvSpPr>
        <p:spPr>
          <a:xfrm rot="190800">
            <a:off x="1303022" y="3708985"/>
            <a:ext cx="2360880" cy="689760"/>
          </a:xfrm>
          <a:prstGeom prst="ellipse">
            <a:avLst/>
          </a:prstGeom>
          <a:gradFill rotWithShape="0">
            <a:gsLst>
              <a:gs pos="0">
                <a:srgbClr val="BFD4FE"/>
              </a:gs>
              <a:gs pos="100000">
                <a:srgbClr val="E5EFFF"/>
              </a:gs>
            </a:gsLst>
            <a:lin ang="16386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054697"/>
                </a:solidFill>
                <a:latin typeface="Calibri"/>
                <a:ea typeface="ＭＳ Ｐゴシック"/>
              </a:rPr>
              <a:t>Taxonomy</a:t>
            </a:r>
            <a:endParaRPr lang="en-US" sz="1800" b="0" strike="noStrike" spc="-1">
              <a:latin typeface="Arial"/>
            </a:endParaRPr>
          </a:p>
        </p:txBody>
      </p:sp>
      <p:sp>
        <p:nvSpPr>
          <p:cNvPr id="133" name="CustomShape 7"/>
          <p:cNvSpPr/>
          <p:nvPr/>
        </p:nvSpPr>
        <p:spPr>
          <a:xfrm rot="18513600">
            <a:off x="4366800" y="4366080"/>
            <a:ext cx="1741680" cy="1952640"/>
          </a:xfrm>
          <a:prstGeom prst="ellipse">
            <a:avLst/>
          </a:prstGeom>
          <a:gradFill rotWithShape="0">
            <a:gsLst>
              <a:gs pos="0">
                <a:srgbClr val="BFD4FE"/>
              </a:gs>
              <a:gs pos="100000">
                <a:srgbClr val="E5EFFF"/>
              </a:gs>
            </a:gsLst>
            <a:lin ang="13110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300" b="1" strike="noStrike" spc="-1">
                <a:solidFill>
                  <a:srgbClr val="054697"/>
                </a:solidFill>
                <a:latin typeface="Calibri"/>
                <a:ea typeface="ＭＳ Ｐゴシック"/>
              </a:rPr>
              <a:t>Sequence and genotype-data </a:t>
            </a:r>
            <a:endParaRPr lang="en-US" sz="1300" b="0" strike="noStrike" spc="-1">
              <a:latin typeface="Arial"/>
            </a:endParaRPr>
          </a:p>
        </p:txBody>
      </p:sp>
      <p:sp>
        <p:nvSpPr>
          <p:cNvPr id="134" name="CustomShape 8"/>
          <p:cNvSpPr/>
          <p:nvPr/>
        </p:nvSpPr>
        <p:spPr>
          <a:xfrm rot="20917200">
            <a:off x="5235480" y="3357360"/>
            <a:ext cx="2363040" cy="1064880"/>
          </a:xfrm>
          <a:prstGeom prst="ellipse">
            <a:avLst/>
          </a:prstGeom>
          <a:gradFill rotWithShape="0">
            <a:gsLst>
              <a:gs pos="0">
                <a:srgbClr val="BFD4FE"/>
              </a:gs>
              <a:gs pos="100000">
                <a:srgbClr val="E5EFFF"/>
              </a:gs>
            </a:gsLst>
            <a:lin ang="15516000"/>
          </a:gradFill>
          <a:ln w="9360">
            <a:solidFill>
              <a:srgbClr val="4A7EBB"/>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a:solidFill>
                  <a:srgbClr val="054697"/>
                </a:solidFill>
                <a:latin typeface="Calibri"/>
                <a:ea typeface="ＭＳ Ｐゴシック"/>
              </a:rPr>
              <a:t> Physical Item Storage and Barcoding</a:t>
            </a:r>
            <a:endParaRPr lang="en-US" sz="1400" b="0" strike="noStrike" spc="-1">
              <a:latin typeface="Arial"/>
            </a:endParaRPr>
          </a:p>
        </p:txBody>
      </p:sp>
      <p:sp>
        <p:nvSpPr>
          <p:cNvPr id="135" name="CustomShape 9"/>
          <p:cNvSpPr/>
          <p:nvPr/>
        </p:nvSpPr>
        <p:spPr>
          <a:xfrm>
            <a:off x="91440" y="548640"/>
            <a:ext cx="8686440" cy="73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800" b="0" strike="noStrike" spc="-1">
                <a:solidFill>
                  <a:srgbClr val="FFFFFF"/>
                </a:solidFill>
                <a:latin typeface="Calibri"/>
                <a:ea typeface="ＭＳ Ｐゴシック"/>
              </a:rPr>
              <a:t>Provides standards compliant information management for </a:t>
            </a:r>
            <a:endParaRPr lang="en-US" sz="1800" b="0" strike="noStrike" spc="-1">
              <a:latin typeface="Arial"/>
            </a:endParaRPr>
          </a:p>
          <a:p>
            <a:pPr algn="ctr">
              <a:lnSpc>
                <a:spcPct val="100000"/>
              </a:lnSpc>
            </a:pPr>
            <a:r>
              <a:rPr lang="en-US" sz="1800" b="1" strike="noStrike" spc="-1">
                <a:solidFill>
                  <a:srgbClr val="FFFFFF"/>
                </a:solidFill>
                <a:latin typeface="Calibri"/>
                <a:ea typeface="ＭＳ Ｐゴシック"/>
              </a:rPr>
              <a:t>Collection Record to DNA Sequence</a:t>
            </a:r>
            <a:r>
              <a:rPr lang="en-US" sz="1800" b="0" strike="noStrike" spc="-1">
                <a:solidFill>
                  <a:srgbClr val="FFFFFF"/>
                </a:solidFill>
                <a:latin typeface="Calibri"/>
                <a:ea typeface="ＭＳ Ｐゴシック"/>
              </a:rPr>
              <a:t> Workflows</a:t>
            </a:r>
            <a:endParaRPr lang="en-US" sz="1800" b="0" strike="noStrike" spc="-1">
              <a:latin typeface="Arial"/>
            </a:endParaRPr>
          </a:p>
        </p:txBody>
      </p:sp>
      <p:sp>
        <p:nvSpPr>
          <p:cNvPr id="3" name="Oval 2">
            <a:extLst>
              <a:ext uri="{FF2B5EF4-FFF2-40B4-BE49-F238E27FC236}">
                <a16:creationId xmlns:a16="http://schemas.microsoft.com/office/drawing/2014/main" xmlns="" id="{C7EFA75A-B6D6-42E3-81F4-DB946725816E}"/>
              </a:ext>
            </a:extLst>
          </p:cNvPr>
          <p:cNvSpPr/>
          <p:nvPr/>
        </p:nvSpPr>
        <p:spPr>
          <a:xfrm rot="20012680">
            <a:off x="451223" y="3599004"/>
            <a:ext cx="3326247" cy="20918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BB9C46E1-04BB-4D36-A496-3F33CD9B0BD3}"/>
              </a:ext>
            </a:extLst>
          </p:cNvPr>
          <p:cNvSpPr txBox="1"/>
          <p:nvPr/>
        </p:nvSpPr>
        <p:spPr>
          <a:xfrm>
            <a:off x="984069" y="4563291"/>
            <a:ext cx="1074996" cy="369332"/>
          </a:xfrm>
          <a:prstGeom prst="rect">
            <a:avLst/>
          </a:prstGeom>
          <a:noFill/>
        </p:spPr>
        <p:txBody>
          <a:bodyPr wrap="square" rtlCol="0">
            <a:spAutoFit/>
          </a:bodyPr>
          <a:lstStyle/>
          <a:p>
            <a:r>
              <a:rPr lang="en-GB" b="1" dirty="0">
                <a:solidFill>
                  <a:srgbClr val="FF0000"/>
                </a:solidFill>
              </a:rPr>
              <a:t>DINA</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repl">
                                        <p:cTn id="7" dur="500" fill="hold"/>
                                        <p:tgtEl>
                                          <p:spTgt spid="135">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0" y="457200"/>
            <a:ext cx="91436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0" strike="noStrike" spc="-1">
                <a:solidFill>
                  <a:srgbClr val="FFFFFF"/>
                </a:solidFill>
                <a:latin typeface="Arial"/>
                <a:ea typeface="DejaVu Sans"/>
              </a:rPr>
              <a:t>The </a:t>
            </a:r>
            <a:r>
              <a:rPr lang="en-US" sz="2400" b="1" strike="noStrike" spc="-1">
                <a:solidFill>
                  <a:srgbClr val="FFFFFF"/>
                </a:solidFill>
                <a:latin typeface="Arial"/>
                <a:ea typeface="DejaVu Sans"/>
              </a:rPr>
              <a:t>SeqDB</a:t>
            </a:r>
            <a:r>
              <a:rPr lang="en-US" sz="2400" b="0" strike="noStrike" spc="-1">
                <a:solidFill>
                  <a:srgbClr val="FFFFFF"/>
                </a:solidFill>
                <a:latin typeface="Arial"/>
                <a:ea typeface="DejaVu Sans"/>
              </a:rPr>
              <a:t> Sanger barcoding workflow </a:t>
            </a:r>
            <a:endParaRPr lang="en-US" sz="2400" b="0" strike="noStrike" spc="-1">
              <a:latin typeface="Arial"/>
            </a:endParaRPr>
          </a:p>
        </p:txBody>
      </p:sp>
      <p:sp>
        <p:nvSpPr>
          <p:cNvPr id="138" name="CustomShape 2"/>
          <p:cNvSpPr/>
          <p:nvPr/>
        </p:nvSpPr>
        <p:spPr>
          <a:xfrm>
            <a:off x="3377880" y="2790360"/>
            <a:ext cx="1997640" cy="76320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200" b="1" strike="noStrike" spc="-1">
                <a:solidFill>
                  <a:srgbClr val="376092"/>
                </a:solidFill>
                <a:latin typeface="Arial Narrow"/>
                <a:ea typeface="ＭＳ Ｐゴシック"/>
              </a:rPr>
              <a:t>Sample </a:t>
            </a:r>
            <a:endParaRPr lang="en-US" sz="1200" b="0" strike="noStrike" spc="-1">
              <a:latin typeface="Arial"/>
            </a:endParaRPr>
          </a:p>
          <a:p>
            <a:pPr algn="ctr">
              <a:lnSpc>
                <a:spcPct val="100000"/>
              </a:lnSpc>
            </a:pPr>
            <a:r>
              <a:rPr lang="en-US" sz="1200" b="1" strike="noStrike" spc="-1">
                <a:solidFill>
                  <a:srgbClr val="376092"/>
                </a:solidFill>
                <a:latin typeface="Arial Narrow"/>
                <a:ea typeface="ＭＳ Ｐゴシック"/>
              </a:rPr>
              <a:t>(DNA Extract)</a:t>
            </a:r>
            <a:endParaRPr lang="en-US" sz="1200" b="0" strike="noStrike" spc="-1">
              <a:latin typeface="Arial"/>
            </a:endParaRPr>
          </a:p>
        </p:txBody>
      </p:sp>
      <p:pic>
        <p:nvPicPr>
          <p:cNvPr id="139" name="Picture 14"/>
          <p:cNvPicPr/>
          <p:nvPr/>
        </p:nvPicPr>
        <p:blipFill>
          <a:blip r:embed="rId3"/>
          <a:stretch/>
        </p:blipFill>
        <p:spPr>
          <a:xfrm>
            <a:off x="3736080" y="3770640"/>
            <a:ext cx="1188000" cy="1181160"/>
          </a:xfrm>
          <a:prstGeom prst="rect">
            <a:avLst/>
          </a:prstGeom>
          <a:ln w="9360">
            <a:noFill/>
          </a:ln>
        </p:spPr>
      </p:pic>
      <p:sp>
        <p:nvSpPr>
          <p:cNvPr id="140" name="CustomShape 3"/>
          <p:cNvSpPr/>
          <p:nvPr/>
        </p:nvSpPr>
        <p:spPr>
          <a:xfrm>
            <a:off x="2976840" y="4036320"/>
            <a:ext cx="493200" cy="35892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grpSp>
        <p:nvGrpSpPr>
          <p:cNvPr id="141" name="Group 4"/>
          <p:cNvGrpSpPr/>
          <p:nvPr/>
        </p:nvGrpSpPr>
        <p:grpSpPr>
          <a:xfrm>
            <a:off x="5924880" y="2749680"/>
            <a:ext cx="2269080" cy="2202120"/>
            <a:chOff x="5924880" y="2749680"/>
            <a:chExt cx="2269080" cy="2202120"/>
          </a:xfrm>
        </p:grpSpPr>
        <p:pic>
          <p:nvPicPr>
            <p:cNvPr id="142" name="Picture 2"/>
            <p:cNvPicPr/>
            <p:nvPr/>
          </p:nvPicPr>
          <p:blipFill>
            <a:blip r:embed="rId4"/>
            <a:stretch/>
          </p:blipFill>
          <p:spPr>
            <a:xfrm>
              <a:off x="6093720" y="3878640"/>
              <a:ext cx="1931400" cy="1073160"/>
            </a:xfrm>
            <a:prstGeom prst="rect">
              <a:avLst/>
            </a:prstGeom>
            <a:ln w="9360">
              <a:noFill/>
            </a:ln>
          </p:spPr>
        </p:pic>
        <p:sp>
          <p:nvSpPr>
            <p:cNvPr id="143" name="CustomShape 5"/>
            <p:cNvSpPr/>
            <p:nvPr/>
          </p:nvSpPr>
          <p:spPr>
            <a:xfrm>
              <a:off x="5924880" y="2749680"/>
              <a:ext cx="2269080" cy="76320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200" b="1" strike="noStrike" spc="-1">
                  <a:solidFill>
                    <a:srgbClr val="376092"/>
                  </a:solidFill>
                  <a:latin typeface="Arial Narrow"/>
                  <a:ea typeface="ＭＳ Ｐゴシック"/>
                </a:rPr>
                <a:t>Consensus Sequences (DNA Barcode)</a:t>
              </a:r>
              <a:endParaRPr lang="en-US" sz="1200" b="0" strike="noStrike" spc="-1">
                <a:latin typeface="Arial"/>
              </a:endParaRPr>
            </a:p>
          </p:txBody>
        </p:sp>
        <p:pic>
          <p:nvPicPr>
            <p:cNvPr id="144" name="Picture 6"/>
            <p:cNvPicPr/>
            <p:nvPr/>
          </p:nvPicPr>
          <p:blipFill>
            <a:blip r:embed="rId5"/>
            <a:stretch/>
          </p:blipFill>
          <p:spPr>
            <a:xfrm>
              <a:off x="6284160" y="3370320"/>
              <a:ext cx="1650600" cy="546480"/>
            </a:xfrm>
            <a:prstGeom prst="rect">
              <a:avLst/>
            </a:prstGeom>
            <a:ln>
              <a:noFill/>
            </a:ln>
          </p:spPr>
        </p:pic>
      </p:grpSp>
      <p:grpSp>
        <p:nvGrpSpPr>
          <p:cNvPr id="145" name="Group 6"/>
          <p:cNvGrpSpPr/>
          <p:nvPr/>
        </p:nvGrpSpPr>
        <p:grpSpPr>
          <a:xfrm>
            <a:off x="1220040" y="3517560"/>
            <a:ext cx="1517760" cy="1434240"/>
            <a:chOff x="1220040" y="3517560"/>
            <a:chExt cx="1517760" cy="1434240"/>
          </a:xfrm>
        </p:grpSpPr>
        <p:pic>
          <p:nvPicPr>
            <p:cNvPr id="146" name="Picture 25"/>
            <p:cNvPicPr/>
            <p:nvPr/>
          </p:nvPicPr>
          <p:blipFill>
            <a:blip r:embed="rId6"/>
            <a:stretch/>
          </p:blipFill>
          <p:spPr>
            <a:xfrm>
              <a:off x="2173320" y="3835080"/>
              <a:ext cx="564480" cy="697680"/>
            </a:xfrm>
            <a:prstGeom prst="rect">
              <a:avLst/>
            </a:prstGeom>
            <a:ln>
              <a:noFill/>
            </a:ln>
          </p:spPr>
        </p:pic>
        <p:pic>
          <p:nvPicPr>
            <p:cNvPr id="147" name="Picture 4"/>
            <p:cNvPicPr/>
            <p:nvPr/>
          </p:nvPicPr>
          <p:blipFill>
            <a:blip r:embed="rId7"/>
            <a:stretch/>
          </p:blipFill>
          <p:spPr>
            <a:xfrm>
              <a:off x="1220040" y="4279680"/>
              <a:ext cx="861840" cy="672120"/>
            </a:xfrm>
            <a:prstGeom prst="rect">
              <a:avLst/>
            </a:prstGeom>
            <a:ln>
              <a:noFill/>
            </a:ln>
          </p:spPr>
        </p:pic>
        <p:pic>
          <p:nvPicPr>
            <p:cNvPr id="148" name="Picture 4"/>
            <p:cNvPicPr/>
            <p:nvPr/>
          </p:nvPicPr>
          <p:blipFill>
            <a:blip r:embed="rId8"/>
            <a:stretch/>
          </p:blipFill>
          <p:spPr>
            <a:xfrm>
              <a:off x="1410840" y="3517560"/>
              <a:ext cx="784800" cy="783720"/>
            </a:xfrm>
            <a:prstGeom prst="rect">
              <a:avLst/>
            </a:prstGeom>
            <a:ln w="9360">
              <a:noFill/>
            </a:ln>
          </p:spPr>
        </p:pic>
      </p:grpSp>
      <p:sp>
        <p:nvSpPr>
          <p:cNvPr id="149" name="CustomShape 7"/>
          <p:cNvSpPr/>
          <p:nvPr/>
        </p:nvSpPr>
        <p:spPr>
          <a:xfrm>
            <a:off x="327960" y="2724120"/>
            <a:ext cx="3474360" cy="54828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Specimen</a:t>
            </a:r>
            <a:endParaRPr lang="en-US" sz="1400" b="0" strike="noStrike" spc="-1">
              <a:latin typeface="Arial"/>
            </a:endParaRPr>
          </a:p>
          <a:p>
            <a:pPr algn="ctr">
              <a:lnSpc>
                <a:spcPct val="100000"/>
              </a:lnSpc>
            </a:pPr>
            <a:r>
              <a:rPr lang="en-US" sz="1000" b="1" strike="noStrike" spc="-1">
                <a:solidFill>
                  <a:srgbClr val="376092"/>
                </a:solidFill>
                <a:latin typeface="Arial Narrow"/>
                <a:ea typeface="ＭＳ Ｐゴシック"/>
              </a:rPr>
              <a:t>(Example: Pure culture / Plant / Insect / Bacteria)</a:t>
            </a:r>
            <a:endParaRPr lang="en-US" sz="1000" b="0" strike="noStrike" spc="-1">
              <a:latin typeface="Arial"/>
            </a:endParaRPr>
          </a:p>
        </p:txBody>
      </p:sp>
      <p:sp>
        <p:nvSpPr>
          <p:cNvPr id="150" name="CustomShape 8"/>
          <p:cNvSpPr/>
          <p:nvPr/>
        </p:nvSpPr>
        <p:spPr>
          <a:xfrm>
            <a:off x="5216040" y="4002120"/>
            <a:ext cx="493200" cy="35892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0" y="457200"/>
            <a:ext cx="91436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0" strike="noStrike" spc="-1">
                <a:solidFill>
                  <a:srgbClr val="FFFFFF"/>
                </a:solidFill>
                <a:latin typeface="Arial"/>
                <a:ea typeface="DejaVu Sans"/>
              </a:rPr>
              <a:t>The </a:t>
            </a:r>
            <a:r>
              <a:rPr lang="en-US" sz="2400" b="1" strike="noStrike" spc="-1">
                <a:solidFill>
                  <a:srgbClr val="FFFFFF"/>
                </a:solidFill>
                <a:latin typeface="Arial"/>
                <a:ea typeface="DejaVu Sans"/>
              </a:rPr>
              <a:t>SeqDB</a:t>
            </a:r>
            <a:r>
              <a:rPr lang="en-US" sz="2400" b="0" strike="noStrike" spc="-1">
                <a:solidFill>
                  <a:srgbClr val="FFFFFF"/>
                </a:solidFill>
                <a:latin typeface="Arial"/>
                <a:ea typeface="DejaVu Sans"/>
              </a:rPr>
              <a:t> Genotyping workflow </a:t>
            </a:r>
            <a:endParaRPr lang="en-US" sz="2400" b="0" strike="noStrike" spc="-1">
              <a:latin typeface="Arial"/>
            </a:endParaRPr>
          </a:p>
        </p:txBody>
      </p:sp>
      <p:sp>
        <p:nvSpPr>
          <p:cNvPr id="152" name="CustomShape 2"/>
          <p:cNvSpPr/>
          <p:nvPr/>
        </p:nvSpPr>
        <p:spPr>
          <a:xfrm>
            <a:off x="3377880" y="2790360"/>
            <a:ext cx="1997640" cy="76320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200" b="1" strike="noStrike" spc="-1">
                <a:solidFill>
                  <a:srgbClr val="376092"/>
                </a:solidFill>
                <a:latin typeface="Arial Narrow"/>
                <a:ea typeface="ＭＳ Ｐゴシック"/>
              </a:rPr>
              <a:t>Sample </a:t>
            </a:r>
            <a:endParaRPr lang="en-US" sz="1200" b="0" strike="noStrike" spc="-1">
              <a:latin typeface="Arial"/>
            </a:endParaRPr>
          </a:p>
          <a:p>
            <a:pPr algn="ctr">
              <a:lnSpc>
                <a:spcPct val="100000"/>
              </a:lnSpc>
            </a:pPr>
            <a:r>
              <a:rPr lang="en-US" sz="1200" b="1" strike="noStrike" spc="-1">
                <a:solidFill>
                  <a:srgbClr val="376092"/>
                </a:solidFill>
                <a:latin typeface="Arial Narrow"/>
                <a:ea typeface="ＭＳ Ｐゴシック"/>
              </a:rPr>
              <a:t>(DNA Extract)</a:t>
            </a:r>
            <a:endParaRPr lang="en-US" sz="1200" b="0" strike="noStrike" spc="-1">
              <a:latin typeface="Arial"/>
            </a:endParaRPr>
          </a:p>
        </p:txBody>
      </p:sp>
      <p:pic>
        <p:nvPicPr>
          <p:cNvPr id="153" name="Picture 14"/>
          <p:cNvPicPr/>
          <p:nvPr/>
        </p:nvPicPr>
        <p:blipFill>
          <a:blip r:embed="rId3"/>
          <a:stretch/>
        </p:blipFill>
        <p:spPr>
          <a:xfrm>
            <a:off x="3736080" y="3770640"/>
            <a:ext cx="1188000" cy="1181160"/>
          </a:xfrm>
          <a:prstGeom prst="rect">
            <a:avLst/>
          </a:prstGeom>
          <a:ln w="9360">
            <a:noFill/>
          </a:ln>
        </p:spPr>
      </p:pic>
      <p:sp>
        <p:nvSpPr>
          <p:cNvPr id="154" name="CustomShape 3"/>
          <p:cNvSpPr/>
          <p:nvPr/>
        </p:nvSpPr>
        <p:spPr>
          <a:xfrm>
            <a:off x="2976840" y="4036320"/>
            <a:ext cx="493200" cy="35892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grpSp>
        <p:nvGrpSpPr>
          <p:cNvPr id="155" name="Group 4"/>
          <p:cNvGrpSpPr/>
          <p:nvPr/>
        </p:nvGrpSpPr>
        <p:grpSpPr>
          <a:xfrm>
            <a:off x="1220040" y="3517560"/>
            <a:ext cx="1517760" cy="1434240"/>
            <a:chOff x="1220040" y="3517560"/>
            <a:chExt cx="1517760" cy="1434240"/>
          </a:xfrm>
        </p:grpSpPr>
        <p:pic>
          <p:nvPicPr>
            <p:cNvPr id="156" name="Picture 25"/>
            <p:cNvPicPr/>
            <p:nvPr/>
          </p:nvPicPr>
          <p:blipFill>
            <a:blip r:embed="rId4"/>
            <a:stretch/>
          </p:blipFill>
          <p:spPr>
            <a:xfrm>
              <a:off x="2173320" y="3835080"/>
              <a:ext cx="564480" cy="697680"/>
            </a:xfrm>
            <a:prstGeom prst="rect">
              <a:avLst/>
            </a:prstGeom>
            <a:ln>
              <a:noFill/>
            </a:ln>
          </p:spPr>
        </p:pic>
        <p:pic>
          <p:nvPicPr>
            <p:cNvPr id="157" name="Picture 4"/>
            <p:cNvPicPr/>
            <p:nvPr/>
          </p:nvPicPr>
          <p:blipFill>
            <a:blip r:embed="rId5"/>
            <a:stretch/>
          </p:blipFill>
          <p:spPr>
            <a:xfrm>
              <a:off x="1220040" y="4279680"/>
              <a:ext cx="861840" cy="672120"/>
            </a:xfrm>
            <a:prstGeom prst="rect">
              <a:avLst/>
            </a:prstGeom>
            <a:ln>
              <a:noFill/>
            </a:ln>
          </p:spPr>
        </p:pic>
        <p:pic>
          <p:nvPicPr>
            <p:cNvPr id="158" name="Picture 4"/>
            <p:cNvPicPr/>
            <p:nvPr/>
          </p:nvPicPr>
          <p:blipFill>
            <a:blip r:embed="rId6"/>
            <a:stretch/>
          </p:blipFill>
          <p:spPr>
            <a:xfrm>
              <a:off x="1410840" y="3517560"/>
              <a:ext cx="784800" cy="783720"/>
            </a:xfrm>
            <a:prstGeom prst="rect">
              <a:avLst/>
            </a:prstGeom>
            <a:ln w="9360">
              <a:noFill/>
            </a:ln>
          </p:spPr>
        </p:pic>
      </p:grpSp>
      <p:sp>
        <p:nvSpPr>
          <p:cNvPr id="159" name="CustomShape 5"/>
          <p:cNvSpPr/>
          <p:nvPr/>
        </p:nvSpPr>
        <p:spPr>
          <a:xfrm>
            <a:off x="327960" y="2724120"/>
            <a:ext cx="3474360" cy="54828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Specimen</a:t>
            </a:r>
            <a:endParaRPr lang="en-US" sz="1400" b="0" strike="noStrike" spc="-1">
              <a:latin typeface="Arial"/>
            </a:endParaRPr>
          </a:p>
          <a:p>
            <a:pPr algn="ctr">
              <a:lnSpc>
                <a:spcPct val="100000"/>
              </a:lnSpc>
            </a:pPr>
            <a:r>
              <a:rPr lang="en-US" sz="1000" b="1" strike="noStrike" spc="-1">
                <a:solidFill>
                  <a:srgbClr val="376092"/>
                </a:solidFill>
                <a:latin typeface="Arial Narrow"/>
                <a:ea typeface="ＭＳ Ｐゴシック"/>
              </a:rPr>
              <a:t>(Example: Pure culture / Plant / Insect / Bacteria)</a:t>
            </a:r>
            <a:endParaRPr lang="en-US" sz="1000" b="0" strike="noStrike" spc="-1">
              <a:latin typeface="Arial"/>
            </a:endParaRPr>
          </a:p>
        </p:txBody>
      </p:sp>
      <p:sp>
        <p:nvSpPr>
          <p:cNvPr id="160" name="CustomShape 6"/>
          <p:cNvSpPr/>
          <p:nvPr/>
        </p:nvSpPr>
        <p:spPr>
          <a:xfrm>
            <a:off x="5216040" y="4002120"/>
            <a:ext cx="493200" cy="35892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sp>
        <p:nvSpPr>
          <p:cNvPr id="161" name="CustomShape 7"/>
          <p:cNvSpPr/>
          <p:nvPr/>
        </p:nvSpPr>
        <p:spPr>
          <a:xfrm>
            <a:off x="5981760" y="2889000"/>
            <a:ext cx="2742840" cy="56592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Genotyping Analysis</a:t>
            </a:r>
            <a:endParaRPr lang="en-US" sz="1400" b="0" strike="noStrike" spc="-1">
              <a:latin typeface="Arial"/>
            </a:endParaRPr>
          </a:p>
        </p:txBody>
      </p:sp>
      <p:pic>
        <p:nvPicPr>
          <p:cNvPr id="162" name="Picture 1"/>
          <p:cNvPicPr/>
          <p:nvPr/>
        </p:nvPicPr>
        <p:blipFill>
          <a:blip r:embed="rId7"/>
          <a:stretch/>
        </p:blipFill>
        <p:spPr>
          <a:xfrm>
            <a:off x="6060600" y="3596760"/>
            <a:ext cx="2256480" cy="1438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0" y="457200"/>
            <a:ext cx="91436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0" strike="noStrike" spc="-1">
                <a:solidFill>
                  <a:srgbClr val="FFFFFF"/>
                </a:solidFill>
                <a:latin typeface="Arial"/>
                <a:ea typeface="DejaVu Sans"/>
              </a:rPr>
              <a:t>The </a:t>
            </a:r>
            <a:r>
              <a:rPr lang="en-US" sz="2400" b="1" strike="noStrike" spc="-1">
                <a:solidFill>
                  <a:srgbClr val="FFFFFF"/>
                </a:solidFill>
                <a:latin typeface="Arial"/>
                <a:ea typeface="DejaVu Sans"/>
              </a:rPr>
              <a:t>SeqDB</a:t>
            </a:r>
            <a:r>
              <a:rPr lang="en-US" sz="2400" b="0" strike="noStrike" spc="-1">
                <a:solidFill>
                  <a:srgbClr val="FFFFFF"/>
                </a:solidFill>
                <a:latin typeface="Arial"/>
                <a:ea typeface="DejaVu Sans"/>
              </a:rPr>
              <a:t> NGS workflow </a:t>
            </a:r>
            <a:endParaRPr lang="en-US" sz="2400" b="0" strike="noStrike" spc="-1">
              <a:latin typeface="Arial"/>
            </a:endParaRPr>
          </a:p>
        </p:txBody>
      </p:sp>
      <p:sp>
        <p:nvSpPr>
          <p:cNvPr id="164" name="CustomShape 2"/>
          <p:cNvSpPr/>
          <p:nvPr/>
        </p:nvSpPr>
        <p:spPr>
          <a:xfrm>
            <a:off x="3377880" y="2790360"/>
            <a:ext cx="1997640" cy="76320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200" b="1" strike="noStrike" spc="-1">
                <a:solidFill>
                  <a:srgbClr val="376092"/>
                </a:solidFill>
                <a:latin typeface="Arial Narrow"/>
                <a:ea typeface="ＭＳ Ｐゴシック"/>
              </a:rPr>
              <a:t>Sample </a:t>
            </a:r>
            <a:endParaRPr lang="en-US" sz="1200" b="0" strike="noStrike" spc="-1">
              <a:latin typeface="Arial"/>
            </a:endParaRPr>
          </a:p>
          <a:p>
            <a:pPr algn="ctr">
              <a:lnSpc>
                <a:spcPct val="100000"/>
              </a:lnSpc>
            </a:pPr>
            <a:r>
              <a:rPr lang="en-US" sz="1200" b="1" strike="noStrike" spc="-1">
                <a:solidFill>
                  <a:srgbClr val="376092"/>
                </a:solidFill>
                <a:latin typeface="Arial Narrow"/>
                <a:ea typeface="ＭＳ Ｐゴシック"/>
              </a:rPr>
              <a:t>(DNA Extract)</a:t>
            </a:r>
            <a:endParaRPr lang="en-US" sz="1200" b="0" strike="noStrike" spc="-1">
              <a:latin typeface="Arial"/>
            </a:endParaRPr>
          </a:p>
        </p:txBody>
      </p:sp>
      <p:pic>
        <p:nvPicPr>
          <p:cNvPr id="165" name="Picture 14"/>
          <p:cNvPicPr/>
          <p:nvPr/>
        </p:nvPicPr>
        <p:blipFill>
          <a:blip r:embed="rId3"/>
          <a:stretch/>
        </p:blipFill>
        <p:spPr>
          <a:xfrm>
            <a:off x="3736080" y="3770640"/>
            <a:ext cx="1188000" cy="1181160"/>
          </a:xfrm>
          <a:prstGeom prst="rect">
            <a:avLst/>
          </a:prstGeom>
          <a:ln w="9360">
            <a:noFill/>
          </a:ln>
        </p:spPr>
      </p:pic>
      <p:sp>
        <p:nvSpPr>
          <p:cNvPr id="166" name="CustomShape 3"/>
          <p:cNvSpPr/>
          <p:nvPr/>
        </p:nvSpPr>
        <p:spPr>
          <a:xfrm>
            <a:off x="2976840" y="4036320"/>
            <a:ext cx="493200" cy="35892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grpSp>
        <p:nvGrpSpPr>
          <p:cNvPr id="167" name="Group 4"/>
          <p:cNvGrpSpPr/>
          <p:nvPr/>
        </p:nvGrpSpPr>
        <p:grpSpPr>
          <a:xfrm>
            <a:off x="1220040" y="3517560"/>
            <a:ext cx="1517760" cy="1434240"/>
            <a:chOff x="1220040" y="3517560"/>
            <a:chExt cx="1517760" cy="1434240"/>
          </a:xfrm>
        </p:grpSpPr>
        <p:pic>
          <p:nvPicPr>
            <p:cNvPr id="168" name="Picture 25"/>
            <p:cNvPicPr/>
            <p:nvPr/>
          </p:nvPicPr>
          <p:blipFill>
            <a:blip r:embed="rId4"/>
            <a:stretch/>
          </p:blipFill>
          <p:spPr>
            <a:xfrm>
              <a:off x="2173320" y="3835080"/>
              <a:ext cx="564480" cy="697680"/>
            </a:xfrm>
            <a:prstGeom prst="rect">
              <a:avLst/>
            </a:prstGeom>
            <a:ln>
              <a:noFill/>
            </a:ln>
          </p:spPr>
        </p:pic>
        <p:pic>
          <p:nvPicPr>
            <p:cNvPr id="169" name="Picture 4"/>
            <p:cNvPicPr/>
            <p:nvPr/>
          </p:nvPicPr>
          <p:blipFill>
            <a:blip r:embed="rId5"/>
            <a:stretch/>
          </p:blipFill>
          <p:spPr>
            <a:xfrm>
              <a:off x="1220040" y="4279680"/>
              <a:ext cx="861840" cy="672120"/>
            </a:xfrm>
            <a:prstGeom prst="rect">
              <a:avLst/>
            </a:prstGeom>
            <a:ln>
              <a:noFill/>
            </a:ln>
          </p:spPr>
        </p:pic>
        <p:pic>
          <p:nvPicPr>
            <p:cNvPr id="170" name="Picture 4"/>
            <p:cNvPicPr/>
            <p:nvPr/>
          </p:nvPicPr>
          <p:blipFill>
            <a:blip r:embed="rId6"/>
            <a:stretch/>
          </p:blipFill>
          <p:spPr>
            <a:xfrm>
              <a:off x="1410840" y="3517560"/>
              <a:ext cx="784800" cy="783720"/>
            </a:xfrm>
            <a:prstGeom prst="rect">
              <a:avLst/>
            </a:prstGeom>
            <a:ln w="9360">
              <a:noFill/>
            </a:ln>
          </p:spPr>
        </p:pic>
      </p:grpSp>
      <p:sp>
        <p:nvSpPr>
          <p:cNvPr id="171" name="CustomShape 5"/>
          <p:cNvSpPr/>
          <p:nvPr/>
        </p:nvSpPr>
        <p:spPr>
          <a:xfrm>
            <a:off x="327960" y="2724120"/>
            <a:ext cx="3474360" cy="54828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Specimen</a:t>
            </a:r>
            <a:endParaRPr lang="en-US" sz="1400" b="0" strike="noStrike" spc="-1">
              <a:latin typeface="Arial"/>
            </a:endParaRPr>
          </a:p>
          <a:p>
            <a:pPr algn="ctr">
              <a:lnSpc>
                <a:spcPct val="100000"/>
              </a:lnSpc>
            </a:pPr>
            <a:r>
              <a:rPr lang="en-US" sz="1000" b="1" strike="noStrike" spc="-1">
                <a:solidFill>
                  <a:srgbClr val="376092"/>
                </a:solidFill>
                <a:latin typeface="Arial Narrow"/>
                <a:ea typeface="ＭＳ Ｐゴシック"/>
              </a:rPr>
              <a:t>(Example: Pure culture / Plant / Insect / Bacteria)</a:t>
            </a:r>
            <a:endParaRPr lang="en-US" sz="1000" b="0" strike="noStrike" spc="-1">
              <a:latin typeface="Arial"/>
            </a:endParaRPr>
          </a:p>
        </p:txBody>
      </p:sp>
      <p:sp>
        <p:nvSpPr>
          <p:cNvPr id="172" name="CustomShape 6"/>
          <p:cNvSpPr/>
          <p:nvPr/>
        </p:nvSpPr>
        <p:spPr>
          <a:xfrm>
            <a:off x="5216040" y="4002120"/>
            <a:ext cx="493200" cy="358920"/>
          </a:xfrm>
          <a:prstGeom prst="rightArrow">
            <a:avLst>
              <a:gd name="adj1" fmla="val 50000"/>
              <a:gd name="adj2" fmla="val 50000"/>
            </a:avLst>
          </a:prstGeom>
          <a:solidFill>
            <a:srgbClr val="E6A000"/>
          </a:solidFill>
          <a:ln w="25560">
            <a:solidFill>
              <a:srgbClr val="3A5F8B"/>
            </a:solidFill>
            <a:round/>
          </a:ln>
        </p:spPr>
        <p:style>
          <a:lnRef idx="0">
            <a:scrgbClr r="0" g="0" b="0"/>
          </a:lnRef>
          <a:fillRef idx="0">
            <a:scrgbClr r="0" g="0" b="0"/>
          </a:fillRef>
          <a:effectRef idx="0">
            <a:scrgbClr r="0" g="0" b="0"/>
          </a:effectRef>
          <a:fontRef idx="minor"/>
        </p:style>
      </p:sp>
      <p:sp>
        <p:nvSpPr>
          <p:cNvPr id="173" name="CustomShape 7"/>
          <p:cNvSpPr/>
          <p:nvPr/>
        </p:nvSpPr>
        <p:spPr>
          <a:xfrm>
            <a:off x="6001200" y="2840040"/>
            <a:ext cx="2262600" cy="86508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a:solidFill>
                  <a:srgbClr val="376092"/>
                </a:solidFill>
                <a:latin typeface="Arial Narrow"/>
                <a:ea typeface="ＭＳ Ｐゴシック"/>
              </a:rPr>
              <a:t>Sequencing Data</a:t>
            </a:r>
            <a:endParaRPr lang="en-US" sz="1400" b="0" strike="noStrike" spc="-1">
              <a:latin typeface="Arial"/>
            </a:endParaRPr>
          </a:p>
          <a:p>
            <a:pPr algn="ctr">
              <a:lnSpc>
                <a:spcPct val="100000"/>
              </a:lnSpc>
            </a:pPr>
            <a:r>
              <a:rPr lang="en-US" sz="1400" b="1" strike="noStrike" spc="-1">
                <a:solidFill>
                  <a:srgbClr val="376092"/>
                </a:solidFill>
                <a:latin typeface="Arial Narrow"/>
                <a:ea typeface="ＭＳ Ｐゴシック"/>
              </a:rPr>
              <a:t>(FASTQ)</a:t>
            </a:r>
            <a:endParaRPr lang="en-US" sz="1400" b="0" strike="noStrike" spc="-1">
              <a:latin typeface="Arial"/>
            </a:endParaRPr>
          </a:p>
        </p:txBody>
      </p:sp>
      <p:grpSp>
        <p:nvGrpSpPr>
          <p:cNvPr id="174" name="Group 8"/>
          <p:cNvGrpSpPr/>
          <p:nvPr/>
        </p:nvGrpSpPr>
        <p:grpSpPr>
          <a:xfrm>
            <a:off x="6321960" y="3684600"/>
            <a:ext cx="1562760" cy="1253160"/>
            <a:chOff x="6321960" y="3684600"/>
            <a:chExt cx="1562760" cy="1253160"/>
          </a:xfrm>
        </p:grpSpPr>
        <p:pic>
          <p:nvPicPr>
            <p:cNvPr id="175" name="Picture 16"/>
            <p:cNvPicPr/>
            <p:nvPr/>
          </p:nvPicPr>
          <p:blipFill>
            <a:blip r:embed="rId7"/>
            <a:stretch/>
          </p:blipFill>
          <p:spPr>
            <a:xfrm>
              <a:off x="6663960" y="3684600"/>
              <a:ext cx="1220760" cy="848160"/>
            </a:xfrm>
            <a:prstGeom prst="rect">
              <a:avLst/>
            </a:prstGeom>
            <a:ln>
              <a:noFill/>
            </a:ln>
          </p:spPr>
        </p:pic>
        <p:pic>
          <p:nvPicPr>
            <p:cNvPr id="176" name="Picture 16"/>
            <p:cNvPicPr/>
            <p:nvPr/>
          </p:nvPicPr>
          <p:blipFill>
            <a:blip r:embed="rId7"/>
            <a:stretch/>
          </p:blipFill>
          <p:spPr>
            <a:xfrm>
              <a:off x="6542640" y="3804120"/>
              <a:ext cx="1220760" cy="848160"/>
            </a:xfrm>
            <a:prstGeom prst="rect">
              <a:avLst/>
            </a:prstGeom>
            <a:ln>
              <a:noFill/>
            </a:ln>
          </p:spPr>
        </p:pic>
        <p:pic>
          <p:nvPicPr>
            <p:cNvPr id="177" name="Picture 16"/>
            <p:cNvPicPr/>
            <p:nvPr/>
          </p:nvPicPr>
          <p:blipFill>
            <a:blip r:embed="rId7"/>
            <a:stretch/>
          </p:blipFill>
          <p:spPr>
            <a:xfrm>
              <a:off x="6431400" y="3954960"/>
              <a:ext cx="1220760" cy="848160"/>
            </a:xfrm>
            <a:prstGeom prst="rect">
              <a:avLst/>
            </a:prstGeom>
            <a:ln>
              <a:noFill/>
            </a:ln>
          </p:spPr>
        </p:pic>
        <p:pic>
          <p:nvPicPr>
            <p:cNvPr id="178" name="Picture 16"/>
            <p:cNvPicPr/>
            <p:nvPr/>
          </p:nvPicPr>
          <p:blipFill>
            <a:blip r:embed="rId7"/>
            <a:stretch/>
          </p:blipFill>
          <p:spPr>
            <a:xfrm>
              <a:off x="6321960" y="4089600"/>
              <a:ext cx="1220760" cy="84816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457200"/>
            <a:ext cx="9143640" cy="456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400" b="0" strike="noStrike" spc="-1">
                <a:solidFill>
                  <a:srgbClr val="FFFFFF"/>
                </a:solidFill>
                <a:latin typeface="Arial"/>
                <a:ea typeface="DejaVu Sans"/>
              </a:rPr>
              <a:t>The </a:t>
            </a:r>
            <a:r>
              <a:rPr lang="en-US" sz="2400" b="1" strike="noStrike" spc="-1">
                <a:solidFill>
                  <a:srgbClr val="FFFFFF"/>
                </a:solidFill>
                <a:latin typeface="Arial"/>
                <a:ea typeface="DejaVu Sans"/>
              </a:rPr>
              <a:t>SeqDB</a:t>
            </a:r>
            <a:r>
              <a:rPr lang="en-US" sz="2400" b="0" strike="noStrike" spc="-1">
                <a:solidFill>
                  <a:srgbClr val="FFFFFF"/>
                </a:solidFill>
                <a:latin typeface="Arial"/>
                <a:ea typeface="DejaVu Sans"/>
              </a:rPr>
              <a:t> workflow </a:t>
            </a:r>
            <a:endParaRPr lang="en-US" sz="2400" b="0" strike="noStrike" spc="-1">
              <a:latin typeface="Arial"/>
            </a:endParaRPr>
          </a:p>
        </p:txBody>
      </p:sp>
      <p:grpSp>
        <p:nvGrpSpPr>
          <p:cNvPr id="180" name="Group 2"/>
          <p:cNvGrpSpPr/>
          <p:nvPr/>
        </p:nvGrpSpPr>
        <p:grpSpPr>
          <a:xfrm>
            <a:off x="5745960" y="3173400"/>
            <a:ext cx="2107080" cy="1349640"/>
            <a:chOff x="5745960" y="3173400"/>
            <a:chExt cx="2107080" cy="1349640"/>
          </a:xfrm>
        </p:grpSpPr>
        <p:pic>
          <p:nvPicPr>
            <p:cNvPr id="181" name="Picture 6"/>
            <p:cNvPicPr/>
            <p:nvPr/>
          </p:nvPicPr>
          <p:blipFill>
            <a:blip r:embed="rId2"/>
            <a:stretch/>
          </p:blipFill>
          <p:spPr>
            <a:xfrm>
              <a:off x="5745960" y="3173400"/>
              <a:ext cx="1583280" cy="1232280"/>
            </a:xfrm>
            <a:prstGeom prst="rect">
              <a:avLst/>
            </a:prstGeom>
            <a:ln>
              <a:noFill/>
            </a:ln>
          </p:spPr>
        </p:pic>
        <p:pic>
          <p:nvPicPr>
            <p:cNvPr id="182" name="Picture 6"/>
            <p:cNvPicPr/>
            <p:nvPr/>
          </p:nvPicPr>
          <p:blipFill>
            <a:blip r:embed="rId3"/>
            <a:stretch/>
          </p:blipFill>
          <p:spPr>
            <a:xfrm>
              <a:off x="6560280" y="3578040"/>
              <a:ext cx="1292760" cy="945000"/>
            </a:xfrm>
            <a:prstGeom prst="rect">
              <a:avLst/>
            </a:prstGeom>
            <a:ln>
              <a:noFill/>
            </a:ln>
          </p:spPr>
        </p:pic>
        <p:sp>
          <p:nvSpPr>
            <p:cNvPr id="183" name="CustomShape 3"/>
            <p:cNvSpPr/>
            <p:nvPr/>
          </p:nvSpPr>
          <p:spPr>
            <a:xfrm>
              <a:off x="6797520" y="3866040"/>
              <a:ext cx="818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1" strike="noStrike" spc="43">
                  <a:solidFill>
                    <a:srgbClr val="E0322D"/>
                  </a:solidFill>
                  <a:latin typeface="Arial Narrow"/>
                  <a:ea typeface="ＭＳ Ｐゴシック"/>
                </a:rPr>
                <a:t>SeqDB</a:t>
              </a:r>
              <a:endParaRPr lang="en-US" sz="1800" b="0" strike="noStrike" spc="-1">
                <a:latin typeface="Arial"/>
              </a:endParaRPr>
            </a:p>
          </p:txBody>
        </p:sp>
      </p:grpSp>
      <p:sp>
        <p:nvSpPr>
          <p:cNvPr id="184" name="CustomShape 4"/>
          <p:cNvSpPr/>
          <p:nvPr/>
        </p:nvSpPr>
        <p:spPr>
          <a:xfrm>
            <a:off x="559080" y="4302720"/>
            <a:ext cx="3083400" cy="65196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dirty="0">
                <a:solidFill>
                  <a:srgbClr val="376092"/>
                </a:solidFill>
                <a:latin typeface="Arial Narrow"/>
                <a:ea typeface="ＭＳ Ｐゴシック"/>
              </a:rPr>
              <a:t>Analysis Tools and Pipelines</a:t>
            </a:r>
            <a:endParaRPr lang="en-US" sz="1400" b="0" strike="noStrike" spc="-1" dirty="0">
              <a:latin typeface="Arial"/>
            </a:endParaRPr>
          </a:p>
        </p:txBody>
      </p:sp>
      <p:sp>
        <p:nvSpPr>
          <p:cNvPr id="185" name="CustomShape 5"/>
          <p:cNvSpPr/>
          <p:nvPr/>
        </p:nvSpPr>
        <p:spPr>
          <a:xfrm>
            <a:off x="683460" y="2982780"/>
            <a:ext cx="2864520" cy="65196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dirty="0">
                <a:solidFill>
                  <a:srgbClr val="376092"/>
                </a:solidFill>
                <a:latin typeface="Arial Narrow"/>
                <a:ea typeface="ＭＳ Ｐゴシック"/>
              </a:rPr>
              <a:t>Analysis Results &amp; Reports</a:t>
            </a:r>
            <a:endParaRPr lang="en-US" sz="1400" b="0" strike="noStrike" spc="-1" dirty="0">
              <a:latin typeface="Arial"/>
            </a:endParaRPr>
          </a:p>
        </p:txBody>
      </p:sp>
      <p:sp>
        <p:nvSpPr>
          <p:cNvPr id="186" name="CustomShape 6"/>
          <p:cNvSpPr/>
          <p:nvPr/>
        </p:nvSpPr>
        <p:spPr>
          <a:xfrm>
            <a:off x="486900" y="2029320"/>
            <a:ext cx="3201120" cy="661320"/>
          </a:xfrm>
          <a:prstGeom prst="rect">
            <a:avLst/>
          </a:prstGeom>
          <a:noFill/>
          <a:ln>
            <a:noFill/>
          </a:ln>
        </p:spPr>
        <p:style>
          <a:lnRef idx="0">
            <a:scrgbClr r="0" g="0" b="0"/>
          </a:lnRef>
          <a:fillRef idx="0">
            <a:scrgbClr r="0" g="0" b="0"/>
          </a:fillRef>
          <a:effectRef idx="0">
            <a:scrgbClr r="0" g="0" b="0"/>
          </a:effectRef>
          <a:fontRef idx="minor"/>
        </p:style>
        <p:txBody>
          <a:bodyPr lIns="438840" tIns="219600" rIns="438840" bIns="219600"/>
          <a:lstStyle/>
          <a:p>
            <a:pPr algn="ctr">
              <a:lnSpc>
                <a:spcPct val="100000"/>
              </a:lnSpc>
            </a:pPr>
            <a:r>
              <a:rPr lang="en-US" sz="1400" b="1" strike="noStrike" spc="-1" dirty="0">
                <a:solidFill>
                  <a:srgbClr val="376092"/>
                </a:solidFill>
                <a:latin typeface="Arial Narrow"/>
                <a:ea typeface="ＭＳ Ｐゴシック"/>
              </a:rPr>
              <a:t>Data (Sequencing, genotyping)</a:t>
            </a:r>
            <a:endParaRPr lang="en-US" sz="1400" b="0" strike="noStrike" spc="-1" dirty="0">
              <a:latin typeface="Arial"/>
            </a:endParaRPr>
          </a:p>
          <a:p>
            <a:pPr algn="ctr">
              <a:lnSpc>
                <a:spcPct val="100000"/>
              </a:lnSpc>
            </a:pPr>
            <a:endParaRPr lang="en-US" sz="1400" b="0" strike="noStrike" spc="-1" dirty="0">
              <a:latin typeface="Arial"/>
            </a:endParaRPr>
          </a:p>
        </p:txBody>
      </p:sp>
      <p:sp>
        <p:nvSpPr>
          <p:cNvPr id="187" name="CustomShape 7"/>
          <p:cNvSpPr/>
          <p:nvPr/>
        </p:nvSpPr>
        <p:spPr>
          <a:xfrm>
            <a:off x="3863160" y="3093480"/>
            <a:ext cx="1165680" cy="21528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188" name="CustomShape 8"/>
          <p:cNvSpPr/>
          <p:nvPr/>
        </p:nvSpPr>
        <p:spPr>
          <a:xfrm flipV="1">
            <a:off x="3813120" y="4406040"/>
            <a:ext cx="1215720" cy="21312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
        <p:nvSpPr>
          <p:cNvPr id="189" name="CustomShape 9"/>
          <p:cNvSpPr/>
          <p:nvPr/>
        </p:nvSpPr>
        <p:spPr>
          <a:xfrm>
            <a:off x="3752640" y="3805920"/>
            <a:ext cx="1198440" cy="59760"/>
          </a:xfrm>
          <a:custGeom>
            <a:avLst/>
            <a:gdLst/>
            <a:ahLst/>
            <a:cxnLst/>
            <a:rect l="l" t="t" r="r" b="b"/>
            <a:pathLst>
              <a:path w="21600" h="21600">
                <a:moveTo>
                  <a:pt x="0" y="0"/>
                </a:moveTo>
                <a:lnTo>
                  <a:pt x="21600" y="21600"/>
                </a:lnTo>
              </a:path>
            </a:pathLst>
          </a:custGeom>
          <a:noFill/>
          <a:ln w="9360">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74320" y="350640"/>
            <a:ext cx="777204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200" b="1" strike="noStrike" spc="-1" dirty="0">
                <a:solidFill>
                  <a:srgbClr val="FFFFFF"/>
                </a:solidFill>
                <a:latin typeface="Arial"/>
                <a:ea typeface="WenQuanYi Micro Hei"/>
              </a:rPr>
              <a:t>The </a:t>
            </a:r>
            <a:r>
              <a:rPr lang="en-US" sz="2200" b="1" strike="noStrike" spc="-1" dirty="0" err="1">
                <a:solidFill>
                  <a:srgbClr val="FFFFFF"/>
                </a:solidFill>
                <a:latin typeface="Arial"/>
                <a:ea typeface="DejaVu Sans"/>
              </a:rPr>
              <a:t>SeqDB</a:t>
            </a:r>
            <a:r>
              <a:rPr lang="en-US" sz="2200" b="1" strike="noStrike" spc="-1" dirty="0">
                <a:solidFill>
                  <a:srgbClr val="FFFFFF"/>
                </a:solidFill>
                <a:latin typeface="Arial"/>
                <a:ea typeface="DejaVu Sans"/>
              </a:rPr>
              <a:t> </a:t>
            </a:r>
            <a:r>
              <a:rPr dirty="0"/>
              <a:t/>
            </a:r>
            <a:br>
              <a:rPr dirty="0"/>
            </a:br>
            <a:r>
              <a:rPr lang="en-US" sz="2200" b="1" strike="noStrike" spc="-1" dirty="0">
                <a:solidFill>
                  <a:srgbClr val="FFFFFF"/>
                </a:solidFill>
                <a:latin typeface="Arial"/>
                <a:ea typeface="DejaVu Sans"/>
              </a:rPr>
              <a:t>   and The Swedish Natural History Museum </a:t>
            </a:r>
            <a:endParaRPr lang="en-US" sz="2200" b="0" strike="noStrike" spc="-1" dirty="0">
              <a:latin typeface="Arial"/>
            </a:endParaRPr>
          </a:p>
        </p:txBody>
      </p:sp>
      <p:pic>
        <p:nvPicPr>
          <p:cNvPr id="191" name="Bildobjekt 290"/>
          <p:cNvPicPr/>
          <p:nvPr/>
        </p:nvPicPr>
        <p:blipFill>
          <a:blip r:embed="rId2"/>
          <a:stretch/>
        </p:blipFill>
        <p:spPr>
          <a:xfrm>
            <a:off x="4789080" y="2895120"/>
            <a:ext cx="4263120" cy="3596760"/>
          </a:xfrm>
          <a:prstGeom prst="rect">
            <a:avLst/>
          </a:prstGeom>
          <a:ln>
            <a:noFill/>
          </a:ln>
        </p:spPr>
      </p:pic>
      <p:sp>
        <p:nvSpPr>
          <p:cNvPr id="192" name="CustomShape 2"/>
          <p:cNvSpPr/>
          <p:nvPr/>
        </p:nvSpPr>
        <p:spPr>
          <a:xfrm>
            <a:off x="548640" y="173736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gn="ctr">
              <a:lnSpc>
                <a:spcPct val="100000"/>
              </a:lnSpc>
            </a:pPr>
            <a:endParaRPr lang="en-US" sz="1800" b="0" strike="noStrike" spc="-1" dirty="0">
              <a:latin typeface="Arial"/>
            </a:endParaRPr>
          </a:p>
          <a:p>
            <a:pPr algn="ctr">
              <a:lnSpc>
                <a:spcPct val="100000"/>
              </a:lnSpc>
            </a:pPr>
            <a:r>
              <a:rPr lang="en-US" sz="3600" b="0" strike="noStrike" spc="-1" dirty="0">
                <a:solidFill>
                  <a:srgbClr val="3333FF"/>
                </a:solidFill>
                <a:latin typeface="Arial"/>
                <a:ea typeface="WenQuanYi Micro Hei"/>
              </a:rPr>
              <a:t>User </a:t>
            </a:r>
            <a:r>
              <a:rPr lang="en-US" sz="3600" b="0" strike="noStrike" spc="-1" dirty="0">
                <a:solidFill>
                  <a:srgbClr val="3333FF"/>
                </a:solidFill>
                <a:latin typeface="Arial"/>
                <a:ea typeface="DejaVu Sans"/>
              </a:rPr>
              <a:t>CGI </a:t>
            </a:r>
            <a:r>
              <a:rPr lang="en-US" sz="3600" b="0" strike="noStrike" spc="-1" dirty="0">
                <a:solidFill>
                  <a:srgbClr val="000000"/>
                </a:solidFill>
                <a:latin typeface="Arial"/>
                <a:ea typeface="DejaVu Sans"/>
              </a:rPr>
              <a:t>:</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endParaRPr lang="en-US" sz="2000" b="0" strike="noStrike" spc="-1" dirty="0">
              <a:latin typeface="Arial"/>
            </a:endParaRPr>
          </a:p>
        </p:txBody>
      </p:sp>
      <p:sp>
        <p:nvSpPr>
          <p:cNvPr id="193" name="CustomShape 3"/>
          <p:cNvSpPr/>
          <p:nvPr/>
        </p:nvSpPr>
        <p:spPr>
          <a:xfrm>
            <a:off x="2223180" y="2636640"/>
            <a:ext cx="4422960" cy="1005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2200" b="1" strike="noStrike" spc="-1" dirty="0">
                <a:solidFill>
                  <a:srgbClr val="3333FF"/>
                </a:solidFill>
                <a:latin typeface="Arial"/>
                <a:ea typeface="WenQuanYi Micro Hei"/>
              </a:rPr>
              <a:t>1 Use case : ‘the Bear-project’</a:t>
            </a:r>
            <a:r>
              <a:rPr dirty="0"/>
              <a:t/>
            </a:r>
            <a:br>
              <a:rPr dirty="0"/>
            </a:br>
            <a:r>
              <a:rPr lang="en-US" sz="2200" b="1" strike="noStrike" spc="-1" dirty="0">
                <a:solidFill>
                  <a:srgbClr val="3333FF"/>
                </a:solidFill>
                <a:latin typeface="Arial"/>
                <a:ea typeface="WenQuanYi Micro Hei"/>
              </a:rPr>
              <a:t>- With </a:t>
            </a:r>
            <a:r>
              <a:rPr lang="en-US" sz="2200" b="1" strike="noStrike" spc="-1" dirty="0">
                <a:solidFill>
                  <a:srgbClr val="3333FF"/>
                </a:solidFill>
                <a:latin typeface="Arial"/>
                <a:ea typeface="DejaVu Sans"/>
              </a:rPr>
              <a:t>individual genotype data (microsatellites)</a:t>
            </a:r>
            <a:endParaRPr lang="en-US" sz="2200" b="0" strike="noStrike" spc="-1" dirty="0">
              <a:latin typeface="Arial"/>
            </a:endParaRPr>
          </a:p>
        </p:txBody>
      </p:sp>
      <p:sp>
        <p:nvSpPr>
          <p:cNvPr id="194" name="CustomShape 4"/>
          <p:cNvSpPr/>
          <p:nvPr/>
        </p:nvSpPr>
        <p:spPr>
          <a:xfrm>
            <a:off x="274320" y="3946140"/>
            <a:ext cx="5781960" cy="824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200" b="1" u="sng" strike="noStrike" spc="-1" dirty="0">
                <a:solidFill>
                  <a:srgbClr val="CE181E"/>
                </a:solidFill>
                <a:latin typeface="Arial"/>
                <a:ea typeface="DejaVu Sans"/>
              </a:rPr>
              <a:t>No need </a:t>
            </a:r>
            <a:r>
              <a:rPr lang="en-US" sz="2200" b="1" strike="noStrike" spc="-1" dirty="0">
                <a:solidFill>
                  <a:srgbClr val="CE181E"/>
                </a:solidFill>
                <a:latin typeface="Arial"/>
                <a:ea typeface="DejaVu Sans"/>
              </a:rPr>
              <a:t>to integrate with DINA</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 calcmode="lin" valueType="num">
                                      <p:cBhvr additive="repl">
                                        <p:cTn id="7" dur="500" fill="hold"/>
                                        <p:tgtEl>
                                          <p:spTgt spid="193">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
                                            <p:txEl>
                                              <p:pRg st="0" end="0"/>
                                            </p:txEl>
                                          </p:spTgt>
                                        </p:tgtEl>
                                        <p:attrNameLst>
                                          <p:attrName>style.visibility</p:attrName>
                                        </p:attrNameLst>
                                      </p:cBhvr>
                                      <p:to>
                                        <p:strVal val="visible"/>
                                      </p:to>
                                    </p:set>
                                    <p:anim calcmode="lin" valueType="num">
                                      <p:cBhvr additive="repl">
                                        <p:cTn id="13" dur="500" fill="hold"/>
                                        <p:tgtEl>
                                          <p:spTgt spid="194">
                                            <p:txEl>
                                              <p:pRg st="0" end="0"/>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74320" y="1920240"/>
            <a:ext cx="7772040" cy="3809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gn="ctr">
              <a:lnSpc>
                <a:spcPct val="100000"/>
              </a:lnSpc>
            </a:pPr>
            <a:r>
              <a:rPr lang="en-US" sz="2400" b="0" strike="noStrike" spc="-1" dirty="0">
                <a:solidFill>
                  <a:srgbClr val="3333FF"/>
                </a:solidFill>
                <a:latin typeface="Arial"/>
                <a:ea typeface="WenQuanYi Micro Hei"/>
              </a:rPr>
              <a:t>User :  DNA lab</a:t>
            </a:r>
            <a:endParaRPr lang="en-US" sz="2400" b="0" strike="noStrike" spc="-1" dirty="0">
              <a:latin typeface="Arial"/>
            </a:endParaRPr>
          </a:p>
          <a:p>
            <a:pPr algn="ctr">
              <a:lnSpc>
                <a:spcPct val="100000"/>
              </a:lnSpc>
            </a:pPr>
            <a:endParaRPr lang="en-US" sz="2400" b="0" strike="noStrike" spc="-1" dirty="0">
              <a:latin typeface="Arial"/>
            </a:endParaRPr>
          </a:p>
        </p:txBody>
      </p:sp>
      <p:sp>
        <p:nvSpPr>
          <p:cNvPr id="196" name="CustomShape 2"/>
          <p:cNvSpPr/>
          <p:nvPr/>
        </p:nvSpPr>
        <p:spPr>
          <a:xfrm>
            <a:off x="274320" y="350640"/>
            <a:ext cx="777204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200" b="1" strike="noStrike" spc="-1">
                <a:solidFill>
                  <a:srgbClr val="FFFFFF"/>
                </a:solidFill>
                <a:latin typeface="Arial"/>
                <a:ea typeface="WenQuanYi Micro Hei"/>
              </a:rPr>
              <a:t>The </a:t>
            </a:r>
            <a:r>
              <a:rPr lang="en-US" sz="2200" b="1" strike="noStrike" spc="-1">
                <a:solidFill>
                  <a:srgbClr val="FFFFFF"/>
                </a:solidFill>
                <a:latin typeface="Arial"/>
                <a:ea typeface="DejaVu Sans"/>
              </a:rPr>
              <a:t>SeqDB </a:t>
            </a:r>
            <a:r>
              <a:t/>
            </a:r>
            <a:br/>
            <a:r>
              <a:rPr lang="en-US" sz="2200" b="1" strike="noStrike" spc="-1">
                <a:solidFill>
                  <a:srgbClr val="FFFFFF"/>
                </a:solidFill>
                <a:latin typeface="Arial"/>
                <a:ea typeface="DejaVu Sans"/>
              </a:rPr>
              <a:t>   and The Swedish Natural History Museum </a:t>
            </a:r>
            <a:endParaRPr lang="en-US" sz="2200" b="0" strike="noStrike" spc="-1">
              <a:latin typeface="Arial"/>
            </a:endParaRPr>
          </a:p>
        </p:txBody>
      </p:sp>
      <p:sp>
        <p:nvSpPr>
          <p:cNvPr id="197" name="CustomShape 3"/>
          <p:cNvSpPr/>
          <p:nvPr/>
        </p:nvSpPr>
        <p:spPr>
          <a:xfrm>
            <a:off x="822960" y="2590800"/>
            <a:ext cx="8046720" cy="335715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200" b="1" strike="noStrike" spc="-1" dirty="0">
                <a:solidFill>
                  <a:srgbClr val="3333FF"/>
                </a:solidFill>
                <a:latin typeface="Arial"/>
                <a:ea typeface="DejaVu Sans"/>
              </a:rPr>
              <a:t>2 Use cases : </a:t>
            </a:r>
          </a:p>
          <a:p>
            <a:pPr>
              <a:lnSpc>
                <a:spcPct val="100000"/>
              </a:lnSpc>
            </a:pPr>
            <a:r>
              <a:rPr dirty="0"/>
              <a:t/>
            </a:r>
            <a:br>
              <a:rPr dirty="0"/>
            </a:br>
            <a:r>
              <a:rPr lang="en-US" sz="2200" b="1" strike="noStrike" spc="-1" dirty="0">
                <a:solidFill>
                  <a:srgbClr val="3333FF"/>
                </a:solidFill>
                <a:latin typeface="Arial"/>
                <a:ea typeface="DejaVu Sans"/>
              </a:rPr>
              <a:t>1. ‘Voucher specimens/DNA archive’</a:t>
            </a:r>
          </a:p>
          <a:p>
            <a:pPr>
              <a:lnSpc>
                <a:spcPct val="100000"/>
              </a:lnSpc>
            </a:pPr>
            <a:endParaRPr lang="en-US" sz="2200" b="1" spc="-1" dirty="0">
              <a:solidFill>
                <a:srgbClr val="3333FF"/>
              </a:solidFill>
              <a:latin typeface="Arial"/>
            </a:endParaRPr>
          </a:p>
          <a:p>
            <a:pPr>
              <a:lnSpc>
                <a:spcPct val="100000"/>
              </a:lnSpc>
            </a:pPr>
            <a:endParaRPr lang="en-US" sz="2200" b="1" spc="-1" dirty="0">
              <a:solidFill>
                <a:srgbClr val="3333FF"/>
              </a:solidFill>
              <a:latin typeface="Arial"/>
            </a:endParaRPr>
          </a:p>
          <a:p>
            <a:pPr>
              <a:lnSpc>
                <a:spcPct val="100000"/>
              </a:lnSpc>
            </a:pPr>
            <a:r>
              <a:rPr dirty="0"/>
              <a:t/>
            </a:r>
            <a:br>
              <a:rPr dirty="0"/>
            </a:br>
            <a:r>
              <a:rPr lang="en-US" sz="2200" b="1" strike="noStrike" spc="-1" dirty="0">
                <a:solidFill>
                  <a:srgbClr val="3333FF"/>
                </a:solidFill>
                <a:latin typeface="Arial"/>
                <a:ea typeface="DejaVu Sans"/>
              </a:rPr>
              <a:t>2. ‘Working DNA samples for temporary research projects’</a:t>
            </a:r>
            <a:r>
              <a:rPr dirty="0"/>
              <a:t/>
            </a:r>
            <a:br>
              <a:rPr dirty="0"/>
            </a:br>
            <a:r>
              <a:rPr lang="en-US" sz="2200" b="1" strike="noStrike" spc="-1" dirty="0">
                <a:solidFill>
                  <a:srgbClr val="3333FF"/>
                </a:solidFill>
                <a:latin typeface="Arial"/>
                <a:ea typeface="DejaVu Sans"/>
              </a:rPr>
              <a:t> </a:t>
            </a:r>
            <a:endParaRPr lang="en-US" sz="2200" b="0" strike="noStrike" spc="-1" dirty="0">
              <a:latin typeface="Arial"/>
            </a:endParaRPr>
          </a:p>
        </p:txBody>
      </p:sp>
      <p:sp>
        <p:nvSpPr>
          <p:cNvPr id="6" name="CustomShape 4">
            <a:extLst>
              <a:ext uri="{FF2B5EF4-FFF2-40B4-BE49-F238E27FC236}">
                <a16:creationId xmlns:a16="http://schemas.microsoft.com/office/drawing/2014/main" xmlns="" id="{52BDB879-9CF3-4C6E-AE94-FA1663786943}"/>
              </a:ext>
            </a:extLst>
          </p:cNvPr>
          <p:cNvSpPr/>
          <p:nvPr/>
        </p:nvSpPr>
        <p:spPr>
          <a:xfrm>
            <a:off x="940526" y="3825000"/>
            <a:ext cx="5781960" cy="824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200" b="1" strike="noStrike" spc="-1" dirty="0">
                <a:solidFill>
                  <a:srgbClr val="CE181E"/>
                </a:solidFill>
                <a:latin typeface="Arial"/>
                <a:ea typeface="DejaVu Sans"/>
              </a:rPr>
              <a:t>Integration with DINA</a:t>
            </a:r>
            <a:endParaRPr lang="en-US" sz="2200" b="0" strike="noStrike" spc="-1" dirty="0">
              <a:latin typeface="Arial"/>
            </a:endParaRPr>
          </a:p>
        </p:txBody>
      </p:sp>
      <p:sp>
        <p:nvSpPr>
          <p:cNvPr id="7" name="CustomShape 4">
            <a:extLst>
              <a:ext uri="{FF2B5EF4-FFF2-40B4-BE49-F238E27FC236}">
                <a16:creationId xmlns:a16="http://schemas.microsoft.com/office/drawing/2014/main" xmlns="" id="{D493E78A-EF04-40DD-9812-A8E742A26A57}"/>
              </a:ext>
            </a:extLst>
          </p:cNvPr>
          <p:cNvSpPr/>
          <p:nvPr/>
        </p:nvSpPr>
        <p:spPr>
          <a:xfrm>
            <a:off x="940526" y="5190244"/>
            <a:ext cx="5781960" cy="824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200" b="1" u="sng" strike="noStrike" spc="-1" dirty="0">
                <a:solidFill>
                  <a:srgbClr val="CE181E"/>
                </a:solidFill>
                <a:latin typeface="Arial"/>
                <a:ea typeface="DejaVu Sans"/>
              </a:rPr>
              <a:t>No need </a:t>
            </a:r>
            <a:r>
              <a:rPr lang="en-US" sz="2200" b="1" strike="noStrike" spc="-1" dirty="0">
                <a:solidFill>
                  <a:srgbClr val="CE181E"/>
                </a:solidFill>
                <a:latin typeface="Arial"/>
                <a:ea typeface="DejaVu Sans"/>
              </a:rPr>
              <a:t>to integrate with DINA</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additive="repl">
                                        <p:cTn id="7" dur="500" fill="hold"/>
                                        <p:tgtEl>
                                          <p:spTgt spid="197">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7">
                                            <p:txEl>
                                              <p:pRg st="1" end="1"/>
                                            </p:txEl>
                                          </p:spTgt>
                                        </p:tgtEl>
                                        <p:attrNameLst>
                                          <p:attrName>style.visibility</p:attrName>
                                        </p:attrNameLst>
                                      </p:cBhvr>
                                      <p:to>
                                        <p:strVal val="visible"/>
                                      </p:to>
                                    </p:set>
                                    <p:anim calcmode="lin" valueType="num">
                                      <p:cBhvr additive="repl">
                                        <p:cTn id="13" dur="500" fill="hold"/>
                                        <p:tgtEl>
                                          <p:spTgt spid="197">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7">
                                            <p:txEl>
                                              <p:pRg st="4" end="4"/>
                                            </p:txEl>
                                          </p:spTgt>
                                        </p:tgtEl>
                                        <p:attrNameLst>
                                          <p:attrName>style.visibility</p:attrName>
                                        </p:attrNameLst>
                                      </p:cBhvr>
                                      <p:to>
                                        <p:strVal val="visible"/>
                                      </p:to>
                                    </p:set>
                                    <p:anim calcmode="lin" valueType="num">
                                      <p:cBhvr additive="repl">
                                        <p:cTn id="19" dur="500" fill="hold"/>
                                        <p:tgtEl>
                                          <p:spTgt spid="197">
                                            <p:txEl>
                                              <p:pRg st="4" end="4"/>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repl">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repl">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nrm_blå</Template>
  <TotalTime>12153</TotalTime>
  <Words>1268</Words>
  <Application>Microsoft Office PowerPoint</Application>
  <PresentationFormat>On-screen Show (4:3)</PresentationFormat>
  <Paragraphs>234</Paragraphs>
  <Slides>21</Slides>
  <Notes>11</Notes>
  <HiddenSlides>6</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Organisation</vt:lpstr>
      <vt:lpstr>Organisation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nrm_blå</dc:title>
  <dc:subject/>
  <dc:creator>Rod E</dc:creator>
  <dc:description/>
  <cp:lastModifiedBy>Rodrigo Esparza-Salas</cp:lastModifiedBy>
  <cp:revision>220</cp:revision>
  <dcterms:created xsi:type="dcterms:W3CDTF">2017-03-20T16:02:58Z</dcterms:created>
  <dcterms:modified xsi:type="dcterms:W3CDTF">2018-10-26T07:24:33Z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Bildspel på skärmen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