
<file path=[Content_Types].xml><?xml version="1.0" encoding="utf-8"?>
<Types xmlns="http://schemas.openxmlformats.org/package/2006/content-types">
  <Override PartName="/_rels/.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48.png" ContentType="image/png"/>
  <Override PartName="/ppt/media/image47.png" ContentType="image/png"/>
  <Override PartName="/ppt/media/image20.png" ContentType="image/png"/>
  <Override PartName="/ppt/media/image5.png" ContentType="image/png"/>
  <Override PartName="/ppt/media/image18.png" ContentType="image/png"/>
  <Override PartName="/ppt/media/image2.jpeg" ContentType="image/jpeg"/>
  <Override PartName="/ppt/media/image31.png" ContentType="image/png"/>
  <Override PartName="/ppt/media/image13.png" ContentType="image/png"/>
  <Override PartName="/ppt/media/image19.png" ContentType="image/png"/>
  <Override PartName="/ppt/media/image12.jpeg" ContentType="image/jpeg"/>
  <Override PartName="/ppt/media/image1.jpeg" ContentType="image/jpeg"/>
  <Override PartName="/ppt/media/image41.png" ContentType="image/png"/>
  <Override PartName="/ppt/media/image21.png" ContentType="image/png"/>
  <Override PartName="/ppt/media/image17.jpeg" ContentType="image/jpeg"/>
  <Override PartName="/ppt/media/image3.png" ContentType="image/png"/>
  <Override PartName="/ppt/media/image11.jpeg" ContentType="image/jpeg"/>
  <Override PartName="/ppt/media/image38.png" ContentType="image/png"/>
  <Override PartName="/ppt/media/image36.jpeg" ContentType="image/jpeg"/>
  <Override PartName="/ppt/media/image40.jpeg" ContentType="image/jpeg"/>
  <Override PartName="/ppt/media/image44.png" ContentType="image/png"/>
  <Override PartName="/ppt/media/image4.png" ContentType="image/png"/>
  <Override PartName="/ppt/media/image39.png" ContentType="image/png"/>
  <Override PartName="/ppt/media/image6.jpeg" ContentType="image/jpeg"/>
  <Override PartName="/ppt/media/image22.png" ContentType="image/png"/>
  <Override PartName="/ppt/media/image29.jpeg" ContentType="image/jpeg"/>
  <Override PartName="/ppt/media/image7.jpeg" ContentType="image/jpeg"/>
  <Override PartName="/ppt/media/image8.jpeg" ContentType="image/jpeg"/>
  <Override PartName="/ppt/media/image25.png" ContentType="image/png"/>
  <Override PartName="/ppt/media/image9.png" ContentType="image/png"/>
  <Override PartName="/ppt/media/image14.png" ContentType="image/png"/>
  <Override PartName="/ppt/media/image10.jpeg" ContentType="image/jpeg"/>
  <Override PartName="/ppt/media/image34.png" ContentType="image/png"/>
  <Override PartName="/ppt/media/image23.png" ContentType="image/png"/>
  <Override PartName="/ppt/media/image26.png" ContentType="image/png"/>
  <Override PartName="/ppt/media/image27.png" ContentType="image/png"/>
  <Override PartName="/ppt/media/image28.png" ContentType="image/png"/>
  <Override PartName="/ppt/media/image30.png" ContentType="image/png"/>
  <Override PartName="/ppt/media/image32.png" ContentType="image/png"/>
  <Override PartName="/ppt/media/image15.jpeg" ContentType="image/jpeg"/>
  <Override PartName="/ppt/media/image33.png" ContentType="image/png"/>
  <Override PartName="/ppt/media/image35.png" ContentType="image/png"/>
  <Override PartName="/ppt/media/image37.png" ContentType="image/png"/>
  <Override PartName="/ppt/media/image42.png" ContentType="image/png"/>
  <Override PartName="/ppt/media/image24.gif" ContentType="image/gif"/>
  <Override PartName="/ppt/media/image16.jpeg" ContentType="image/jpeg"/>
  <Override PartName="/ppt/media/image43.png" ContentType="image/png"/>
  <Override PartName="/ppt/media/image45.png" ContentType="image/png"/>
  <Override PartName="/ppt/media/image46.png" ContentType="image/png"/>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216000" y="812520"/>
            <a:ext cx="7127280" cy="4008960"/>
          </a:xfrm>
          <a:prstGeom prst="rect">
            <a:avLst/>
          </a:prstGeom>
        </p:spPr>
        <p:txBody>
          <a:bodyPr lIns="0" rIns="0" tIns="0" bIns="0" anchor="ctr"/>
          <a:p>
            <a:r>
              <a:rPr b="0" lang="sv-SE" sz="1800" spc="-1" strike="noStrike">
                <a:solidFill>
                  <a:srgbClr val="000000"/>
                </a:solidFill>
                <a:latin typeface="Arial"/>
              </a:rPr>
              <a:t>Click to move the slide</a:t>
            </a:r>
            <a:endParaRPr b="0" lang="sv-SE" sz="1800" spc="-1" strike="noStrike">
              <a:solidFill>
                <a:srgbClr val="000000"/>
              </a:solidFill>
              <a:latin typeface="Arial"/>
            </a:endParaRPr>
          </a:p>
        </p:txBody>
      </p:sp>
      <p:sp>
        <p:nvSpPr>
          <p:cNvPr id="11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1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2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2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22" name="PlaceHolder 6"/>
          <p:cNvSpPr>
            <a:spLocks noGrp="1"/>
          </p:cNvSpPr>
          <p:nvPr>
            <p:ph type="sldNum"/>
          </p:nvPr>
        </p:nvSpPr>
        <p:spPr>
          <a:xfrm>
            <a:off x="4278960" y="10157400"/>
            <a:ext cx="3280680" cy="534240"/>
          </a:xfrm>
          <a:prstGeom prst="rect">
            <a:avLst/>
          </a:prstGeom>
        </p:spPr>
        <p:txBody>
          <a:bodyPr lIns="0" rIns="0" tIns="0" bIns="0" anchor="b"/>
          <a:p>
            <a:pPr algn="r"/>
            <a:fld id="{2DC5B6E3-28C0-44F6-958B-4C74513C1481}"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Img"/>
          </p:nvPr>
        </p:nvSpPr>
        <p:spPr>
          <a:xfrm>
            <a:off x="216000" y="812520"/>
            <a:ext cx="7127280" cy="4008960"/>
          </a:xfrm>
          <a:prstGeom prst="rect">
            <a:avLst/>
          </a:prstGeom>
        </p:spPr>
      </p:sp>
      <p:sp>
        <p:nvSpPr>
          <p:cNvPr id="27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SMNH = Swedish Museum of Natural History</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1107000" y="812520"/>
            <a:ext cx="5345280" cy="4008960"/>
          </a:xfrm>
          <a:prstGeom prst="rect">
            <a:avLst/>
          </a:prstGeom>
        </p:spPr>
      </p:sp>
      <p:sp>
        <p:nvSpPr>
          <p:cNvPr id="286" name="PlaceHolder 2"/>
          <p:cNvSpPr>
            <a:spLocks noGrp="1"/>
          </p:cNvSpPr>
          <p:nvPr>
            <p:ph type="body"/>
          </p:nvPr>
        </p:nvSpPr>
        <p:spPr>
          <a:xfrm>
            <a:off x="756000" y="5078520"/>
            <a:ext cx="6047640" cy="3059640"/>
          </a:xfrm>
          <a:prstGeom prst="rect">
            <a:avLst/>
          </a:prstGeom>
        </p:spPr>
        <p:txBody>
          <a:bodyPr lIns="0" rIns="0" tIns="0" bIns="0"/>
          <a:p>
            <a:r>
              <a:rPr b="0" lang="en-US" sz="2000" spc="-1" strike="noStrike">
                <a:latin typeface="Arial"/>
              </a:rPr>
              <a:t>Running the service </a:t>
            </a:r>
            <a:r>
              <a:rPr b="1" lang="en-US" sz="2000" spc="-1" strike="noStrike">
                <a:latin typeface="Arial"/>
              </a:rPr>
              <a:t>locally</a:t>
            </a:r>
            <a:r>
              <a:rPr b="0" lang="en-US" sz="2000" spc="-1" strike="noStrike">
                <a:latin typeface="Arial"/>
              </a:rPr>
              <a:t> at our museum.</a:t>
            </a:r>
            <a:endParaRPr b="0" lang="en-US" sz="2000" spc="-1" strike="noStrike">
              <a:latin typeface="Arial"/>
            </a:endParaRPr>
          </a:p>
          <a:p>
            <a:r>
              <a:rPr b="0" lang="en-US" sz="2000" spc="-1" strike="noStrike">
                <a:latin typeface="Arial"/>
              </a:rPr>
              <a:t>Access restricted, you have to sit within the museums network ….</a:t>
            </a:r>
            <a:endParaRPr b="0" lang="en-US" sz="2000" spc="-1" strike="noStrike">
              <a:latin typeface="Arial"/>
            </a:endParaRPr>
          </a:p>
          <a:p>
            <a:endParaRPr b="0" lang="en-US" sz="2000" spc="-1" strike="noStrike">
              <a:latin typeface="Arial"/>
            </a:endParaRPr>
          </a:p>
          <a:p>
            <a:r>
              <a:rPr b="0" lang="en-US" sz="2000" spc="-1" strike="noStrike">
                <a:latin typeface="Arial"/>
              </a:rPr>
              <a:t>The system is not open sourced yet; we get the binaries and db-changes when asked for</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107000" y="812520"/>
            <a:ext cx="5345280" cy="4008960"/>
          </a:xfrm>
          <a:prstGeom prst="rect">
            <a:avLst/>
          </a:prstGeom>
        </p:spPr>
      </p:sp>
      <p:sp>
        <p:nvSpPr>
          <p:cNvPr id="28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Citizen science = hunters</a:t>
            </a:r>
            <a:endParaRPr b="0" lang="en-US" sz="2000" spc="-1" strike="noStrike">
              <a:latin typeface="Arial"/>
            </a:endParaRPr>
          </a:p>
          <a:p>
            <a:r>
              <a:rPr b="0" lang="en-US" sz="2000" spc="-1" strike="noStrike">
                <a:latin typeface="Arial"/>
              </a:rPr>
              <a:t>‘</a:t>
            </a:r>
            <a:r>
              <a:rPr b="0" lang="en-US" sz="2000" spc="-1" strike="noStrike">
                <a:latin typeface="Arial"/>
              </a:rPr>
              <a:t>dna school ‘ on the nrm homepage -</a:t>
            </a:r>
            <a:endParaRPr b="0" lang="en-US" sz="2000" spc="-1" strike="noStrike">
              <a:latin typeface="Arial"/>
            </a:endParaRPr>
          </a:p>
          <a:p>
            <a:r>
              <a:rPr b="0" lang="en-US" sz="2000" spc="-1" strike="noStrike">
                <a:latin typeface="Arial"/>
              </a:rPr>
              <a:t>A reoccurring project …   </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181160" y="696960"/>
            <a:ext cx="4647240" cy="3485160"/>
          </a:xfrm>
          <a:prstGeom prst="rect">
            <a:avLst/>
          </a:prstGeom>
        </p:spPr>
      </p:sp>
      <p:sp>
        <p:nvSpPr>
          <p:cNvPr id="290" name="PlaceHolder 2"/>
          <p:cNvSpPr>
            <a:spLocks noGrp="1"/>
          </p:cNvSpPr>
          <p:nvPr>
            <p:ph type="body"/>
          </p:nvPr>
        </p:nvSpPr>
        <p:spPr>
          <a:xfrm>
            <a:off x="701640" y="4416480"/>
            <a:ext cx="5605920" cy="4182120"/>
          </a:xfrm>
          <a:prstGeom prst="rect">
            <a:avLst/>
          </a:prstGeom>
        </p:spPr>
        <p:txBody>
          <a:bodyPr lIns="93240" rIns="93240" tIns="46440" bIns="46440"/>
          <a:p>
            <a:pPr marL="171360" indent="-170280">
              <a:lnSpc>
                <a:spcPct val="100000"/>
              </a:lnSpc>
              <a:buClr>
                <a:srgbClr val="000000"/>
              </a:buClr>
              <a:buFont typeface="Arial"/>
              <a:buChar char="•"/>
            </a:pPr>
            <a:r>
              <a:rPr b="0" lang="en-US" sz="2000" spc="-1" strike="noStrike">
                <a:latin typeface="Arial"/>
              </a:rPr>
              <a:t>The major shift with NGS projects is the scale difference between Sanger and NGS machines.</a:t>
            </a:r>
            <a:endParaRPr b="0" lang="en-US" sz="2000" spc="-1" strike="noStrike">
              <a:latin typeface="Arial"/>
            </a:endParaRPr>
          </a:p>
          <a:p>
            <a:pPr marL="171360" indent="-170280">
              <a:lnSpc>
                <a:spcPct val="100000"/>
              </a:lnSpc>
              <a:buClr>
                <a:srgbClr val="000000"/>
              </a:buClr>
              <a:buFont typeface="Arial"/>
              <a:buChar char="•"/>
            </a:pPr>
            <a:r>
              <a:rPr b="0" lang="en-US" sz="2000" spc="-1" strike="noStrike">
                <a:latin typeface="Arial"/>
              </a:rPr>
              <a:t>Due to the major amounts of Sequence Data, High Performance Computers are ideal for completing data analysis</a:t>
            </a:r>
            <a:endParaRPr b="0" lang="en-US" sz="2000" spc="-1" strike="noStrike">
              <a:latin typeface="Arial"/>
            </a:endParaRPr>
          </a:p>
        </p:txBody>
      </p:sp>
      <p:sp>
        <p:nvSpPr>
          <p:cNvPr id="291" name="CustomShape 3"/>
          <p:cNvSpPr/>
          <p:nvPr/>
        </p:nvSpPr>
        <p:spPr>
          <a:xfrm>
            <a:off x="3970440" y="8829720"/>
            <a:ext cx="3037320" cy="464040"/>
          </a:xfrm>
          <a:prstGeom prst="rect">
            <a:avLst/>
          </a:prstGeom>
          <a:noFill/>
          <a:ln>
            <a:noFill/>
          </a:ln>
        </p:spPr>
        <p:style>
          <a:lnRef idx="0"/>
          <a:fillRef idx="0"/>
          <a:effectRef idx="0"/>
          <a:fontRef idx="minor"/>
        </p:style>
        <p:txBody>
          <a:bodyPr lIns="93240" rIns="93240" tIns="46440" bIns="46440" anchor="b"/>
          <a:p>
            <a:pPr algn="r">
              <a:lnSpc>
                <a:spcPct val="100000"/>
              </a:lnSpc>
            </a:pPr>
            <a:fld id="{09BDE704-5596-4226-9169-AEC13788658D}" type="slidenum">
              <a:rPr b="0" lang="en-US" sz="1200" spc="-1" strike="noStrike">
                <a:solidFill>
                  <a:srgbClr val="000000"/>
                </a:solidFill>
                <a:latin typeface="Arial"/>
                <a:ea typeface="ＭＳ Ｐゴシック"/>
              </a:rPr>
              <a:t>1</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143000" y="685800"/>
            <a:ext cx="4571640" cy="3428640"/>
          </a:xfrm>
          <a:prstGeom prst="rect">
            <a:avLst/>
          </a:prstGeom>
        </p:spPr>
      </p:sp>
      <p:sp>
        <p:nvSpPr>
          <p:cNvPr id="274" name="PlaceHolder 2"/>
          <p:cNvSpPr>
            <a:spLocks noGrp="1"/>
          </p:cNvSpPr>
          <p:nvPr>
            <p:ph type="body"/>
          </p:nvPr>
        </p:nvSpPr>
        <p:spPr>
          <a:xfrm>
            <a:off x="914400" y="4343400"/>
            <a:ext cx="5028840" cy="4114440"/>
          </a:xfrm>
          <a:prstGeom prst="rect">
            <a:avLst/>
          </a:prstGeom>
        </p:spPr>
        <p:txBody>
          <a:bodyPr lIns="0" rIns="0" tIns="0" bIns="0"/>
          <a:p>
            <a:pPr marL="216000" indent="-216000">
              <a:lnSpc>
                <a:spcPct val="100000"/>
              </a:lnSpc>
            </a:pPr>
            <a:r>
              <a:rPr b="0" lang="en-US" sz="1200" spc="-1" strike="noStrike">
                <a:solidFill>
                  <a:srgbClr val="000000"/>
                </a:solidFill>
                <a:latin typeface="Times New Roman"/>
              </a:rPr>
              <a:t>Our defintion of a ‘modern information system’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Bulk editing:</a:t>
            </a: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Able to export after filtering data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Rodrigo:</a:t>
            </a: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 </a:t>
            </a:r>
            <a:r>
              <a:rPr b="0" lang="en-US" sz="1200" spc="-1" strike="noStrike">
                <a:solidFill>
                  <a:srgbClr val="000000"/>
                </a:solidFill>
                <a:latin typeface="Times New Roman"/>
              </a:rPr>
              <a:t>We use SeqDB as a main information management system for NRMs DNA archive, as well as for the temporary DNA collections used in research projects and environmental monitoring activities”..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Thomas:</a:t>
            </a: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traceability”</a:t>
            </a:r>
            <a:endParaRPr b="0" lang="en-US" sz="1200" spc="-1" strike="noStrike">
              <a:latin typeface="Arial"/>
            </a:endParaRPr>
          </a:p>
          <a:p>
            <a:pPr marL="216000" indent="-216000">
              <a:lnSpc>
                <a:spcPct val="100000"/>
              </a:lnSpc>
            </a:pPr>
            <a:r>
              <a:rPr b="0" lang="en-US" sz="1200" spc="-1" strike="noStrike">
                <a:solidFill>
                  <a:srgbClr val="000000"/>
                </a:solidFill>
                <a:latin typeface="Times New Roman"/>
              </a:rPr>
              <a:t>“</a:t>
            </a:r>
            <a:r>
              <a:rPr b="0" lang="en-US" sz="1200" spc="-1" strike="noStrike">
                <a:solidFill>
                  <a:srgbClr val="000000"/>
                </a:solidFill>
                <a:latin typeface="Times New Roman"/>
              </a:rPr>
              <a:t>transparency to external partners :  we insert/import – available in the public interface “</a:t>
            </a: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143000" y="685440"/>
            <a:ext cx="4571640" cy="3428640"/>
          </a:xfrm>
          <a:prstGeom prst="rect">
            <a:avLst/>
          </a:prstGeom>
        </p:spPr>
      </p:sp>
      <p:sp>
        <p:nvSpPr>
          <p:cNvPr id="276" name="PlaceHolder 2"/>
          <p:cNvSpPr>
            <a:spLocks noGrp="1"/>
          </p:cNvSpPr>
          <p:nvPr>
            <p:ph type="body"/>
          </p:nvPr>
        </p:nvSpPr>
        <p:spPr>
          <a:xfrm>
            <a:off x="914400" y="4343400"/>
            <a:ext cx="5028840" cy="4800600"/>
          </a:xfrm>
          <a:prstGeom prst="rect">
            <a:avLst/>
          </a:prstGeom>
        </p:spPr>
        <p:txBody>
          <a:bodyPr lIns="0" rIns="0" tIns="0" bIns="0"/>
          <a:p>
            <a:pPr marL="216000" indent="-216000">
              <a:lnSpc>
                <a:spcPct val="100000"/>
              </a:lnSpc>
              <a:spcBef>
                <a:spcPts val="561"/>
              </a:spcBef>
            </a:pPr>
            <a:r>
              <a:rPr b="0" lang="en-US" sz="1200" spc="-1" strike="noStrike">
                <a:solidFill>
                  <a:srgbClr val="000000"/>
                </a:solidFill>
                <a:latin typeface="Calibri"/>
                <a:ea typeface="ＭＳ Ｐゴシック"/>
              </a:rPr>
              <a:t>Web accessible application backed by a relation database</a:t>
            </a:r>
            <a:endParaRPr b="0" lang="en-US" sz="1200" spc="-1" strike="noStrike">
              <a:latin typeface="Arial"/>
            </a:endParaRPr>
          </a:p>
          <a:p>
            <a:pPr marL="216000" indent="-216000">
              <a:lnSpc>
                <a:spcPct val="100000"/>
              </a:lnSpc>
              <a:spcBef>
                <a:spcPts val="561"/>
              </a:spcBef>
            </a:pPr>
            <a:r>
              <a:rPr b="0" lang="en-US" sz="1200" spc="-1" strike="noStrike">
                <a:solidFill>
                  <a:srgbClr val="000000"/>
                </a:solidFill>
                <a:latin typeface="Calibri"/>
                <a:ea typeface="ＭＳ Ｐゴシック"/>
              </a:rPr>
              <a:t>Provides standards compliant information management for </a:t>
            </a:r>
            <a:r>
              <a:rPr b="1" lang="en-US" sz="1200" spc="-1" strike="noStrike">
                <a:solidFill>
                  <a:srgbClr val="000000"/>
                </a:solidFill>
                <a:latin typeface="Calibri"/>
                <a:ea typeface="ＭＳ Ｐゴシック"/>
              </a:rPr>
              <a:t>Collection Record to DNA Sequence</a:t>
            </a:r>
            <a:r>
              <a:rPr b="0" lang="en-US" sz="1200" spc="-1" strike="noStrike">
                <a:solidFill>
                  <a:srgbClr val="000000"/>
                </a:solidFill>
                <a:latin typeface="Calibri"/>
                <a:ea typeface="ＭＳ Ｐゴシック"/>
              </a:rPr>
              <a:t> Workflows</a:t>
            </a:r>
            <a:endParaRPr b="0" lang="en-US" sz="1200" spc="-1" strike="noStrike">
              <a:latin typeface="Arial"/>
            </a:endParaRPr>
          </a:p>
          <a:p>
            <a:pPr marL="216000" indent="-216000">
              <a:lnSpc>
                <a:spcPct val="100000"/>
              </a:lnSpc>
            </a:pPr>
            <a:r>
              <a:rPr b="0" lang="en-US" sz="1200" spc="-1" strike="noStrike">
                <a:solidFill>
                  <a:srgbClr val="00b050"/>
                </a:solidFill>
                <a:latin typeface="Calibri"/>
                <a:ea typeface="ＭＳ Ｐゴシック"/>
              </a:rPr>
              <a:t>Darwin Core Compliant ?</a:t>
            </a:r>
            <a:endParaRPr b="0" lang="en-US" sz="1200" spc="-1" strike="noStrike">
              <a:latin typeface="Arial"/>
            </a:endParaRPr>
          </a:p>
          <a:p>
            <a:pPr marL="216000" indent="-216000">
              <a:lnSpc>
                <a:spcPct val="100000"/>
              </a:lnSpc>
            </a:pPr>
            <a:r>
              <a:rPr b="0" lang="en-US" sz="1200" spc="-1" strike="noStrike">
                <a:solidFill>
                  <a:srgbClr val="00b050"/>
                </a:solidFill>
                <a:latin typeface="Calibri"/>
                <a:ea typeface="ＭＳ Ｐゴシック"/>
              </a:rPr>
              <a:t>- var hittar jag det i Seqdb ? Fråga James …. vad betyder detta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Provides standards compliant information management for </a:t>
            </a:r>
            <a:r>
              <a:rPr b="1" lang="en-US" sz="1200" spc="-1" strike="noStrike">
                <a:solidFill>
                  <a:srgbClr val="3333ff"/>
                </a:solidFill>
                <a:latin typeface="Calibri"/>
                <a:ea typeface="ＭＳ Ｐゴシック"/>
              </a:rPr>
              <a:t>Collection Record ( länk till Permanent collection)  to DNA Sequence</a:t>
            </a:r>
            <a:r>
              <a:rPr b="0" lang="en-US" sz="1200" spc="-1" strike="noStrike">
                <a:solidFill>
                  <a:srgbClr val="3333ff"/>
                </a:solidFill>
                <a:latin typeface="Calibri"/>
                <a:ea typeface="ＭＳ Ｐゴシック"/>
              </a:rPr>
              <a:t> Workflows</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Compliant to both MixS, Genomic Standard Consortium, and DwcA. MixS – minimum information …..</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a:t>
            </a:r>
            <a:r>
              <a:rPr b="0" lang="en-US" sz="1200" spc="-1" strike="noStrike">
                <a:solidFill>
                  <a:srgbClr val="3333ff"/>
                </a:solidFill>
                <a:latin typeface="Calibri"/>
                <a:ea typeface="ＭＳ Ｐゴシック"/>
              </a:rPr>
              <a:t>beskriva sitt projekt …. ‘ - hur har man gjort … </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Rodrigo : “ The alternatives to SeqDB would be:</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a)        To use a commercial Lab Information Management System (LIMS)</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https://www.labsexplorer.com/c/2017-review-of-lab-information-management-systems-lims_23</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Which might not have the same features for natural history collections as SeqDB</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b)      To develop a system in-house, which would probably take too long</a:t>
            </a:r>
            <a:endParaRPr b="0" lang="en-US" sz="1200" spc="-1" strike="noStrike">
              <a:latin typeface="Arial"/>
            </a:endParaRPr>
          </a:p>
          <a:p>
            <a:pPr marL="216000" indent="-216000">
              <a:lnSpc>
                <a:spcPct val="100000"/>
              </a:lnSpc>
            </a:pPr>
            <a:r>
              <a:rPr b="0" lang="en-US" sz="1200" spc="-1" strike="noStrike">
                <a:solidFill>
                  <a:srgbClr val="3333ff"/>
                </a:solidFill>
                <a:latin typeface="Calibri"/>
                <a:ea typeface="ＭＳ Ｐゴシック"/>
              </a:rPr>
              <a:t>c)       To continue using excel sheets and/or Microsoft access or a similar database software which is not sustainable in the long term, and doesn’t have the advantages of keeping track of lab workflows.”</a:t>
            </a: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1107000" y="812520"/>
            <a:ext cx="5345280" cy="4008960"/>
          </a:xfrm>
          <a:prstGeom prst="rect">
            <a:avLst/>
          </a:prstGeom>
        </p:spPr>
      </p:sp>
      <p:sp>
        <p:nvSpPr>
          <p:cNvPr id="27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A  simplified figure:</a:t>
            </a:r>
            <a:endParaRPr b="0" lang="en-US" sz="2000" spc="-1" strike="noStrike">
              <a:latin typeface="Arial"/>
            </a:endParaRPr>
          </a:p>
          <a:p>
            <a:r>
              <a:rPr b="0" lang="en-US" sz="2000" spc="-1" strike="noStrike">
                <a:latin typeface="Arial"/>
              </a:rPr>
              <a:t>Rodrigo wrote</a:t>
            </a:r>
            <a:endParaRPr b="0" lang="en-US" sz="2000" spc="-1" strike="noStrike">
              <a:latin typeface="Arial"/>
            </a:endParaRPr>
          </a:p>
          <a:p>
            <a:r>
              <a:rPr b="0" lang="en-US" sz="2000" spc="-1" strike="noStrike">
                <a:latin typeface="Arial"/>
              </a:rPr>
              <a:t> “</a:t>
            </a:r>
            <a:r>
              <a:rPr b="0" lang="en-US" sz="2000" spc="-1" strike="noStrike">
                <a:latin typeface="Arial"/>
              </a:rPr>
              <a:t>SeqDB has features to account for extra steps of</a:t>
            </a:r>
            <a:endParaRPr b="0" lang="en-US" sz="2000" spc="-1" strike="noStrike">
              <a:latin typeface="Arial"/>
            </a:endParaRPr>
          </a:p>
          <a:p>
            <a:r>
              <a:rPr b="0" lang="en-US" sz="2000" spc="-1" strike="noStrike">
                <a:latin typeface="Arial"/>
              </a:rPr>
              <a:t>the sanger sequencing workflow. If you want to highlight that the steps can include in order: Specimen, DNA extraction, PCR, Sequencing reaction, consensus DNA barcode. “</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107000" y="812520"/>
            <a:ext cx="5345280" cy="4008960"/>
          </a:xfrm>
          <a:prstGeom prst="rect">
            <a:avLst/>
          </a:prstGeom>
        </p:spPr>
      </p:sp>
      <p:sp>
        <p:nvSpPr>
          <p:cNvPr id="28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A  simplified figure:</a:t>
            </a:r>
            <a:endParaRPr b="0" lang="en-US" sz="2000" spc="-1" strike="noStrike">
              <a:latin typeface="Arial"/>
            </a:endParaRPr>
          </a:p>
          <a:p>
            <a:r>
              <a:rPr b="0" lang="en-US" sz="2000" spc="-1" strike="noStrike">
                <a:latin typeface="Arial"/>
              </a:rPr>
              <a:t>Rodrigo wrote “Specimen, DNA extraction, PCR,</a:t>
            </a:r>
            <a:endParaRPr b="0" lang="en-US" sz="2000" spc="-1" strike="noStrike">
              <a:latin typeface="Arial"/>
            </a:endParaRPr>
          </a:p>
          <a:p>
            <a:r>
              <a:rPr b="0" lang="en-US" sz="2000" spc="-1" strike="noStrike">
                <a:latin typeface="Arial"/>
              </a:rPr>
              <a:t>Genotyping analysis.”</a:t>
            </a:r>
            <a:endParaRPr b="0" lang="en-US" sz="2000" spc="-1" strike="noStrike">
              <a:latin typeface="Arial"/>
            </a:endParaRPr>
          </a:p>
          <a:p>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1107000" y="812520"/>
            <a:ext cx="5345280" cy="4008960"/>
          </a:xfrm>
          <a:prstGeom prst="rect">
            <a:avLst/>
          </a:prstGeom>
        </p:spPr>
      </p:sp>
      <p:sp>
        <p:nvSpPr>
          <p:cNvPr id="28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A simplified figure:</a:t>
            </a:r>
            <a:endParaRPr b="0" lang="en-US" sz="2000" spc="-1" strike="noStrike">
              <a:latin typeface="Arial"/>
            </a:endParaRPr>
          </a:p>
          <a:p>
            <a:r>
              <a:rPr b="0" lang="en-US" sz="2000" spc="-1" strike="noStrike">
                <a:latin typeface="Arial"/>
              </a:rPr>
              <a:t>Rodrigo wrote “ Specimen, DNA extraction, Library preparation, sequencing data. “ </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1107000" y="812520"/>
            <a:ext cx="5345280" cy="4008960"/>
          </a:xfrm>
          <a:prstGeom prst="rect">
            <a:avLst/>
          </a:prstGeom>
        </p:spPr>
      </p:sp>
      <p:sp>
        <p:nvSpPr>
          <p:cNvPr id="284"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BOLD exporter- I tested the BOLD exporter with some of the examples  in the test version and it looks pretty straightforward. The samples are exported in FastA format in bulk, with attached information about the ID and taxonomy (genus,species) of each specimen. The format is ready to be imported into BOLD.</a:t>
            </a:r>
            <a:endParaRPr b="0" lang="en-US" sz="2000" spc="-1" strike="noStrike">
              <a:latin typeface="Arial"/>
            </a:endParaRPr>
          </a:p>
          <a:p>
            <a:endParaRPr b="0" lang="en-US" sz="2000" spc="-1" strike="noStrike">
              <a:latin typeface="Arial"/>
            </a:endParaRPr>
          </a:p>
          <a:p>
            <a:r>
              <a:rPr b="0" lang="en-US" sz="2000" spc="-1" strike="noStrike">
                <a:latin typeface="Arial"/>
              </a:rPr>
              <a:t>“ </a:t>
            </a:r>
            <a:r>
              <a:rPr b="0" lang="en-US" sz="2000" spc="-1" strike="noStrike">
                <a:latin typeface="Arial"/>
              </a:rPr>
              <a:t>We use SeqDB as a main information management system for NRMs DNA archive, as well as for the temporary DNA collections used in research projects and environmental monitoring activities”.</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2800" spc="-1" strike="noStrike">
              <a:solidFill>
                <a:srgbClr val="000000"/>
              </a:solid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endParaRPr b="0" lang="sv-SE" sz="1800" spc="-1" strike="noStrike">
              <a:solidFill>
                <a:srgbClr val="000000"/>
              </a:solid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2800" spc="-1" strike="noStrike">
              <a:solidFill>
                <a:srgbClr val="000000"/>
              </a:solid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objekt 5" descr=""/>
          <p:cNvPicPr/>
          <p:nvPr/>
        </p:nvPicPr>
        <p:blipFill>
          <a:blip r:embed="rId2"/>
          <a:stretch/>
        </p:blipFill>
        <p:spPr>
          <a:xfrm>
            <a:off x="0" y="0"/>
            <a:ext cx="9143640" cy="6856200"/>
          </a:xfrm>
          <a:prstGeom prst="rect">
            <a:avLst/>
          </a:prstGeom>
          <a:ln>
            <a:noFill/>
          </a:ln>
        </p:spPr>
      </p:pic>
      <p:sp>
        <p:nvSpPr>
          <p:cNvPr id="1" name="PlaceHolder 1"/>
          <p:cNvSpPr>
            <a:spLocks noGrp="1"/>
          </p:cNvSpPr>
          <p:nvPr>
            <p:ph type="title"/>
          </p:nvPr>
        </p:nvSpPr>
        <p:spPr>
          <a:xfrm>
            <a:off x="685800" y="1676520"/>
            <a:ext cx="7772040" cy="456840"/>
          </a:xfrm>
          <a:prstGeom prst="rect">
            <a:avLst/>
          </a:prstGeom>
        </p:spPr>
        <p:txBody>
          <a:bodyPr lIns="0" rIns="0" tIns="0" bIns="0" anchor="ctr"/>
          <a:p>
            <a:r>
              <a:rPr b="0" lang="sv-SE" sz="4400" spc="-1" strike="noStrike">
                <a:solidFill>
                  <a:srgbClr val="000000"/>
                </a:solidFill>
                <a:latin typeface="Arial"/>
              </a:rPr>
              <a:t>Click to edit the title text format</a:t>
            </a:r>
            <a:endParaRPr b="0" lang="sv-SE" sz="4400" spc="-1" strike="noStrike">
              <a:solidFill>
                <a:srgbClr val="000000"/>
              </a:solidFill>
              <a:latin typeface="Arial"/>
            </a:endParaRPr>
          </a:p>
        </p:txBody>
      </p:sp>
      <p:sp>
        <p:nvSpPr>
          <p:cNvPr id="2" name="PlaceHolder 2"/>
          <p:cNvSpPr>
            <a:spLocks noGrp="1"/>
          </p:cNvSpPr>
          <p:nvPr>
            <p:ph type="body"/>
          </p:nvPr>
        </p:nvSpPr>
        <p:spPr>
          <a:xfrm>
            <a:off x="685800" y="2285640"/>
            <a:ext cx="3792240" cy="3809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2800" spc="-1" strike="noStrike">
                <a:solidFill>
                  <a:srgbClr val="000000"/>
                </a:solidFill>
                <a:latin typeface="Arial"/>
              </a:rPr>
              <a:t>Click to edit the outline text format</a:t>
            </a:r>
            <a:endParaRPr b="0" lang="sv-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2800" spc="-1" strike="noStrike">
                <a:solidFill>
                  <a:srgbClr val="000000"/>
                </a:solidFill>
                <a:latin typeface="Arial"/>
              </a:rPr>
              <a:t>Second Outline Level</a:t>
            </a:r>
            <a:endParaRPr b="0" lang="sv-S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2800" spc="-1" strike="noStrike">
                <a:solidFill>
                  <a:srgbClr val="000000"/>
                </a:solidFill>
                <a:latin typeface="Arial"/>
              </a:rPr>
              <a:t>Third Outline Level</a:t>
            </a:r>
            <a:endParaRPr b="0" lang="sv-SE"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2800" spc="-1" strike="noStrike">
                <a:solidFill>
                  <a:srgbClr val="000000"/>
                </a:solidFill>
                <a:latin typeface="Arial"/>
              </a:rPr>
              <a:t>Fourth Outline Level</a:t>
            </a:r>
            <a:endParaRPr b="0" lang="sv-SE"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2800" spc="-1" strike="noStrike">
                <a:solidFill>
                  <a:srgbClr val="000000"/>
                </a:solidFill>
                <a:latin typeface="Arial"/>
              </a:rPr>
              <a:t>Fifth Outline Level</a:t>
            </a:r>
            <a:endParaRPr b="0" lang="sv-SE"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2800" spc="-1" strike="noStrike">
                <a:solidFill>
                  <a:srgbClr val="000000"/>
                </a:solidFill>
                <a:latin typeface="Arial"/>
              </a:rPr>
              <a:t>Sixth Outline Level</a:t>
            </a:r>
            <a:endParaRPr b="0" lang="sv-SE"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2800" spc="-1" strike="noStrike">
                <a:solidFill>
                  <a:srgbClr val="000000"/>
                </a:solidFill>
                <a:latin typeface="Arial"/>
              </a:rPr>
              <a:t>Seventh Outline Level</a:t>
            </a:r>
            <a:endParaRPr b="0" lang="sv-SE" sz="2800" spc="-1" strike="noStrike">
              <a:solidFill>
                <a:srgbClr val="000000"/>
              </a:solidFill>
              <a:latin typeface="Arial"/>
            </a:endParaRPr>
          </a:p>
        </p:txBody>
      </p:sp>
      <p:sp>
        <p:nvSpPr>
          <p:cNvPr id="3" name="PlaceHolder 3"/>
          <p:cNvSpPr>
            <a:spLocks noGrp="1"/>
          </p:cNvSpPr>
          <p:nvPr>
            <p:ph type="body"/>
          </p:nvPr>
        </p:nvSpPr>
        <p:spPr>
          <a:xfrm>
            <a:off x="4668480" y="2285640"/>
            <a:ext cx="3792240" cy="3809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2800" spc="-1" strike="noStrike">
                <a:solidFill>
                  <a:srgbClr val="000000"/>
                </a:solidFill>
                <a:latin typeface="Arial"/>
              </a:rPr>
              <a:t>Click to edit the outline text format</a:t>
            </a:r>
            <a:endParaRPr b="0" lang="sv-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2800" spc="-1" strike="noStrike">
                <a:solidFill>
                  <a:srgbClr val="000000"/>
                </a:solidFill>
                <a:latin typeface="Arial"/>
              </a:rPr>
              <a:t>Second Outline Level</a:t>
            </a:r>
            <a:endParaRPr b="0" lang="sv-S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2800" spc="-1" strike="noStrike">
                <a:solidFill>
                  <a:srgbClr val="000000"/>
                </a:solidFill>
                <a:latin typeface="Arial"/>
              </a:rPr>
              <a:t>Third Outline Level</a:t>
            </a:r>
            <a:endParaRPr b="0" lang="sv-SE"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2800" spc="-1" strike="noStrike">
                <a:solidFill>
                  <a:srgbClr val="000000"/>
                </a:solidFill>
                <a:latin typeface="Arial"/>
              </a:rPr>
              <a:t>Fourth Outline Level</a:t>
            </a:r>
            <a:endParaRPr b="0" lang="sv-SE"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2800" spc="-1" strike="noStrike">
                <a:solidFill>
                  <a:srgbClr val="000000"/>
                </a:solidFill>
                <a:latin typeface="Arial"/>
              </a:rPr>
              <a:t>Fifth Outline Level</a:t>
            </a:r>
            <a:endParaRPr b="0" lang="sv-SE"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2800" spc="-1" strike="noStrike">
                <a:solidFill>
                  <a:srgbClr val="000000"/>
                </a:solidFill>
                <a:latin typeface="Arial"/>
              </a:rPr>
              <a:t>Sixth Outline Level</a:t>
            </a:r>
            <a:endParaRPr b="0" lang="sv-SE"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2800" spc="-1" strike="noStrike">
                <a:solidFill>
                  <a:srgbClr val="000000"/>
                </a:solidFill>
                <a:latin typeface="Arial"/>
              </a:rPr>
              <a:t>Seventh Outline Level</a:t>
            </a:r>
            <a:endParaRPr b="0" lang="sv-SE"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Bildobjekt 5" descr=""/>
          <p:cNvPicPr/>
          <p:nvPr/>
        </p:nvPicPr>
        <p:blipFill>
          <a:blip r:embed="rId2"/>
          <a:stretch/>
        </p:blipFill>
        <p:spPr>
          <a:xfrm>
            <a:off x="0" y="0"/>
            <a:ext cx="9143640" cy="6856200"/>
          </a:xfrm>
          <a:prstGeom prst="rect">
            <a:avLst/>
          </a:prstGeom>
          <a:ln>
            <a:noFill/>
          </a:ln>
        </p:spPr>
      </p:pic>
      <p:sp>
        <p:nvSpPr>
          <p:cNvPr id="41" name="PlaceHolder 1"/>
          <p:cNvSpPr>
            <a:spLocks noGrp="1"/>
          </p:cNvSpPr>
          <p:nvPr>
            <p:ph type="title"/>
          </p:nvPr>
        </p:nvSpPr>
        <p:spPr>
          <a:xfrm>
            <a:off x="685800" y="1676520"/>
            <a:ext cx="7772040" cy="456840"/>
          </a:xfrm>
          <a:prstGeom prst="rect">
            <a:avLst/>
          </a:prstGeom>
        </p:spPr>
        <p:txBody>
          <a:bodyPr lIns="0" rIns="0" tIns="0" bIns="0" anchor="ctr"/>
          <a:p>
            <a:r>
              <a:rPr b="0" lang="sv-SE" sz="4400" spc="-1" strike="noStrike">
                <a:solidFill>
                  <a:srgbClr val="000000"/>
                </a:solidFill>
                <a:latin typeface="Arial"/>
              </a:rPr>
              <a:t>Click to edit the title text format</a:t>
            </a:r>
            <a:endParaRPr b="0" lang="sv-SE" sz="4400" spc="-1" strike="noStrike">
              <a:solidFill>
                <a:srgbClr val="000000"/>
              </a:solidFill>
              <a:latin typeface="Arial"/>
            </a:endParaRPr>
          </a:p>
        </p:txBody>
      </p:sp>
      <p:sp>
        <p:nvSpPr>
          <p:cNvPr id="42" name="PlaceHolder 2"/>
          <p:cNvSpPr>
            <a:spLocks noGrp="1"/>
          </p:cNvSpPr>
          <p:nvPr>
            <p:ph type="body"/>
          </p:nvPr>
        </p:nvSpPr>
        <p:spPr>
          <a:xfrm>
            <a:off x="685800" y="2285640"/>
            <a:ext cx="7772040" cy="3809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2800" spc="-1" strike="noStrike">
                <a:solidFill>
                  <a:srgbClr val="000000"/>
                </a:solidFill>
                <a:latin typeface="Arial"/>
              </a:rPr>
              <a:t>Click to edit the outline text format</a:t>
            </a:r>
            <a:endParaRPr b="0" lang="sv-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2800" spc="-1" strike="noStrike">
                <a:solidFill>
                  <a:srgbClr val="000000"/>
                </a:solidFill>
                <a:latin typeface="Arial"/>
              </a:rPr>
              <a:t>Second Outline Level</a:t>
            </a:r>
            <a:endParaRPr b="0" lang="sv-S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2800" spc="-1" strike="noStrike">
                <a:solidFill>
                  <a:srgbClr val="000000"/>
                </a:solidFill>
                <a:latin typeface="Arial"/>
              </a:rPr>
              <a:t>Third Outline Level</a:t>
            </a:r>
            <a:endParaRPr b="0" lang="sv-SE"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2800" spc="-1" strike="noStrike">
                <a:solidFill>
                  <a:srgbClr val="000000"/>
                </a:solidFill>
                <a:latin typeface="Arial"/>
              </a:rPr>
              <a:t>Fourth Outline Level</a:t>
            </a:r>
            <a:endParaRPr b="0" lang="sv-SE"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2800" spc="-1" strike="noStrike">
                <a:solidFill>
                  <a:srgbClr val="000000"/>
                </a:solidFill>
                <a:latin typeface="Arial"/>
              </a:rPr>
              <a:t>Fifth Outline Level</a:t>
            </a:r>
            <a:endParaRPr b="0" lang="sv-SE"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2800" spc="-1" strike="noStrike">
                <a:solidFill>
                  <a:srgbClr val="000000"/>
                </a:solidFill>
                <a:latin typeface="Arial"/>
              </a:rPr>
              <a:t>Sixth Outline Level</a:t>
            </a:r>
            <a:endParaRPr b="0" lang="sv-SE"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2800" spc="-1" strike="noStrike">
                <a:solidFill>
                  <a:srgbClr val="000000"/>
                </a:solidFill>
                <a:latin typeface="Arial"/>
              </a:rPr>
              <a:t>Seventh Outline Level</a:t>
            </a:r>
            <a:endParaRPr b="0" lang="sv-SE"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r>
              <a:rPr b="0" lang="sv-SE" sz="1800" spc="-1" strike="noStrike">
                <a:solidFill>
                  <a:srgbClr val="000000"/>
                </a:solidFill>
                <a:latin typeface="Arial"/>
              </a:rPr>
              <a:t>Click to edit the title text format</a:t>
            </a:r>
            <a:endParaRPr b="0" lang="sv-SE" sz="1800" spc="-1" strike="noStrike">
              <a:solidFill>
                <a:srgbClr val="000000"/>
              </a:solid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2800" spc="-1" strike="noStrike">
                <a:solidFill>
                  <a:srgbClr val="000000"/>
                </a:solidFill>
                <a:latin typeface="Arial"/>
              </a:rPr>
              <a:t>Click to edit the outline text format</a:t>
            </a:r>
            <a:endParaRPr b="0" lang="sv-SE"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2000" spc="-1" strike="noStrike">
                <a:solidFill>
                  <a:srgbClr val="000000"/>
                </a:solidFill>
                <a:latin typeface="Arial"/>
              </a:rPr>
              <a:t>Second Outline Level</a:t>
            </a:r>
            <a:endParaRPr b="0" lang="sv-SE"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sv-SE" sz="1800" spc="-1" strike="noStrike">
                <a:solidFill>
                  <a:srgbClr val="000000"/>
                </a:solidFill>
                <a:latin typeface="Arial"/>
              </a:rPr>
              <a:t>Fourth Outline Level</a:t>
            </a:r>
            <a:endParaRPr b="0" lang="sv-S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sv-SE" sz="2000" spc="-1" strike="noStrike">
                <a:solidFill>
                  <a:srgbClr val="000000"/>
                </a:solidFill>
                <a:latin typeface="Arial"/>
              </a:rPr>
              <a:t>Fifth Outline Level</a:t>
            </a:r>
            <a:endParaRPr b="0" lang="sv-S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sv-SE" sz="2000" spc="-1" strike="noStrike">
                <a:solidFill>
                  <a:srgbClr val="000000"/>
                </a:solidFill>
                <a:latin typeface="Arial"/>
              </a:rPr>
              <a:t>Sixth Outline Level</a:t>
            </a:r>
            <a:endParaRPr b="0" lang="sv-S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sv-SE" sz="2000" spc="-1" strike="noStrike">
                <a:solidFill>
                  <a:srgbClr val="000000"/>
                </a:solidFill>
                <a:latin typeface="Arial"/>
              </a:rPr>
              <a:t>Seventh Outline Level</a:t>
            </a:r>
            <a:endParaRPr b="0" lang="sv-S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archive.org/details/simplescreenrecorder_seq-2018-09-07_17.30.29" TargetMode="External"/><Relationship Id="rId2" Type="http://schemas.openxmlformats.org/officeDocument/2006/relationships/hyperlink" Target="https://archive.org/details/simplescreenrecorder_seq-2018-09-07_17.57.14" TargetMode="External"/><Relationship Id="rId3"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hyperlink" Target="https://archive.org/details/simplescreenrecorder-2018-09-06_20.31.16"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jpe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jpeg"/><Relationship Id="rId10" Type="http://schemas.openxmlformats.org/officeDocument/2006/relationships/image" Target="../media/image37.png"/><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image" Target="../media/image40.jpeg"/><Relationship Id="rId14" Type="http://schemas.openxmlformats.org/officeDocument/2006/relationships/image" Target="../media/image41.png"/><Relationship Id="rId15" Type="http://schemas.openxmlformats.org/officeDocument/2006/relationships/image" Target="../media/image42.png"/><Relationship Id="rId16" Type="http://schemas.openxmlformats.org/officeDocument/2006/relationships/image" Target="../media/image43.png"/><Relationship Id="rId17" Type="http://schemas.openxmlformats.org/officeDocument/2006/relationships/image" Target="../media/image44.png"/><Relationship Id="rId18" Type="http://schemas.openxmlformats.org/officeDocument/2006/relationships/image" Target="../media/image45.png"/><Relationship Id="rId19" Type="http://schemas.openxmlformats.org/officeDocument/2006/relationships/image" Target="../media/image46.png"/><Relationship Id="rId20" Type="http://schemas.openxmlformats.org/officeDocument/2006/relationships/image" Target="../media/image47.png"/><Relationship Id="rId21" Type="http://schemas.openxmlformats.org/officeDocument/2006/relationships/image" Target="../media/image48.png"/><Relationship Id="rId22" Type="http://schemas.openxmlformats.org/officeDocument/2006/relationships/slideLayout" Target="../slideLayouts/slideLayout25.xml"/><Relationship Id="rId23"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png"/><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slideLayout" Target="../slideLayouts/slideLayout13.xml"/><Relationship Id="rId10"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4.gi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40080" y="1766880"/>
            <a:ext cx="7772040" cy="914760"/>
          </a:xfrm>
          <a:prstGeom prst="rect">
            <a:avLst/>
          </a:prstGeom>
          <a:noFill/>
          <a:ln>
            <a:noFill/>
          </a:ln>
        </p:spPr>
        <p:style>
          <a:lnRef idx="0"/>
          <a:fillRef idx="0"/>
          <a:effectRef idx="0"/>
          <a:fontRef idx="minor"/>
        </p:style>
        <p:txBody>
          <a:bodyPr lIns="0" rIns="0" tIns="0" bIns="0" anchor="ctr"/>
          <a:p>
            <a:pPr>
              <a:lnSpc>
                <a:spcPct val="100000"/>
              </a:lnSpc>
            </a:pPr>
            <a:r>
              <a:rPr b="1" lang="en-US" sz="2000" spc="-1" strike="noStrike">
                <a:solidFill>
                  <a:srgbClr val="00000a"/>
                </a:solidFill>
                <a:latin typeface="Calibri"/>
                <a:ea typeface="Calibri"/>
              </a:rPr>
              <a:t>Introducing a sequence database management system at the Swedish Museum of Natural History [and how to export to external systems]</a:t>
            </a:r>
            <a:endParaRPr b="0" lang="en-US" sz="2000" spc="-1" strike="noStrike">
              <a:latin typeface="Arial"/>
            </a:endParaRPr>
          </a:p>
        </p:txBody>
      </p:sp>
      <p:sp>
        <p:nvSpPr>
          <p:cNvPr id="124" name="CustomShape 2"/>
          <p:cNvSpPr/>
          <p:nvPr/>
        </p:nvSpPr>
        <p:spPr>
          <a:xfrm>
            <a:off x="685800" y="2773800"/>
            <a:ext cx="7726320" cy="344376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a:lnSpc>
                <a:spcPct val="100000"/>
              </a:lnSpc>
            </a:pPr>
            <a:r>
              <a:rPr b="0" lang="en-US" sz="1400" spc="-1" strike="noStrike">
                <a:solidFill>
                  <a:srgbClr val="000000"/>
                </a:solidFill>
                <a:latin typeface="Arial"/>
                <a:ea typeface="DejaVu Sans"/>
              </a:rPr>
              <a:t>Ingimar Erlingsson / Ингимар Эрлингссон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Systemdeveloper</a:t>
            </a:r>
            <a:endParaRPr b="0" lang="en-US" sz="1400" spc="-1" strike="noStrike">
              <a:latin typeface="Arial"/>
            </a:endParaRPr>
          </a:p>
          <a:p>
            <a:pPr>
              <a:lnSpc>
                <a:spcPct val="100000"/>
              </a:lnSpc>
            </a:pPr>
            <a:r>
              <a:rPr b="0" lang="en-US" sz="1400" spc="-1" strike="noStrike">
                <a:solidFill>
                  <a:srgbClr val="000000"/>
                </a:solidFill>
                <a:latin typeface="Arial"/>
                <a:ea typeface="DejaVu Sans"/>
              </a:rPr>
              <a:t>Bioinformatics and Genetics at the Swedish Museum of Natural History  </a:t>
            </a:r>
            <a:endParaRPr b="0" lang="en-US" sz="1400" spc="-1" strike="noStrike">
              <a:latin typeface="Arial"/>
            </a:endParaRPr>
          </a:p>
          <a:p>
            <a:pPr>
              <a:lnSpc>
                <a:spcPct val="100000"/>
              </a:lnSpc>
            </a:pPr>
            <a:endParaRPr b="0" lang="en-US" sz="1400" spc="-1" strike="noStrike">
              <a:latin typeface="Arial"/>
            </a:endParaRPr>
          </a:p>
          <a:p>
            <a:pPr algn="r">
              <a:lnSpc>
                <a:spcPct val="100000"/>
              </a:lnSpc>
            </a:pPr>
            <a:endParaRPr b="0" lang="en-US" sz="1400" spc="-1" strike="noStrike">
              <a:latin typeface="Arial"/>
            </a:endParaRPr>
          </a:p>
          <a:p>
            <a:pPr algn="r">
              <a:lnSpc>
                <a:spcPct val="100000"/>
              </a:lnSpc>
            </a:pPr>
            <a:endParaRPr b="0" lang="en-US" sz="1400" spc="-1" strike="noStrike">
              <a:latin typeface="Arial"/>
            </a:endParaRPr>
          </a:p>
          <a:p>
            <a:pPr algn="r">
              <a:lnSpc>
                <a:spcPct val="100000"/>
              </a:lnSpc>
            </a:pPr>
            <a:endParaRPr b="0" lang="en-US" sz="1400" spc="-1" strike="noStrike">
              <a:latin typeface="Arial"/>
            </a:endParaRPr>
          </a:p>
          <a:p>
            <a:pPr algn="r">
              <a:lnSpc>
                <a:spcPct val="100000"/>
              </a:lnSpc>
            </a:pPr>
            <a:r>
              <a:rPr b="0" lang="en-US" sz="1400" spc="-1" strike="noStrike">
                <a:solidFill>
                  <a:srgbClr val="000000"/>
                </a:solidFill>
                <a:latin typeface="Arial"/>
                <a:ea typeface="DejaVu Sans"/>
              </a:rPr>
              <a:t>Ingimar.Erlingsson@nrm.se</a:t>
            </a:r>
            <a:endParaRPr b="0" lang="en-US" sz="1400" spc="-1" strike="noStrike">
              <a:latin typeface="Arial"/>
            </a:endParaRPr>
          </a:p>
          <a:p>
            <a:pPr>
              <a:lnSpc>
                <a:spcPct val="100000"/>
              </a:lnSpc>
            </a:pPr>
            <a:endParaRPr b="0" lang="en-US" sz="1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0" y="64008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ffffff"/>
                </a:solidFill>
                <a:latin typeface="Arial"/>
                <a:ea typeface="DejaVu Sans"/>
              </a:rPr>
              <a:t>Implementing SeqDB at the Museum</a:t>
            </a:r>
            <a:endParaRPr b="0" lang="en-US" sz="2400" spc="-1" strike="noStrike">
              <a:latin typeface="Arial"/>
            </a:endParaRPr>
          </a:p>
        </p:txBody>
      </p:sp>
      <p:sp>
        <p:nvSpPr>
          <p:cNvPr id="200" name="CustomShape 2"/>
          <p:cNvSpPr/>
          <p:nvPr/>
        </p:nvSpPr>
        <p:spPr>
          <a:xfrm>
            <a:off x="457200" y="1737360"/>
            <a:ext cx="8000640" cy="4357800"/>
          </a:xfrm>
          <a:prstGeom prst="rect">
            <a:avLst/>
          </a:prstGeom>
          <a:noFill/>
          <a:ln>
            <a:noFill/>
          </a:ln>
        </p:spPr>
        <p:style>
          <a:lnRef idx="0"/>
          <a:fillRef idx="0"/>
          <a:effectRef idx="0"/>
          <a:fontRef idx="minor"/>
        </p:style>
        <p:txBody>
          <a:bodyPr lIns="0" rIns="0" tIns="0" bIns="0">
            <a:normAutofit/>
          </a:bodyPr>
          <a:p>
            <a:pPr marL="342720" indent="-342360">
              <a:lnSpc>
                <a:spcPct val="100000"/>
              </a:lnSpc>
              <a:buClr>
                <a:srgbClr val="000000"/>
              </a:buClr>
              <a:buFont typeface="Times"/>
              <a:buChar char="•"/>
            </a:pPr>
            <a:r>
              <a:rPr b="1" lang="en-US" sz="2000" spc="-1" strike="noStrike">
                <a:solidFill>
                  <a:srgbClr val="000000"/>
                </a:solidFill>
                <a:latin typeface="Arial"/>
                <a:ea typeface="DejaVu Sans"/>
              </a:rPr>
              <a:t>G</a:t>
            </a:r>
            <a:r>
              <a:rPr b="0" lang="en-US" sz="2000" spc="-1" strike="noStrike">
                <a:solidFill>
                  <a:srgbClr val="000000"/>
                </a:solidFill>
                <a:latin typeface="Arial"/>
                <a:ea typeface="DejaVu Sans"/>
              </a:rPr>
              <a:t>athering requirements from CGI and the DNA-Lab</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Does SeqDB support our 3 use cases ?</a:t>
            </a:r>
            <a:endParaRPr b="0" lang="en-US" sz="1800" spc="-1" strike="noStrike">
              <a:latin typeface="Arial"/>
            </a:endParaRPr>
          </a:p>
          <a:p>
            <a:pPr>
              <a:lnSpc>
                <a:spcPct val="100000"/>
              </a:lnSpc>
            </a:pPr>
            <a:endParaRPr b="0" lang="en-US" sz="1800" spc="-1" strike="noStrike">
              <a:latin typeface="Arial"/>
            </a:endParaRPr>
          </a:p>
          <a:p>
            <a:pPr marL="342720" indent="-342360">
              <a:lnSpc>
                <a:spcPct val="100000"/>
              </a:lnSpc>
              <a:buClr>
                <a:srgbClr val="000000"/>
              </a:buClr>
              <a:buFont typeface="Times"/>
              <a:buChar char="•"/>
            </a:pPr>
            <a:r>
              <a:rPr b="0" lang="en-US" sz="2200" spc="-1" strike="noStrike">
                <a:solidFill>
                  <a:srgbClr val="000000"/>
                </a:solidFill>
                <a:latin typeface="Arial"/>
                <a:ea typeface="DejaVu Sans"/>
              </a:rPr>
              <a:t>Workshops with the ‘domain’-experts:</a:t>
            </a:r>
            <a:endParaRPr b="0" lang="en-US" sz="2200" spc="-1" strike="noStrike">
              <a:latin typeface="Arial"/>
            </a:endParaRPr>
          </a:p>
          <a:p>
            <a:pPr lvl="1" marL="742680" indent="-285120">
              <a:lnSpc>
                <a:spcPct val="100000"/>
              </a:lnSpc>
              <a:buClr>
                <a:srgbClr val="000000"/>
              </a:buClr>
              <a:buFont typeface="Times"/>
              <a:buChar char="•"/>
            </a:pPr>
            <a:r>
              <a:rPr b="0" lang="en-US" sz="1800" spc="-1" strike="noStrike">
                <a:solidFill>
                  <a:srgbClr val="3333ff"/>
                </a:solidFill>
                <a:latin typeface="Arial"/>
                <a:ea typeface="DejaVu Sans"/>
              </a:rPr>
              <a:t>There is a need to customize the software</a:t>
            </a:r>
            <a:endParaRPr b="0" lang="en-US" sz="1800" spc="-1" strike="noStrike">
              <a:latin typeface="Arial"/>
            </a:endParaRPr>
          </a:p>
          <a:p>
            <a:pPr lvl="2" marL="1143000" indent="-228240">
              <a:lnSpc>
                <a:spcPct val="100000"/>
              </a:lnSpc>
              <a:buClr>
                <a:srgbClr val="000000"/>
              </a:buClr>
              <a:buFont typeface="Times"/>
              <a:buChar char="•"/>
            </a:pPr>
            <a:r>
              <a:rPr b="0" lang="en-US" sz="1800" spc="-1" strike="noStrike">
                <a:solidFill>
                  <a:srgbClr val="000000"/>
                </a:solidFill>
                <a:latin typeface="Arial"/>
                <a:ea typeface="WenQuanYi Micro Hei"/>
              </a:rPr>
              <a:t>Driver: ‘</a:t>
            </a:r>
            <a:r>
              <a:rPr b="1" lang="en-US" sz="1800" spc="-1" strike="noStrike">
                <a:solidFill>
                  <a:srgbClr val="3333ff"/>
                </a:solidFill>
                <a:latin typeface="Arial"/>
                <a:ea typeface="WenQuanYi Micro Hei"/>
              </a:rPr>
              <a:t>the Bear-project</a:t>
            </a:r>
            <a:r>
              <a:rPr b="0" lang="en-US" sz="1800" spc="-1" strike="noStrike">
                <a:solidFill>
                  <a:srgbClr val="000000"/>
                </a:solidFill>
                <a:latin typeface="Arial"/>
                <a:ea typeface="DejaVu Sans"/>
              </a:rPr>
              <a:t>’</a:t>
            </a:r>
            <a:endParaRPr b="0" lang="en-US" sz="1800" spc="-1" strike="noStrike">
              <a:latin typeface="Arial"/>
            </a:endParaRPr>
          </a:p>
          <a:p>
            <a:pPr lvl="2" marL="1143000" indent="-228240">
              <a:lnSpc>
                <a:spcPct val="100000"/>
              </a:lnSpc>
              <a:buClr>
                <a:srgbClr val="000000"/>
              </a:buClr>
              <a:buFont typeface="Times"/>
              <a:buChar char="•"/>
            </a:pPr>
            <a:r>
              <a:rPr b="0" lang="en-US" sz="1800" spc="-1" strike="noStrike">
                <a:solidFill>
                  <a:srgbClr val="000000"/>
                </a:solidFill>
                <a:latin typeface="Arial"/>
                <a:ea typeface="DejaVu Sans"/>
              </a:rPr>
              <a:t>Work : requirements, development, test, local deploy</a:t>
            </a:r>
            <a:endParaRPr b="0" lang="en-US" sz="1800" spc="-1" strike="noStrike">
              <a:latin typeface="Arial"/>
            </a:endParaRPr>
          </a:p>
          <a:p>
            <a:pPr lvl="2" marL="1143000" indent="-228240">
              <a:lnSpc>
                <a:spcPct val="100000"/>
              </a:lnSpc>
              <a:buClr>
                <a:srgbClr val="000000"/>
              </a:buClr>
              <a:buFont typeface="Times"/>
              <a:buChar char="•"/>
            </a:pPr>
            <a:r>
              <a:rPr b="0" lang="en-US" sz="1800" spc="-1" strike="noStrike">
                <a:solidFill>
                  <a:srgbClr val="000000"/>
                </a:solidFill>
                <a:latin typeface="Arial"/>
                <a:ea typeface="DejaVu Sans"/>
              </a:rPr>
              <a:t>Support of : import of Genotypes, to view Genotypes</a:t>
            </a:r>
            <a:endParaRPr b="0" lang="en-US" sz="1800" spc="-1" strike="noStrike">
              <a:latin typeface="Arial"/>
            </a:endParaRPr>
          </a:p>
          <a:p>
            <a:pPr lvl="2" marL="1143000" indent="-228240">
              <a:lnSpc>
                <a:spcPct val="100000"/>
              </a:lnSpc>
              <a:buClr>
                <a:srgbClr val="000000"/>
              </a:buClr>
              <a:buFont typeface="Times"/>
              <a:buChar char="•"/>
            </a:pPr>
            <a:r>
              <a:rPr b="0" lang="en-US" sz="1800" spc="-1" strike="noStrike">
                <a:solidFill>
                  <a:srgbClr val="000000"/>
                </a:solidFill>
                <a:latin typeface="Arial"/>
                <a:ea typeface="DejaVu Sans"/>
              </a:rPr>
              <a:t>Need for a public search-portal, for the Swedish EPA</a:t>
            </a:r>
            <a:endParaRPr b="0" lang="en-US" sz="1800" spc="-1" strike="noStrike">
              <a:latin typeface="Arial"/>
            </a:endParaRPr>
          </a:p>
          <a:p>
            <a:pPr>
              <a:lnSpc>
                <a:spcPct val="100000"/>
              </a:lnSpc>
            </a:pPr>
            <a:endParaRPr b="0" lang="en-US" sz="1800" spc="-1" strike="noStrike">
              <a:latin typeface="Arial"/>
            </a:endParaRPr>
          </a:p>
          <a:p>
            <a:pPr lvl="1" marL="742680" indent="-285120">
              <a:lnSpc>
                <a:spcPct val="100000"/>
              </a:lnSpc>
              <a:buClr>
                <a:srgbClr val="000000"/>
              </a:buClr>
              <a:buFont typeface="Times"/>
              <a:buChar char="•"/>
            </a:pPr>
            <a:r>
              <a:rPr b="1" lang="en-US" sz="1800" spc="-1" strike="noStrike">
                <a:solidFill>
                  <a:srgbClr val="000000"/>
                </a:solidFill>
                <a:latin typeface="Arial"/>
                <a:ea typeface="DejaVu Sans"/>
              </a:rPr>
              <a:t>Our Customization: </a:t>
            </a:r>
            <a:endParaRPr b="0" lang="en-US" sz="1800" spc="-1" strike="noStrike">
              <a:latin typeface="Arial"/>
            </a:endParaRPr>
          </a:p>
          <a:p>
            <a:pPr lvl="2" marL="1143000" indent="-228240">
              <a:lnSpc>
                <a:spcPct val="100000"/>
              </a:lnSpc>
              <a:buClr>
                <a:srgbClr val="000000"/>
              </a:buClr>
              <a:buFont typeface="Times"/>
              <a:buChar char="•"/>
            </a:pPr>
            <a:r>
              <a:rPr b="0" lang="en-US" sz="1800" spc="-1" strike="noStrike">
                <a:solidFill>
                  <a:srgbClr val="000000"/>
                </a:solidFill>
                <a:latin typeface="Arial"/>
                <a:ea typeface="DejaVu Sans"/>
              </a:rPr>
              <a:t>Integrated and developed support for a </a:t>
            </a:r>
            <a:endParaRPr b="0" lang="en-US" sz="1800" spc="-1" strike="noStrike">
              <a:latin typeface="Arial"/>
            </a:endParaRPr>
          </a:p>
          <a:p>
            <a:pPr lvl="5" marL="129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Micronic scanner, Rack with </a:t>
            </a:r>
            <a:r>
              <a:rPr b="0" lang="en-US" sz="1800" spc="-1" strike="noStrike">
                <a:solidFill>
                  <a:srgbClr val="000000"/>
                </a:solidFill>
                <a:latin typeface="Arial"/>
                <a:ea typeface="DejaVu Sans"/>
              </a:rPr>
              <a:t>96 wells - </a:t>
            </a:r>
            <a:r>
              <a:rPr b="1" lang="en-US" sz="1800" spc="-1" strike="noStrike">
                <a:solidFill>
                  <a:srgbClr val="000000"/>
                </a:solidFill>
                <a:latin typeface="Arial"/>
                <a:ea typeface="DejaVu Sans"/>
              </a:rPr>
              <a:t>preprinted</a:t>
            </a:r>
            <a:r>
              <a:rPr b="0" lang="en-US" sz="1800" spc="-1" strike="noStrike">
                <a:solidFill>
                  <a:srgbClr val="000000"/>
                </a:solidFill>
                <a:latin typeface="Arial"/>
                <a:ea typeface="DejaVu Sans"/>
              </a:rPr>
              <a:t> viles  </a:t>
            </a:r>
            <a:endParaRPr b="0" lang="en-US" sz="1800" spc="-1" strike="noStrike">
              <a:latin typeface="Arial"/>
            </a:endParaRPr>
          </a:p>
          <a:p>
            <a:pPr lvl="4" marL="1080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DevOps : We have packaged the SeqDB with Docker.</a:t>
            </a:r>
            <a:endParaRPr b="0" lang="en-US" sz="1800" spc="-1" strike="noStrike">
              <a:latin typeface="Arial"/>
            </a:endParaRPr>
          </a:p>
          <a:p>
            <a:pPr lvl="5" marL="129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Driver : A harmonized production environment</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Tree>
  </p:cSld>
  <p:timing>
    <p:tnLst>
      <p:par>
        <p:cTn id="62" dur="indefinite" restart="never" nodeType="tmRoot">
          <p:childTnLst>
            <p:seq>
              <p:cTn id="63"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01" name="CustomShape 1"/>
          <p:cNvSpPr/>
          <p:nvPr/>
        </p:nvSpPr>
        <p:spPr>
          <a:xfrm>
            <a:off x="0" y="54864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ffffff"/>
                </a:solidFill>
                <a:latin typeface="Arial"/>
                <a:ea typeface="DejaVu Sans"/>
              </a:rPr>
              <a:t>A physical archive and a digital archive</a:t>
            </a:r>
            <a:endParaRPr b="0" lang="en-US" sz="2400" spc="-1" strike="noStrike">
              <a:latin typeface="Arial"/>
            </a:endParaRPr>
          </a:p>
        </p:txBody>
      </p:sp>
      <p:sp>
        <p:nvSpPr>
          <p:cNvPr id="202" name="CustomShape 2"/>
          <p:cNvSpPr/>
          <p:nvPr/>
        </p:nvSpPr>
        <p:spPr>
          <a:xfrm>
            <a:off x="685800" y="2285640"/>
            <a:ext cx="7772040" cy="3809520"/>
          </a:xfrm>
          <a:prstGeom prst="rect">
            <a:avLst/>
          </a:prstGeom>
          <a:noFill/>
          <a:ln>
            <a:noFill/>
          </a:ln>
        </p:spPr>
        <p:style>
          <a:lnRef idx="0"/>
          <a:fillRef idx="0"/>
          <a:effectRef idx="0"/>
          <a:fontRef idx="minor"/>
        </p:style>
        <p:txBody>
          <a:bodyPr lIns="0" rIns="0" tIns="0" bIns="0">
            <a:normAutofit/>
          </a:bodyPr>
          <a:p>
            <a:pPr marL="342720" indent="-342360">
              <a:lnSpc>
                <a:spcPct val="100000"/>
              </a:lnSpc>
              <a:buClr>
                <a:srgbClr val="000000"/>
              </a:buClr>
              <a:buFont typeface="Times"/>
              <a:buChar char="•"/>
            </a:pPr>
            <a:r>
              <a:rPr b="0" lang="en-US" sz="2000" spc="-1" strike="noStrike">
                <a:solidFill>
                  <a:srgbClr val="000000"/>
                </a:solidFill>
                <a:latin typeface="Arial"/>
                <a:ea typeface="DejaVu Sans"/>
              </a:rPr>
              <a:t>The Physical Archive </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Short description</a:t>
            </a:r>
            <a:endParaRPr b="0" lang="en-US" sz="1800" spc="-1" strike="noStrike">
              <a:latin typeface="Arial"/>
            </a:endParaRPr>
          </a:p>
          <a:p>
            <a:pPr>
              <a:lnSpc>
                <a:spcPct val="100000"/>
              </a:lnSpc>
            </a:pPr>
            <a:endParaRPr b="0" lang="en-US" sz="18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The Digital Archive </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Short description</a:t>
            </a:r>
            <a:endParaRPr b="0" lang="en-US" sz="1800" spc="-1" strike="noStrike">
              <a:latin typeface="Arial"/>
            </a:endParaRPr>
          </a:p>
        </p:txBody>
      </p:sp>
    </p:spTree>
  </p:cSld>
  <p:timing>
    <p:tnLst>
      <p:par>
        <p:cTn id="64" dur="indefinite" restart="never" nodeType="tmRoot">
          <p:childTnLst>
            <p:seq>
              <p:cTn id="65"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914400" y="457200"/>
            <a:ext cx="7772040" cy="45684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ffffff"/>
                </a:solidFill>
                <a:latin typeface="Arial"/>
                <a:ea typeface="DejaVu Sans"/>
              </a:rPr>
              <a:t>CGI – project : The Bear-project </a:t>
            </a:r>
            <a:endParaRPr b="0" lang="en-US" sz="2400" spc="-1" strike="noStrike">
              <a:latin typeface="Arial"/>
            </a:endParaRPr>
          </a:p>
        </p:txBody>
      </p:sp>
      <p:sp>
        <p:nvSpPr>
          <p:cNvPr id="204" name="CustomShape 2"/>
          <p:cNvSpPr/>
          <p:nvPr/>
        </p:nvSpPr>
        <p:spPr>
          <a:xfrm>
            <a:off x="685800" y="2521800"/>
            <a:ext cx="7772040" cy="3809520"/>
          </a:xfrm>
          <a:prstGeom prst="rect">
            <a:avLst/>
          </a:prstGeom>
          <a:noFill/>
          <a:ln>
            <a:noFill/>
          </a:ln>
        </p:spPr>
        <p:style>
          <a:lnRef idx="0"/>
          <a:fillRef idx="0"/>
          <a:effectRef idx="0"/>
          <a:fontRef idx="minor"/>
        </p:style>
        <p:txBody>
          <a:bodyPr lIns="0" rIns="0" tIns="0" bIns="0">
            <a:normAutofit/>
          </a:bodyPr>
          <a:p>
            <a:pPr marL="342720" indent="-342360">
              <a:lnSpc>
                <a:spcPct val="100000"/>
              </a:lnSpc>
              <a:buClr>
                <a:srgbClr val="000000"/>
              </a:buClr>
              <a:buFont typeface="Times"/>
              <a:buChar char="•"/>
            </a:pPr>
            <a:r>
              <a:rPr b="0" lang="en-US" sz="2000" spc="-1" strike="noStrike">
                <a:solidFill>
                  <a:srgbClr val="000000"/>
                </a:solidFill>
                <a:latin typeface="Arial"/>
                <a:ea typeface="DejaVu Sans"/>
              </a:rPr>
              <a:t>Monitoring the scandinavian brown bear population</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Citizen science</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Genotype data</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Provide basis for management decision</a:t>
            </a:r>
            <a:endParaRPr b="0" lang="en-US" sz="2000" spc="-1" strike="noStrike">
              <a:latin typeface="Arial"/>
            </a:endParaRPr>
          </a:p>
        </p:txBody>
      </p:sp>
      <p:grpSp>
        <p:nvGrpSpPr>
          <p:cNvPr id="205" name="Group 3"/>
          <p:cNvGrpSpPr/>
          <p:nvPr/>
        </p:nvGrpSpPr>
        <p:grpSpPr>
          <a:xfrm>
            <a:off x="6321240" y="4471200"/>
            <a:ext cx="2107080" cy="1349640"/>
            <a:chOff x="6321240" y="4471200"/>
            <a:chExt cx="2107080" cy="1349640"/>
          </a:xfrm>
        </p:grpSpPr>
        <p:pic>
          <p:nvPicPr>
            <p:cNvPr id="206" name="Picture 6" descr=""/>
            <p:cNvPicPr/>
            <p:nvPr/>
          </p:nvPicPr>
          <p:blipFill>
            <a:blip r:embed="rId1"/>
            <a:stretch/>
          </p:blipFill>
          <p:spPr>
            <a:xfrm>
              <a:off x="6321240" y="4471200"/>
              <a:ext cx="1583280" cy="1232280"/>
            </a:xfrm>
            <a:prstGeom prst="rect">
              <a:avLst/>
            </a:prstGeom>
            <a:ln>
              <a:noFill/>
            </a:ln>
          </p:spPr>
        </p:pic>
        <p:pic>
          <p:nvPicPr>
            <p:cNvPr id="207" name="Picture 6" descr=""/>
            <p:cNvPicPr/>
            <p:nvPr/>
          </p:nvPicPr>
          <p:blipFill>
            <a:blip r:embed="rId2"/>
            <a:stretch/>
          </p:blipFill>
          <p:spPr>
            <a:xfrm>
              <a:off x="7135560" y="4875840"/>
              <a:ext cx="1292760" cy="945000"/>
            </a:xfrm>
            <a:prstGeom prst="rect">
              <a:avLst/>
            </a:prstGeom>
            <a:ln>
              <a:noFill/>
            </a:ln>
          </p:spPr>
        </p:pic>
        <p:sp>
          <p:nvSpPr>
            <p:cNvPr id="208" name="CustomShape 4"/>
            <p:cNvSpPr/>
            <p:nvPr/>
          </p:nvSpPr>
          <p:spPr>
            <a:xfrm>
              <a:off x="7372800" y="5163840"/>
              <a:ext cx="818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800" spc="43" strike="noStrike">
                  <a:solidFill>
                    <a:srgbClr val="e0322d"/>
                  </a:solidFill>
                  <a:latin typeface="Arial Narrow"/>
                  <a:ea typeface="ＭＳ Ｐゴシック"/>
                </a:rPr>
                <a:t>SeqDB</a:t>
              </a:r>
              <a:endParaRPr b="0" lang="en-US" sz="1800" spc="-1" strike="noStrike">
                <a:latin typeface="Arial"/>
              </a:endParaRPr>
            </a:p>
          </p:txBody>
        </p:sp>
      </p:grpSp>
      <p:sp>
        <p:nvSpPr>
          <p:cNvPr id="209" name="CustomShape 5"/>
          <p:cNvSpPr/>
          <p:nvPr/>
        </p:nvSpPr>
        <p:spPr>
          <a:xfrm>
            <a:off x="685800" y="4359960"/>
            <a:ext cx="403344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a:solidFill>
                  <a:srgbClr val="000000"/>
                </a:solidFill>
                <a:latin typeface="Arial"/>
                <a:ea typeface="DejaVu Sans"/>
              </a:rPr>
              <a:t>Metadata from other data base</a:t>
            </a:r>
            <a:endParaRPr b="0" lang="en-US" sz="1800" spc="-1" strike="noStrike">
              <a:latin typeface="Arial"/>
            </a:endParaRPr>
          </a:p>
        </p:txBody>
      </p:sp>
      <p:sp>
        <p:nvSpPr>
          <p:cNvPr id="210" name="CustomShape 6"/>
          <p:cNvSpPr/>
          <p:nvPr/>
        </p:nvSpPr>
        <p:spPr>
          <a:xfrm>
            <a:off x="685800" y="4936320"/>
            <a:ext cx="358344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a:solidFill>
                  <a:srgbClr val="000000"/>
                </a:solidFill>
                <a:latin typeface="Arial"/>
                <a:ea typeface="DejaVu Sans"/>
              </a:rPr>
              <a:t>Genotype data</a:t>
            </a:r>
            <a:endParaRPr b="0" lang="en-US" sz="1800" spc="-1" strike="noStrike">
              <a:latin typeface="Arial"/>
            </a:endParaRPr>
          </a:p>
        </p:txBody>
      </p:sp>
      <p:sp>
        <p:nvSpPr>
          <p:cNvPr id="211" name="CustomShape 7"/>
          <p:cNvSpPr/>
          <p:nvPr/>
        </p:nvSpPr>
        <p:spPr>
          <a:xfrm>
            <a:off x="685800" y="5547240"/>
            <a:ext cx="444636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US" sz="1800" spc="-1" strike="noStrike">
                <a:solidFill>
                  <a:srgbClr val="000000"/>
                </a:solidFill>
                <a:latin typeface="Arial"/>
                <a:ea typeface="DejaVu Sans"/>
              </a:rPr>
              <a:t>Physical storage information (DNA)</a:t>
            </a:r>
            <a:endParaRPr b="0" lang="en-US" sz="1800" spc="-1" strike="noStrike">
              <a:latin typeface="Arial"/>
            </a:endParaRPr>
          </a:p>
        </p:txBody>
      </p:sp>
      <p:sp>
        <p:nvSpPr>
          <p:cNvPr id="212" name="CustomShape 8"/>
          <p:cNvSpPr/>
          <p:nvPr/>
        </p:nvSpPr>
        <p:spPr>
          <a:xfrm>
            <a:off x="4800600" y="4588920"/>
            <a:ext cx="1165680" cy="21528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13" name="CustomShape 9"/>
          <p:cNvSpPr/>
          <p:nvPr/>
        </p:nvSpPr>
        <p:spPr>
          <a:xfrm flipV="1">
            <a:off x="4846320" y="5547240"/>
            <a:ext cx="1180080" cy="18432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14" name="CustomShape 10"/>
          <p:cNvSpPr/>
          <p:nvPr/>
        </p:nvSpPr>
        <p:spPr>
          <a:xfrm>
            <a:off x="4795560" y="5127480"/>
            <a:ext cx="1170720" cy="4536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15" name="CustomShape 11"/>
          <p:cNvSpPr/>
          <p:nvPr/>
        </p:nvSpPr>
        <p:spPr>
          <a:xfrm>
            <a:off x="1214280" y="1745640"/>
            <a:ext cx="1056600" cy="565200"/>
          </a:xfrm>
          <a:custGeom>
            <a:avLst/>
            <a:gdLst/>
            <a:ahLst/>
            <a:rect l="l" t="t" r="r" b="b"/>
            <a:pathLst>
              <a:path w="1042" h="571">
                <a:moveTo>
                  <a:pt x="804" y="39"/>
                </a:moveTo>
                <a:lnTo>
                  <a:pt x="822" y="44"/>
                </a:lnTo>
                <a:lnTo>
                  <a:pt x="840" y="49"/>
                </a:lnTo>
                <a:lnTo>
                  <a:pt x="849" y="46"/>
                </a:lnTo>
                <a:lnTo>
                  <a:pt x="853" y="45"/>
                </a:lnTo>
                <a:lnTo>
                  <a:pt x="854" y="45"/>
                </a:lnTo>
                <a:lnTo>
                  <a:pt x="861" y="40"/>
                </a:lnTo>
                <a:lnTo>
                  <a:pt x="864" y="39"/>
                </a:lnTo>
                <a:lnTo>
                  <a:pt x="865" y="39"/>
                </a:lnTo>
                <a:lnTo>
                  <a:pt x="875" y="40"/>
                </a:lnTo>
                <a:lnTo>
                  <a:pt x="885" y="42"/>
                </a:lnTo>
                <a:lnTo>
                  <a:pt x="888" y="51"/>
                </a:lnTo>
                <a:lnTo>
                  <a:pt x="887" y="60"/>
                </a:lnTo>
                <a:lnTo>
                  <a:pt x="885" y="75"/>
                </a:lnTo>
                <a:lnTo>
                  <a:pt x="887" y="82"/>
                </a:lnTo>
                <a:lnTo>
                  <a:pt x="892" y="88"/>
                </a:lnTo>
                <a:lnTo>
                  <a:pt x="899" y="96"/>
                </a:lnTo>
                <a:lnTo>
                  <a:pt x="908" y="102"/>
                </a:lnTo>
                <a:lnTo>
                  <a:pt x="910" y="107"/>
                </a:lnTo>
                <a:lnTo>
                  <a:pt x="917" y="110"/>
                </a:lnTo>
                <a:lnTo>
                  <a:pt x="923" y="116"/>
                </a:lnTo>
                <a:lnTo>
                  <a:pt x="931" y="119"/>
                </a:lnTo>
                <a:lnTo>
                  <a:pt x="934" y="124"/>
                </a:lnTo>
                <a:lnTo>
                  <a:pt x="938" y="130"/>
                </a:lnTo>
                <a:lnTo>
                  <a:pt x="943" y="136"/>
                </a:lnTo>
                <a:lnTo>
                  <a:pt x="948" y="139"/>
                </a:lnTo>
                <a:lnTo>
                  <a:pt x="951" y="146"/>
                </a:lnTo>
                <a:lnTo>
                  <a:pt x="956" y="149"/>
                </a:lnTo>
                <a:lnTo>
                  <a:pt x="960" y="158"/>
                </a:lnTo>
                <a:lnTo>
                  <a:pt x="970" y="164"/>
                </a:lnTo>
                <a:lnTo>
                  <a:pt x="974" y="167"/>
                </a:lnTo>
                <a:lnTo>
                  <a:pt x="979" y="169"/>
                </a:lnTo>
                <a:lnTo>
                  <a:pt x="989" y="172"/>
                </a:lnTo>
                <a:lnTo>
                  <a:pt x="997" y="177"/>
                </a:lnTo>
                <a:lnTo>
                  <a:pt x="1007" y="181"/>
                </a:lnTo>
                <a:lnTo>
                  <a:pt x="1027" y="187"/>
                </a:lnTo>
                <a:lnTo>
                  <a:pt x="1034" y="195"/>
                </a:lnTo>
                <a:lnTo>
                  <a:pt x="1041" y="199"/>
                </a:lnTo>
                <a:lnTo>
                  <a:pt x="1041" y="204"/>
                </a:lnTo>
                <a:lnTo>
                  <a:pt x="1039" y="211"/>
                </a:lnTo>
                <a:lnTo>
                  <a:pt x="1038" y="218"/>
                </a:lnTo>
                <a:lnTo>
                  <a:pt x="1036" y="223"/>
                </a:lnTo>
                <a:lnTo>
                  <a:pt x="1028" y="230"/>
                </a:lnTo>
                <a:lnTo>
                  <a:pt x="1016" y="236"/>
                </a:lnTo>
                <a:lnTo>
                  <a:pt x="1004" y="239"/>
                </a:lnTo>
                <a:lnTo>
                  <a:pt x="993" y="241"/>
                </a:lnTo>
                <a:lnTo>
                  <a:pt x="990" y="245"/>
                </a:lnTo>
                <a:lnTo>
                  <a:pt x="988" y="249"/>
                </a:lnTo>
                <a:lnTo>
                  <a:pt x="986" y="253"/>
                </a:lnTo>
                <a:lnTo>
                  <a:pt x="983" y="255"/>
                </a:lnTo>
                <a:lnTo>
                  <a:pt x="945" y="254"/>
                </a:lnTo>
                <a:lnTo>
                  <a:pt x="908" y="254"/>
                </a:lnTo>
                <a:lnTo>
                  <a:pt x="897" y="257"/>
                </a:lnTo>
                <a:lnTo>
                  <a:pt x="887" y="262"/>
                </a:lnTo>
                <a:lnTo>
                  <a:pt x="877" y="265"/>
                </a:lnTo>
                <a:lnTo>
                  <a:pt x="866" y="268"/>
                </a:lnTo>
                <a:lnTo>
                  <a:pt x="841" y="262"/>
                </a:lnTo>
                <a:lnTo>
                  <a:pt x="831" y="264"/>
                </a:lnTo>
                <a:lnTo>
                  <a:pt x="822" y="265"/>
                </a:lnTo>
                <a:lnTo>
                  <a:pt x="806" y="266"/>
                </a:lnTo>
                <a:lnTo>
                  <a:pt x="798" y="266"/>
                </a:lnTo>
                <a:lnTo>
                  <a:pt x="787" y="266"/>
                </a:lnTo>
                <a:lnTo>
                  <a:pt x="774" y="266"/>
                </a:lnTo>
                <a:lnTo>
                  <a:pt x="757" y="267"/>
                </a:lnTo>
                <a:lnTo>
                  <a:pt x="736" y="278"/>
                </a:lnTo>
                <a:lnTo>
                  <a:pt x="723" y="277"/>
                </a:lnTo>
                <a:lnTo>
                  <a:pt x="709" y="278"/>
                </a:lnTo>
                <a:lnTo>
                  <a:pt x="699" y="285"/>
                </a:lnTo>
                <a:lnTo>
                  <a:pt x="693" y="289"/>
                </a:lnTo>
                <a:lnTo>
                  <a:pt x="687" y="291"/>
                </a:lnTo>
                <a:lnTo>
                  <a:pt x="661" y="292"/>
                </a:lnTo>
                <a:lnTo>
                  <a:pt x="648" y="296"/>
                </a:lnTo>
                <a:lnTo>
                  <a:pt x="639" y="301"/>
                </a:lnTo>
                <a:lnTo>
                  <a:pt x="621" y="316"/>
                </a:lnTo>
                <a:lnTo>
                  <a:pt x="611" y="343"/>
                </a:lnTo>
                <a:lnTo>
                  <a:pt x="605" y="370"/>
                </a:lnTo>
                <a:lnTo>
                  <a:pt x="599" y="456"/>
                </a:lnTo>
                <a:lnTo>
                  <a:pt x="600" y="480"/>
                </a:lnTo>
                <a:lnTo>
                  <a:pt x="603" y="497"/>
                </a:lnTo>
                <a:lnTo>
                  <a:pt x="606" y="503"/>
                </a:lnTo>
                <a:lnTo>
                  <a:pt x="613" y="508"/>
                </a:lnTo>
                <a:lnTo>
                  <a:pt x="622" y="511"/>
                </a:lnTo>
                <a:lnTo>
                  <a:pt x="635" y="513"/>
                </a:lnTo>
                <a:lnTo>
                  <a:pt x="654" y="517"/>
                </a:lnTo>
                <a:lnTo>
                  <a:pt x="667" y="521"/>
                </a:lnTo>
                <a:lnTo>
                  <a:pt x="672" y="523"/>
                </a:lnTo>
                <a:lnTo>
                  <a:pt x="674" y="523"/>
                </a:lnTo>
                <a:lnTo>
                  <a:pt x="677" y="526"/>
                </a:lnTo>
                <a:lnTo>
                  <a:pt x="683" y="529"/>
                </a:lnTo>
                <a:lnTo>
                  <a:pt x="687" y="530"/>
                </a:lnTo>
                <a:lnTo>
                  <a:pt x="690" y="531"/>
                </a:lnTo>
                <a:lnTo>
                  <a:pt x="698" y="538"/>
                </a:lnTo>
                <a:lnTo>
                  <a:pt x="700" y="540"/>
                </a:lnTo>
                <a:lnTo>
                  <a:pt x="698" y="540"/>
                </a:lnTo>
                <a:lnTo>
                  <a:pt x="691" y="539"/>
                </a:lnTo>
                <a:lnTo>
                  <a:pt x="680" y="539"/>
                </a:lnTo>
                <a:lnTo>
                  <a:pt x="662" y="540"/>
                </a:lnTo>
                <a:lnTo>
                  <a:pt x="644" y="543"/>
                </a:lnTo>
                <a:lnTo>
                  <a:pt x="625" y="542"/>
                </a:lnTo>
                <a:lnTo>
                  <a:pt x="598" y="543"/>
                </a:lnTo>
                <a:lnTo>
                  <a:pt x="570" y="546"/>
                </a:lnTo>
                <a:lnTo>
                  <a:pt x="556" y="544"/>
                </a:lnTo>
                <a:lnTo>
                  <a:pt x="547" y="541"/>
                </a:lnTo>
                <a:lnTo>
                  <a:pt x="540" y="536"/>
                </a:lnTo>
                <a:lnTo>
                  <a:pt x="528" y="532"/>
                </a:lnTo>
                <a:lnTo>
                  <a:pt x="521" y="530"/>
                </a:lnTo>
                <a:lnTo>
                  <a:pt x="512" y="528"/>
                </a:lnTo>
                <a:lnTo>
                  <a:pt x="505" y="527"/>
                </a:lnTo>
                <a:lnTo>
                  <a:pt x="503" y="527"/>
                </a:lnTo>
                <a:lnTo>
                  <a:pt x="500" y="523"/>
                </a:lnTo>
                <a:lnTo>
                  <a:pt x="496" y="522"/>
                </a:lnTo>
                <a:lnTo>
                  <a:pt x="487" y="521"/>
                </a:lnTo>
                <a:lnTo>
                  <a:pt x="479" y="505"/>
                </a:lnTo>
                <a:lnTo>
                  <a:pt x="474" y="497"/>
                </a:lnTo>
                <a:lnTo>
                  <a:pt x="467" y="491"/>
                </a:lnTo>
                <a:lnTo>
                  <a:pt x="462" y="476"/>
                </a:lnTo>
                <a:lnTo>
                  <a:pt x="453" y="463"/>
                </a:lnTo>
                <a:lnTo>
                  <a:pt x="447" y="438"/>
                </a:lnTo>
                <a:lnTo>
                  <a:pt x="443" y="425"/>
                </a:lnTo>
                <a:lnTo>
                  <a:pt x="438" y="413"/>
                </a:lnTo>
                <a:lnTo>
                  <a:pt x="435" y="403"/>
                </a:lnTo>
                <a:lnTo>
                  <a:pt x="434" y="399"/>
                </a:lnTo>
                <a:lnTo>
                  <a:pt x="434" y="397"/>
                </a:lnTo>
                <a:lnTo>
                  <a:pt x="432" y="385"/>
                </a:lnTo>
                <a:lnTo>
                  <a:pt x="429" y="370"/>
                </a:lnTo>
                <a:lnTo>
                  <a:pt x="423" y="357"/>
                </a:lnTo>
                <a:lnTo>
                  <a:pt x="414" y="347"/>
                </a:lnTo>
                <a:lnTo>
                  <a:pt x="399" y="343"/>
                </a:lnTo>
                <a:lnTo>
                  <a:pt x="383" y="341"/>
                </a:lnTo>
                <a:lnTo>
                  <a:pt x="358" y="348"/>
                </a:lnTo>
                <a:lnTo>
                  <a:pt x="333" y="352"/>
                </a:lnTo>
                <a:lnTo>
                  <a:pt x="321" y="357"/>
                </a:lnTo>
                <a:lnTo>
                  <a:pt x="313" y="364"/>
                </a:lnTo>
                <a:lnTo>
                  <a:pt x="303" y="387"/>
                </a:lnTo>
                <a:lnTo>
                  <a:pt x="301" y="394"/>
                </a:lnTo>
                <a:lnTo>
                  <a:pt x="300" y="403"/>
                </a:lnTo>
                <a:lnTo>
                  <a:pt x="298" y="409"/>
                </a:lnTo>
                <a:lnTo>
                  <a:pt x="298" y="412"/>
                </a:lnTo>
                <a:lnTo>
                  <a:pt x="300" y="462"/>
                </a:lnTo>
                <a:lnTo>
                  <a:pt x="299" y="473"/>
                </a:lnTo>
                <a:lnTo>
                  <a:pt x="297" y="486"/>
                </a:lnTo>
                <a:lnTo>
                  <a:pt x="295" y="497"/>
                </a:lnTo>
                <a:lnTo>
                  <a:pt x="294" y="501"/>
                </a:lnTo>
                <a:lnTo>
                  <a:pt x="293" y="515"/>
                </a:lnTo>
                <a:lnTo>
                  <a:pt x="295" y="528"/>
                </a:lnTo>
                <a:lnTo>
                  <a:pt x="296" y="529"/>
                </a:lnTo>
                <a:lnTo>
                  <a:pt x="300" y="531"/>
                </a:lnTo>
                <a:lnTo>
                  <a:pt x="312" y="534"/>
                </a:lnTo>
                <a:lnTo>
                  <a:pt x="324" y="538"/>
                </a:lnTo>
                <a:lnTo>
                  <a:pt x="333" y="540"/>
                </a:lnTo>
                <a:lnTo>
                  <a:pt x="344" y="544"/>
                </a:lnTo>
                <a:lnTo>
                  <a:pt x="355" y="550"/>
                </a:lnTo>
                <a:lnTo>
                  <a:pt x="357" y="551"/>
                </a:lnTo>
                <a:lnTo>
                  <a:pt x="359" y="552"/>
                </a:lnTo>
                <a:lnTo>
                  <a:pt x="351" y="560"/>
                </a:lnTo>
                <a:lnTo>
                  <a:pt x="340" y="564"/>
                </a:lnTo>
                <a:lnTo>
                  <a:pt x="327" y="566"/>
                </a:lnTo>
                <a:lnTo>
                  <a:pt x="312" y="565"/>
                </a:lnTo>
                <a:lnTo>
                  <a:pt x="279" y="562"/>
                </a:lnTo>
                <a:lnTo>
                  <a:pt x="264" y="560"/>
                </a:lnTo>
                <a:lnTo>
                  <a:pt x="251" y="560"/>
                </a:lnTo>
                <a:lnTo>
                  <a:pt x="239" y="558"/>
                </a:lnTo>
                <a:lnTo>
                  <a:pt x="229" y="556"/>
                </a:lnTo>
                <a:lnTo>
                  <a:pt x="220" y="553"/>
                </a:lnTo>
                <a:lnTo>
                  <a:pt x="209" y="551"/>
                </a:lnTo>
                <a:lnTo>
                  <a:pt x="205" y="547"/>
                </a:lnTo>
                <a:lnTo>
                  <a:pt x="200" y="542"/>
                </a:lnTo>
                <a:lnTo>
                  <a:pt x="198" y="534"/>
                </a:lnTo>
                <a:lnTo>
                  <a:pt x="196" y="526"/>
                </a:lnTo>
                <a:lnTo>
                  <a:pt x="193" y="519"/>
                </a:lnTo>
                <a:lnTo>
                  <a:pt x="189" y="512"/>
                </a:lnTo>
                <a:lnTo>
                  <a:pt x="180" y="488"/>
                </a:lnTo>
                <a:lnTo>
                  <a:pt x="169" y="466"/>
                </a:lnTo>
                <a:lnTo>
                  <a:pt x="169" y="452"/>
                </a:lnTo>
                <a:lnTo>
                  <a:pt x="167" y="446"/>
                </a:lnTo>
                <a:lnTo>
                  <a:pt x="161" y="443"/>
                </a:lnTo>
                <a:lnTo>
                  <a:pt x="157" y="449"/>
                </a:lnTo>
                <a:lnTo>
                  <a:pt x="155" y="456"/>
                </a:lnTo>
                <a:lnTo>
                  <a:pt x="153" y="464"/>
                </a:lnTo>
                <a:lnTo>
                  <a:pt x="148" y="469"/>
                </a:lnTo>
                <a:lnTo>
                  <a:pt x="146" y="481"/>
                </a:lnTo>
                <a:lnTo>
                  <a:pt x="144" y="492"/>
                </a:lnTo>
                <a:lnTo>
                  <a:pt x="139" y="500"/>
                </a:lnTo>
                <a:lnTo>
                  <a:pt x="130" y="505"/>
                </a:lnTo>
                <a:lnTo>
                  <a:pt x="126" y="513"/>
                </a:lnTo>
                <a:lnTo>
                  <a:pt x="118" y="517"/>
                </a:lnTo>
                <a:lnTo>
                  <a:pt x="116" y="525"/>
                </a:lnTo>
                <a:lnTo>
                  <a:pt x="114" y="528"/>
                </a:lnTo>
                <a:lnTo>
                  <a:pt x="111" y="531"/>
                </a:lnTo>
                <a:lnTo>
                  <a:pt x="109" y="539"/>
                </a:lnTo>
                <a:lnTo>
                  <a:pt x="112" y="545"/>
                </a:lnTo>
                <a:lnTo>
                  <a:pt x="118" y="549"/>
                </a:lnTo>
                <a:lnTo>
                  <a:pt x="126" y="551"/>
                </a:lnTo>
                <a:lnTo>
                  <a:pt x="144" y="553"/>
                </a:lnTo>
                <a:lnTo>
                  <a:pt x="160" y="554"/>
                </a:lnTo>
                <a:lnTo>
                  <a:pt x="181" y="562"/>
                </a:lnTo>
                <a:lnTo>
                  <a:pt x="183" y="565"/>
                </a:lnTo>
                <a:lnTo>
                  <a:pt x="181" y="568"/>
                </a:lnTo>
                <a:lnTo>
                  <a:pt x="177" y="569"/>
                </a:lnTo>
                <a:lnTo>
                  <a:pt x="173" y="570"/>
                </a:lnTo>
                <a:lnTo>
                  <a:pt x="172" y="570"/>
                </a:lnTo>
                <a:lnTo>
                  <a:pt x="142" y="568"/>
                </a:lnTo>
                <a:lnTo>
                  <a:pt x="113" y="567"/>
                </a:lnTo>
                <a:lnTo>
                  <a:pt x="55" y="567"/>
                </a:lnTo>
                <a:lnTo>
                  <a:pt x="39" y="562"/>
                </a:lnTo>
                <a:lnTo>
                  <a:pt x="24" y="555"/>
                </a:lnTo>
                <a:lnTo>
                  <a:pt x="22" y="550"/>
                </a:lnTo>
                <a:lnTo>
                  <a:pt x="21" y="548"/>
                </a:lnTo>
                <a:lnTo>
                  <a:pt x="20" y="546"/>
                </a:lnTo>
                <a:lnTo>
                  <a:pt x="17" y="544"/>
                </a:lnTo>
                <a:lnTo>
                  <a:pt x="15" y="532"/>
                </a:lnTo>
                <a:lnTo>
                  <a:pt x="14" y="521"/>
                </a:lnTo>
                <a:lnTo>
                  <a:pt x="13" y="510"/>
                </a:lnTo>
                <a:lnTo>
                  <a:pt x="9" y="499"/>
                </a:lnTo>
                <a:lnTo>
                  <a:pt x="0" y="451"/>
                </a:lnTo>
                <a:lnTo>
                  <a:pt x="4" y="428"/>
                </a:lnTo>
                <a:lnTo>
                  <a:pt x="8" y="406"/>
                </a:lnTo>
                <a:lnTo>
                  <a:pt x="12" y="387"/>
                </a:lnTo>
                <a:lnTo>
                  <a:pt x="20" y="371"/>
                </a:lnTo>
                <a:lnTo>
                  <a:pt x="21" y="365"/>
                </a:lnTo>
                <a:lnTo>
                  <a:pt x="21" y="360"/>
                </a:lnTo>
                <a:lnTo>
                  <a:pt x="17" y="351"/>
                </a:lnTo>
                <a:lnTo>
                  <a:pt x="16" y="331"/>
                </a:lnTo>
                <a:lnTo>
                  <a:pt x="14" y="322"/>
                </a:lnTo>
                <a:lnTo>
                  <a:pt x="9" y="313"/>
                </a:lnTo>
                <a:lnTo>
                  <a:pt x="6" y="299"/>
                </a:lnTo>
                <a:lnTo>
                  <a:pt x="2" y="287"/>
                </a:lnTo>
                <a:lnTo>
                  <a:pt x="1" y="255"/>
                </a:lnTo>
                <a:lnTo>
                  <a:pt x="6" y="224"/>
                </a:lnTo>
                <a:lnTo>
                  <a:pt x="15" y="193"/>
                </a:lnTo>
                <a:lnTo>
                  <a:pt x="23" y="162"/>
                </a:lnTo>
                <a:lnTo>
                  <a:pt x="25" y="151"/>
                </a:lnTo>
                <a:lnTo>
                  <a:pt x="29" y="137"/>
                </a:lnTo>
                <a:lnTo>
                  <a:pt x="35" y="125"/>
                </a:lnTo>
                <a:lnTo>
                  <a:pt x="43" y="116"/>
                </a:lnTo>
                <a:lnTo>
                  <a:pt x="46" y="108"/>
                </a:lnTo>
                <a:lnTo>
                  <a:pt x="52" y="101"/>
                </a:lnTo>
                <a:lnTo>
                  <a:pt x="58" y="92"/>
                </a:lnTo>
                <a:lnTo>
                  <a:pt x="67" y="87"/>
                </a:lnTo>
                <a:lnTo>
                  <a:pt x="78" y="77"/>
                </a:lnTo>
                <a:lnTo>
                  <a:pt x="91" y="69"/>
                </a:lnTo>
                <a:lnTo>
                  <a:pt x="102" y="59"/>
                </a:lnTo>
                <a:lnTo>
                  <a:pt x="113" y="50"/>
                </a:lnTo>
                <a:lnTo>
                  <a:pt x="121" y="46"/>
                </a:lnTo>
                <a:lnTo>
                  <a:pt x="124" y="45"/>
                </a:lnTo>
                <a:lnTo>
                  <a:pt x="125" y="45"/>
                </a:lnTo>
                <a:lnTo>
                  <a:pt x="141" y="33"/>
                </a:lnTo>
                <a:lnTo>
                  <a:pt x="160" y="26"/>
                </a:lnTo>
                <a:lnTo>
                  <a:pt x="180" y="23"/>
                </a:lnTo>
                <a:lnTo>
                  <a:pt x="200" y="22"/>
                </a:lnTo>
                <a:lnTo>
                  <a:pt x="243" y="22"/>
                </a:lnTo>
                <a:lnTo>
                  <a:pt x="280" y="22"/>
                </a:lnTo>
                <a:lnTo>
                  <a:pt x="315" y="24"/>
                </a:lnTo>
                <a:lnTo>
                  <a:pt x="352" y="29"/>
                </a:lnTo>
                <a:lnTo>
                  <a:pt x="413" y="23"/>
                </a:lnTo>
                <a:lnTo>
                  <a:pt x="433" y="18"/>
                </a:lnTo>
                <a:lnTo>
                  <a:pt x="452" y="11"/>
                </a:lnTo>
                <a:lnTo>
                  <a:pt x="472" y="5"/>
                </a:lnTo>
                <a:lnTo>
                  <a:pt x="492" y="0"/>
                </a:lnTo>
                <a:lnTo>
                  <a:pt x="504" y="1"/>
                </a:lnTo>
                <a:lnTo>
                  <a:pt x="518" y="3"/>
                </a:lnTo>
                <a:lnTo>
                  <a:pt x="531" y="7"/>
                </a:lnTo>
                <a:lnTo>
                  <a:pt x="541" y="12"/>
                </a:lnTo>
                <a:lnTo>
                  <a:pt x="557" y="21"/>
                </a:lnTo>
                <a:lnTo>
                  <a:pt x="574" y="27"/>
                </a:lnTo>
                <a:lnTo>
                  <a:pt x="585" y="31"/>
                </a:lnTo>
                <a:lnTo>
                  <a:pt x="600" y="35"/>
                </a:lnTo>
                <a:lnTo>
                  <a:pt x="617" y="38"/>
                </a:lnTo>
                <a:lnTo>
                  <a:pt x="636" y="40"/>
                </a:lnTo>
                <a:lnTo>
                  <a:pt x="654" y="41"/>
                </a:lnTo>
                <a:lnTo>
                  <a:pt x="671" y="42"/>
                </a:lnTo>
                <a:lnTo>
                  <a:pt x="685" y="42"/>
                </a:lnTo>
                <a:lnTo>
                  <a:pt x="695" y="42"/>
                </a:lnTo>
                <a:lnTo>
                  <a:pt x="731" y="50"/>
                </a:lnTo>
                <a:lnTo>
                  <a:pt x="769" y="54"/>
                </a:lnTo>
                <a:lnTo>
                  <a:pt x="780" y="55"/>
                </a:lnTo>
                <a:lnTo>
                  <a:pt x="792" y="54"/>
                </a:lnTo>
                <a:lnTo>
                  <a:pt x="795" y="49"/>
                </a:lnTo>
                <a:lnTo>
                  <a:pt x="800" y="45"/>
                </a:lnTo>
                <a:lnTo>
                  <a:pt x="804" y="41"/>
                </a:lnTo>
                <a:lnTo>
                  <a:pt x="804" y="39"/>
                </a:lnTo>
              </a:path>
            </a:pathLst>
          </a:custGeom>
          <a:solidFill>
            <a:srgbClr val="eaeaea"/>
          </a:solidFill>
          <a:ln w="12600">
            <a:solidFill>
              <a:schemeClr val="tx1"/>
            </a:solidFill>
            <a:round/>
          </a:ln>
        </p:spPr>
        <p:style>
          <a:lnRef idx="0"/>
          <a:fillRef idx="0"/>
          <a:effectRef idx="0"/>
          <a:fontRef idx="minor"/>
        </p:style>
      </p:sp>
    </p:spTree>
  </p:cSld>
  <p:timing>
    <p:tnLst>
      <p:par>
        <p:cTn id="66" dur="indefinite" restart="never" nodeType="tmRoot">
          <p:childTnLst>
            <p:seq>
              <p:cTn id="67"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6" name="CustomShape 1"/>
          <p:cNvSpPr/>
          <p:nvPr/>
        </p:nvSpPr>
        <p:spPr>
          <a:xfrm>
            <a:off x="914400" y="457200"/>
            <a:ext cx="7772040" cy="456840"/>
          </a:xfrm>
          <a:prstGeom prst="rect">
            <a:avLst/>
          </a:prstGeom>
          <a:noFill/>
          <a:ln>
            <a:noFill/>
          </a:ln>
        </p:spPr>
        <p:style>
          <a:lnRef idx="0"/>
          <a:fillRef idx="0"/>
          <a:effectRef idx="0"/>
          <a:fontRef idx="minor"/>
        </p:style>
        <p:txBody>
          <a:bodyPr lIns="0" rIns="0" tIns="0" bIns="0" anchor="ctr"/>
          <a:p>
            <a:pPr>
              <a:lnSpc>
                <a:spcPct val="100000"/>
              </a:lnSpc>
            </a:pPr>
            <a:r>
              <a:rPr b="1" lang="en-US" sz="2400" spc="-1" strike="noStrike">
                <a:solidFill>
                  <a:srgbClr val="ffffff"/>
                </a:solidFill>
                <a:latin typeface="Arial"/>
                <a:ea typeface="DejaVu Sans"/>
              </a:rPr>
              <a:t>CGI – project : The Bear-project </a:t>
            </a:r>
            <a:endParaRPr b="0" lang="en-US" sz="2400" spc="-1" strike="noStrike">
              <a:latin typeface="Arial"/>
            </a:endParaRPr>
          </a:p>
        </p:txBody>
      </p:sp>
      <p:sp>
        <p:nvSpPr>
          <p:cNvPr id="217" name="CustomShape 2"/>
          <p:cNvSpPr/>
          <p:nvPr/>
        </p:nvSpPr>
        <p:spPr>
          <a:xfrm>
            <a:off x="685800" y="2285640"/>
            <a:ext cx="7772040" cy="3809520"/>
          </a:xfrm>
          <a:prstGeom prst="rect">
            <a:avLst/>
          </a:prstGeom>
          <a:noFill/>
          <a:ln>
            <a:noFill/>
          </a:ln>
        </p:spPr>
        <p:style>
          <a:lnRef idx="0"/>
          <a:fillRef idx="0"/>
          <a:effectRef idx="0"/>
          <a:fontRef idx="minor"/>
        </p:style>
        <p:txBody>
          <a:bodyPr lIns="0" rIns="0" tIns="0" bIns="0">
            <a:normAutofit/>
          </a:bodyPr>
          <a:p>
            <a:pPr marL="342720" indent="-342360">
              <a:lnSpc>
                <a:spcPct val="100000"/>
              </a:lnSpc>
              <a:buClr>
                <a:srgbClr val="000000"/>
              </a:buClr>
              <a:buFont typeface="Times"/>
              <a:buChar char="•"/>
            </a:pPr>
            <a:r>
              <a:rPr b="0" lang="en-US" sz="2000" spc="-1" strike="noStrike">
                <a:solidFill>
                  <a:srgbClr val="000000"/>
                </a:solidFill>
                <a:latin typeface="Arial"/>
                <a:ea typeface="DejaVu Sans"/>
              </a:rPr>
              <a:t>Short description of the project</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Monitoring and Managing the Swedish Brown Bear population</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Will be a reoccurring project</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Jägare som samlar avföringsprover ….. </a:t>
            </a:r>
            <a:endParaRPr b="0" lang="en-US" sz="18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The Bear-Project</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File 1: Rovbase.no→ metadata ( location, individual-id, …. )</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File 2: Geniouse programvaran → genotype data</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File 3: Micronic scanner → metadata ( position in the rack )</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File = File1+File2+File 3 → import to SeqDB</a:t>
            </a:r>
            <a:endParaRPr b="0" lang="en-US" sz="18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Bild sidan 12 från erik, stryk export till bold</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Förklaring.</a:t>
            </a:r>
            <a:endParaRPr b="0" lang="en-US" sz="20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Kort projekt, vad är syfte med  projektet ?</a:t>
            </a:r>
            <a:endParaRPr b="0" lang="en-US" sz="1800" spc="-1" strike="noStrike">
              <a:latin typeface="Arial"/>
            </a:endParaRPr>
          </a:p>
          <a:p>
            <a:pPr lvl="1" marL="742680" indent="-285120">
              <a:lnSpc>
                <a:spcPct val="100000"/>
              </a:lnSpc>
              <a:buClr>
                <a:srgbClr val="000000"/>
              </a:buClr>
              <a:buFont typeface="Times"/>
              <a:buChar char="•"/>
            </a:pPr>
            <a:r>
              <a:rPr b="0" lang="en-US" sz="1800" spc="-1" strike="noStrike">
                <a:solidFill>
                  <a:srgbClr val="000000"/>
                </a:solidFill>
                <a:latin typeface="Arial"/>
                <a:ea typeface="DejaVu Sans"/>
              </a:rPr>
              <a:t>Vilken metadatasparas tillsammans med provet</a:t>
            </a:r>
            <a:endParaRPr b="0" lang="en-US" sz="1800" spc="-1" strike="noStrike">
              <a:latin typeface="Arial"/>
            </a:endParaRPr>
          </a:p>
          <a:p>
            <a:pPr lvl="2" marL="1143000" indent="-228240">
              <a:lnSpc>
                <a:spcPct val="100000"/>
              </a:lnSpc>
              <a:buClr>
                <a:srgbClr val="000000"/>
              </a:buClr>
              <a:buFont typeface="Times"/>
              <a:buChar char="•"/>
            </a:pPr>
            <a:r>
              <a:rPr b="0" lang="en-US" sz="2000" spc="-1" strike="noStrike">
                <a:solidFill>
                  <a:srgbClr val="000000"/>
                </a:solidFill>
                <a:latin typeface="Arial"/>
                <a:ea typeface="DejaVu Sans"/>
              </a:rPr>
              <a:t>Använda en bild ?</a:t>
            </a:r>
            <a:endParaRPr b="0" lang="en-US" sz="2000" spc="-1" strike="noStrike">
              <a:latin typeface="Arial"/>
            </a:endParaRPr>
          </a:p>
        </p:txBody>
      </p:sp>
    </p:spTree>
  </p:cSld>
  <p:timing>
    <p:tnLst>
      <p:par>
        <p:cTn id="68" dur="indefinite" restart="never" nodeType="tmRoot">
          <p:childTnLst>
            <p:seq>
              <p:cTn id="69"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85800" y="1676520"/>
            <a:ext cx="7772040" cy="456840"/>
          </a:xfrm>
          <a:prstGeom prst="rect">
            <a:avLst/>
          </a:prstGeom>
          <a:noFill/>
          <a:ln>
            <a:noFill/>
          </a:ln>
        </p:spPr>
        <p:txBody>
          <a:bodyPr lIns="0" rIns="0" tIns="0" bIns="0" anchor="ctr"/>
          <a:p>
            <a:pPr algn="ctr"/>
            <a:r>
              <a:rPr b="1" lang="sv-SE" sz="2400" spc="-1" strike="noStrike">
                <a:solidFill>
                  <a:srgbClr val="ffffff"/>
                </a:solidFill>
                <a:latin typeface="Arial"/>
                <a:ea typeface="DejaVu Sans"/>
              </a:rPr>
              <a:t>Demo of the seqdb</a:t>
            </a:r>
            <a:endParaRPr b="0" lang="sv-SE" sz="2400" spc="-1" strike="noStrike">
              <a:solidFill>
                <a:srgbClr val="000000"/>
              </a:solidFill>
              <a:latin typeface="Arial"/>
            </a:endParaRPr>
          </a:p>
        </p:txBody>
      </p:sp>
      <p:sp>
        <p:nvSpPr>
          <p:cNvPr id="219" name="TextShape 2"/>
          <p:cNvSpPr txBox="1"/>
          <p:nvPr/>
        </p:nvSpPr>
        <p:spPr>
          <a:xfrm>
            <a:off x="685800" y="2285640"/>
            <a:ext cx="7772040" cy="380952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sv-SE" sz="1600" spc="-1" strike="noStrike">
                <a:solidFill>
                  <a:srgbClr val="000000"/>
                </a:solidFill>
                <a:latin typeface="Arial"/>
              </a:rPr>
              <a:t>Seqdb demo … 2:55</a:t>
            </a:r>
            <a:endParaRPr b="0" lang="sv-SE"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1600" spc="-1" strike="noStrike">
                <a:solidFill>
                  <a:srgbClr val="000000"/>
                </a:solidFill>
                <a:latin typeface="Arial"/>
                <a:hlinkClick r:id="rId1"/>
              </a:rPr>
              <a:t>https://archive.org/details/simplescreenrecorder_seq-2018-09-07_17.30.29</a:t>
            </a:r>
            <a:endParaRPr b="0" lang="sv-SE"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sv-SE" sz="1600" spc="-1" strike="noStrike">
                <a:solidFill>
                  <a:srgbClr val="000000"/>
                </a:solidFill>
                <a:latin typeface="Arial"/>
                <a:hlinkClick r:id="rId2"/>
              </a:rPr>
              <a:t>https://archive.org/details/simplescreenrecorder_seq-2018-09-07_17.57.14</a:t>
            </a:r>
            <a:endParaRPr b="0" lang="sv-SE" sz="1600" spc="-1" strike="noStrike">
              <a:solidFill>
                <a:srgbClr val="000000"/>
              </a:solidFill>
              <a:latin typeface="Arial"/>
            </a:endParaRPr>
          </a:p>
          <a:p>
            <a:pPr lvl="1" marL="864000" indent="-324000">
              <a:spcBef>
                <a:spcPts val="1134"/>
              </a:spcBef>
              <a:buClr>
                <a:srgbClr val="000000"/>
              </a:buClr>
              <a:buSzPct val="75000"/>
              <a:buFont typeface="Symbol" charset="2"/>
              <a:buChar char=""/>
            </a:pPr>
            <a:endParaRPr b="0" lang="sv-SE" sz="1600" spc="-1" strike="noStrike">
              <a:solidFill>
                <a:srgbClr val="000000"/>
              </a:solidFill>
              <a:latin typeface="Arial"/>
            </a:endParaRPr>
          </a:p>
        </p:txBody>
      </p:sp>
    </p:spTree>
  </p:cSld>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0" name="CustomShape 1"/>
          <p:cNvSpPr/>
          <p:nvPr/>
        </p:nvSpPr>
        <p:spPr>
          <a:xfrm>
            <a:off x="0" y="365760"/>
            <a:ext cx="9144000" cy="36576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ffffff"/>
                </a:solidFill>
                <a:latin typeface="Arial"/>
                <a:ea typeface="DejaVu Sans"/>
              </a:rPr>
              <a:t>Demo of the public interface</a:t>
            </a:r>
            <a:endParaRPr b="0" lang="en-US" sz="2400" spc="-1" strike="noStrike">
              <a:solidFill>
                <a:srgbClr val="ffffff"/>
              </a:solidFill>
              <a:latin typeface="Arial"/>
            </a:endParaRPr>
          </a:p>
        </p:txBody>
      </p:sp>
      <p:sp>
        <p:nvSpPr>
          <p:cNvPr id="221" name="CustomShape 2"/>
          <p:cNvSpPr/>
          <p:nvPr/>
        </p:nvSpPr>
        <p:spPr>
          <a:xfrm>
            <a:off x="685800" y="2285640"/>
            <a:ext cx="7772040" cy="3809520"/>
          </a:xfrm>
          <a:prstGeom prst="rect">
            <a:avLst/>
          </a:prstGeom>
          <a:noFill/>
          <a:ln>
            <a:noFill/>
          </a:ln>
        </p:spPr>
        <p:style>
          <a:lnRef idx="0"/>
          <a:fillRef idx="0"/>
          <a:effectRef idx="0"/>
          <a:fontRef idx="minor"/>
        </p:style>
        <p:txBody>
          <a:bodyPr lIns="0" rIns="0" tIns="0" bIns="0">
            <a:normAutofit/>
          </a:bodyPr>
          <a:p>
            <a:pPr marL="342720" indent="-342360">
              <a:lnSpc>
                <a:spcPct val="100000"/>
              </a:lnSpc>
              <a:buClr>
                <a:srgbClr val="000000"/>
              </a:buClr>
              <a:buFont typeface="Times"/>
              <a:buChar char="•"/>
            </a:pPr>
            <a:r>
              <a:rPr b="0" lang="en-US" sz="2000" spc="-1" strike="noStrike">
                <a:solidFill>
                  <a:srgbClr val="000000"/>
                </a:solidFill>
                <a:latin typeface="Arial"/>
                <a:ea typeface="DejaVu Sans"/>
                <a:hlinkClick r:id="rId1"/>
              </a:rPr>
              <a:t>https://archive.org/details/simplescreenrecorder-2018-09-06_20.31.16</a:t>
            </a:r>
            <a:endParaRPr b="0" lang="en-US" sz="2000" spc="-1" strike="noStrike">
              <a:latin typeface="Arial"/>
            </a:endParaRPr>
          </a:p>
          <a:p>
            <a:pPr lvl="1" marL="432000" indent="-216000">
              <a:lnSpc>
                <a:spcPct val="100000"/>
              </a:lnSpc>
              <a:buClr>
                <a:srgbClr val="000000"/>
              </a:buClr>
              <a:buSzPct val="45000"/>
              <a:buFont typeface="Wingdings" charset="2"/>
              <a:buChar char=""/>
            </a:pPr>
            <a:endParaRPr b="0" lang="en-US" sz="2000" spc="-1" strike="noStrike">
              <a:latin typeface="Arial"/>
            </a:endParaRPr>
          </a:p>
        </p:txBody>
      </p:sp>
    </p:spTree>
  </p:cSld>
  <p:timing>
    <p:tnLst>
      <p:par>
        <p:cTn id="72" dur="indefinite" restart="never" nodeType="tmRoot">
          <p:childTnLst>
            <p:seq>
              <p:cTn id="73"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85800" y="1676520"/>
            <a:ext cx="7772040" cy="45684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000000"/>
                </a:solidFill>
                <a:latin typeface="Arial"/>
                <a:ea typeface="DejaVu Sans"/>
              </a:rPr>
              <a:t>Credits to the AAFC </a:t>
            </a:r>
            <a:endParaRPr b="0" lang="en-US" sz="2400" spc="-1" strike="noStrike">
              <a:latin typeface="Arial"/>
            </a:endParaRPr>
          </a:p>
        </p:txBody>
      </p:sp>
      <p:sp>
        <p:nvSpPr>
          <p:cNvPr id="223" name="CustomShape 2"/>
          <p:cNvSpPr/>
          <p:nvPr/>
        </p:nvSpPr>
        <p:spPr>
          <a:xfrm>
            <a:off x="685800" y="2285640"/>
            <a:ext cx="7772040" cy="3809520"/>
          </a:xfrm>
          <a:prstGeom prst="rect">
            <a:avLst/>
          </a:prstGeom>
          <a:noFill/>
          <a:ln>
            <a:noFill/>
          </a:ln>
        </p:spPr>
        <p:style>
          <a:lnRef idx="0"/>
          <a:fillRef idx="0"/>
          <a:effectRef idx="0"/>
          <a:fontRef idx="minor"/>
        </p:style>
        <p:txBody>
          <a:bodyPr lIns="0" rIns="0" tIns="0" bIns="0">
            <a:normAutofit/>
          </a:bodyPr>
          <a:p>
            <a:pPr>
              <a:lnSpc>
                <a:spcPct val="100000"/>
              </a:lnSpc>
            </a:pPr>
            <a:r>
              <a:rPr b="1" lang="en-US" sz="2000" spc="-1" strike="noStrike">
                <a:solidFill>
                  <a:srgbClr val="00000a"/>
                </a:solidFill>
                <a:latin typeface="Calibri"/>
                <a:ea typeface="Calibri"/>
              </a:rPr>
              <a:t>Credits to the Agriculture and Agri-Food Canada (AAFC) the creator of  SeqDB</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a"/>
                </a:solidFill>
                <a:latin typeface="Calibri"/>
                <a:ea typeface="Calibri"/>
              </a:rPr>
              <a:t>The AAFC are DINA-partners, part of the “DINA international Steering committee”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US" sz="2000" spc="-1" strike="noStrike">
                <a:solidFill>
                  <a:srgbClr val="00000a"/>
                </a:solidFill>
                <a:latin typeface="Calibri"/>
                <a:ea typeface="Calibri"/>
              </a:rPr>
              <a:t>The SeqDB is in the process of being open sourced</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pic>
        <p:nvPicPr>
          <p:cNvPr id="224" name="Bildobjekt 174" descr=""/>
          <p:cNvPicPr/>
          <p:nvPr/>
        </p:nvPicPr>
        <p:blipFill>
          <a:blip r:embed="rId1"/>
          <a:stretch/>
        </p:blipFill>
        <p:spPr>
          <a:xfrm>
            <a:off x="216720" y="219600"/>
            <a:ext cx="2068920" cy="1791720"/>
          </a:xfrm>
          <a:prstGeom prst="rect">
            <a:avLst/>
          </a:prstGeom>
          <a:ln>
            <a:noFill/>
          </a:ln>
        </p:spPr>
      </p:pic>
    </p:spTree>
  </p:cSld>
  <p:timing>
    <p:tnLst>
      <p:par>
        <p:cTn id="74" dur="indefinite" restart="never" nodeType="tmRoot">
          <p:childTnLst>
            <p:seq>
              <p:cTn id="75"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0" y="3825360"/>
            <a:ext cx="9143640" cy="487440"/>
          </a:xfrm>
          <a:prstGeom prst="rect">
            <a:avLst/>
          </a:prstGeom>
          <a:noFill/>
          <a:ln>
            <a:noFill/>
          </a:ln>
        </p:spPr>
        <p:style>
          <a:lnRef idx="0"/>
          <a:fillRef idx="0"/>
          <a:effectRef idx="0"/>
          <a:fontRef idx="minor"/>
        </p:style>
        <p:txBody>
          <a:bodyPr lIns="0" rIns="0" tIns="0" bIns="0" anchor="ctr"/>
          <a:p>
            <a:pPr algn="ctr">
              <a:lnSpc>
                <a:spcPct val="100000"/>
              </a:lnSpc>
            </a:pPr>
            <a:r>
              <a:rPr b="1" lang="en-US" sz="3200" spc="-1" strike="noStrike">
                <a:solidFill>
                  <a:srgbClr val="000000"/>
                </a:solidFill>
                <a:latin typeface="Arial"/>
                <a:ea typeface="DejaVu Sans"/>
              </a:rPr>
              <a:t>Questions ?</a:t>
            </a:r>
            <a:endParaRPr b="0" lang="en-US" sz="3200" spc="-1" strike="noStrike">
              <a:latin typeface="Arial"/>
            </a:endParaRPr>
          </a:p>
        </p:txBody>
      </p:sp>
    </p:spTree>
  </p:cSld>
  <p:timing>
    <p:tnLst>
      <p:par>
        <p:cTn id="76" dur="indefinite" restart="never" nodeType="tmRoot">
          <p:childTnLst>
            <p:seq>
              <p:cTn id="77"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6" name="CustomShape 1"/>
          <p:cNvSpPr/>
          <p:nvPr/>
        </p:nvSpPr>
        <p:spPr>
          <a:xfrm>
            <a:off x="457200" y="274680"/>
            <a:ext cx="8228520" cy="710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ＭＳ Ｐゴシック"/>
              </a:rPr>
              <a:t>NGS Metagenomics Workflow</a:t>
            </a:r>
            <a:endParaRPr b="0" lang="en-US" sz="4400" spc="-1" strike="noStrike">
              <a:latin typeface="Arial"/>
            </a:endParaRPr>
          </a:p>
        </p:txBody>
      </p:sp>
      <p:pic>
        <p:nvPicPr>
          <p:cNvPr id="227" name="Picture 73" descr=""/>
          <p:cNvPicPr/>
          <p:nvPr/>
        </p:nvPicPr>
        <p:blipFill>
          <a:blip r:embed="rId1"/>
          <a:stretch/>
        </p:blipFill>
        <p:spPr>
          <a:xfrm>
            <a:off x="3076560" y="4951440"/>
            <a:ext cx="2689560" cy="1792800"/>
          </a:xfrm>
          <a:prstGeom prst="rect">
            <a:avLst/>
          </a:prstGeom>
          <a:ln>
            <a:noFill/>
          </a:ln>
        </p:spPr>
      </p:pic>
      <p:pic>
        <p:nvPicPr>
          <p:cNvPr id="228" name="Picture 14" descr=""/>
          <p:cNvPicPr/>
          <p:nvPr/>
        </p:nvPicPr>
        <p:blipFill>
          <a:blip r:embed="rId2"/>
          <a:stretch/>
        </p:blipFill>
        <p:spPr>
          <a:xfrm>
            <a:off x="3875040" y="1717560"/>
            <a:ext cx="1067400" cy="1060920"/>
          </a:xfrm>
          <a:prstGeom prst="rect">
            <a:avLst/>
          </a:prstGeom>
          <a:ln>
            <a:noFill/>
          </a:ln>
        </p:spPr>
      </p:pic>
      <p:sp>
        <p:nvSpPr>
          <p:cNvPr id="229" name="CustomShape 2"/>
          <p:cNvSpPr/>
          <p:nvPr/>
        </p:nvSpPr>
        <p:spPr>
          <a:xfrm>
            <a:off x="3254400" y="2131920"/>
            <a:ext cx="422640" cy="24984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sp>
        <p:nvSpPr>
          <p:cNvPr id="230" name="CustomShape 3"/>
          <p:cNvSpPr/>
          <p:nvPr/>
        </p:nvSpPr>
        <p:spPr>
          <a:xfrm>
            <a:off x="5430960" y="2131920"/>
            <a:ext cx="452880" cy="25920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sp>
        <p:nvSpPr>
          <p:cNvPr id="231" name="CustomShape 4"/>
          <p:cNvSpPr/>
          <p:nvPr/>
        </p:nvSpPr>
        <p:spPr>
          <a:xfrm>
            <a:off x="6053040" y="4437000"/>
            <a:ext cx="2262600" cy="8650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Sequencing Data</a:t>
            </a:r>
            <a:endParaRPr b="0" lang="en-US" sz="1400" spc="-1" strike="noStrike">
              <a:latin typeface="Arial"/>
            </a:endParaRPr>
          </a:p>
          <a:p>
            <a:pPr algn="ctr">
              <a:lnSpc>
                <a:spcPct val="100000"/>
              </a:lnSpc>
            </a:pPr>
            <a:r>
              <a:rPr b="1" lang="en-US" sz="1400" spc="-1" strike="noStrike">
                <a:solidFill>
                  <a:srgbClr val="376092"/>
                </a:solidFill>
                <a:latin typeface="Arial Narrow"/>
                <a:ea typeface="ＭＳ Ｐゴシック"/>
              </a:rPr>
              <a:t>(FASTQ)</a:t>
            </a:r>
            <a:endParaRPr b="0" lang="en-US" sz="1400" spc="-1" strike="noStrike">
              <a:latin typeface="Arial"/>
            </a:endParaRPr>
          </a:p>
        </p:txBody>
      </p:sp>
      <p:sp>
        <p:nvSpPr>
          <p:cNvPr id="232" name="CustomShape 5"/>
          <p:cNvSpPr/>
          <p:nvPr/>
        </p:nvSpPr>
        <p:spPr>
          <a:xfrm>
            <a:off x="2889360" y="4309920"/>
            <a:ext cx="3083400" cy="6519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Analysis Tools and Pipelines</a:t>
            </a:r>
            <a:endParaRPr b="0" lang="en-US" sz="1400" spc="-1" strike="noStrike">
              <a:latin typeface="Arial"/>
            </a:endParaRPr>
          </a:p>
        </p:txBody>
      </p:sp>
      <p:sp>
        <p:nvSpPr>
          <p:cNvPr id="233" name="CustomShape 6"/>
          <p:cNvSpPr/>
          <p:nvPr/>
        </p:nvSpPr>
        <p:spPr>
          <a:xfrm rot="9152400">
            <a:off x="7834680" y="4613400"/>
            <a:ext cx="560880" cy="40860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34" name="CustomShape 7"/>
          <p:cNvSpPr/>
          <p:nvPr/>
        </p:nvSpPr>
        <p:spPr>
          <a:xfrm rot="5400000">
            <a:off x="8251200" y="3192480"/>
            <a:ext cx="405360" cy="25596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pic>
        <p:nvPicPr>
          <p:cNvPr id="235" name="Picture 4" descr=""/>
          <p:cNvPicPr/>
          <p:nvPr/>
        </p:nvPicPr>
        <p:blipFill>
          <a:blip r:embed="rId3"/>
          <a:stretch/>
        </p:blipFill>
        <p:spPr>
          <a:xfrm>
            <a:off x="6197760" y="1557360"/>
            <a:ext cx="2261160" cy="1487880"/>
          </a:xfrm>
          <a:prstGeom prst="rect">
            <a:avLst/>
          </a:prstGeom>
          <a:ln>
            <a:noFill/>
          </a:ln>
        </p:spPr>
      </p:pic>
      <p:pic>
        <p:nvPicPr>
          <p:cNvPr id="236" name="Picture 12" descr=""/>
          <p:cNvPicPr/>
          <p:nvPr/>
        </p:nvPicPr>
        <p:blipFill>
          <a:blip r:embed="rId4"/>
          <a:stretch/>
        </p:blipFill>
        <p:spPr>
          <a:xfrm>
            <a:off x="6516360" y="3789000"/>
            <a:ext cx="916560" cy="657360"/>
          </a:xfrm>
          <a:prstGeom prst="rect">
            <a:avLst/>
          </a:prstGeom>
          <a:ln>
            <a:noFill/>
          </a:ln>
        </p:spPr>
      </p:pic>
      <p:grpSp>
        <p:nvGrpSpPr>
          <p:cNvPr id="237" name="Group 8"/>
          <p:cNvGrpSpPr/>
          <p:nvPr/>
        </p:nvGrpSpPr>
        <p:grpSpPr>
          <a:xfrm>
            <a:off x="6373800" y="5281560"/>
            <a:ext cx="1562760" cy="1253160"/>
            <a:chOff x="6373800" y="5281560"/>
            <a:chExt cx="1562760" cy="1253160"/>
          </a:xfrm>
        </p:grpSpPr>
        <p:pic>
          <p:nvPicPr>
            <p:cNvPr id="238" name="Picture 16" descr=""/>
            <p:cNvPicPr/>
            <p:nvPr/>
          </p:nvPicPr>
          <p:blipFill>
            <a:blip r:embed="rId5"/>
            <a:stretch/>
          </p:blipFill>
          <p:spPr>
            <a:xfrm>
              <a:off x="6715800" y="5281560"/>
              <a:ext cx="1220760" cy="848160"/>
            </a:xfrm>
            <a:prstGeom prst="rect">
              <a:avLst/>
            </a:prstGeom>
            <a:ln>
              <a:noFill/>
            </a:ln>
          </p:spPr>
        </p:pic>
        <p:pic>
          <p:nvPicPr>
            <p:cNvPr id="239" name="Picture 16" descr=""/>
            <p:cNvPicPr/>
            <p:nvPr/>
          </p:nvPicPr>
          <p:blipFill>
            <a:blip r:embed="rId6"/>
            <a:stretch/>
          </p:blipFill>
          <p:spPr>
            <a:xfrm>
              <a:off x="6594480" y="5401080"/>
              <a:ext cx="1220760" cy="848160"/>
            </a:xfrm>
            <a:prstGeom prst="rect">
              <a:avLst/>
            </a:prstGeom>
            <a:ln>
              <a:noFill/>
            </a:ln>
          </p:spPr>
        </p:pic>
        <p:pic>
          <p:nvPicPr>
            <p:cNvPr id="240" name="Picture 16" descr=""/>
            <p:cNvPicPr/>
            <p:nvPr/>
          </p:nvPicPr>
          <p:blipFill>
            <a:blip r:embed="rId7"/>
            <a:stretch/>
          </p:blipFill>
          <p:spPr>
            <a:xfrm>
              <a:off x="6483240" y="5551920"/>
              <a:ext cx="1220760" cy="848160"/>
            </a:xfrm>
            <a:prstGeom prst="rect">
              <a:avLst/>
            </a:prstGeom>
            <a:ln>
              <a:noFill/>
            </a:ln>
          </p:spPr>
        </p:pic>
        <p:pic>
          <p:nvPicPr>
            <p:cNvPr id="241" name="Picture 16" descr=""/>
            <p:cNvPicPr/>
            <p:nvPr/>
          </p:nvPicPr>
          <p:blipFill>
            <a:blip r:embed="rId8"/>
            <a:stretch/>
          </p:blipFill>
          <p:spPr>
            <a:xfrm>
              <a:off x="6373800" y="5686560"/>
              <a:ext cx="1220760" cy="848160"/>
            </a:xfrm>
            <a:prstGeom prst="rect">
              <a:avLst/>
            </a:prstGeom>
            <a:ln>
              <a:noFill/>
            </a:ln>
          </p:spPr>
        </p:pic>
      </p:grpSp>
      <p:sp>
        <p:nvSpPr>
          <p:cNvPr id="242" name="CustomShape 9"/>
          <p:cNvSpPr/>
          <p:nvPr/>
        </p:nvSpPr>
        <p:spPr>
          <a:xfrm>
            <a:off x="-239760" y="3705120"/>
            <a:ext cx="2864520" cy="6519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Analysis Results &amp; Reports</a:t>
            </a:r>
            <a:endParaRPr b="0" lang="en-US" sz="1400" spc="-1" strike="noStrike">
              <a:latin typeface="Arial"/>
            </a:endParaRPr>
          </a:p>
        </p:txBody>
      </p:sp>
      <p:pic>
        <p:nvPicPr>
          <p:cNvPr id="243" name="Picture 2" descr=""/>
          <p:cNvPicPr/>
          <p:nvPr/>
        </p:nvPicPr>
        <p:blipFill>
          <a:blip r:embed="rId9"/>
          <a:stretch/>
        </p:blipFill>
        <p:spPr>
          <a:xfrm>
            <a:off x="942120" y="2525760"/>
            <a:ext cx="1108800" cy="738360"/>
          </a:xfrm>
          <a:prstGeom prst="rect">
            <a:avLst/>
          </a:prstGeom>
          <a:ln>
            <a:noFill/>
          </a:ln>
        </p:spPr>
      </p:pic>
      <p:sp>
        <p:nvSpPr>
          <p:cNvPr id="244" name="CustomShape 10"/>
          <p:cNvSpPr/>
          <p:nvPr/>
        </p:nvSpPr>
        <p:spPr>
          <a:xfrm>
            <a:off x="579600" y="826560"/>
            <a:ext cx="3055320" cy="8650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Environmental Sample Collection</a:t>
            </a:r>
            <a:endParaRPr b="0" lang="en-US" sz="1400" spc="-1" strike="noStrike">
              <a:latin typeface="Arial"/>
            </a:endParaRPr>
          </a:p>
        </p:txBody>
      </p:sp>
      <p:pic>
        <p:nvPicPr>
          <p:cNvPr id="245" name="Picture 6" descr=""/>
          <p:cNvPicPr/>
          <p:nvPr/>
        </p:nvPicPr>
        <p:blipFill>
          <a:blip r:embed="rId10"/>
          <a:stretch/>
        </p:blipFill>
        <p:spPr>
          <a:xfrm>
            <a:off x="3278160" y="3141720"/>
            <a:ext cx="1583280" cy="1232280"/>
          </a:xfrm>
          <a:prstGeom prst="rect">
            <a:avLst/>
          </a:prstGeom>
          <a:ln>
            <a:noFill/>
          </a:ln>
        </p:spPr>
      </p:pic>
      <p:pic>
        <p:nvPicPr>
          <p:cNvPr id="246" name="Picture 6" descr=""/>
          <p:cNvPicPr/>
          <p:nvPr/>
        </p:nvPicPr>
        <p:blipFill>
          <a:blip r:embed="rId11"/>
          <a:stretch/>
        </p:blipFill>
        <p:spPr>
          <a:xfrm>
            <a:off x="4092480" y="3546360"/>
            <a:ext cx="1292760" cy="945000"/>
          </a:xfrm>
          <a:prstGeom prst="rect">
            <a:avLst/>
          </a:prstGeom>
          <a:ln>
            <a:noFill/>
          </a:ln>
        </p:spPr>
      </p:pic>
      <p:sp>
        <p:nvSpPr>
          <p:cNvPr id="247" name="CustomShape 11"/>
          <p:cNvSpPr/>
          <p:nvPr/>
        </p:nvSpPr>
        <p:spPr>
          <a:xfrm>
            <a:off x="2441520" y="3238560"/>
            <a:ext cx="573480" cy="43056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48" name="CustomShape 12"/>
          <p:cNvSpPr/>
          <p:nvPr/>
        </p:nvSpPr>
        <p:spPr>
          <a:xfrm flipH="1">
            <a:off x="5475600" y="3138480"/>
            <a:ext cx="575280" cy="43056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49" name="CustomShape 13"/>
          <p:cNvSpPr/>
          <p:nvPr/>
        </p:nvSpPr>
        <p:spPr>
          <a:xfrm flipH="1" flipV="1">
            <a:off x="5384880" y="4373640"/>
            <a:ext cx="707040" cy="46728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250" name="CustomShape 14"/>
          <p:cNvSpPr/>
          <p:nvPr/>
        </p:nvSpPr>
        <p:spPr>
          <a:xfrm flipV="1">
            <a:off x="2630520" y="4048560"/>
            <a:ext cx="424440" cy="32436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grpSp>
        <p:nvGrpSpPr>
          <p:cNvPr id="251" name="Group 15"/>
          <p:cNvGrpSpPr/>
          <p:nvPr/>
        </p:nvGrpSpPr>
        <p:grpSpPr>
          <a:xfrm>
            <a:off x="3337920" y="5224320"/>
            <a:ext cx="1034640" cy="597240"/>
            <a:chOff x="3337920" y="5224320"/>
            <a:chExt cx="1034640" cy="597240"/>
          </a:xfrm>
        </p:grpSpPr>
        <p:pic>
          <p:nvPicPr>
            <p:cNvPr id="252" name="Picture 22" descr=""/>
            <p:cNvPicPr/>
            <p:nvPr/>
          </p:nvPicPr>
          <p:blipFill>
            <a:blip r:embed="rId12"/>
            <a:stretch/>
          </p:blipFill>
          <p:spPr>
            <a:xfrm>
              <a:off x="3443040" y="5224320"/>
              <a:ext cx="929520" cy="597240"/>
            </a:xfrm>
            <a:prstGeom prst="rect">
              <a:avLst/>
            </a:prstGeom>
            <a:ln>
              <a:noFill/>
            </a:ln>
          </p:spPr>
        </p:pic>
        <p:sp>
          <p:nvSpPr>
            <p:cNvPr id="253" name="CustomShape 16"/>
            <p:cNvSpPr/>
            <p:nvPr/>
          </p:nvSpPr>
          <p:spPr>
            <a:xfrm>
              <a:off x="3337920" y="5349240"/>
              <a:ext cx="889200" cy="3632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Arial"/>
                  <a:ea typeface="MS PGothic"/>
                </a:rPr>
                <a:t>Galaxy</a:t>
              </a:r>
              <a:endParaRPr b="0" lang="en-US" sz="1800" spc="-1" strike="noStrike">
                <a:latin typeface="Arial"/>
              </a:endParaRPr>
            </a:p>
          </p:txBody>
        </p:sp>
      </p:grpSp>
      <p:grpSp>
        <p:nvGrpSpPr>
          <p:cNvPr id="254" name="Group 17"/>
          <p:cNvGrpSpPr/>
          <p:nvPr/>
        </p:nvGrpSpPr>
        <p:grpSpPr>
          <a:xfrm>
            <a:off x="3354480" y="5813280"/>
            <a:ext cx="1141920" cy="634320"/>
            <a:chOff x="3354480" y="5813280"/>
            <a:chExt cx="1141920" cy="634320"/>
          </a:xfrm>
        </p:grpSpPr>
        <p:pic>
          <p:nvPicPr>
            <p:cNvPr id="255" name="Picture 26" descr=""/>
            <p:cNvPicPr/>
            <p:nvPr/>
          </p:nvPicPr>
          <p:blipFill>
            <a:blip r:embed="rId13"/>
            <a:stretch/>
          </p:blipFill>
          <p:spPr>
            <a:xfrm>
              <a:off x="3417840" y="5871960"/>
              <a:ext cx="990720" cy="575640"/>
            </a:xfrm>
            <a:prstGeom prst="rect">
              <a:avLst/>
            </a:prstGeom>
            <a:ln>
              <a:noFill/>
            </a:ln>
          </p:spPr>
        </p:pic>
        <p:sp>
          <p:nvSpPr>
            <p:cNvPr id="256" name="CustomShape 18"/>
            <p:cNvSpPr/>
            <p:nvPr/>
          </p:nvSpPr>
          <p:spPr>
            <a:xfrm>
              <a:off x="3354480" y="5813280"/>
              <a:ext cx="1141920" cy="60732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ffff"/>
                  </a:solidFill>
                  <a:latin typeface="Arial"/>
                  <a:ea typeface="MS PGothic"/>
                </a:rPr>
                <a:t>Command </a:t>
              </a:r>
              <a:endParaRPr b="0" lang="en-US" sz="1600" spc="-1" strike="noStrike">
                <a:latin typeface="Arial"/>
              </a:endParaRPr>
            </a:p>
            <a:p>
              <a:pPr>
                <a:lnSpc>
                  <a:spcPct val="100000"/>
                </a:lnSpc>
              </a:pPr>
              <a:r>
                <a:rPr b="0" lang="en-US" sz="1800" spc="-1" strike="noStrike">
                  <a:solidFill>
                    <a:srgbClr val="ffffff"/>
                  </a:solidFill>
                  <a:latin typeface="Arial"/>
                  <a:ea typeface="MS PGothic"/>
                </a:rPr>
                <a:t>Line</a:t>
              </a:r>
              <a:endParaRPr b="0" lang="en-US" sz="1800" spc="-1" strike="noStrike">
                <a:latin typeface="Arial"/>
              </a:endParaRPr>
            </a:p>
          </p:txBody>
        </p:sp>
      </p:grpSp>
      <p:pic>
        <p:nvPicPr>
          <p:cNvPr id="257" name="Picture 107" descr=""/>
          <p:cNvPicPr/>
          <p:nvPr/>
        </p:nvPicPr>
        <p:blipFill>
          <a:blip r:embed="rId14"/>
          <a:stretch/>
        </p:blipFill>
        <p:spPr>
          <a:xfrm>
            <a:off x="942120" y="1556640"/>
            <a:ext cx="1108800" cy="923400"/>
          </a:xfrm>
          <a:prstGeom prst="rect">
            <a:avLst/>
          </a:prstGeom>
          <a:ln>
            <a:noFill/>
          </a:ln>
        </p:spPr>
      </p:pic>
      <p:sp>
        <p:nvSpPr>
          <p:cNvPr id="258" name="CustomShape 19"/>
          <p:cNvSpPr/>
          <p:nvPr/>
        </p:nvSpPr>
        <p:spPr>
          <a:xfrm>
            <a:off x="3351240" y="941400"/>
            <a:ext cx="5053680" cy="8643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Calibri"/>
                <a:ea typeface="ＭＳ Ｐゴシック"/>
              </a:rPr>
              <a:t>DNA Extraction, PCR Amplification and Library Prep</a:t>
            </a:r>
            <a:endParaRPr b="0" lang="en-US" sz="1400" spc="-1" strike="noStrike">
              <a:latin typeface="Arial"/>
            </a:endParaRPr>
          </a:p>
        </p:txBody>
      </p:sp>
      <p:pic>
        <p:nvPicPr>
          <p:cNvPr id="259" name="Picture 109" descr=""/>
          <p:cNvPicPr/>
          <p:nvPr/>
        </p:nvPicPr>
        <p:blipFill>
          <a:blip r:embed="rId15"/>
          <a:stretch/>
        </p:blipFill>
        <p:spPr>
          <a:xfrm>
            <a:off x="1508040" y="4335480"/>
            <a:ext cx="973800" cy="975240"/>
          </a:xfrm>
          <a:prstGeom prst="rect">
            <a:avLst/>
          </a:prstGeom>
          <a:ln>
            <a:noFill/>
          </a:ln>
        </p:spPr>
      </p:pic>
      <p:pic>
        <p:nvPicPr>
          <p:cNvPr id="260" name="Picture 110" descr=""/>
          <p:cNvPicPr/>
          <p:nvPr/>
        </p:nvPicPr>
        <p:blipFill>
          <a:blip r:embed="rId16"/>
          <a:stretch/>
        </p:blipFill>
        <p:spPr>
          <a:xfrm>
            <a:off x="79200" y="6060960"/>
            <a:ext cx="1449720" cy="722880"/>
          </a:xfrm>
          <a:prstGeom prst="rect">
            <a:avLst/>
          </a:prstGeom>
          <a:ln>
            <a:noFill/>
          </a:ln>
        </p:spPr>
      </p:pic>
      <p:pic>
        <p:nvPicPr>
          <p:cNvPr id="261" name="Picture 111" descr=""/>
          <p:cNvPicPr/>
          <p:nvPr/>
        </p:nvPicPr>
        <p:blipFill>
          <a:blip r:embed="rId17"/>
          <a:stretch/>
        </p:blipFill>
        <p:spPr>
          <a:xfrm>
            <a:off x="77760" y="5346720"/>
            <a:ext cx="1373760" cy="651240"/>
          </a:xfrm>
          <a:prstGeom prst="rect">
            <a:avLst/>
          </a:prstGeom>
          <a:ln>
            <a:noFill/>
          </a:ln>
        </p:spPr>
      </p:pic>
      <p:pic>
        <p:nvPicPr>
          <p:cNvPr id="262" name="Picture 112" descr=""/>
          <p:cNvPicPr/>
          <p:nvPr/>
        </p:nvPicPr>
        <p:blipFill>
          <a:blip r:embed="rId18"/>
          <a:stretch/>
        </p:blipFill>
        <p:spPr>
          <a:xfrm>
            <a:off x="168120" y="4413240"/>
            <a:ext cx="1218240" cy="871920"/>
          </a:xfrm>
          <a:prstGeom prst="rect">
            <a:avLst/>
          </a:prstGeom>
          <a:ln>
            <a:noFill/>
          </a:ln>
        </p:spPr>
      </p:pic>
      <p:pic>
        <p:nvPicPr>
          <p:cNvPr id="263" name="Picture 113" descr=""/>
          <p:cNvPicPr/>
          <p:nvPr/>
        </p:nvPicPr>
        <p:blipFill>
          <a:blip r:embed="rId19"/>
          <a:stretch/>
        </p:blipFill>
        <p:spPr>
          <a:xfrm>
            <a:off x="1514520" y="5346720"/>
            <a:ext cx="1038600" cy="1465920"/>
          </a:xfrm>
          <a:prstGeom prst="rect">
            <a:avLst/>
          </a:prstGeom>
          <a:ln>
            <a:noFill/>
          </a:ln>
        </p:spPr>
      </p:pic>
      <p:sp>
        <p:nvSpPr>
          <p:cNvPr id="264" name="CustomShape 20"/>
          <p:cNvSpPr/>
          <p:nvPr/>
        </p:nvSpPr>
        <p:spPr>
          <a:xfrm rot="10800000">
            <a:off x="4232880" y="7522560"/>
            <a:ext cx="952920" cy="117684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65" name="CustomShape 21"/>
          <p:cNvSpPr/>
          <p:nvPr/>
        </p:nvSpPr>
        <p:spPr>
          <a:xfrm rot="10800000">
            <a:off x="7225560" y="6958800"/>
            <a:ext cx="741960" cy="8211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66" name="CustomShape 22"/>
          <p:cNvSpPr/>
          <p:nvPr/>
        </p:nvSpPr>
        <p:spPr>
          <a:xfrm>
            <a:off x="3825720" y="3602520"/>
            <a:ext cx="1831680" cy="80460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2400" spc="43" strike="noStrike">
                <a:solidFill>
                  <a:srgbClr val="e0322d"/>
                </a:solidFill>
                <a:latin typeface="Arial Narrow"/>
                <a:ea typeface="ＭＳ Ｐゴシック"/>
              </a:rPr>
              <a:t>SeqDB</a:t>
            </a:r>
            <a:endParaRPr b="0" lang="en-US" sz="2400" spc="-1" strike="noStrike">
              <a:latin typeface="Arial"/>
            </a:endParaRPr>
          </a:p>
        </p:txBody>
      </p:sp>
      <p:sp>
        <p:nvSpPr>
          <p:cNvPr id="267" name="CustomShape 23"/>
          <p:cNvSpPr/>
          <p:nvPr/>
        </p:nvSpPr>
        <p:spPr>
          <a:xfrm>
            <a:off x="457200" y="6356520"/>
            <a:ext cx="2132640" cy="363960"/>
          </a:xfrm>
          <a:prstGeom prst="rect">
            <a:avLst/>
          </a:prstGeom>
          <a:noFill/>
          <a:ln>
            <a:noFill/>
          </a:ln>
        </p:spPr>
        <p:style>
          <a:lnRef idx="0"/>
          <a:fillRef idx="0"/>
          <a:effectRef idx="0"/>
          <a:fontRef idx="minor"/>
        </p:style>
        <p:txBody>
          <a:bodyPr lIns="90000" rIns="90000" tIns="45000" bIns="45000" anchor="ctr"/>
          <a:p>
            <a:pPr>
              <a:lnSpc>
                <a:spcPct val="100000"/>
              </a:lnSpc>
            </a:pPr>
            <a:fld id="{868D2650-91DF-4ECA-8E5F-768B09C347E9}" type="datetime1">
              <a:rPr b="0" lang="en-US" sz="1200" spc="-1" strike="noStrike">
                <a:solidFill>
                  <a:srgbClr val="898989"/>
                </a:solidFill>
                <a:latin typeface="Calibri"/>
                <a:ea typeface="MS PGothic"/>
              </a:rPr>
              <a:t>09/10/2018</a:t>
            </a:fld>
            <a:endParaRPr b="0" lang="en-US" sz="1200" spc="-1" strike="noStrike">
              <a:latin typeface="Arial"/>
            </a:endParaRPr>
          </a:p>
        </p:txBody>
      </p:sp>
      <p:sp>
        <p:nvSpPr>
          <p:cNvPr id="268" name="CustomShape 24"/>
          <p:cNvSpPr/>
          <p:nvPr/>
        </p:nvSpPr>
        <p:spPr>
          <a:xfrm>
            <a:off x="5340240" y="3062160"/>
            <a:ext cx="4190040" cy="6519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Calibri"/>
                <a:ea typeface="ＭＳ Ｐゴシック"/>
              </a:rPr>
              <a:t>Sequencing (NGS)</a:t>
            </a:r>
            <a:endParaRPr b="0" lang="en-US" sz="1400" spc="-1" strike="noStrike">
              <a:latin typeface="Arial"/>
            </a:endParaRPr>
          </a:p>
        </p:txBody>
      </p:sp>
      <p:pic>
        <p:nvPicPr>
          <p:cNvPr id="269" name="Picture 3" descr=""/>
          <p:cNvPicPr/>
          <p:nvPr/>
        </p:nvPicPr>
        <p:blipFill>
          <a:blip r:embed="rId20"/>
          <a:stretch/>
        </p:blipFill>
        <p:spPr>
          <a:xfrm>
            <a:off x="2095560" y="1925640"/>
            <a:ext cx="965880" cy="724320"/>
          </a:xfrm>
          <a:prstGeom prst="rect">
            <a:avLst/>
          </a:prstGeom>
          <a:ln>
            <a:noFill/>
          </a:ln>
        </p:spPr>
      </p:pic>
      <p:pic>
        <p:nvPicPr>
          <p:cNvPr id="270" name="Picture 48" descr=""/>
          <p:cNvPicPr/>
          <p:nvPr/>
        </p:nvPicPr>
        <p:blipFill>
          <a:blip r:embed="rId21"/>
          <a:stretch/>
        </p:blipFill>
        <p:spPr>
          <a:xfrm>
            <a:off x="7452360" y="3645000"/>
            <a:ext cx="1294920" cy="940320"/>
          </a:xfrm>
          <a:prstGeom prst="rect">
            <a:avLst/>
          </a:prstGeom>
          <a:ln>
            <a:noFill/>
          </a:ln>
        </p:spPr>
      </p:pic>
    </p:spTree>
  </p:cSld>
  <p:timing>
    <p:tnLst>
      <p:par>
        <p:cTn id="78" dur="indefinite" restart="never" nodeType="tmRoot">
          <p:childTnLst>
            <p:seq>
              <p:cTn id="79"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1676520"/>
            <a:ext cx="7772040" cy="45684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000000"/>
                </a:solidFill>
                <a:latin typeface="Arial"/>
                <a:ea typeface="DejaVu Sans"/>
              </a:rPr>
              <a:t>SeqDB is a modern information system</a:t>
            </a:r>
            <a:endParaRPr b="0" lang="en-US" sz="2400" spc="-1" strike="noStrike">
              <a:latin typeface="Arial"/>
            </a:endParaRPr>
          </a:p>
        </p:txBody>
      </p:sp>
      <p:sp>
        <p:nvSpPr>
          <p:cNvPr id="126" name="CustomShape 2"/>
          <p:cNvSpPr/>
          <p:nvPr/>
        </p:nvSpPr>
        <p:spPr>
          <a:xfrm>
            <a:off x="685800" y="2285640"/>
            <a:ext cx="7772040" cy="3809520"/>
          </a:xfrm>
          <a:prstGeom prst="rect">
            <a:avLst/>
          </a:prstGeom>
          <a:noFill/>
          <a:ln>
            <a:noFill/>
          </a:ln>
        </p:spPr>
        <p:style>
          <a:lnRef idx="0"/>
          <a:fillRef idx="0"/>
          <a:effectRef idx="0"/>
          <a:fontRef idx="minor"/>
        </p:style>
        <p:txBody>
          <a:bodyPr lIns="0" rIns="0" tIns="0" bIns="0">
            <a:normAutofit/>
          </a:bodyPr>
          <a:p>
            <a:pPr>
              <a:lnSpc>
                <a:spcPct val="100000"/>
              </a:lnSpc>
            </a:pPr>
            <a:endParaRPr b="0" lang="en-US" sz="18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A web accessible relational database</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Robust data validation</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Standardized and structured</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Powerful searching and filtering </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Bulk Editing (import / export of spreadsheets)</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Export to external Systems (BOLD)</a:t>
            </a:r>
            <a:endParaRPr b="0" lang="en-US" sz="2000" spc="-1" strike="noStrike">
              <a:latin typeface="Arial"/>
            </a:endParaRPr>
          </a:p>
          <a:p>
            <a:pPr>
              <a:lnSpc>
                <a:spcPct val="100000"/>
              </a:lnSpc>
            </a:pP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Record auditing</a:t>
            </a:r>
            <a:endParaRPr b="0" lang="en-US" sz="2000" spc="-1" strike="noStrike">
              <a:latin typeface="Arial"/>
            </a:endParaRPr>
          </a:p>
          <a:p>
            <a:pPr marL="342720" indent="-342360">
              <a:lnSpc>
                <a:spcPct val="100000"/>
              </a:lnSpc>
              <a:buClr>
                <a:srgbClr val="000000"/>
              </a:buClr>
              <a:buFont typeface="Times"/>
              <a:buChar char="•"/>
            </a:pPr>
            <a:r>
              <a:rPr b="0" lang="en-US" sz="2000" spc="-1" strike="noStrike">
                <a:solidFill>
                  <a:srgbClr val="000000"/>
                </a:solidFill>
                <a:latin typeface="Arial"/>
                <a:ea typeface="DejaVu Sans"/>
              </a:rPr>
              <a:t>Automated backups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83240" y="91800"/>
            <a:ext cx="7772040" cy="45684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ffffff"/>
                </a:solidFill>
                <a:latin typeface="Arial"/>
                <a:ea typeface="DejaVu Sans"/>
              </a:rPr>
              <a:t>What is a SeqDB ?  </a:t>
            </a:r>
            <a:endParaRPr b="0" lang="en-US" sz="2400" spc="-1" strike="noStrike">
              <a:latin typeface="Arial"/>
            </a:endParaRPr>
          </a:p>
        </p:txBody>
      </p:sp>
      <p:sp>
        <p:nvSpPr>
          <p:cNvPr id="128" name="CustomShape 2"/>
          <p:cNvSpPr/>
          <p:nvPr/>
        </p:nvSpPr>
        <p:spPr>
          <a:xfrm>
            <a:off x="3107880" y="3134880"/>
            <a:ext cx="2427120" cy="2045160"/>
          </a:xfrm>
          <a:prstGeom prst="ellipse">
            <a:avLst/>
          </a:prstGeom>
          <a:gradFill rotWithShape="0">
            <a:gsLst>
              <a:gs pos="0">
                <a:srgbClr val="bfd4fe"/>
              </a:gs>
              <a:gs pos="100000">
                <a:srgbClr val="e5efff"/>
              </a:gs>
            </a:gsLst>
            <a:lin ang="1620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2400" spc="-1" strike="noStrike">
                <a:solidFill>
                  <a:srgbClr val="ce181e"/>
                </a:solidFill>
                <a:latin typeface="Calibri"/>
                <a:ea typeface="ＭＳ Ｐゴシック"/>
              </a:rPr>
              <a:t>SeqDB</a:t>
            </a:r>
            <a:endParaRPr b="0" lang="en-US" sz="2400" spc="-1" strike="noStrike">
              <a:latin typeface="Arial"/>
            </a:endParaRPr>
          </a:p>
        </p:txBody>
      </p:sp>
      <p:sp>
        <p:nvSpPr>
          <p:cNvPr id="129" name="CustomShape 3"/>
          <p:cNvSpPr/>
          <p:nvPr/>
        </p:nvSpPr>
        <p:spPr>
          <a:xfrm rot="19619400">
            <a:off x="1274040" y="4783680"/>
            <a:ext cx="3045600" cy="1216800"/>
          </a:xfrm>
          <a:prstGeom prst="ellipse">
            <a:avLst/>
          </a:prstGeom>
          <a:gradFill rotWithShape="0">
            <a:gsLst>
              <a:gs pos="0">
                <a:srgbClr val="bfd4fe"/>
              </a:gs>
              <a:gs pos="100000">
                <a:srgbClr val="e5efff"/>
              </a:gs>
            </a:gsLst>
            <a:lin ang="14214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400" spc="-1" strike="noStrike">
                <a:solidFill>
                  <a:srgbClr val="054697"/>
                </a:solidFill>
                <a:latin typeface="Calibri"/>
                <a:ea typeface="ＭＳ Ｐゴシック"/>
              </a:rPr>
              <a:t>Permanent Collections</a:t>
            </a:r>
            <a:endParaRPr b="0" lang="en-US" sz="1400" spc="-1" strike="noStrike">
              <a:latin typeface="Arial"/>
            </a:endParaRPr>
          </a:p>
          <a:p>
            <a:pPr algn="ctr">
              <a:lnSpc>
                <a:spcPct val="100000"/>
              </a:lnSpc>
            </a:pPr>
            <a:r>
              <a:rPr b="1" lang="en-US" sz="1400" spc="-1" strike="noStrike">
                <a:solidFill>
                  <a:srgbClr val="054697"/>
                </a:solidFill>
                <a:latin typeface="Calibri"/>
                <a:ea typeface="ＭＳ Ｐゴシック"/>
              </a:rPr>
              <a:t>+</a:t>
            </a:r>
            <a:endParaRPr b="0" lang="en-US" sz="1400" spc="-1" strike="noStrike">
              <a:latin typeface="Arial"/>
            </a:endParaRPr>
          </a:p>
          <a:p>
            <a:pPr algn="ctr">
              <a:lnSpc>
                <a:spcPct val="100000"/>
              </a:lnSpc>
            </a:pPr>
            <a:r>
              <a:rPr b="1" lang="en-US" sz="1400" spc="-1" strike="noStrike">
                <a:solidFill>
                  <a:srgbClr val="054697"/>
                </a:solidFill>
                <a:latin typeface="Calibri"/>
                <a:ea typeface="ＭＳ Ｐゴシック"/>
              </a:rPr>
              <a:t>Working Collections</a:t>
            </a:r>
            <a:endParaRPr b="0" lang="en-US" sz="1400" spc="-1" strike="noStrike">
              <a:latin typeface="Arial"/>
            </a:endParaRPr>
          </a:p>
        </p:txBody>
      </p:sp>
      <p:sp>
        <p:nvSpPr>
          <p:cNvPr id="130" name="CustomShape 4"/>
          <p:cNvSpPr/>
          <p:nvPr/>
        </p:nvSpPr>
        <p:spPr>
          <a:xfrm rot="18513600">
            <a:off x="2580120" y="2055600"/>
            <a:ext cx="1287000" cy="1952640"/>
          </a:xfrm>
          <a:prstGeom prst="ellipse">
            <a:avLst/>
          </a:prstGeom>
          <a:gradFill rotWithShape="0">
            <a:gsLst>
              <a:gs pos="0">
                <a:srgbClr val="bfd4fe"/>
              </a:gs>
              <a:gs pos="100000">
                <a:srgbClr val="e5efff"/>
              </a:gs>
            </a:gsLst>
            <a:lin ang="1311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2000" spc="-1" strike="noStrike">
                <a:solidFill>
                  <a:srgbClr val="054697"/>
                </a:solidFill>
                <a:latin typeface="Calibri"/>
                <a:ea typeface="ＭＳ Ｐゴシック"/>
              </a:rPr>
              <a:t>LIMS</a:t>
            </a:r>
            <a:endParaRPr b="0" lang="en-US" sz="2000" spc="-1" strike="noStrike">
              <a:latin typeface="Arial"/>
            </a:endParaRPr>
          </a:p>
        </p:txBody>
      </p:sp>
      <p:sp>
        <p:nvSpPr>
          <p:cNvPr id="131" name="CustomShape 5"/>
          <p:cNvSpPr/>
          <p:nvPr/>
        </p:nvSpPr>
        <p:spPr>
          <a:xfrm>
            <a:off x="4143240" y="2132640"/>
            <a:ext cx="1617120" cy="1611720"/>
          </a:xfrm>
          <a:prstGeom prst="ellipse">
            <a:avLst/>
          </a:prstGeom>
          <a:gradFill rotWithShape="0">
            <a:gsLst>
              <a:gs pos="0">
                <a:srgbClr val="bfd4fe"/>
              </a:gs>
              <a:gs pos="100000">
                <a:srgbClr val="e5efff"/>
              </a:gs>
            </a:gsLst>
            <a:lin ang="1620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400" spc="-1" strike="noStrike">
                <a:solidFill>
                  <a:srgbClr val="054697"/>
                </a:solidFill>
                <a:latin typeface="Calibri"/>
                <a:ea typeface="ＭＳ Ｐゴシック"/>
              </a:rPr>
              <a:t>Lab Work and Protocols</a:t>
            </a:r>
            <a:endParaRPr b="0" lang="en-US" sz="1400" spc="-1" strike="noStrike">
              <a:latin typeface="Arial"/>
            </a:endParaRPr>
          </a:p>
        </p:txBody>
      </p:sp>
      <p:sp>
        <p:nvSpPr>
          <p:cNvPr id="132" name="CustomShape 6"/>
          <p:cNvSpPr/>
          <p:nvPr/>
        </p:nvSpPr>
        <p:spPr>
          <a:xfrm rot="190800">
            <a:off x="1278360" y="3754440"/>
            <a:ext cx="2360880" cy="689760"/>
          </a:xfrm>
          <a:prstGeom prst="ellipse">
            <a:avLst/>
          </a:prstGeom>
          <a:gradFill rotWithShape="0">
            <a:gsLst>
              <a:gs pos="0">
                <a:srgbClr val="bfd4fe"/>
              </a:gs>
              <a:gs pos="100000">
                <a:srgbClr val="e5efff"/>
              </a:gs>
            </a:gsLst>
            <a:lin ang="16386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054697"/>
                </a:solidFill>
                <a:latin typeface="Calibri"/>
                <a:ea typeface="ＭＳ Ｐゴシック"/>
              </a:rPr>
              <a:t>Taxonomy</a:t>
            </a:r>
            <a:endParaRPr b="0" lang="en-US" sz="1800" spc="-1" strike="noStrike">
              <a:latin typeface="Arial"/>
            </a:endParaRPr>
          </a:p>
        </p:txBody>
      </p:sp>
      <p:sp>
        <p:nvSpPr>
          <p:cNvPr id="133" name="CustomShape 7"/>
          <p:cNvSpPr/>
          <p:nvPr/>
        </p:nvSpPr>
        <p:spPr>
          <a:xfrm rot="18513600">
            <a:off x="4366800" y="4366080"/>
            <a:ext cx="1741680" cy="1952640"/>
          </a:xfrm>
          <a:prstGeom prst="ellipse">
            <a:avLst/>
          </a:prstGeom>
          <a:gradFill rotWithShape="0">
            <a:gsLst>
              <a:gs pos="0">
                <a:srgbClr val="bfd4fe"/>
              </a:gs>
              <a:gs pos="100000">
                <a:srgbClr val="e5efff"/>
              </a:gs>
            </a:gsLst>
            <a:lin ang="1311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300" spc="-1" strike="noStrike">
                <a:solidFill>
                  <a:srgbClr val="054697"/>
                </a:solidFill>
                <a:latin typeface="Calibri"/>
                <a:ea typeface="ＭＳ Ｐゴシック"/>
              </a:rPr>
              <a:t>Sequence and genotype-data </a:t>
            </a:r>
            <a:endParaRPr b="0" lang="en-US" sz="1300" spc="-1" strike="noStrike">
              <a:latin typeface="Arial"/>
            </a:endParaRPr>
          </a:p>
        </p:txBody>
      </p:sp>
      <p:sp>
        <p:nvSpPr>
          <p:cNvPr id="134" name="CustomShape 8"/>
          <p:cNvSpPr/>
          <p:nvPr/>
        </p:nvSpPr>
        <p:spPr>
          <a:xfrm rot="20917200">
            <a:off x="5235480" y="3357360"/>
            <a:ext cx="2363040" cy="1064880"/>
          </a:xfrm>
          <a:prstGeom prst="ellipse">
            <a:avLst/>
          </a:prstGeom>
          <a:gradFill rotWithShape="0">
            <a:gsLst>
              <a:gs pos="0">
                <a:srgbClr val="bfd4fe"/>
              </a:gs>
              <a:gs pos="100000">
                <a:srgbClr val="e5efff"/>
              </a:gs>
            </a:gsLst>
            <a:lin ang="15516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400" spc="-1" strike="noStrike">
                <a:solidFill>
                  <a:srgbClr val="054697"/>
                </a:solidFill>
                <a:latin typeface="Calibri"/>
                <a:ea typeface="ＭＳ Ｐゴシック"/>
              </a:rPr>
              <a:t> </a:t>
            </a:r>
            <a:r>
              <a:rPr b="1" lang="en-US" sz="1400" spc="-1" strike="noStrike">
                <a:solidFill>
                  <a:srgbClr val="054697"/>
                </a:solidFill>
                <a:latin typeface="Calibri"/>
                <a:ea typeface="ＭＳ Ｐゴシック"/>
              </a:rPr>
              <a:t>Physical Item Storage and Barcoding</a:t>
            </a:r>
            <a:endParaRPr b="0" lang="en-US" sz="1400" spc="-1" strike="noStrike">
              <a:latin typeface="Arial"/>
            </a:endParaRPr>
          </a:p>
        </p:txBody>
      </p:sp>
      <p:sp>
        <p:nvSpPr>
          <p:cNvPr id="135" name="CustomShape 9"/>
          <p:cNvSpPr/>
          <p:nvPr/>
        </p:nvSpPr>
        <p:spPr>
          <a:xfrm>
            <a:off x="91440" y="548640"/>
            <a:ext cx="8686440" cy="731520"/>
          </a:xfrm>
          <a:prstGeom prst="rect">
            <a:avLst/>
          </a:prstGeom>
          <a:noFill/>
          <a:ln>
            <a:noFill/>
          </a:ln>
        </p:spPr>
        <p:style>
          <a:lnRef idx="0"/>
          <a:fillRef idx="0"/>
          <a:effectRef idx="0"/>
          <a:fontRef idx="minor"/>
        </p:style>
        <p:txBody>
          <a:bodyPr lIns="0" rIns="0" tIns="0" bIns="0" anchor="ctr"/>
          <a:p>
            <a:pPr algn="ctr">
              <a:lnSpc>
                <a:spcPct val="100000"/>
              </a:lnSpc>
            </a:pPr>
            <a:r>
              <a:rPr b="0" lang="en-US" sz="1800" spc="-1" strike="noStrike">
                <a:solidFill>
                  <a:srgbClr val="ffffff"/>
                </a:solidFill>
                <a:latin typeface="Calibri"/>
                <a:ea typeface="ＭＳ Ｐゴシック"/>
              </a:rPr>
              <a:t>Provides standards compliant information management for </a:t>
            </a:r>
            <a:endParaRPr b="0" lang="en-US" sz="1800" spc="-1" strike="noStrike">
              <a:latin typeface="Arial"/>
            </a:endParaRPr>
          </a:p>
          <a:p>
            <a:pPr algn="ctr">
              <a:lnSpc>
                <a:spcPct val="100000"/>
              </a:lnSpc>
            </a:pPr>
            <a:r>
              <a:rPr b="1" lang="en-US" sz="1800" spc="-1" strike="noStrike">
                <a:solidFill>
                  <a:srgbClr val="ffffff"/>
                </a:solidFill>
                <a:latin typeface="Calibri"/>
                <a:ea typeface="ＭＳ Ｐゴシック"/>
              </a:rPr>
              <a:t>Collection Record to DNA Sequence</a:t>
            </a:r>
            <a:r>
              <a:rPr b="0" lang="en-US" sz="1800" spc="-1" strike="noStrike">
                <a:solidFill>
                  <a:srgbClr val="ffffff"/>
                </a:solidFill>
                <a:latin typeface="Calibri"/>
                <a:ea typeface="ＭＳ Ｐゴシック"/>
              </a:rPr>
              <a:t> Workflows</a:t>
            </a:r>
            <a:endParaRPr b="0" lang="en-US" sz="1800" spc="-1" strike="noStrike">
              <a:latin typeface="Arial"/>
            </a:endParaRPr>
          </a:p>
        </p:txBody>
      </p:sp>
      <p:sp>
        <p:nvSpPr>
          <p:cNvPr id="136" name="CustomShape 10"/>
          <p:cNvSpPr/>
          <p:nvPr/>
        </p:nvSpPr>
        <p:spPr>
          <a:xfrm rot="2100000">
            <a:off x="4934520" y="2309760"/>
            <a:ext cx="4297320" cy="730080"/>
          </a:xfrm>
          <a:prstGeom prst="rect">
            <a:avLst/>
          </a:prstGeom>
          <a:noFill/>
          <a:ln>
            <a:noFill/>
          </a:ln>
        </p:spPr>
        <p:style>
          <a:lnRef idx="0"/>
          <a:fillRef idx="0"/>
          <a:effectRef idx="0"/>
          <a:fontRef idx="minor"/>
        </p:style>
        <p:txBody>
          <a:bodyPr lIns="0" rIns="0" tIns="0" bIns="0" anchor="ctr"/>
          <a:p>
            <a:pPr algn="ctr">
              <a:lnSpc>
                <a:spcPct val="100000"/>
              </a:lnSpc>
            </a:pPr>
            <a:r>
              <a:rPr b="1" lang="en-US" sz="1300" spc="-1" strike="noStrike">
                <a:solidFill>
                  <a:srgbClr val="3333ff"/>
                </a:solidFill>
                <a:latin typeface="Calibri"/>
                <a:ea typeface="ＭＳ Ｐゴシック"/>
              </a:rPr>
              <a:t>Compliant with standard operating procedures – such as Darwin Core and MIxS </a:t>
            </a:r>
            <a:endParaRPr b="0" lang="en-US" sz="1300" spc="-1" strike="noStrike">
              <a:latin typeface="Arial"/>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2" presetSubtype="4">
                                  <p:stCondLst>
                                    <p:cond delay="0"/>
                                  </p:stCondLst>
                                  <p:childTnLst>
                                    <p:set>
                                      <p:cBhvr>
                                        <p:cTn id="10" dur="1" fill="hold">
                                          <p:stCondLst>
                                            <p:cond delay="0"/>
                                          </p:stCondLst>
                                        </p:cTn>
                                        <p:tgtEl>
                                          <p:spTgt spid="135">
                                            <p:txEl>
                                              <p:pRg st="0" end="0"/>
                                            </p:txEl>
                                          </p:spTgt>
                                        </p:tgtEl>
                                        <p:attrNameLst>
                                          <p:attrName>style.visibility</p:attrName>
                                        </p:attrNameLst>
                                      </p:cBhvr>
                                      <p:to>
                                        <p:strVal val="visible"/>
                                      </p:to>
                                    </p:set>
                                    <p:anim calcmode="lin" valueType="num">
                                      <p:cBhvr additive="repl">
                                        <p:cTn id="11" dur="500" fill="hold"/>
                                        <p:tgtEl>
                                          <p:spTgt spid="135">
                                            <p:txEl>
                                              <p:pRg st="0" end="0"/>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2" presetSubtype="4">
                                  <p:stCondLst>
                                    <p:cond delay="0"/>
                                  </p:stCondLst>
                                  <p:childTnLst>
                                    <p:set>
                                      <p:cBhvr>
                                        <p:cTn id="16" dur="1" fill="hold">
                                          <p:stCondLst>
                                            <p:cond delay="0"/>
                                          </p:stCondLst>
                                        </p:cTn>
                                        <p:tgtEl>
                                          <p:spTgt spid="136">
                                            <p:txEl>
                                              <p:pRg st="0" end="0"/>
                                            </p:txEl>
                                          </p:spTgt>
                                        </p:tgtEl>
                                        <p:attrNameLst>
                                          <p:attrName>style.visibility</p:attrName>
                                        </p:attrNameLst>
                                      </p:cBhvr>
                                      <p:to>
                                        <p:strVal val="visible"/>
                                      </p:to>
                                    </p:set>
                                    <p:anim calcmode="lin" valueType="num">
                                      <p:cBhvr additive="repl">
                                        <p:cTn id="17" dur="500" fill="hold"/>
                                        <p:tgtEl>
                                          <p:spTgt spid="136">
                                            <p:txEl>
                                              <p:pRg st="0" end="0"/>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45720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solidFill>
                  <a:srgbClr val="ffffff"/>
                </a:solidFill>
                <a:latin typeface="Arial"/>
                <a:ea typeface="DejaVu Sans"/>
              </a:rPr>
              <a:t>The </a:t>
            </a:r>
            <a:r>
              <a:rPr b="1" lang="en-US" sz="2400" spc="-1" strike="noStrike">
                <a:solidFill>
                  <a:srgbClr val="ffffff"/>
                </a:solidFill>
                <a:latin typeface="Arial"/>
                <a:ea typeface="DejaVu Sans"/>
              </a:rPr>
              <a:t>SeqDB</a:t>
            </a:r>
            <a:r>
              <a:rPr b="0" lang="en-US" sz="2400" spc="-1" strike="noStrike">
                <a:solidFill>
                  <a:srgbClr val="ffffff"/>
                </a:solidFill>
                <a:latin typeface="Arial"/>
                <a:ea typeface="DejaVu Sans"/>
              </a:rPr>
              <a:t> Sanger barcoding workflow </a:t>
            </a:r>
            <a:endParaRPr b="0" lang="en-US" sz="2400" spc="-1" strike="noStrike">
              <a:latin typeface="Arial"/>
            </a:endParaRPr>
          </a:p>
        </p:txBody>
      </p:sp>
      <p:sp>
        <p:nvSpPr>
          <p:cNvPr id="138" name="CustomShape 2"/>
          <p:cNvSpPr/>
          <p:nvPr/>
        </p:nvSpPr>
        <p:spPr>
          <a:xfrm>
            <a:off x="3377880" y="2790360"/>
            <a:ext cx="1997640" cy="76320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200" spc="-1" strike="noStrike">
                <a:solidFill>
                  <a:srgbClr val="376092"/>
                </a:solidFill>
                <a:latin typeface="Arial Narrow"/>
                <a:ea typeface="ＭＳ Ｐゴシック"/>
              </a:rPr>
              <a:t>Sample </a:t>
            </a:r>
            <a:endParaRPr b="0" lang="en-US" sz="1200" spc="-1" strike="noStrike">
              <a:latin typeface="Arial"/>
            </a:endParaRPr>
          </a:p>
          <a:p>
            <a:pPr algn="ctr">
              <a:lnSpc>
                <a:spcPct val="100000"/>
              </a:lnSpc>
            </a:pPr>
            <a:r>
              <a:rPr b="1" lang="en-US" sz="1200" spc="-1" strike="noStrike">
                <a:solidFill>
                  <a:srgbClr val="376092"/>
                </a:solidFill>
                <a:latin typeface="Arial Narrow"/>
                <a:ea typeface="ＭＳ Ｐゴシック"/>
              </a:rPr>
              <a:t>(DNA Extract)</a:t>
            </a:r>
            <a:endParaRPr b="0" lang="en-US" sz="1200" spc="-1" strike="noStrike">
              <a:latin typeface="Arial"/>
            </a:endParaRPr>
          </a:p>
        </p:txBody>
      </p:sp>
      <p:pic>
        <p:nvPicPr>
          <p:cNvPr id="139" name="Picture 14" descr=""/>
          <p:cNvPicPr/>
          <p:nvPr/>
        </p:nvPicPr>
        <p:blipFill>
          <a:blip r:embed="rId1"/>
          <a:stretch/>
        </p:blipFill>
        <p:spPr>
          <a:xfrm>
            <a:off x="3736080" y="3770640"/>
            <a:ext cx="1188000" cy="1181160"/>
          </a:xfrm>
          <a:prstGeom prst="rect">
            <a:avLst/>
          </a:prstGeom>
          <a:ln w="9360">
            <a:noFill/>
          </a:ln>
        </p:spPr>
      </p:pic>
      <p:sp>
        <p:nvSpPr>
          <p:cNvPr id="140"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141" name="Group 4"/>
          <p:cNvGrpSpPr/>
          <p:nvPr/>
        </p:nvGrpSpPr>
        <p:grpSpPr>
          <a:xfrm>
            <a:off x="5924880" y="2749680"/>
            <a:ext cx="2269080" cy="2202120"/>
            <a:chOff x="5924880" y="2749680"/>
            <a:chExt cx="2269080" cy="2202120"/>
          </a:xfrm>
        </p:grpSpPr>
        <p:pic>
          <p:nvPicPr>
            <p:cNvPr id="142" name="Picture 2" descr=""/>
            <p:cNvPicPr/>
            <p:nvPr/>
          </p:nvPicPr>
          <p:blipFill>
            <a:blip r:embed="rId2"/>
            <a:stretch/>
          </p:blipFill>
          <p:spPr>
            <a:xfrm>
              <a:off x="6093720" y="3878640"/>
              <a:ext cx="1931400" cy="1073160"/>
            </a:xfrm>
            <a:prstGeom prst="rect">
              <a:avLst/>
            </a:prstGeom>
            <a:ln w="9360">
              <a:noFill/>
            </a:ln>
          </p:spPr>
        </p:pic>
        <p:sp>
          <p:nvSpPr>
            <p:cNvPr id="143" name="CustomShape 5"/>
            <p:cNvSpPr/>
            <p:nvPr/>
          </p:nvSpPr>
          <p:spPr>
            <a:xfrm>
              <a:off x="5924880" y="2749680"/>
              <a:ext cx="2269080" cy="76320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200" spc="-1" strike="noStrike">
                  <a:solidFill>
                    <a:srgbClr val="376092"/>
                  </a:solidFill>
                  <a:latin typeface="Arial Narrow"/>
                  <a:ea typeface="ＭＳ Ｐゴシック"/>
                </a:rPr>
                <a:t>Consensus Sequences (DNA Barcode)</a:t>
              </a:r>
              <a:endParaRPr b="0" lang="en-US" sz="1200" spc="-1" strike="noStrike">
                <a:latin typeface="Arial"/>
              </a:endParaRPr>
            </a:p>
          </p:txBody>
        </p:sp>
        <p:pic>
          <p:nvPicPr>
            <p:cNvPr id="144" name="Picture 6" descr=""/>
            <p:cNvPicPr/>
            <p:nvPr/>
          </p:nvPicPr>
          <p:blipFill>
            <a:blip r:embed="rId3"/>
            <a:stretch/>
          </p:blipFill>
          <p:spPr>
            <a:xfrm>
              <a:off x="6284160" y="3370320"/>
              <a:ext cx="1650600" cy="546480"/>
            </a:xfrm>
            <a:prstGeom prst="rect">
              <a:avLst/>
            </a:prstGeom>
            <a:ln>
              <a:noFill/>
            </a:ln>
          </p:spPr>
        </p:pic>
      </p:grpSp>
      <p:grpSp>
        <p:nvGrpSpPr>
          <p:cNvPr id="145" name="Group 6"/>
          <p:cNvGrpSpPr/>
          <p:nvPr/>
        </p:nvGrpSpPr>
        <p:grpSpPr>
          <a:xfrm>
            <a:off x="1220040" y="3517560"/>
            <a:ext cx="1517760" cy="1434240"/>
            <a:chOff x="1220040" y="3517560"/>
            <a:chExt cx="1517760" cy="1434240"/>
          </a:xfrm>
        </p:grpSpPr>
        <p:pic>
          <p:nvPicPr>
            <p:cNvPr id="146" name="Picture 25" descr=""/>
            <p:cNvPicPr/>
            <p:nvPr/>
          </p:nvPicPr>
          <p:blipFill>
            <a:blip r:embed="rId4"/>
            <a:stretch/>
          </p:blipFill>
          <p:spPr>
            <a:xfrm>
              <a:off x="2173320" y="3835080"/>
              <a:ext cx="564480" cy="697680"/>
            </a:xfrm>
            <a:prstGeom prst="rect">
              <a:avLst/>
            </a:prstGeom>
            <a:ln>
              <a:noFill/>
            </a:ln>
          </p:spPr>
        </p:pic>
        <p:pic>
          <p:nvPicPr>
            <p:cNvPr id="147" name="Picture 4" descr=""/>
            <p:cNvPicPr/>
            <p:nvPr/>
          </p:nvPicPr>
          <p:blipFill>
            <a:blip r:embed="rId5"/>
            <a:stretch/>
          </p:blipFill>
          <p:spPr>
            <a:xfrm>
              <a:off x="1220040" y="4279680"/>
              <a:ext cx="861840" cy="672120"/>
            </a:xfrm>
            <a:prstGeom prst="rect">
              <a:avLst/>
            </a:prstGeom>
            <a:ln>
              <a:noFill/>
            </a:ln>
          </p:spPr>
        </p:pic>
        <p:pic>
          <p:nvPicPr>
            <p:cNvPr id="148" name="Picture 4" descr=""/>
            <p:cNvPicPr/>
            <p:nvPr/>
          </p:nvPicPr>
          <p:blipFill>
            <a:blip r:embed="rId6"/>
            <a:stretch/>
          </p:blipFill>
          <p:spPr>
            <a:xfrm>
              <a:off x="1410840" y="3517560"/>
              <a:ext cx="784800" cy="783720"/>
            </a:xfrm>
            <a:prstGeom prst="rect">
              <a:avLst/>
            </a:prstGeom>
            <a:ln w="9360">
              <a:noFill/>
            </a:ln>
          </p:spPr>
        </p:pic>
      </p:grpSp>
      <p:sp>
        <p:nvSpPr>
          <p:cNvPr id="149" name="CustomShape 7"/>
          <p:cNvSpPr/>
          <p:nvPr/>
        </p:nvSpPr>
        <p:spPr>
          <a:xfrm>
            <a:off x="327960" y="2724120"/>
            <a:ext cx="3474360" cy="5482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Specimen</a:t>
            </a:r>
            <a:endParaRPr b="0" lang="en-US" sz="1400" spc="-1" strike="noStrike">
              <a:latin typeface="Arial"/>
            </a:endParaRPr>
          </a:p>
          <a:p>
            <a:pPr algn="ctr">
              <a:lnSpc>
                <a:spcPct val="100000"/>
              </a:lnSpc>
            </a:pPr>
            <a:r>
              <a:rPr b="1" lang="en-US" sz="1000" spc="-1" strike="noStrike">
                <a:solidFill>
                  <a:srgbClr val="376092"/>
                </a:solidFill>
                <a:latin typeface="Arial Narrow"/>
                <a:ea typeface="ＭＳ Ｐゴシック"/>
              </a:rPr>
              <a:t>(Example: Pure culture / Plant / Insect / Bacteria)</a:t>
            </a:r>
            <a:endParaRPr b="0" lang="en-US" sz="1000" spc="-1" strike="noStrike">
              <a:latin typeface="Arial"/>
            </a:endParaRPr>
          </a:p>
        </p:txBody>
      </p:sp>
      <p:sp>
        <p:nvSpPr>
          <p:cNvPr id="150" name="CustomShape 8"/>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45720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solidFill>
                  <a:srgbClr val="ffffff"/>
                </a:solidFill>
                <a:latin typeface="Arial"/>
                <a:ea typeface="DejaVu Sans"/>
              </a:rPr>
              <a:t>The </a:t>
            </a:r>
            <a:r>
              <a:rPr b="1" lang="en-US" sz="2400" spc="-1" strike="noStrike">
                <a:solidFill>
                  <a:srgbClr val="ffffff"/>
                </a:solidFill>
                <a:latin typeface="Arial"/>
                <a:ea typeface="DejaVu Sans"/>
              </a:rPr>
              <a:t>SeqDB</a:t>
            </a:r>
            <a:r>
              <a:rPr b="0" lang="en-US" sz="2400" spc="-1" strike="noStrike">
                <a:solidFill>
                  <a:srgbClr val="ffffff"/>
                </a:solidFill>
                <a:latin typeface="Arial"/>
                <a:ea typeface="DejaVu Sans"/>
              </a:rPr>
              <a:t> Genotyping workflow </a:t>
            </a:r>
            <a:endParaRPr b="0" lang="en-US" sz="2400" spc="-1" strike="noStrike">
              <a:latin typeface="Arial"/>
            </a:endParaRPr>
          </a:p>
        </p:txBody>
      </p:sp>
      <p:sp>
        <p:nvSpPr>
          <p:cNvPr id="152" name="CustomShape 2"/>
          <p:cNvSpPr/>
          <p:nvPr/>
        </p:nvSpPr>
        <p:spPr>
          <a:xfrm>
            <a:off x="3377880" y="2790360"/>
            <a:ext cx="1997640" cy="76320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200" spc="-1" strike="noStrike">
                <a:solidFill>
                  <a:srgbClr val="376092"/>
                </a:solidFill>
                <a:latin typeface="Arial Narrow"/>
                <a:ea typeface="ＭＳ Ｐゴシック"/>
              </a:rPr>
              <a:t>Sample </a:t>
            </a:r>
            <a:endParaRPr b="0" lang="en-US" sz="1200" spc="-1" strike="noStrike">
              <a:latin typeface="Arial"/>
            </a:endParaRPr>
          </a:p>
          <a:p>
            <a:pPr algn="ctr">
              <a:lnSpc>
                <a:spcPct val="100000"/>
              </a:lnSpc>
            </a:pPr>
            <a:r>
              <a:rPr b="1" lang="en-US" sz="1200" spc="-1" strike="noStrike">
                <a:solidFill>
                  <a:srgbClr val="376092"/>
                </a:solidFill>
                <a:latin typeface="Arial Narrow"/>
                <a:ea typeface="ＭＳ Ｐゴシック"/>
              </a:rPr>
              <a:t>(DNA Extract)</a:t>
            </a:r>
            <a:endParaRPr b="0" lang="en-US" sz="1200" spc="-1" strike="noStrike">
              <a:latin typeface="Arial"/>
            </a:endParaRPr>
          </a:p>
        </p:txBody>
      </p:sp>
      <p:pic>
        <p:nvPicPr>
          <p:cNvPr id="153" name="Picture 14" descr=""/>
          <p:cNvPicPr/>
          <p:nvPr/>
        </p:nvPicPr>
        <p:blipFill>
          <a:blip r:embed="rId1"/>
          <a:stretch/>
        </p:blipFill>
        <p:spPr>
          <a:xfrm>
            <a:off x="3736080" y="3770640"/>
            <a:ext cx="1188000" cy="1181160"/>
          </a:xfrm>
          <a:prstGeom prst="rect">
            <a:avLst/>
          </a:prstGeom>
          <a:ln w="9360">
            <a:noFill/>
          </a:ln>
        </p:spPr>
      </p:pic>
      <p:sp>
        <p:nvSpPr>
          <p:cNvPr id="154"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155" name="Group 4"/>
          <p:cNvGrpSpPr/>
          <p:nvPr/>
        </p:nvGrpSpPr>
        <p:grpSpPr>
          <a:xfrm>
            <a:off x="1220040" y="3517560"/>
            <a:ext cx="1517760" cy="1434240"/>
            <a:chOff x="1220040" y="3517560"/>
            <a:chExt cx="1517760" cy="1434240"/>
          </a:xfrm>
        </p:grpSpPr>
        <p:pic>
          <p:nvPicPr>
            <p:cNvPr id="156" name="Picture 25" descr=""/>
            <p:cNvPicPr/>
            <p:nvPr/>
          </p:nvPicPr>
          <p:blipFill>
            <a:blip r:embed="rId2"/>
            <a:stretch/>
          </p:blipFill>
          <p:spPr>
            <a:xfrm>
              <a:off x="2173320" y="3835080"/>
              <a:ext cx="564480" cy="697680"/>
            </a:xfrm>
            <a:prstGeom prst="rect">
              <a:avLst/>
            </a:prstGeom>
            <a:ln>
              <a:noFill/>
            </a:ln>
          </p:spPr>
        </p:pic>
        <p:pic>
          <p:nvPicPr>
            <p:cNvPr id="157" name="Picture 4" descr=""/>
            <p:cNvPicPr/>
            <p:nvPr/>
          </p:nvPicPr>
          <p:blipFill>
            <a:blip r:embed="rId3"/>
            <a:stretch/>
          </p:blipFill>
          <p:spPr>
            <a:xfrm>
              <a:off x="1220040" y="4279680"/>
              <a:ext cx="861840" cy="672120"/>
            </a:xfrm>
            <a:prstGeom prst="rect">
              <a:avLst/>
            </a:prstGeom>
            <a:ln>
              <a:noFill/>
            </a:ln>
          </p:spPr>
        </p:pic>
        <p:pic>
          <p:nvPicPr>
            <p:cNvPr id="158" name="Picture 4" descr=""/>
            <p:cNvPicPr/>
            <p:nvPr/>
          </p:nvPicPr>
          <p:blipFill>
            <a:blip r:embed="rId4"/>
            <a:stretch/>
          </p:blipFill>
          <p:spPr>
            <a:xfrm>
              <a:off x="1410840" y="3517560"/>
              <a:ext cx="784800" cy="783720"/>
            </a:xfrm>
            <a:prstGeom prst="rect">
              <a:avLst/>
            </a:prstGeom>
            <a:ln w="9360">
              <a:noFill/>
            </a:ln>
          </p:spPr>
        </p:pic>
      </p:grpSp>
      <p:sp>
        <p:nvSpPr>
          <p:cNvPr id="159" name="CustomShape 5"/>
          <p:cNvSpPr/>
          <p:nvPr/>
        </p:nvSpPr>
        <p:spPr>
          <a:xfrm>
            <a:off x="327960" y="2724120"/>
            <a:ext cx="3474360" cy="5482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Specimen</a:t>
            </a:r>
            <a:endParaRPr b="0" lang="en-US" sz="1400" spc="-1" strike="noStrike">
              <a:latin typeface="Arial"/>
            </a:endParaRPr>
          </a:p>
          <a:p>
            <a:pPr algn="ctr">
              <a:lnSpc>
                <a:spcPct val="100000"/>
              </a:lnSpc>
            </a:pPr>
            <a:r>
              <a:rPr b="1" lang="en-US" sz="1000" spc="-1" strike="noStrike">
                <a:solidFill>
                  <a:srgbClr val="376092"/>
                </a:solidFill>
                <a:latin typeface="Arial Narrow"/>
                <a:ea typeface="ＭＳ Ｐゴシック"/>
              </a:rPr>
              <a:t>(Example: Pure culture / Plant / Insect / Bacteria)</a:t>
            </a:r>
            <a:endParaRPr b="0" lang="en-US" sz="1000" spc="-1" strike="noStrike">
              <a:latin typeface="Arial"/>
            </a:endParaRPr>
          </a:p>
        </p:txBody>
      </p:sp>
      <p:sp>
        <p:nvSpPr>
          <p:cNvPr id="160" name="CustomShape 6"/>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161" name="CustomShape 7"/>
          <p:cNvSpPr/>
          <p:nvPr/>
        </p:nvSpPr>
        <p:spPr>
          <a:xfrm>
            <a:off x="5981760" y="2889000"/>
            <a:ext cx="2742840" cy="56592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Genotyping Analysis</a:t>
            </a:r>
            <a:endParaRPr b="0" lang="en-US" sz="1400" spc="-1" strike="noStrike">
              <a:latin typeface="Arial"/>
            </a:endParaRPr>
          </a:p>
        </p:txBody>
      </p:sp>
      <p:pic>
        <p:nvPicPr>
          <p:cNvPr id="162" name="Picture 1" descr=""/>
          <p:cNvPicPr/>
          <p:nvPr/>
        </p:nvPicPr>
        <p:blipFill>
          <a:blip r:embed="rId5"/>
          <a:stretch/>
        </p:blipFill>
        <p:spPr>
          <a:xfrm>
            <a:off x="6060600" y="3596760"/>
            <a:ext cx="2256480" cy="1438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0" y="45720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solidFill>
                  <a:srgbClr val="ffffff"/>
                </a:solidFill>
                <a:latin typeface="Arial"/>
                <a:ea typeface="DejaVu Sans"/>
              </a:rPr>
              <a:t>The </a:t>
            </a:r>
            <a:r>
              <a:rPr b="1" lang="en-US" sz="2400" spc="-1" strike="noStrike">
                <a:solidFill>
                  <a:srgbClr val="ffffff"/>
                </a:solidFill>
                <a:latin typeface="Arial"/>
                <a:ea typeface="DejaVu Sans"/>
              </a:rPr>
              <a:t>SeqDB</a:t>
            </a:r>
            <a:r>
              <a:rPr b="0" lang="en-US" sz="2400" spc="-1" strike="noStrike">
                <a:solidFill>
                  <a:srgbClr val="ffffff"/>
                </a:solidFill>
                <a:latin typeface="Arial"/>
                <a:ea typeface="DejaVu Sans"/>
              </a:rPr>
              <a:t> NGS workflow </a:t>
            </a:r>
            <a:endParaRPr b="0" lang="en-US" sz="2400" spc="-1" strike="noStrike">
              <a:latin typeface="Arial"/>
            </a:endParaRPr>
          </a:p>
        </p:txBody>
      </p:sp>
      <p:sp>
        <p:nvSpPr>
          <p:cNvPr id="164" name="CustomShape 2"/>
          <p:cNvSpPr/>
          <p:nvPr/>
        </p:nvSpPr>
        <p:spPr>
          <a:xfrm>
            <a:off x="3377880" y="2790360"/>
            <a:ext cx="1997640" cy="76320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200" spc="-1" strike="noStrike">
                <a:solidFill>
                  <a:srgbClr val="376092"/>
                </a:solidFill>
                <a:latin typeface="Arial Narrow"/>
                <a:ea typeface="ＭＳ Ｐゴシック"/>
              </a:rPr>
              <a:t>Sample </a:t>
            </a:r>
            <a:endParaRPr b="0" lang="en-US" sz="1200" spc="-1" strike="noStrike">
              <a:latin typeface="Arial"/>
            </a:endParaRPr>
          </a:p>
          <a:p>
            <a:pPr algn="ctr">
              <a:lnSpc>
                <a:spcPct val="100000"/>
              </a:lnSpc>
            </a:pPr>
            <a:r>
              <a:rPr b="1" lang="en-US" sz="1200" spc="-1" strike="noStrike">
                <a:solidFill>
                  <a:srgbClr val="376092"/>
                </a:solidFill>
                <a:latin typeface="Arial Narrow"/>
                <a:ea typeface="ＭＳ Ｐゴシック"/>
              </a:rPr>
              <a:t>(DNA Extract)</a:t>
            </a:r>
            <a:endParaRPr b="0" lang="en-US" sz="1200" spc="-1" strike="noStrike">
              <a:latin typeface="Arial"/>
            </a:endParaRPr>
          </a:p>
        </p:txBody>
      </p:sp>
      <p:pic>
        <p:nvPicPr>
          <p:cNvPr id="165" name="Picture 14" descr=""/>
          <p:cNvPicPr/>
          <p:nvPr/>
        </p:nvPicPr>
        <p:blipFill>
          <a:blip r:embed="rId1"/>
          <a:stretch/>
        </p:blipFill>
        <p:spPr>
          <a:xfrm>
            <a:off x="3736080" y="3770640"/>
            <a:ext cx="1188000" cy="1181160"/>
          </a:xfrm>
          <a:prstGeom prst="rect">
            <a:avLst/>
          </a:prstGeom>
          <a:ln w="9360">
            <a:noFill/>
          </a:ln>
        </p:spPr>
      </p:pic>
      <p:sp>
        <p:nvSpPr>
          <p:cNvPr id="166" name="CustomShape 3"/>
          <p:cNvSpPr/>
          <p:nvPr/>
        </p:nvSpPr>
        <p:spPr>
          <a:xfrm>
            <a:off x="2976840" y="40363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167" name="Group 4"/>
          <p:cNvGrpSpPr/>
          <p:nvPr/>
        </p:nvGrpSpPr>
        <p:grpSpPr>
          <a:xfrm>
            <a:off x="1220040" y="3517560"/>
            <a:ext cx="1517760" cy="1434240"/>
            <a:chOff x="1220040" y="3517560"/>
            <a:chExt cx="1517760" cy="1434240"/>
          </a:xfrm>
        </p:grpSpPr>
        <p:pic>
          <p:nvPicPr>
            <p:cNvPr id="168" name="Picture 25" descr=""/>
            <p:cNvPicPr/>
            <p:nvPr/>
          </p:nvPicPr>
          <p:blipFill>
            <a:blip r:embed="rId2"/>
            <a:stretch/>
          </p:blipFill>
          <p:spPr>
            <a:xfrm>
              <a:off x="2173320" y="3835080"/>
              <a:ext cx="564480" cy="697680"/>
            </a:xfrm>
            <a:prstGeom prst="rect">
              <a:avLst/>
            </a:prstGeom>
            <a:ln>
              <a:noFill/>
            </a:ln>
          </p:spPr>
        </p:pic>
        <p:pic>
          <p:nvPicPr>
            <p:cNvPr id="169" name="Picture 4" descr=""/>
            <p:cNvPicPr/>
            <p:nvPr/>
          </p:nvPicPr>
          <p:blipFill>
            <a:blip r:embed="rId3"/>
            <a:stretch/>
          </p:blipFill>
          <p:spPr>
            <a:xfrm>
              <a:off x="1220040" y="4279680"/>
              <a:ext cx="861840" cy="672120"/>
            </a:xfrm>
            <a:prstGeom prst="rect">
              <a:avLst/>
            </a:prstGeom>
            <a:ln>
              <a:noFill/>
            </a:ln>
          </p:spPr>
        </p:pic>
        <p:pic>
          <p:nvPicPr>
            <p:cNvPr id="170" name="Picture 4" descr=""/>
            <p:cNvPicPr/>
            <p:nvPr/>
          </p:nvPicPr>
          <p:blipFill>
            <a:blip r:embed="rId4"/>
            <a:stretch/>
          </p:blipFill>
          <p:spPr>
            <a:xfrm>
              <a:off x="1410840" y="3517560"/>
              <a:ext cx="784800" cy="783720"/>
            </a:xfrm>
            <a:prstGeom prst="rect">
              <a:avLst/>
            </a:prstGeom>
            <a:ln w="9360">
              <a:noFill/>
            </a:ln>
          </p:spPr>
        </p:pic>
      </p:grpSp>
      <p:sp>
        <p:nvSpPr>
          <p:cNvPr id="171" name="CustomShape 5"/>
          <p:cNvSpPr/>
          <p:nvPr/>
        </p:nvSpPr>
        <p:spPr>
          <a:xfrm>
            <a:off x="327960" y="2724120"/>
            <a:ext cx="3474360" cy="5482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Specimen</a:t>
            </a:r>
            <a:endParaRPr b="0" lang="en-US" sz="1400" spc="-1" strike="noStrike">
              <a:latin typeface="Arial"/>
            </a:endParaRPr>
          </a:p>
          <a:p>
            <a:pPr algn="ctr">
              <a:lnSpc>
                <a:spcPct val="100000"/>
              </a:lnSpc>
            </a:pPr>
            <a:r>
              <a:rPr b="1" lang="en-US" sz="1000" spc="-1" strike="noStrike">
                <a:solidFill>
                  <a:srgbClr val="376092"/>
                </a:solidFill>
                <a:latin typeface="Arial Narrow"/>
                <a:ea typeface="ＭＳ Ｐゴシック"/>
              </a:rPr>
              <a:t>(Example: Pure culture / Plant / Insect / Bacteria)</a:t>
            </a:r>
            <a:endParaRPr b="0" lang="en-US" sz="1000" spc="-1" strike="noStrike">
              <a:latin typeface="Arial"/>
            </a:endParaRPr>
          </a:p>
        </p:txBody>
      </p:sp>
      <p:sp>
        <p:nvSpPr>
          <p:cNvPr id="172" name="CustomShape 6"/>
          <p:cNvSpPr/>
          <p:nvPr/>
        </p:nvSpPr>
        <p:spPr>
          <a:xfrm>
            <a:off x="5216040" y="4002120"/>
            <a:ext cx="493200" cy="35892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173" name="CustomShape 7"/>
          <p:cNvSpPr/>
          <p:nvPr/>
        </p:nvSpPr>
        <p:spPr>
          <a:xfrm>
            <a:off x="6001200" y="2840040"/>
            <a:ext cx="2262600" cy="86508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Sequencing Data</a:t>
            </a:r>
            <a:endParaRPr b="0" lang="en-US" sz="1400" spc="-1" strike="noStrike">
              <a:latin typeface="Arial"/>
            </a:endParaRPr>
          </a:p>
          <a:p>
            <a:pPr algn="ctr">
              <a:lnSpc>
                <a:spcPct val="100000"/>
              </a:lnSpc>
            </a:pPr>
            <a:r>
              <a:rPr b="1" lang="en-US" sz="1400" spc="-1" strike="noStrike">
                <a:solidFill>
                  <a:srgbClr val="376092"/>
                </a:solidFill>
                <a:latin typeface="Arial Narrow"/>
                <a:ea typeface="ＭＳ Ｐゴシック"/>
              </a:rPr>
              <a:t>(FASTQ)</a:t>
            </a:r>
            <a:endParaRPr b="0" lang="en-US" sz="1400" spc="-1" strike="noStrike">
              <a:latin typeface="Arial"/>
            </a:endParaRPr>
          </a:p>
        </p:txBody>
      </p:sp>
      <p:grpSp>
        <p:nvGrpSpPr>
          <p:cNvPr id="174" name="Group 8"/>
          <p:cNvGrpSpPr/>
          <p:nvPr/>
        </p:nvGrpSpPr>
        <p:grpSpPr>
          <a:xfrm>
            <a:off x="6321960" y="3684600"/>
            <a:ext cx="1562760" cy="1253160"/>
            <a:chOff x="6321960" y="3684600"/>
            <a:chExt cx="1562760" cy="1253160"/>
          </a:xfrm>
        </p:grpSpPr>
        <p:pic>
          <p:nvPicPr>
            <p:cNvPr id="175" name="Picture 16" descr=""/>
            <p:cNvPicPr/>
            <p:nvPr/>
          </p:nvPicPr>
          <p:blipFill>
            <a:blip r:embed="rId5"/>
            <a:stretch/>
          </p:blipFill>
          <p:spPr>
            <a:xfrm>
              <a:off x="6663960" y="3684600"/>
              <a:ext cx="1220760" cy="848160"/>
            </a:xfrm>
            <a:prstGeom prst="rect">
              <a:avLst/>
            </a:prstGeom>
            <a:ln>
              <a:noFill/>
            </a:ln>
          </p:spPr>
        </p:pic>
        <p:pic>
          <p:nvPicPr>
            <p:cNvPr id="176" name="Picture 16" descr=""/>
            <p:cNvPicPr/>
            <p:nvPr/>
          </p:nvPicPr>
          <p:blipFill>
            <a:blip r:embed="rId6"/>
            <a:stretch/>
          </p:blipFill>
          <p:spPr>
            <a:xfrm>
              <a:off x="6542640" y="3804120"/>
              <a:ext cx="1220760" cy="848160"/>
            </a:xfrm>
            <a:prstGeom prst="rect">
              <a:avLst/>
            </a:prstGeom>
            <a:ln>
              <a:noFill/>
            </a:ln>
          </p:spPr>
        </p:pic>
        <p:pic>
          <p:nvPicPr>
            <p:cNvPr id="177" name="Picture 16" descr=""/>
            <p:cNvPicPr/>
            <p:nvPr/>
          </p:nvPicPr>
          <p:blipFill>
            <a:blip r:embed="rId7"/>
            <a:stretch/>
          </p:blipFill>
          <p:spPr>
            <a:xfrm>
              <a:off x="6431400" y="3954960"/>
              <a:ext cx="1220760" cy="848160"/>
            </a:xfrm>
            <a:prstGeom prst="rect">
              <a:avLst/>
            </a:prstGeom>
            <a:ln>
              <a:noFill/>
            </a:ln>
          </p:spPr>
        </p:pic>
        <p:pic>
          <p:nvPicPr>
            <p:cNvPr id="178" name="Picture 16" descr=""/>
            <p:cNvPicPr/>
            <p:nvPr/>
          </p:nvPicPr>
          <p:blipFill>
            <a:blip r:embed="rId8"/>
            <a:stretch/>
          </p:blipFill>
          <p:spPr>
            <a:xfrm>
              <a:off x="6321960" y="4089600"/>
              <a:ext cx="1220760" cy="848160"/>
            </a:xfrm>
            <a:prstGeom prst="rect">
              <a:avLst/>
            </a:prstGeom>
            <a:ln>
              <a:noFill/>
            </a:ln>
          </p:spPr>
        </p:pic>
      </p:gr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0" y="457200"/>
            <a:ext cx="9143640" cy="456840"/>
          </a:xfrm>
          <a:prstGeom prst="rect">
            <a:avLst/>
          </a:prstGeom>
          <a:noFill/>
          <a:ln>
            <a:noFill/>
          </a:ln>
        </p:spPr>
        <p:style>
          <a:lnRef idx="0"/>
          <a:fillRef idx="0"/>
          <a:effectRef idx="0"/>
          <a:fontRef idx="minor"/>
        </p:style>
        <p:txBody>
          <a:bodyPr lIns="0" rIns="0" tIns="0" bIns="0" anchor="ctr"/>
          <a:p>
            <a:pPr algn="ctr">
              <a:lnSpc>
                <a:spcPct val="100000"/>
              </a:lnSpc>
            </a:pPr>
            <a:r>
              <a:rPr b="0" lang="en-US" sz="2400" spc="-1" strike="noStrike">
                <a:solidFill>
                  <a:srgbClr val="ffffff"/>
                </a:solidFill>
                <a:latin typeface="Arial"/>
                <a:ea typeface="DejaVu Sans"/>
              </a:rPr>
              <a:t>The </a:t>
            </a:r>
            <a:r>
              <a:rPr b="1" lang="en-US" sz="2400" spc="-1" strike="noStrike">
                <a:solidFill>
                  <a:srgbClr val="ffffff"/>
                </a:solidFill>
                <a:latin typeface="Arial"/>
                <a:ea typeface="DejaVu Sans"/>
              </a:rPr>
              <a:t>SeqDB</a:t>
            </a:r>
            <a:r>
              <a:rPr b="0" lang="en-US" sz="2400" spc="-1" strike="noStrike">
                <a:solidFill>
                  <a:srgbClr val="ffffff"/>
                </a:solidFill>
                <a:latin typeface="Arial"/>
                <a:ea typeface="DejaVu Sans"/>
              </a:rPr>
              <a:t> workflow </a:t>
            </a:r>
            <a:endParaRPr b="0" lang="en-US" sz="2400" spc="-1" strike="noStrike">
              <a:latin typeface="Arial"/>
            </a:endParaRPr>
          </a:p>
        </p:txBody>
      </p:sp>
      <p:grpSp>
        <p:nvGrpSpPr>
          <p:cNvPr id="180" name="Group 2"/>
          <p:cNvGrpSpPr/>
          <p:nvPr/>
        </p:nvGrpSpPr>
        <p:grpSpPr>
          <a:xfrm>
            <a:off x="5745960" y="3173400"/>
            <a:ext cx="2107080" cy="1349640"/>
            <a:chOff x="5745960" y="3173400"/>
            <a:chExt cx="2107080" cy="1349640"/>
          </a:xfrm>
        </p:grpSpPr>
        <p:pic>
          <p:nvPicPr>
            <p:cNvPr id="181" name="Picture 6" descr=""/>
            <p:cNvPicPr/>
            <p:nvPr/>
          </p:nvPicPr>
          <p:blipFill>
            <a:blip r:embed="rId1"/>
            <a:stretch/>
          </p:blipFill>
          <p:spPr>
            <a:xfrm>
              <a:off x="5745960" y="3173400"/>
              <a:ext cx="1583280" cy="1232280"/>
            </a:xfrm>
            <a:prstGeom prst="rect">
              <a:avLst/>
            </a:prstGeom>
            <a:ln>
              <a:noFill/>
            </a:ln>
          </p:spPr>
        </p:pic>
        <p:pic>
          <p:nvPicPr>
            <p:cNvPr id="182" name="Picture 6" descr=""/>
            <p:cNvPicPr/>
            <p:nvPr/>
          </p:nvPicPr>
          <p:blipFill>
            <a:blip r:embed="rId2"/>
            <a:stretch/>
          </p:blipFill>
          <p:spPr>
            <a:xfrm>
              <a:off x="6560280" y="3578040"/>
              <a:ext cx="1292760" cy="945000"/>
            </a:xfrm>
            <a:prstGeom prst="rect">
              <a:avLst/>
            </a:prstGeom>
            <a:ln>
              <a:noFill/>
            </a:ln>
          </p:spPr>
        </p:pic>
        <p:sp>
          <p:nvSpPr>
            <p:cNvPr id="183" name="CustomShape 3"/>
            <p:cNvSpPr/>
            <p:nvPr/>
          </p:nvSpPr>
          <p:spPr>
            <a:xfrm>
              <a:off x="6797520" y="3866040"/>
              <a:ext cx="818280" cy="36468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800" spc="43" strike="noStrike">
                  <a:solidFill>
                    <a:srgbClr val="e0322d"/>
                  </a:solidFill>
                  <a:latin typeface="Arial Narrow"/>
                  <a:ea typeface="ＭＳ Ｐゴシック"/>
                </a:rPr>
                <a:t>SeqDB</a:t>
              </a:r>
              <a:endParaRPr b="0" lang="en-US" sz="1800" spc="-1" strike="noStrike">
                <a:latin typeface="Arial"/>
              </a:endParaRPr>
            </a:p>
          </p:txBody>
        </p:sp>
      </p:grpSp>
      <p:sp>
        <p:nvSpPr>
          <p:cNvPr id="184" name="CustomShape 4"/>
          <p:cNvSpPr/>
          <p:nvPr/>
        </p:nvSpPr>
        <p:spPr>
          <a:xfrm>
            <a:off x="559080" y="4302720"/>
            <a:ext cx="3083400" cy="6519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Analysis Tools and Pipelines</a:t>
            </a:r>
            <a:endParaRPr b="0" lang="en-US" sz="1400" spc="-1" strike="noStrike">
              <a:latin typeface="Arial"/>
            </a:endParaRPr>
          </a:p>
        </p:txBody>
      </p:sp>
      <p:sp>
        <p:nvSpPr>
          <p:cNvPr id="185" name="CustomShape 5"/>
          <p:cNvSpPr/>
          <p:nvPr/>
        </p:nvSpPr>
        <p:spPr>
          <a:xfrm>
            <a:off x="655200" y="3479760"/>
            <a:ext cx="2864520" cy="65196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Analysis Results &amp; Reports</a:t>
            </a:r>
            <a:endParaRPr b="0" lang="en-US" sz="1400" spc="-1" strike="noStrike">
              <a:latin typeface="Arial"/>
            </a:endParaRPr>
          </a:p>
        </p:txBody>
      </p:sp>
      <p:sp>
        <p:nvSpPr>
          <p:cNvPr id="186" name="CustomShape 6"/>
          <p:cNvSpPr/>
          <p:nvPr/>
        </p:nvSpPr>
        <p:spPr>
          <a:xfrm>
            <a:off x="500040" y="2647440"/>
            <a:ext cx="3201120" cy="661320"/>
          </a:xfrm>
          <a:prstGeom prst="rect">
            <a:avLst/>
          </a:prstGeom>
          <a:noFill/>
          <a:ln>
            <a:noFill/>
          </a:ln>
        </p:spPr>
        <p:style>
          <a:lnRef idx="0"/>
          <a:fillRef idx="0"/>
          <a:effectRef idx="0"/>
          <a:fontRef idx="minor"/>
        </p:style>
        <p:txBody>
          <a:bodyPr lIns="438840" rIns="438840" tIns="219600" bIns="219600"/>
          <a:p>
            <a:pPr algn="ctr">
              <a:lnSpc>
                <a:spcPct val="100000"/>
              </a:lnSpc>
            </a:pPr>
            <a:r>
              <a:rPr b="1" lang="en-US" sz="1400" spc="-1" strike="noStrike">
                <a:solidFill>
                  <a:srgbClr val="376092"/>
                </a:solidFill>
                <a:latin typeface="Arial Narrow"/>
                <a:ea typeface="ＭＳ Ｐゴシック"/>
              </a:rPr>
              <a:t>Data (Sequencing, genotyping)</a:t>
            </a:r>
            <a:endParaRPr b="0" lang="en-US" sz="1400" spc="-1" strike="noStrike">
              <a:latin typeface="Arial"/>
            </a:endParaRPr>
          </a:p>
          <a:p>
            <a:pPr algn="ctr">
              <a:lnSpc>
                <a:spcPct val="100000"/>
              </a:lnSpc>
            </a:pPr>
            <a:endParaRPr b="0" lang="en-US" sz="1400" spc="-1" strike="noStrike">
              <a:latin typeface="Arial"/>
            </a:endParaRPr>
          </a:p>
        </p:txBody>
      </p:sp>
      <p:sp>
        <p:nvSpPr>
          <p:cNvPr id="187" name="CustomShape 7"/>
          <p:cNvSpPr/>
          <p:nvPr/>
        </p:nvSpPr>
        <p:spPr>
          <a:xfrm>
            <a:off x="3863160" y="3093480"/>
            <a:ext cx="1165680" cy="21528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188" name="CustomShape 8"/>
          <p:cNvSpPr/>
          <p:nvPr/>
        </p:nvSpPr>
        <p:spPr>
          <a:xfrm flipV="1">
            <a:off x="3813120" y="4406040"/>
            <a:ext cx="1215720" cy="21312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
        <p:nvSpPr>
          <p:cNvPr id="189" name="CustomShape 9"/>
          <p:cNvSpPr/>
          <p:nvPr/>
        </p:nvSpPr>
        <p:spPr>
          <a:xfrm>
            <a:off x="3752640" y="3805920"/>
            <a:ext cx="1198440" cy="59760"/>
          </a:xfrm>
          <a:custGeom>
            <a:avLst/>
            <a:gdLst/>
            <a:ahLst/>
            <a:rect l="l" t="t" r="r" b="b"/>
            <a:pathLst>
              <a:path w="21600" h="21600">
                <a:moveTo>
                  <a:pt x="0" y="0"/>
                </a:moveTo>
                <a:lnTo>
                  <a:pt x="21600" y="21600"/>
                </a:lnTo>
              </a:path>
            </a:pathLst>
          </a:custGeom>
          <a:noFill/>
          <a:ln w="9360">
            <a:round/>
            <a:tailEnd len="med" type="triangle" w="med"/>
          </a:ln>
        </p:spPr>
        <p:style>
          <a:lnRef idx="0"/>
          <a:fillRef idx="0"/>
          <a:effectRef idx="0"/>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274320" y="350640"/>
            <a:ext cx="7772040" cy="67032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ffffff"/>
                </a:solidFill>
                <a:latin typeface="Arial"/>
                <a:ea typeface="WenQuanYi Micro Hei"/>
              </a:rPr>
              <a:t>The </a:t>
            </a:r>
            <a:r>
              <a:rPr b="1" lang="en-US" sz="2200" spc="-1" strike="noStrike">
                <a:solidFill>
                  <a:srgbClr val="ffffff"/>
                </a:solidFill>
                <a:latin typeface="Arial"/>
                <a:ea typeface="DejaVu Sans"/>
              </a:rPr>
              <a:t>SeqDB </a:t>
            </a:r>
            <a:br/>
            <a:r>
              <a:rPr b="1" lang="en-US" sz="2200" spc="-1" strike="noStrike">
                <a:solidFill>
                  <a:srgbClr val="ffffff"/>
                </a:solidFill>
                <a:latin typeface="Arial"/>
                <a:ea typeface="DejaVu Sans"/>
              </a:rPr>
              <a:t>   and The Swedish Natural History Museum </a:t>
            </a:r>
            <a:endParaRPr b="0" lang="en-US" sz="2200" spc="-1" strike="noStrike">
              <a:latin typeface="Arial"/>
            </a:endParaRPr>
          </a:p>
        </p:txBody>
      </p:sp>
      <p:pic>
        <p:nvPicPr>
          <p:cNvPr id="191" name="Bildobjekt 290" descr=""/>
          <p:cNvPicPr/>
          <p:nvPr/>
        </p:nvPicPr>
        <p:blipFill>
          <a:blip r:embed="rId1"/>
          <a:stretch/>
        </p:blipFill>
        <p:spPr>
          <a:xfrm>
            <a:off x="4789080" y="2895120"/>
            <a:ext cx="4263120" cy="3596760"/>
          </a:xfrm>
          <a:prstGeom prst="rect">
            <a:avLst/>
          </a:prstGeom>
          <a:ln>
            <a:noFill/>
          </a:ln>
        </p:spPr>
      </p:pic>
      <p:sp>
        <p:nvSpPr>
          <p:cNvPr id="192" name="CustomShape 2"/>
          <p:cNvSpPr/>
          <p:nvPr/>
        </p:nvSpPr>
        <p:spPr>
          <a:xfrm>
            <a:off x="548640" y="1737360"/>
            <a:ext cx="7772040" cy="3809520"/>
          </a:xfrm>
          <a:prstGeom prst="rect">
            <a:avLst/>
          </a:prstGeom>
          <a:noFill/>
          <a:ln>
            <a:noFill/>
          </a:ln>
        </p:spPr>
        <p:style>
          <a:lnRef idx="0"/>
          <a:fillRef idx="0"/>
          <a:effectRef idx="0"/>
          <a:fontRef idx="minor"/>
        </p:style>
        <p:txBody>
          <a:bodyPr lIns="0" rIns="0" tIns="0" bIns="0">
            <a:normAutofit/>
          </a:bodyPr>
          <a:p>
            <a:pPr algn="ctr">
              <a:lnSpc>
                <a:spcPct val="100000"/>
              </a:lnSpc>
            </a:pPr>
            <a:endParaRPr b="0" lang="en-US" sz="1800" spc="-1" strike="noStrike">
              <a:latin typeface="Arial"/>
            </a:endParaRPr>
          </a:p>
          <a:p>
            <a:pPr algn="ctr">
              <a:lnSpc>
                <a:spcPct val="100000"/>
              </a:lnSpc>
            </a:pPr>
            <a:r>
              <a:rPr b="0" lang="en-US" sz="2000" spc="-1" strike="noStrike">
                <a:solidFill>
                  <a:srgbClr val="3333ff"/>
                </a:solidFill>
                <a:latin typeface="Arial"/>
                <a:ea typeface="WenQuanYi Micro Hei"/>
              </a:rPr>
              <a:t>User </a:t>
            </a:r>
            <a:r>
              <a:rPr b="0" lang="en-US" sz="2000" spc="-1" strike="noStrike">
                <a:solidFill>
                  <a:srgbClr val="3333ff"/>
                </a:solidFill>
                <a:latin typeface="Arial"/>
                <a:ea typeface="DejaVu Sans"/>
              </a:rPr>
              <a:t>CGI </a:t>
            </a:r>
            <a:r>
              <a:rPr b="0" lang="en-US" sz="2000" spc="-1" strike="noStrike">
                <a:solidFill>
                  <a:srgbClr val="000000"/>
                </a:solidFill>
                <a:latin typeface="Arial"/>
                <a:ea typeface="DejaVu Sans"/>
              </a:rPr>
              <a:t>: The Center for Genetic Identification</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solidFill>
                  <a:srgbClr val="000000"/>
                </a:solidFill>
                <a:latin typeface="Arial"/>
                <a:ea typeface="DejaVu Sans"/>
              </a:rPr>
              <a:t>“</a:t>
            </a:r>
            <a:r>
              <a:rPr b="0" lang="en-US" sz="2000" spc="-1" strike="noStrike">
                <a:solidFill>
                  <a:srgbClr val="000000"/>
                </a:solidFill>
                <a:latin typeface="Arial"/>
                <a:ea typeface="DejaVu Sans"/>
              </a:rPr>
              <a:t>The Center for Genetic Identification is assignment based and offers DNA-analyses to institutions and organisations.”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193" name="CustomShape 3"/>
          <p:cNvSpPr/>
          <p:nvPr/>
        </p:nvSpPr>
        <p:spPr>
          <a:xfrm>
            <a:off x="365760" y="4937760"/>
            <a:ext cx="4422960" cy="100548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3333ff"/>
                </a:solidFill>
                <a:latin typeface="Arial"/>
                <a:ea typeface="WenQuanYi Micro Hei"/>
              </a:rPr>
              <a:t>1 Use case : ‘the Bear-project’</a:t>
            </a:r>
            <a:br/>
            <a:r>
              <a:rPr b="1" lang="en-US" sz="2200" spc="-1" strike="noStrike">
                <a:solidFill>
                  <a:srgbClr val="3333ff"/>
                </a:solidFill>
                <a:latin typeface="Arial"/>
                <a:ea typeface="WenQuanYi Micro Hei"/>
              </a:rPr>
              <a:t>- With </a:t>
            </a:r>
            <a:r>
              <a:rPr b="1" lang="en-US" sz="2200" spc="-1" strike="noStrike">
                <a:solidFill>
                  <a:srgbClr val="3333ff"/>
                </a:solidFill>
                <a:latin typeface="Arial"/>
                <a:ea typeface="DejaVu Sans"/>
              </a:rPr>
              <a:t>individual genotype data</a:t>
            </a:r>
            <a:endParaRPr b="0" lang="en-US" sz="2200" spc="-1" strike="noStrike">
              <a:latin typeface="Arial"/>
            </a:endParaRPr>
          </a:p>
        </p:txBody>
      </p:sp>
      <p:sp>
        <p:nvSpPr>
          <p:cNvPr id="194" name="CustomShape 4"/>
          <p:cNvSpPr/>
          <p:nvPr/>
        </p:nvSpPr>
        <p:spPr>
          <a:xfrm rot="2100000">
            <a:off x="1085400" y="2772000"/>
            <a:ext cx="5781960" cy="82476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ce181e"/>
                </a:solidFill>
                <a:latin typeface="Arial"/>
                <a:ea typeface="DejaVu Sans"/>
              </a:rPr>
              <a:t>No need to integrate with our CM-system</a:t>
            </a:r>
            <a:endParaRPr b="0" lang="en-US" sz="2200" spc="-1" strike="noStrike">
              <a:latin typeface="Arial"/>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193">
                                            <p:txEl>
                                              <p:pRg st="0" end="0"/>
                                            </p:txEl>
                                          </p:spTgt>
                                        </p:tgtEl>
                                        <p:attrNameLst>
                                          <p:attrName>style.visibility</p:attrName>
                                        </p:attrNameLst>
                                      </p:cBhvr>
                                      <p:to>
                                        <p:strVal val="visible"/>
                                      </p:to>
                                    </p:set>
                                    <p:anim calcmode="lin" valueType="num">
                                      <p:cBhvr additive="repl">
                                        <p:cTn id="33" dur="500" fill="hold"/>
                                        <p:tgtEl>
                                          <p:spTgt spid="193">
                                            <p:txEl>
                                              <p:pRg st="0" end="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194">
                                            <p:txEl>
                                              <p:pRg st="0" end="0"/>
                                            </p:txEl>
                                          </p:spTgt>
                                        </p:tgtEl>
                                        <p:attrNameLst>
                                          <p:attrName>style.visibility</p:attrName>
                                        </p:attrNameLst>
                                      </p:cBhvr>
                                      <p:to>
                                        <p:strVal val="visible"/>
                                      </p:to>
                                    </p:set>
                                    <p:anim calcmode="lin" valueType="num">
                                      <p:cBhvr additive="repl">
                                        <p:cTn id="39" dur="500" fill="hold"/>
                                        <p:tgtEl>
                                          <p:spTgt spid="194">
                                            <p:txEl>
                                              <p:pRg st="0" end="0"/>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74320" y="1920240"/>
            <a:ext cx="7772040" cy="3809520"/>
          </a:xfrm>
          <a:prstGeom prst="rect">
            <a:avLst/>
          </a:prstGeom>
          <a:noFill/>
          <a:ln>
            <a:noFill/>
          </a:ln>
        </p:spPr>
        <p:style>
          <a:lnRef idx="0"/>
          <a:fillRef idx="0"/>
          <a:effectRef idx="0"/>
          <a:fontRef idx="minor"/>
        </p:style>
        <p:txBody>
          <a:bodyPr lIns="0" rIns="0" tIns="0" bIns="0">
            <a:normAutofit/>
          </a:bodyPr>
          <a:p>
            <a:pPr algn="ctr">
              <a:lnSpc>
                <a:spcPct val="100000"/>
              </a:lnSpc>
            </a:pPr>
            <a:r>
              <a:rPr b="0" lang="en-US" sz="2400" spc="-1" strike="noStrike">
                <a:solidFill>
                  <a:srgbClr val="3333ff"/>
                </a:solidFill>
                <a:latin typeface="Arial"/>
                <a:ea typeface="WenQuanYi Micro Hei"/>
              </a:rPr>
              <a:t>User :  DNA-laboratorium</a:t>
            </a:r>
            <a:endParaRPr b="0" lang="en-US" sz="2400" spc="-1" strike="noStrike">
              <a:latin typeface="Arial"/>
            </a:endParaRPr>
          </a:p>
          <a:p>
            <a:pPr algn="ctr">
              <a:lnSpc>
                <a:spcPct val="100000"/>
              </a:lnSpc>
            </a:pPr>
            <a:endParaRPr b="0" lang="en-US" sz="2400" spc="-1" strike="noStrike">
              <a:latin typeface="Arial"/>
            </a:endParaRPr>
          </a:p>
          <a:p>
            <a:pPr>
              <a:lnSpc>
                <a:spcPct val="100000"/>
              </a:lnSpc>
            </a:pPr>
            <a:r>
              <a:rPr b="0" lang="en-US" sz="2000" spc="-1" strike="noStrike">
                <a:solidFill>
                  <a:srgbClr val="000000"/>
                </a:solidFill>
                <a:latin typeface="Arial"/>
                <a:ea typeface="WenQuanYi Micro Hei"/>
              </a:rPr>
              <a:t>Mission : "We help researchers to develop and carry out DNA analyses of plants and animals, and to analyse genetic data. This can include the reconstruction of evolutionary relationships between species, inferring short-term processes within a species, and the use of DNA-based methods for investigating biodiversity. "</a:t>
            </a:r>
            <a:endParaRPr b="0" lang="en-US" sz="2000" spc="-1" strike="noStrike">
              <a:latin typeface="Arial"/>
            </a:endParaRPr>
          </a:p>
        </p:txBody>
      </p:sp>
      <p:sp>
        <p:nvSpPr>
          <p:cNvPr id="196" name="CustomShape 2"/>
          <p:cNvSpPr/>
          <p:nvPr/>
        </p:nvSpPr>
        <p:spPr>
          <a:xfrm>
            <a:off x="274320" y="350640"/>
            <a:ext cx="7772040" cy="67032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ffffff"/>
                </a:solidFill>
                <a:latin typeface="Arial"/>
                <a:ea typeface="WenQuanYi Micro Hei"/>
              </a:rPr>
              <a:t>The </a:t>
            </a:r>
            <a:r>
              <a:rPr b="1" lang="en-US" sz="2200" spc="-1" strike="noStrike">
                <a:solidFill>
                  <a:srgbClr val="ffffff"/>
                </a:solidFill>
                <a:latin typeface="Arial"/>
                <a:ea typeface="DejaVu Sans"/>
              </a:rPr>
              <a:t>SeqDB </a:t>
            </a:r>
            <a:br/>
            <a:r>
              <a:rPr b="1" lang="en-US" sz="2200" spc="-1" strike="noStrike">
                <a:solidFill>
                  <a:srgbClr val="ffffff"/>
                </a:solidFill>
                <a:latin typeface="Arial"/>
                <a:ea typeface="DejaVu Sans"/>
              </a:rPr>
              <a:t>   and The Swedish Natural History Museum </a:t>
            </a:r>
            <a:endParaRPr b="0" lang="en-US" sz="2200" spc="-1" strike="noStrike">
              <a:latin typeface="Arial"/>
            </a:endParaRPr>
          </a:p>
        </p:txBody>
      </p:sp>
      <p:sp>
        <p:nvSpPr>
          <p:cNvPr id="197" name="CustomShape 3"/>
          <p:cNvSpPr/>
          <p:nvPr/>
        </p:nvSpPr>
        <p:spPr>
          <a:xfrm>
            <a:off x="731520" y="4663440"/>
            <a:ext cx="8046720" cy="134064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3333ff"/>
                </a:solidFill>
                <a:latin typeface="Arial"/>
                <a:ea typeface="DejaVu Sans"/>
              </a:rPr>
              <a:t>2 Use cases : </a:t>
            </a:r>
            <a:br/>
            <a:r>
              <a:rPr b="1" lang="en-US" sz="2200" spc="-1" strike="noStrike">
                <a:solidFill>
                  <a:srgbClr val="3333ff"/>
                </a:solidFill>
                <a:latin typeface="Arial"/>
                <a:ea typeface="DejaVu Sans"/>
              </a:rPr>
              <a:t>1. ‘Voucher specimens/DNA archive’</a:t>
            </a:r>
            <a:br/>
            <a:r>
              <a:rPr b="1" lang="en-US" sz="2200" spc="-1" strike="noStrike">
                <a:solidFill>
                  <a:srgbClr val="3333ff"/>
                </a:solidFill>
                <a:latin typeface="Arial"/>
                <a:ea typeface="DejaVu Sans"/>
              </a:rPr>
              <a:t>2. ‘Working DNA samples for temporary research projects’</a:t>
            </a:r>
            <a:br/>
            <a:r>
              <a:rPr b="1" lang="en-US" sz="2200" spc="-1" strike="noStrike">
                <a:solidFill>
                  <a:srgbClr val="3333ff"/>
                </a:solidFill>
                <a:latin typeface="Arial"/>
                <a:ea typeface="DejaVu Sans"/>
              </a:rPr>
              <a:t> </a:t>
            </a:r>
            <a:endParaRPr b="0" lang="en-US" sz="2200" spc="-1" strike="noStrike">
              <a:latin typeface="Arial"/>
            </a:endParaRPr>
          </a:p>
        </p:txBody>
      </p:sp>
      <p:sp>
        <p:nvSpPr>
          <p:cNvPr id="198" name="CustomShape 4"/>
          <p:cNvSpPr/>
          <p:nvPr/>
        </p:nvSpPr>
        <p:spPr>
          <a:xfrm rot="2100000">
            <a:off x="3836880" y="4645080"/>
            <a:ext cx="5394600" cy="731160"/>
          </a:xfrm>
          <a:prstGeom prst="rect">
            <a:avLst/>
          </a:prstGeom>
          <a:noFill/>
          <a:ln>
            <a:noFill/>
          </a:ln>
        </p:spPr>
        <p:style>
          <a:lnRef idx="0"/>
          <a:fillRef idx="0"/>
          <a:effectRef idx="0"/>
          <a:fontRef idx="minor"/>
        </p:style>
        <p:txBody>
          <a:bodyPr lIns="0" rIns="0" tIns="0" bIns="0" anchor="ctr"/>
          <a:p>
            <a:pPr>
              <a:lnSpc>
                <a:spcPct val="100000"/>
              </a:lnSpc>
            </a:pPr>
            <a:r>
              <a:rPr b="1" lang="en-US" sz="2200" spc="-1" strike="noStrike">
                <a:solidFill>
                  <a:srgbClr val="ce181e"/>
                </a:solidFill>
                <a:latin typeface="Arial"/>
                <a:ea typeface="DejaVu Sans"/>
              </a:rPr>
              <a:t>A need to integrate with our CM-system</a:t>
            </a:r>
            <a:endParaRPr b="0" lang="en-US" sz="2200" spc="-1" strike="noStrike">
              <a:latin typeface="Arial"/>
            </a:endParaRPr>
          </a:p>
        </p:txBody>
      </p:sp>
    </p:spTree>
  </p:cSld>
  <p:timing>
    <p:tnLst>
      <p:par>
        <p:cTn id="41" dur="indefinite" restart="never" nodeType="tmRoot">
          <p:childTnLst>
            <p:seq>
              <p:cTn id="42" dur="indefinite" nodeType="mainSeq">
                <p:childTnLst>
                  <p:par>
                    <p:cTn id="43" fill="hold">
                      <p:stCondLst>
                        <p:cond delay="indefinite"/>
                      </p:stCondLst>
                      <p:childTnLst>
                        <p:par>
                          <p:cTn id="44" fill="hold">
                            <p:stCondLst>
                              <p:cond delay="0"/>
                            </p:stCondLst>
                            <p:childTnLst>
                              <p:par>
                                <p:cTn id="45" nodeType="clickEffect" fill="hold" presetClass="entr" presetID="27">
                                  <p:stCondLst>
                                    <p:cond delay="0"/>
                                  </p:stCondLst>
                                  <p:childTnLst>
                                    <p:set>
                                      <p:cBhvr>
                                        <p:cTn id="46" dur="1" fill="hold">
                                          <p:stCondLst>
                                            <p:cond delay="0"/>
                                          </p:stCondLst>
                                        </p:cTn>
                                        <p:tgtEl>
                                          <p:spTgt spid="195">
                                            <p:txEl>
                                              <p:pRg st="2" end="2"/>
                                            </p:txEl>
                                          </p:spTgt>
                                        </p:tgtEl>
                                        <p:attrNameLst>
                                          <p:attrName>style.visibility</p:attrName>
                                        </p:attrNameLst>
                                      </p:cBhvr>
                                      <p:to>
                                        <p:strVal val="visible"/>
                                      </p:to>
                                    </p:set>
                                    <p:anim calcmode="discrete" valueType="clr">
                                      <p:cBhvr additive="repl">
                                        <p:cTn id="47" dur="80"/>
                                        <p:tgtEl>
                                          <p:spTgt spid="195">
                                            <p:txEl>
                                              <p:pRg st="2" end="2"/>
                                            </p:txEl>
                                          </p:spTgt>
                                        </p:tgtEl>
                                        <p:attrNameLst>
                                          <p:attrName>style.color</p:attrName>
                                        </p:attrNameLst>
                                      </p:cBhvr>
                                      <p:tavLst>
                                        <p:tav tm="0">
                                          <p:val>
                                            <p:strVal val="rgb(-103,51,51)"/>
                                          </p:val>
                                        </p:tav>
                                        <p:tav tm="50000">
                                          <p:val>
                                            <p:strVal val="rgb(-103,-103,0)"/>
                                          </p:val>
                                        </p:tav>
                                      </p:tavLst>
                                    </p:anim>
                                    <p:anim calcmode="discrete" valueType="clr">
                                      <p:cBhvr additive="repl">
                                        <p:cTn id="48" dur="80"/>
                                        <p:tgtEl>
                                          <p:spTgt spid="195">
                                            <p:txEl>
                                              <p:pRg st="2" end="2"/>
                                            </p:txEl>
                                          </p:spTgt>
                                        </p:tgtEl>
                                        <p:attrNameLst>
                                          <p:attrName>fillcolor</p:attrName>
                                        </p:attrNameLst>
                                      </p:cBhvr>
                                      <p:tavLst>
                                        <p:tav tm="0">
                                          <p:val>
                                            <p:strVal val="rgb(-103,51,51)"/>
                                          </p:val>
                                        </p:tav>
                                        <p:tav tm="50000">
                                          <p:val>
                                            <p:strVal val="rgb(-103,-103,0)"/>
                                          </p:val>
                                        </p:tav>
                                      </p:tavLst>
                                    </p:anim>
                                    <p:set>
                                      <p:cBhvr>
                                        <p:cTn id="49" dur="80"/>
                                        <p:tgtEl>
                                          <p:spTgt spid="195">
                                            <p:txEl>
                                              <p:pRg st="2" end="2"/>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2" presetSubtype="4">
                                  <p:stCondLst>
                                    <p:cond delay="0"/>
                                  </p:stCondLst>
                                  <p:childTnLst>
                                    <p:set>
                                      <p:cBhvr>
                                        <p:cTn id="53" dur="1" fill="hold">
                                          <p:stCondLst>
                                            <p:cond delay="0"/>
                                          </p:stCondLst>
                                        </p:cTn>
                                        <p:tgtEl>
                                          <p:spTgt spid="197">
                                            <p:txEl>
                                              <p:pRg st="0" end="0"/>
                                            </p:txEl>
                                          </p:spTgt>
                                        </p:tgtEl>
                                        <p:attrNameLst>
                                          <p:attrName>style.visibility</p:attrName>
                                        </p:attrNameLst>
                                      </p:cBhvr>
                                      <p:to>
                                        <p:strVal val="visible"/>
                                      </p:to>
                                    </p:set>
                                    <p:anim calcmode="lin" valueType="num">
                                      <p:cBhvr additive="repl">
                                        <p:cTn id="54" dur="500" fill="hold"/>
                                        <p:tgtEl>
                                          <p:spTgt spid="197">
                                            <p:txEl>
                                              <p:pRg st="0" end="0"/>
                                            </p:txEl>
                                          </p:spTgt>
                                        </p:tgtEl>
                                        <p:attrNameLst>
                                          <p:attrName>ppt_x</p:attrName>
                                        </p:attrNameLst>
                                      </p:cBhvr>
                                      <p:tavLst>
                                        <p:tav tm="0">
                                          <p:val>
                                            <p:strVal val="#ppt_x"/>
                                          </p:val>
                                        </p:tav>
                                        <p:tav tm="100000">
                                          <p:val>
                                            <p:strVal val="#ppt_x"/>
                                          </p:val>
                                        </p:tav>
                                      </p:tavLst>
                                    </p:anim>
                                    <p:anim calcmode="lin" valueType="num">
                                      <p:cBhvr additive="repl">
                                        <p:cTn id="55" dur="500" fill="hold"/>
                                        <p:tgtEl>
                                          <p:spTgt spid="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2" presetSubtype="4">
                                  <p:stCondLst>
                                    <p:cond delay="0"/>
                                  </p:stCondLst>
                                  <p:childTnLst>
                                    <p:set>
                                      <p:cBhvr>
                                        <p:cTn id="59" dur="1" fill="hold">
                                          <p:stCondLst>
                                            <p:cond delay="0"/>
                                          </p:stCondLst>
                                        </p:cTn>
                                        <p:tgtEl>
                                          <p:spTgt spid="198">
                                            <p:txEl>
                                              <p:pRg st="0" end="0"/>
                                            </p:txEl>
                                          </p:spTgt>
                                        </p:tgtEl>
                                        <p:attrNameLst>
                                          <p:attrName>style.visibility</p:attrName>
                                        </p:attrNameLst>
                                      </p:cBhvr>
                                      <p:to>
                                        <p:strVal val="visible"/>
                                      </p:to>
                                    </p:set>
                                    <p:anim calcmode="lin" valueType="num">
                                      <p:cBhvr additive="repl">
                                        <p:cTn id="60" dur="500" fill="hold"/>
                                        <p:tgtEl>
                                          <p:spTgt spid="198">
                                            <p:txEl>
                                              <p:pRg st="0" end="0"/>
                                            </p:txEl>
                                          </p:spTgt>
                                        </p:tgtEl>
                                        <p:attrNameLst>
                                          <p:attrName>ppt_x</p:attrName>
                                        </p:attrNameLst>
                                      </p:cBhvr>
                                      <p:tavLst>
                                        <p:tav tm="0">
                                          <p:val>
                                            <p:strVal val="#ppt_x"/>
                                          </p:val>
                                        </p:tav>
                                        <p:tav tm="100000">
                                          <p:val>
                                            <p:strVal val="#ppt_x"/>
                                          </p:val>
                                        </p:tav>
                                      </p:tavLst>
                                    </p:anim>
                                    <p:anim calcmode="lin" valueType="num">
                                      <p:cBhvr additive="repl">
                                        <p:cTn id="61" dur="500" fill="hold"/>
                                        <p:tgtEl>
                                          <p:spTgt spid="19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nrm_blå</Template>
  <TotalTime>12074</TotalTime>
  <Application>LibreOffice/6.0.6.2$Linux_X86_64 LibreOffice_project/00m0$Build-2</Application>
  <Words>979</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2017-03-20T16:02:58Z</dcterms:created>
  <dc:creator/>
  <dc:description/>
  <dc:language>en-US</dc:language>
  <cp:lastModifiedBy>Ingimar </cp:lastModifiedBy>
  <dcterms:modified xsi:type="dcterms:W3CDTF">2018-09-10T10:44:57Z</dcterms:modified>
  <cp:revision>211</cp:revision>
  <dc:subject/>
  <dc:title>nrm_blå</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Bildspel på skärmen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