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ppt/slideLayouts/_rels/slideLayout46.xml.rels" ContentType="application/vnd.openxmlformats-package.relationships+xml"/>
  <Override PartName="/ppt/slideLayouts/_rels/slideLayout22.xml.rels" ContentType="application/vnd.openxmlformats-package.relationships+xml"/>
  <Override PartName="/ppt/slideLayouts/_rels/slideLayout4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47.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_rels/presentation.xml.rels" ContentType="application/vnd.openxmlformats-package.relationships+xml"/>
  <Override PartName="/ppt/media/image47.png" ContentType="image/png"/>
  <Override PartName="/ppt/media/image46.png" ContentType="image/png"/>
  <Override PartName="/ppt/media/image10.png" ContentType="image/png"/>
  <Override PartName="/ppt/media/image13.jpeg" ContentType="image/jpeg"/>
  <Override PartName="/ppt/media/image35.png" ContentType="image/png"/>
  <Override PartName="/ppt/media/image9.jpeg" ContentType="image/jpeg"/>
  <Override PartName="/ppt/media/image6.png" ContentType="image/png"/>
  <Override PartName="/ppt/media/image21.png" ContentType="image/png"/>
  <Override PartName="/ppt/media/image28.png" ContentType="image/png"/>
  <Override PartName="/ppt/media/image3.jpeg" ContentType="image/jpeg"/>
  <Override PartName="/ppt/media/image18.jpeg" ContentType="image/jpeg"/>
  <Override PartName="/ppt/media/image1.jpeg" ContentType="image/jpeg"/>
  <Override PartName="/ppt/media/image2.jpeg" ContentType="image/jpeg"/>
  <Override PartName="/ppt/media/image5.png" ContentType="image/png"/>
  <Override PartName="/ppt/media/image20.png" ContentType="image/png"/>
  <Override PartName="/ppt/media/image15.png" ContentType="image/png"/>
  <Override PartName="/ppt/media/image7.jpeg" ContentType="image/jpeg"/>
  <Override PartName="/ppt/media/image49.png" ContentType="image/png"/>
  <Override PartName="/ppt/media/image23.png" ContentType="image/png"/>
  <Override PartName="/ppt/media/image22.png" ContentType="image/png"/>
  <Override PartName="/ppt/media/image12.jpeg" ContentType="image/jpeg"/>
  <Override PartName="/ppt/media/image19.png" ContentType="image/png"/>
  <Override PartName="/ppt/media/image14.png" ContentType="image/png"/>
  <Override PartName="/ppt/media/image37.jpeg" ContentType="image/jpeg"/>
  <Override PartName="/ppt/media/image48.png" ContentType="image/png"/>
  <Override PartName="/ppt/media/image8.jpeg" ContentType="image/jpeg"/>
  <Override PartName="/ppt/media/image39.png" ContentType="image/png"/>
  <Override PartName="/ppt/media/image11.jpeg" ContentType="image/jpeg"/>
  <Override PartName="/ppt/media/image25.gif" ContentType="image/gif"/>
  <Override PartName="/ppt/media/image44.png" ContentType="image/png"/>
  <Override PartName="/ppt/media/image24.png" ContentType="image/png"/>
  <Override PartName="/ppt/media/image26.png" ContentType="image/png"/>
  <Override PartName="/ppt/media/image27.png" ContentType="image/png"/>
  <Override PartName="/ppt/media/image29.png" ContentType="image/png"/>
  <Override PartName="/ppt/media/image17.jpeg" ContentType="image/jpeg"/>
  <Override PartName="/ppt/media/image30.jpeg" ContentType="image/jpeg"/>
  <Override PartName="/ppt/media/image31.png" ContentType="image/png"/>
  <Override PartName="/ppt/media/image4.png" ContentType="image/png"/>
  <Override PartName="/ppt/media/image41.jpeg" ContentType="image/jpeg"/>
  <Override PartName="/ppt/media/image32.png" ContentType="image/png"/>
  <Override PartName="/ppt/media/image33.png" ContentType="image/png"/>
  <Override PartName="/ppt/media/image34.png" ContentType="image/png"/>
  <Override PartName="/ppt/media/image36.png" ContentType="image/png"/>
  <Override PartName="/ppt/media/image38.png" ContentType="image/png"/>
  <Override PartName="/ppt/media/image40.png" ContentType="image/png"/>
  <Override PartName="/ppt/media/image42.png" ContentType="image/png"/>
  <Override PartName="/ppt/media/image16.jpeg" ContentType="image/jpeg"/>
  <Override PartName="/ppt/media/image43.png" ContentType="image/png"/>
  <Override PartName="/ppt/media/image45.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8.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sv-SE" sz="4400" spc="-1" strike="noStrike">
                <a:latin typeface="Arial"/>
              </a:rPr>
              <a:t>Click to move the slide</a:t>
            </a:r>
            <a:endParaRPr b="0" lang="sv-SE" sz="4400" spc="-1" strike="noStrike">
              <a:latin typeface="Arial"/>
            </a:endParaRPr>
          </a:p>
        </p:txBody>
      </p:sp>
      <p:sp>
        <p:nvSpPr>
          <p:cNvPr id="157" name="PlaceHolder 2"/>
          <p:cNvSpPr>
            <a:spLocks noGrp="1"/>
          </p:cNvSpPr>
          <p:nvPr>
            <p:ph type="body"/>
          </p:nvPr>
        </p:nvSpPr>
        <p:spPr>
          <a:xfrm>
            <a:off x="756000" y="5078520"/>
            <a:ext cx="6047640" cy="4811040"/>
          </a:xfrm>
          <a:prstGeom prst="rect">
            <a:avLst/>
          </a:prstGeom>
        </p:spPr>
        <p:txBody>
          <a:bodyPr lIns="0" rIns="0" tIns="0" bIns="0">
            <a:noAutofit/>
          </a:bodyPr>
          <a:p>
            <a:r>
              <a:rPr b="0" lang="sv-SE" sz="2000" spc="-1" strike="noStrike">
                <a:latin typeface="Arial"/>
              </a:rPr>
              <a:t>Click to edit the notes format</a:t>
            </a:r>
            <a:endParaRPr b="0" lang="sv-SE" sz="2000" spc="-1" strike="noStrike">
              <a:latin typeface="Arial"/>
            </a:endParaRPr>
          </a:p>
        </p:txBody>
      </p:sp>
      <p:sp>
        <p:nvSpPr>
          <p:cNvPr id="158" name="PlaceHolder 3"/>
          <p:cNvSpPr>
            <a:spLocks noGrp="1"/>
          </p:cNvSpPr>
          <p:nvPr>
            <p:ph type="hdr"/>
          </p:nvPr>
        </p:nvSpPr>
        <p:spPr>
          <a:xfrm>
            <a:off x="0" y="0"/>
            <a:ext cx="3280680" cy="534240"/>
          </a:xfrm>
          <a:prstGeom prst="rect">
            <a:avLst/>
          </a:prstGeom>
        </p:spPr>
        <p:txBody>
          <a:bodyPr lIns="0" rIns="0" tIns="0" bIns="0">
            <a:noAutofit/>
          </a:bodyPr>
          <a:p>
            <a:r>
              <a:rPr b="0" lang="sv-SE" sz="1400" spc="-1" strike="noStrike">
                <a:latin typeface="Times New Roman"/>
              </a:rPr>
              <a:t>&lt;header&gt;</a:t>
            </a:r>
            <a:endParaRPr b="0" lang="sv-SE" sz="1400" spc="-1" strike="noStrike">
              <a:latin typeface="Times New Roman"/>
            </a:endParaRPr>
          </a:p>
        </p:txBody>
      </p:sp>
      <p:sp>
        <p:nvSpPr>
          <p:cNvPr id="159" name="PlaceHolder 4"/>
          <p:cNvSpPr>
            <a:spLocks noGrp="1"/>
          </p:cNvSpPr>
          <p:nvPr>
            <p:ph type="dt"/>
          </p:nvPr>
        </p:nvSpPr>
        <p:spPr>
          <a:xfrm>
            <a:off x="4278960" y="0"/>
            <a:ext cx="3280680" cy="534240"/>
          </a:xfrm>
          <a:prstGeom prst="rect">
            <a:avLst/>
          </a:prstGeom>
        </p:spPr>
        <p:txBody>
          <a:bodyPr lIns="0" rIns="0" tIns="0" bIns="0">
            <a:noAutofit/>
          </a:bodyPr>
          <a:p>
            <a:pPr algn="r"/>
            <a:r>
              <a:rPr b="0" lang="sv-SE" sz="1400" spc="-1" strike="noStrike">
                <a:latin typeface="Times New Roman"/>
              </a:rPr>
              <a:t>&lt;date/time&gt;</a:t>
            </a:r>
            <a:endParaRPr b="0" lang="sv-SE" sz="1400" spc="-1" strike="noStrike">
              <a:latin typeface="Times New Roman"/>
            </a:endParaRPr>
          </a:p>
        </p:txBody>
      </p:sp>
      <p:sp>
        <p:nvSpPr>
          <p:cNvPr id="160" name="PlaceHolder 5"/>
          <p:cNvSpPr>
            <a:spLocks noGrp="1"/>
          </p:cNvSpPr>
          <p:nvPr>
            <p:ph type="ftr"/>
          </p:nvPr>
        </p:nvSpPr>
        <p:spPr>
          <a:xfrm>
            <a:off x="0" y="10157400"/>
            <a:ext cx="3280680" cy="534240"/>
          </a:xfrm>
          <a:prstGeom prst="rect">
            <a:avLst/>
          </a:prstGeom>
        </p:spPr>
        <p:txBody>
          <a:bodyPr lIns="0" rIns="0" tIns="0" bIns="0" anchor="b">
            <a:noAutofit/>
          </a:bodyPr>
          <a:p>
            <a:r>
              <a:rPr b="0" lang="sv-SE" sz="1400" spc="-1" strike="noStrike">
                <a:latin typeface="Times New Roman"/>
              </a:rPr>
              <a:t>&lt;footer&gt;</a:t>
            </a:r>
            <a:endParaRPr b="0" lang="sv-SE" sz="1400" spc="-1" strike="noStrike">
              <a:latin typeface="Times New Roman"/>
            </a:endParaRPr>
          </a:p>
        </p:txBody>
      </p:sp>
      <p:sp>
        <p:nvSpPr>
          <p:cNvPr id="16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8FEE9EAC-19EE-411F-B392-4ACFD3FF0955}" type="slidenum">
              <a:rPr b="0" lang="sv-SE" sz="1400" spc="-1" strike="noStrike">
                <a:latin typeface="Times New Roman"/>
              </a:rPr>
              <a:t>&lt;number&gt;</a:t>
            </a:fld>
            <a:endParaRPr b="0" lang="sv-S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216000" y="812520"/>
            <a:ext cx="7126920" cy="4008600"/>
          </a:xfrm>
          <a:prstGeom prst="rect">
            <a:avLst/>
          </a:prstGeom>
        </p:spPr>
      </p:sp>
      <p:sp>
        <p:nvSpPr>
          <p:cNvPr id="311"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0" lang="sv-SE" sz="2000" spc="-1" strike="noStrike">
                <a:latin typeface="Arial"/>
              </a:rPr>
              <a:t>SMNH = Swedish Museum of Natural History</a:t>
            </a:r>
            <a:endParaRPr b="0" lang="sv-SE"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1107000" y="812520"/>
            <a:ext cx="5344920" cy="4008600"/>
          </a:xfrm>
          <a:prstGeom prst="rect">
            <a:avLst/>
          </a:prstGeom>
        </p:spPr>
      </p:sp>
      <p:sp>
        <p:nvSpPr>
          <p:cNvPr id="325" name="PlaceHolder 2"/>
          <p:cNvSpPr>
            <a:spLocks noGrp="1"/>
          </p:cNvSpPr>
          <p:nvPr>
            <p:ph type="body"/>
          </p:nvPr>
        </p:nvSpPr>
        <p:spPr>
          <a:xfrm>
            <a:off x="756000" y="5078520"/>
            <a:ext cx="6047280" cy="3059280"/>
          </a:xfrm>
          <a:prstGeom prst="rect">
            <a:avLst/>
          </a:prstGeom>
        </p:spPr>
        <p:txBody>
          <a:bodyPr lIns="0" rIns="0" tIns="0" bIns="0">
            <a:noAutofit/>
          </a:bodyPr>
          <a:p>
            <a:pPr marL="216000" indent="-216000">
              <a:lnSpc>
                <a:spcPct val="100000"/>
              </a:lnSpc>
            </a:pPr>
            <a:r>
              <a:rPr b="0" lang="sv-SE" sz="2000" spc="-1" strike="noStrike">
                <a:latin typeface="Arial"/>
              </a:rPr>
              <a:t>Running the service </a:t>
            </a:r>
            <a:r>
              <a:rPr b="1" lang="sv-SE" sz="2000" spc="-1" strike="noStrike">
                <a:latin typeface="Arial"/>
              </a:rPr>
              <a:t>locally</a:t>
            </a:r>
            <a:r>
              <a:rPr b="0" lang="sv-SE" sz="2000" spc="-1" strike="noStrike">
                <a:latin typeface="Arial"/>
              </a:rPr>
              <a:t> at our museum.</a:t>
            </a:r>
            <a:endParaRPr b="0" lang="sv-SE" sz="2000" spc="-1" strike="noStrike">
              <a:latin typeface="Arial"/>
            </a:endParaRPr>
          </a:p>
          <a:p>
            <a:pPr marL="216000" indent="-216000">
              <a:lnSpc>
                <a:spcPct val="100000"/>
              </a:lnSpc>
            </a:pPr>
            <a:r>
              <a:rPr b="0" lang="sv-SE" sz="2000" spc="-1" strike="noStrike">
                <a:latin typeface="Arial"/>
              </a:rPr>
              <a:t>Access restricted, you have to sit within the museums network ….</a:t>
            </a:r>
            <a:endParaRPr b="0" lang="sv-SE" sz="2000" spc="-1" strike="noStrike">
              <a:latin typeface="Arial"/>
            </a:endParaRPr>
          </a:p>
          <a:p>
            <a:pPr marL="216000" indent="-216000">
              <a:lnSpc>
                <a:spcPct val="100000"/>
              </a:lnSpc>
            </a:pPr>
            <a:endParaRPr b="0" lang="sv-SE" sz="2000" spc="-1" strike="noStrike">
              <a:latin typeface="Arial"/>
            </a:endParaRPr>
          </a:p>
          <a:p>
            <a:pPr marL="216000" indent="-216000">
              <a:lnSpc>
                <a:spcPct val="100000"/>
              </a:lnSpc>
            </a:pPr>
            <a:r>
              <a:rPr b="0" lang="sv-SE" sz="2000" spc="-1" strike="noStrike">
                <a:latin typeface="Arial"/>
              </a:rPr>
              <a:t>The system is not open sourced yet; we get the binaries and db-changes when asked for</a:t>
            </a:r>
            <a:endParaRPr b="0" lang="sv-SE"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1107000" y="812520"/>
            <a:ext cx="5344920" cy="4008600"/>
          </a:xfrm>
          <a:prstGeom prst="rect">
            <a:avLst/>
          </a:prstGeom>
        </p:spPr>
      </p:sp>
      <p:sp>
        <p:nvSpPr>
          <p:cNvPr id="327"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0" lang="sv-SE" sz="2000" spc="-1" strike="noStrike">
                <a:latin typeface="Arial"/>
              </a:rPr>
              <a:t>Citizen science = hunters</a:t>
            </a:r>
            <a:endParaRPr b="0" lang="sv-SE" sz="2000" spc="-1" strike="noStrike">
              <a:latin typeface="Arial"/>
            </a:endParaRPr>
          </a:p>
          <a:p>
            <a:pPr marL="216000" indent="-216000">
              <a:lnSpc>
                <a:spcPct val="100000"/>
              </a:lnSpc>
            </a:pPr>
            <a:r>
              <a:rPr b="0" lang="sv-SE" sz="2000" spc="-1" strike="noStrike">
                <a:latin typeface="Arial"/>
              </a:rPr>
              <a:t>‘</a:t>
            </a:r>
            <a:r>
              <a:rPr b="0" lang="sv-SE" sz="2000" spc="-1" strike="noStrike">
                <a:latin typeface="Arial"/>
              </a:rPr>
              <a:t>dna school ‘ on the nrm homepage -</a:t>
            </a:r>
            <a:endParaRPr b="0" lang="sv-SE" sz="2000" spc="-1" strike="noStrike">
              <a:latin typeface="Arial"/>
            </a:endParaRPr>
          </a:p>
          <a:p>
            <a:pPr marL="216000" indent="-216000">
              <a:lnSpc>
                <a:spcPct val="100000"/>
              </a:lnSpc>
            </a:pPr>
            <a:r>
              <a:rPr b="0" lang="sv-SE" sz="2000" spc="-1" strike="noStrike">
                <a:latin typeface="Arial"/>
              </a:rPr>
              <a:t>A reoccurring project …   </a:t>
            </a:r>
            <a:endParaRPr b="0" lang="sv-SE"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81160" y="696960"/>
            <a:ext cx="4646880" cy="3484800"/>
          </a:xfrm>
          <a:prstGeom prst="rect">
            <a:avLst/>
          </a:prstGeom>
        </p:spPr>
      </p:sp>
      <p:sp>
        <p:nvSpPr>
          <p:cNvPr id="329" name="PlaceHolder 2"/>
          <p:cNvSpPr>
            <a:spLocks noGrp="1"/>
          </p:cNvSpPr>
          <p:nvPr>
            <p:ph type="body"/>
          </p:nvPr>
        </p:nvSpPr>
        <p:spPr>
          <a:xfrm>
            <a:off x="701640" y="4416480"/>
            <a:ext cx="5605560" cy="4181760"/>
          </a:xfrm>
          <a:prstGeom prst="rect">
            <a:avLst/>
          </a:prstGeom>
        </p:spPr>
        <p:txBody>
          <a:bodyPr lIns="93240" rIns="93240" tIns="46440" bIns="46440">
            <a:noAutofit/>
          </a:bodyPr>
          <a:p>
            <a:pPr marL="171360" indent="-169920">
              <a:lnSpc>
                <a:spcPct val="100000"/>
              </a:lnSpc>
              <a:buClr>
                <a:srgbClr val="000000"/>
              </a:buClr>
              <a:buFont typeface="Arial"/>
              <a:buChar char="•"/>
            </a:pPr>
            <a:r>
              <a:rPr b="0" lang="sv-SE" sz="2000" spc="-1" strike="noStrike">
                <a:latin typeface="Arial"/>
              </a:rPr>
              <a:t>The major shift with NGS projects is the scale difference between Sanger and NGS machines.</a:t>
            </a:r>
            <a:endParaRPr b="0" lang="sv-SE" sz="2000" spc="-1" strike="noStrike">
              <a:latin typeface="Arial"/>
            </a:endParaRPr>
          </a:p>
          <a:p>
            <a:pPr marL="171360" indent="-169920">
              <a:lnSpc>
                <a:spcPct val="100000"/>
              </a:lnSpc>
              <a:buClr>
                <a:srgbClr val="000000"/>
              </a:buClr>
              <a:buFont typeface="Arial"/>
              <a:buChar char="•"/>
            </a:pPr>
            <a:r>
              <a:rPr b="0" lang="sv-SE" sz="2000" spc="-1" strike="noStrike">
                <a:latin typeface="Arial"/>
              </a:rPr>
              <a:t>Due to the major amounts of Sequence Data, High Performance Computers are ideal for completing data analysis</a:t>
            </a:r>
            <a:endParaRPr b="0" lang="sv-SE" sz="2000" spc="-1" strike="noStrike">
              <a:latin typeface="Arial"/>
            </a:endParaRPr>
          </a:p>
        </p:txBody>
      </p:sp>
      <p:sp>
        <p:nvSpPr>
          <p:cNvPr id="330" name="CustomShape 3"/>
          <p:cNvSpPr/>
          <p:nvPr/>
        </p:nvSpPr>
        <p:spPr>
          <a:xfrm>
            <a:off x="3970440" y="8829720"/>
            <a:ext cx="3036960" cy="463680"/>
          </a:xfrm>
          <a:prstGeom prst="rect">
            <a:avLst/>
          </a:prstGeom>
          <a:noFill/>
          <a:ln>
            <a:noFill/>
          </a:ln>
        </p:spPr>
        <p:style>
          <a:lnRef idx="0"/>
          <a:fillRef idx="0"/>
          <a:effectRef idx="0"/>
          <a:fontRef idx="minor"/>
        </p:style>
        <p:txBody>
          <a:bodyPr lIns="93240" rIns="93240" tIns="46440" bIns="46440" anchor="b">
            <a:noAutofit/>
          </a:bodyPr>
          <a:p>
            <a:pPr algn="r">
              <a:lnSpc>
                <a:spcPct val="100000"/>
              </a:lnSpc>
            </a:pPr>
            <a:fld id="{2BCA90D1-725D-4ACC-9EA9-3ABCA2A171E8}" type="slidenum">
              <a:rPr b="0" lang="sv-SE" sz="1200" spc="-1" strike="noStrike">
                <a:solidFill>
                  <a:srgbClr val="000000"/>
                </a:solidFill>
                <a:latin typeface="Arial"/>
                <a:ea typeface="ＭＳ Ｐゴシック"/>
              </a:rPr>
              <a:t>&lt;number&gt;</a:t>
            </a:fld>
            <a:endParaRPr b="0" lang="sv-SE" sz="1200" spc="-1" strike="noStrike">
              <a:solidFill>
                <a:srgbClr val="ff4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143000" y="685800"/>
            <a:ext cx="4571280" cy="3428280"/>
          </a:xfrm>
          <a:prstGeom prst="rect">
            <a:avLst/>
          </a:prstGeom>
        </p:spPr>
      </p:sp>
      <p:sp>
        <p:nvSpPr>
          <p:cNvPr id="313" name="PlaceHolder 2"/>
          <p:cNvSpPr>
            <a:spLocks noGrp="1"/>
          </p:cNvSpPr>
          <p:nvPr>
            <p:ph type="body"/>
          </p:nvPr>
        </p:nvSpPr>
        <p:spPr>
          <a:xfrm>
            <a:off x="914400" y="4343400"/>
            <a:ext cx="5028480" cy="4114080"/>
          </a:xfrm>
          <a:prstGeom prst="rect">
            <a:avLst/>
          </a:prstGeom>
        </p:spPr>
        <p:txBody>
          <a:bodyPr lIns="0" rIns="0" tIns="0" bIns="0">
            <a:noAutofit/>
          </a:bodyPr>
          <a:p>
            <a:pPr marL="216000" indent="-215640">
              <a:lnSpc>
                <a:spcPct val="100000"/>
              </a:lnSpc>
            </a:pPr>
            <a:r>
              <a:rPr b="0" lang="sv-SE" sz="1200" spc="-1" strike="noStrike">
                <a:solidFill>
                  <a:srgbClr val="000000"/>
                </a:solidFill>
                <a:latin typeface="Times New Roman"/>
              </a:rPr>
              <a:t>Our defintion of a ‘modern information system’</a:t>
            </a:r>
            <a:endParaRPr b="0" lang="sv-SE" sz="1200" spc="-1" strike="noStrike">
              <a:latin typeface="Arial"/>
            </a:endParaRPr>
          </a:p>
          <a:p>
            <a:pPr marL="216000" indent="-215640">
              <a:lnSpc>
                <a:spcPct val="100000"/>
              </a:lnSpc>
            </a:pPr>
            <a:endParaRPr b="0" lang="sv-SE" sz="1200" spc="-1" strike="noStrike">
              <a:latin typeface="Arial"/>
            </a:endParaRPr>
          </a:p>
          <a:p>
            <a:pPr marL="216000" indent="-215640">
              <a:lnSpc>
                <a:spcPct val="100000"/>
              </a:lnSpc>
            </a:pPr>
            <a:r>
              <a:rPr b="0" lang="sv-SE" sz="1200" spc="-1" strike="noStrike">
                <a:solidFill>
                  <a:srgbClr val="000000"/>
                </a:solidFill>
                <a:latin typeface="Times New Roman"/>
              </a:rPr>
              <a:t>Bulk editing:</a:t>
            </a:r>
            <a:endParaRPr b="0" lang="sv-SE" sz="1200" spc="-1" strike="noStrike">
              <a:latin typeface="Arial"/>
            </a:endParaRPr>
          </a:p>
          <a:p>
            <a:pPr marL="216000" indent="-215640">
              <a:lnSpc>
                <a:spcPct val="100000"/>
              </a:lnSpc>
            </a:pPr>
            <a:r>
              <a:rPr b="0" lang="sv-SE" sz="1200" spc="-1" strike="noStrike">
                <a:solidFill>
                  <a:srgbClr val="000000"/>
                </a:solidFill>
                <a:latin typeface="Times New Roman"/>
              </a:rPr>
              <a:t>Able to export after filtering data ….</a:t>
            </a:r>
            <a:endParaRPr b="0" lang="sv-SE" sz="1200" spc="-1" strike="noStrike">
              <a:latin typeface="Arial"/>
            </a:endParaRPr>
          </a:p>
          <a:p>
            <a:pPr marL="216000" indent="-215640">
              <a:lnSpc>
                <a:spcPct val="100000"/>
              </a:lnSpc>
            </a:pPr>
            <a:endParaRPr b="0" lang="sv-SE" sz="1200" spc="-1" strike="noStrike">
              <a:latin typeface="Arial"/>
            </a:endParaRPr>
          </a:p>
          <a:p>
            <a:pPr marL="216000" indent="-215640">
              <a:lnSpc>
                <a:spcPct val="100000"/>
              </a:lnSpc>
            </a:pPr>
            <a:r>
              <a:rPr b="0" lang="sv-SE" sz="1200" spc="-1" strike="noStrike">
                <a:solidFill>
                  <a:srgbClr val="000000"/>
                </a:solidFill>
                <a:latin typeface="Times New Roman"/>
              </a:rPr>
              <a:t>Rodrigo:</a:t>
            </a:r>
            <a:endParaRPr b="0" lang="sv-SE" sz="1200" spc="-1" strike="noStrike">
              <a:latin typeface="Arial"/>
            </a:endParaRPr>
          </a:p>
          <a:p>
            <a:pPr marL="216000" indent="-215640">
              <a:lnSpc>
                <a:spcPct val="100000"/>
              </a:lnSpc>
            </a:pPr>
            <a:r>
              <a:rPr b="0" lang="sv-SE" sz="1200" spc="-1" strike="noStrike">
                <a:solidFill>
                  <a:srgbClr val="000000"/>
                </a:solidFill>
                <a:latin typeface="Times New Roman"/>
              </a:rPr>
              <a:t>“ </a:t>
            </a:r>
            <a:r>
              <a:rPr b="0" lang="sv-SE" sz="1200" spc="-1" strike="noStrike">
                <a:solidFill>
                  <a:srgbClr val="000000"/>
                </a:solidFill>
                <a:latin typeface="Times New Roman"/>
              </a:rPr>
              <a:t>We use SeqDB as a main information management system for NRMs DNA archive, as well as for the temporary DNA collections used in research projects and environmental monitoring activities”..</a:t>
            </a:r>
            <a:endParaRPr b="0" lang="sv-SE" sz="1200" spc="-1" strike="noStrike">
              <a:latin typeface="Arial"/>
            </a:endParaRPr>
          </a:p>
          <a:p>
            <a:pPr marL="216000" indent="-215640">
              <a:lnSpc>
                <a:spcPct val="100000"/>
              </a:lnSpc>
            </a:pPr>
            <a:endParaRPr b="0" lang="sv-SE" sz="1200" spc="-1" strike="noStrike">
              <a:latin typeface="Arial"/>
            </a:endParaRPr>
          </a:p>
          <a:p>
            <a:pPr marL="216000" indent="-215640">
              <a:lnSpc>
                <a:spcPct val="100000"/>
              </a:lnSpc>
            </a:pPr>
            <a:r>
              <a:rPr b="0" lang="sv-SE" sz="1200" spc="-1" strike="noStrike">
                <a:solidFill>
                  <a:srgbClr val="000000"/>
                </a:solidFill>
                <a:latin typeface="Times New Roman"/>
              </a:rPr>
              <a:t>Thomas:</a:t>
            </a:r>
            <a:endParaRPr b="0" lang="sv-SE" sz="1200" spc="-1" strike="noStrike">
              <a:latin typeface="Arial"/>
            </a:endParaRPr>
          </a:p>
          <a:p>
            <a:pPr marL="216000" indent="-215640">
              <a:lnSpc>
                <a:spcPct val="100000"/>
              </a:lnSpc>
            </a:pPr>
            <a:r>
              <a:rPr b="0" lang="sv-SE" sz="1200" spc="-1" strike="noStrike">
                <a:solidFill>
                  <a:srgbClr val="000000"/>
                </a:solidFill>
                <a:latin typeface="Times New Roman"/>
              </a:rPr>
              <a:t>“</a:t>
            </a:r>
            <a:r>
              <a:rPr b="0" lang="sv-SE" sz="1200" spc="-1" strike="noStrike">
                <a:solidFill>
                  <a:srgbClr val="000000"/>
                </a:solidFill>
                <a:latin typeface="Times New Roman"/>
              </a:rPr>
              <a:t>traceability”</a:t>
            </a:r>
            <a:endParaRPr b="0" lang="sv-SE" sz="1200" spc="-1" strike="noStrike">
              <a:latin typeface="Arial"/>
            </a:endParaRPr>
          </a:p>
          <a:p>
            <a:pPr marL="216000" indent="-215640">
              <a:lnSpc>
                <a:spcPct val="100000"/>
              </a:lnSpc>
            </a:pPr>
            <a:r>
              <a:rPr b="0" lang="sv-SE" sz="1200" spc="-1" strike="noStrike">
                <a:solidFill>
                  <a:srgbClr val="000000"/>
                </a:solidFill>
                <a:latin typeface="Times New Roman"/>
              </a:rPr>
              <a:t>“</a:t>
            </a:r>
            <a:r>
              <a:rPr b="0" lang="sv-SE" sz="1200" spc="-1" strike="noStrike">
                <a:solidFill>
                  <a:srgbClr val="000000"/>
                </a:solidFill>
                <a:latin typeface="Times New Roman"/>
              </a:rPr>
              <a:t>transparency to external partners :  we insert/import – available in the public interface “</a:t>
            </a:r>
            <a:endParaRPr b="0" lang="sv-SE" sz="1200" spc="-1" strike="noStrike">
              <a:latin typeface="Arial"/>
            </a:endParaRPr>
          </a:p>
          <a:p>
            <a:pPr marL="216000" indent="-215640">
              <a:lnSpc>
                <a:spcPct val="100000"/>
              </a:lnSpc>
            </a:pPr>
            <a:endParaRPr b="0" lang="sv-SE"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1143000" y="685440"/>
            <a:ext cx="4571280" cy="3428280"/>
          </a:xfrm>
          <a:prstGeom prst="rect">
            <a:avLst/>
          </a:prstGeom>
        </p:spPr>
      </p:sp>
      <p:sp>
        <p:nvSpPr>
          <p:cNvPr id="315" name="PlaceHolder 2"/>
          <p:cNvSpPr>
            <a:spLocks noGrp="1"/>
          </p:cNvSpPr>
          <p:nvPr>
            <p:ph type="body"/>
          </p:nvPr>
        </p:nvSpPr>
        <p:spPr>
          <a:xfrm>
            <a:off x="914400" y="4343400"/>
            <a:ext cx="5028480" cy="4800240"/>
          </a:xfrm>
          <a:prstGeom prst="rect">
            <a:avLst/>
          </a:prstGeom>
        </p:spPr>
        <p:txBody>
          <a:bodyPr lIns="0" rIns="0" tIns="0" bIns="0">
            <a:noAutofit/>
          </a:bodyPr>
          <a:p>
            <a:pPr marL="216000" indent="-215640">
              <a:lnSpc>
                <a:spcPct val="100000"/>
              </a:lnSpc>
              <a:spcBef>
                <a:spcPts val="561"/>
              </a:spcBef>
            </a:pPr>
            <a:r>
              <a:rPr b="0" lang="sv-SE" sz="1200" spc="-1" strike="noStrike">
                <a:solidFill>
                  <a:srgbClr val="000000"/>
                </a:solidFill>
                <a:latin typeface="Calibri"/>
                <a:ea typeface="ＭＳ Ｐゴシック"/>
              </a:rPr>
              <a:t>Web accessible application backed by a relation database</a:t>
            </a:r>
            <a:endParaRPr b="0" lang="sv-SE" sz="1200" spc="-1" strike="noStrike">
              <a:latin typeface="Arial"/>
            </a:endParaRPr>
          </a:p>
          <a:p>
            <a:pPr marL="216000" indent="-215640">
              <a:lnSpc>
                <a:spcPct val="100000"/>
              </a:lnSpc>
              <a:spcBef>
                <a:spcPts val="561"/>
              </a:spcBef>
            </a:pPr>
            <a:r>
              <a:rPr b="0" lang="sv-SE" sz="1200" spc="-1" strike="noStrike">
                <a:solidFill>
                  <a:srgbClr val="000000"/>
                </a:solidFill>
                <a:latin typeface="Calibri"/>
                <a:ea typeface="ＭＳ Ｐゴシック"/>
              </a:rPr>
              <a:t>Provides standards compliant information management for </a:t>
            </a:r>
            <a:r>
              <a:rPr b="1" lang="sv-SE" sz="1200" spc="-1" strike="noStrike">
                <a:solidFill>
                  <a:srgbClr val="000000"/>
                </a:solidFill>
                <a:latin typeface="Calibri"/>
                <a:ea typeface="ＭＳ Ｐゴシック"/>
              </a:rPr>
              <a:t>Collection Record to DNA Sequence</a:t>
            </a:r>
            <a:r>
              <a:rPr b="0" lang="sv-SE" sz="1200" spc="-1" strike="noStrike">
                <a:solidFill>
                  <a:srgbClr val="000000"/>
                </a:solidFill>
                <a:latin typeface="Calibri"/>
                <a:ea typeface="ＭＳ Ｐゴシック"/>
              </a:rPr>
              <a:t> Workflows</a:t>
            </a:r>
            <a:endParaRPr b="0" lang="sv-SE" sz="1200" spc="-1" strike="noStrike">
              <a:latin typeface="Arial"/>
            </a:endParaRPr>
          </a:p>
          <a:p>
            <a:pPr marL="216000" indent="-215640">
              <a:lnSpc>
                <a:spcPct val="100000"/>
              </a:lnSpc>
            </a:pPr>
            <a:r>
              <a:rPr b="0" lang="sv-SE" sz="1200" spc="-1" strike="noStrike">
                <a:solidFill>
                  <a:srgbClr val="00b050"/>
                </a:solidFill>
                <a:latin typeface="Calibri"/>
                <a:ea typeface="ＭＳ Ｐゴシック"/>
              </a:rPr>
              <a:t>Darwin Core Compliant ?</a:t>
            </a:r>
            <a:endParaRPr b="0" lang="sv-SE" sz="1200" spc="-1" strike="noStrike">
              <a:latin typeface="Arial"/>
            </a:endParaRPr>
          </a:p>
          <a:p>
            <a:pPr marL="216000" indent="-215640">
              <a:lnSpc>
                <a:spcPct val="100000"/>
              </a:lnSpc>
            </a:pPr>
            <a:r>
              <a:rPr b="0" lang="sv-SE" sz="1200" spc="-1" strike="noStrike">
                <a:solidFill>
                  <a:srgbClr val="00b050"/>
                </a:solidFill>
                <a:latin typeface="Calibri"/>
                <a:ea typeface="ＭＳ Ｐゴシック"/>
              </a:rPr>
              <a:t>- var hittar jag det i Seqdb ? Fråga James …. vad betyder detta ?</a:t>
            </a:r>
            <a:endParaRPr b="0" lang="sv-SE" sz="1200" spc="-1" strike="noStrike">
              <a:latin typeface="Arial"/>
            </a:endParaRPr>
          </a:p>
          <a:p>
            <a:pPr marL="216000" indent="-215640">
              <a:lnSpc>
                <a:spcPct val="100000"/>
              </a:lnSpc>
            </a:pP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Provides standards compliant information management for </a:t>
            </a:r>
            <a:r>
              <a:rPr b="1" lang="sv-SE" sz="1200" spc="-1" strike="noStrike">
                <a:solidFill>
                  <a:srgbClr val="3333ff"/>
                </a:solidFill>
                <a:latin typeface="Calibri"/>
                <a:ea typeface="ＭＳ Ｐゴシック"/>
              </a:rPr>
              <a:t>Collection Record ( länk till Permanent collection)  to DNA Sequence</a:t>
            </a:r>
            <a:r>
              <a:rPr b="0" lang="sv-SE" sz="1200" spc="-1" strike="noStrike">
                <a:solidFill>
                  <a:srgbClr val="3333ff"/>
                </a:solidFill>
                <a:latin typeface="Calibri"/>
                <a:ea typeface="ＭＳ Ｐゴシック"/>
              </a:rPr>
              <a:t> Workflows</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Compliant to both MixS, Genomic Standard Consortium, and DwcA. MixS – minimum information …..</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a:t>
            </a:r>
            <a:r>
              <a:rPr b="0" lang="sv-SE" sz="1200" spc="-1" strike="noStrike">
                <a:solidFill>
                  <a:srgbClr val="3333ff"/>
                </a:solidFill>
                <a:latin typeface="Calibri"/>
                <a:ea typeface="ＭＳ Ｐゴシック"/>
              </a:rPr>
              <a:t>beskriva sitt projekt …. ‘ - hur har man gjort … </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Rodrigo : “ The alternatives to SeqDB would be:</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a)        To use a commercial Lab Information Management System (LIMS)</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https://www.labsexplorer.com/c/2017-review-of-lab-information-management-systems-lims_23</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Which might not have the same features for natural history collections as SeqDB</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b)      To develop a system in-house, which would probably take too long</a:t>
            </a:r>
            <a:endParaRPr b="0" lang="sv-SE" sz="1200" spc="-1" strike="noStrike">
              <a:latin typeface="Arial"/>
            </a:endParaRPr>
          </a:p>
          <a:p>
            <a:pPr marL="216000" indent="-215640">
              <a:lnSpc>
                <a:spcPct val="100000"/>
              </a:lnSpc>
            </a:pPr>
            <a:r>
              <a:rPr b="0" lang="sv-SE" sz="1200" spc="-1" strike="noStrike">
                <a:solidFill>
                  <a:srgbClr val="3333ff"/>
                </a:solidFill>
                <a:latin typeface="Calibri"/>
                <a:ea typeface="ＭＳ Ｐゴシック"/>
              </a:rPr>
              <a:t>c)       To continue using excel sheets and/or Microsoft access or a similar database software which is not sustainable in the long term, and doesn’t have the advantages of keeping track of lab workflows.”</a:t>
            </a:r>
            <a:endParaRPr b="0" lang="sv-SE" sz="1200" spc="-1" strike="noStrike">
              <a:latin typeface="Arial"/>
            </a:endParaRPr>
          </a:p>
          <a:p>
            <a:pPr marL="216000" indent="-215640">
              <a:lnSpc>
                <a:spcPct val="100000"/>
              </a:lnSpc>
            </a:pPr>
            <a:endParaRPr b="0" lang="sv-SE"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07000" y="812520"/>
            <a:ext cx="5344920" cy="4008600"/>
          </a:xfrm>
          <a:prstGeom prst="rect">
            <a:avLst/>
          </a:prstGeom>
        </p:spPr>
      </p:sp>
      <p:sp>
        <p:nvSpPr>
          <p:cNvPr id="317"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0" lang="sv-SE" sz="2000" spc="-1" strike="noStrike">
                <a:latin typeface="Arial"/>
              </a:rPr>
              <a:t>A  simplified figure:</a:t>
            </a:r>
            <a:endParaRPr b="0" lang="sv-SE" sz="2000" spc="-1" strike="noStrike">
              <a:latin typeface="Arial"/>
            </a:endParaRPr>
          </a:p>
          <a:p>
            <a:pPr marL="216000" indent="-216000">
              <a:lnSpc>
                <a:spcPct val="100000"/>
              </a:lnSpc>
            </a:pPr>
            <a:r>
              <a:rPr b="0" lang="sv-SE" sz="2000" spc="-1" strike="noStrike">
                <a:latin typeface="Arial"/>
              </a:rPr>
              <a:t>Rodrigo wrote</a:t>
            </a:r>
            <a:endParaRPr b="0" lang="sv-SE" sz="2000" spc="-1" strike="noStrike">
              <a:latin typeface="Arial"/>
            </a:endParaRPr>
          </a:p>
          <a:p>
            <a:pPr marL="216000" indent="-216000">
              <a:lnSpc>
                <a:spcPct val="100000"/>
              </a:lnSpc>
            </a:pPr>
            <a:r>
              <a:rPr b="0" lang="sv-SE" sz="2000" spc="-1" strike="noStrike">
                <a:latin typeface="Arial"/>
              </a:rPr>
              <a:t> “</a:t>
            </a:r>
            <a:r>
              <a:rPr b="0" lang="sv-SE" sz="2000" spc="-1" strike="noStrike">
                <a:latin typeface="Arial"/>
              </a:rPr>
              <a:t>SeqDB has features to account for extra steps of</a:t>
            </a:r>
            <a:endParaRPr b="0" lang="sv-SE" sz="2000" spc="-1" strike="noStrike">
              <a:latin typeface="Arial"/>
            </a:endParaRPr>
          </a:p>
          <a:p>
            <a:pPr marL="216000" indent="-216000">
              <a:lnSpc>
                <a:spcPct val="100000"/>
              </a:lnSpc>
            </a:pPr>
            <a:r>
              <a:rPr b="0" lang="sv-SE" sz="2000" spc="-1" strike="noStrike">
                <a:latin typeface="Arial"/>
              </a:rPr>
              <a:t>the sanger sequencing workflow. If you want to highlight that the steps can include in order: Specimen, DNA extraction, PCR, Sequencing reaction, consensus DNA barcode. “</a:t>
            </a:r>
            <a:endParaRPr b="0" lang="sv-SE" sz="2000" spc="-1" strike="noStrike">
              <a:latin typeface="Arial"/>
            </a:endParaRPr>
          </a:p>
          <a:p>
            <a:pPr marL="216000" indent="-216000">
              <a:lnSpc>
                <a:spcPct val="100000"/>
              </a:lnSpc>
            </a:pPr>
            <a:endParaRPr b="0" lang="sv-SE" sz="2000" spc="-1" strike="noStrike">
              <a:latin typeface="Arial"/>
            </a:endParaRPr>
          </a:p>
          <a:p>
            <a:pPr marL="216000" indent="-216000">
              <a:lnSpc>
                <a:spcPct val="100000"/>
              </a:lnSpc>
            </a:pPr>
            <a:endParaRPr b="0" lang="sv-SE"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1107000" y="812520"/>
            <a:ext cx="5344920" cy="4008600"/>
          </a:xfrm>
          <a:prstGeom prst="rect">
            <a:avLst/>
          </a:prstGeom>
        </p:spPr>
      </p:sp>
      <p:sp>
        <p:nvSpPr>
          <p:cNvPr id="319"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0" lang="sv-SE" sz="2000" spc="-1" strike="noStrike">
                <a:latin typeface="Arial"/>
              </a:rPr>
              <a:t>A  simplified figure:</a:t>
            </a:r>
            <a:endParaRPr b="0" lang="sv-SE" sz="2000" spc="-1" strike="noStrike">
              <a:latin typeface="Arial"/>
            </a:endParaRPr>
          </a:p>
          <a:p>
            <a:pPr marL="216000" indent="-216000">
              <a:lnSpc>
                <a:spcPct val="100000"/>
              </a:lnSpc>
            </a:pPr>
            <a:r>
              <a:rPr b="0" lang="sv-SE" sz="2000" spc="-1" strike="noStrike">
                <a:latin typeface="Arial"/>
              </a:rPr>
              <a:t>Rodrigo wrote “Specimen, DNA extraction, PCR,</a:t>
            </a:r>
            <a:endParaRPr b="0" lang="sv-SE" sz="2000" spc="-1" strike="noStrike">
              <a:latin typeface="Arial"/>
            </a:endParaRPr>
          </a:p>
          <a:p>
            <a:pPr marL="216000" indent="-216000">
              <a:lnSpc>
                <a:spcPct val="100000"/>
              </a:lnSpc>
            </a:pPr>
            <a:r>
              <a:rPr b="0" lang="sv-SE" sz="2000" spc="-1" strike="noStrike">
                <a:latin typeface="Arial"/>
              </a:rPr>
              <a:t>Genotyping analysis.”</a:t>
            </a:r>
            <a:endParaRPr b="0" lang="sv-SE" sz="2000" spc="-1" strike="noStrike">
              <a:latin typeface="Arial"/>
            </a:endParaRPr>
          </a:p>
          <a:p>
            <a:pPr marL="216000" indent="-216000">
              <a:lnSpc>
                <a:spcPct val="100000"/>
              </a:lnSpc>
            </a:pPr>
            <a:endParaRPr b="0" lang="sv-SE" sz="2000" spc="-1" strike="noStrike">
              <a:latin typeface="Arial"/>
            </a:endParaRPr>
          </a:p>
          <a:p>
            <a:pPr marL="216000" indent="-216000">
              <a:lnSpc>
                <a:spcPct val="100000"/>
              </a:lnSpc>
            </a:pPr>
            <a:endParaRPr b="0" lang="sv-SE" sz="2000" spc="-1" strike="noStrike">
              <a:latin typeface="Arial"/>
            </a:endParaRPr>
          </a:p>
          <a:p>
            <a:pPr marL="216000" indent="-216000">
              <a:lnSpc>
                <a:spcPct val="100000"/>
              </a:lnSpc>
            </a:pPr>
            <a:endParaRPr b="0" lang="sv-SE"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07000" y="812520"/>
            <a:ext cx="5344920" cy="4008600"/>
          </a:xfrm>
          <a:prstGeom prst="rect">
            <a:avLst/>
          </a:prstGeom>
        </p:spPr>
      </p:sp>
      <p:sp>
        <p:nvSpPr>
          <p:cNvPr id="321"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0" lang="sv-SE" sz="2000" spc="-1" strike="noStrike">
                <a:latin typeface="Arial"/>
              </a:rPr>
              <a:t>A simplified figure:</a:t>
            </a:r>
            <a:endParaRPr b="0" lang="sv-SE" sz="2000" spc="-1" strike="noStrike">
              <a:latin typeface="Arial"/>
            </a:endParaRPr>
          </a:p>
          <a:p>
            <a:pPr marL="216000" indent="-216000">
              <a:lnSpc>
                <a:spcPct val="100000"/>
              </a:lnSpc>
            </a:pPr>
            <a:r>
              <a:rPr b="0" lang="sv-SE" sz="2000" spc="-1" strike="noStrike">
                <a:latin typeface="Arial"/>
              </a:rPr>
              <a:t>Rodrigo wrote “ Specimen, DNA extraction, Library preparation, sequencing data. “ </a:t>
            </a:r>
            <a:endParaRPr b="0" lang="sv-SE"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107000" y="812520"/>
            <a:ext cx="5344920" cy="4008600"/>
          </a:xfrm>
          <a:prstGeom prst="rect">
            <a:avLst/>
          </a:prstGeom>
        </p:spPr>
      </p:sp>
      <p:sp>
        <p:nvSpPr>
          <p:cNvPr id="323" name="PlaceHolder 2"/>
          <p:cNvSpPr>
            <a:spLocks noGrp="1"/>
          </p:cNvSpPr>
          <p:nvPr>
            <p:ph type="body"/>
          </p:nvPr>
        </p:nvSpPr>
        <p:spPr>
          <a:xfrm>
            <a:off x="756000" y="5078520"/>
            <a:ext cx="6047280" cy="4810680"/>
          </a:xfrm>
          <a:prstGeom prst="rect">
            <a:avLst/>
          </a:prstGeom>
        </p:spPr>
        <p:txBody>
          <a:bodyPr lIns="0" rIns="0" tIns="0" bIns="0">
            <a:noAutofit/>
          </a:bodyPr>
          <a:p>
            <a:pPr marL="216000" indent="-216000">
              <a:lnSpc>
                <a:spcPct val="100000"/>
              </a:lnSpc>
            </a:pPr>
            <a:r>
              <a:rPr b="0" lang="sv-SE" sz="2000" spc="-1" strike="noStrike">
                <a:latin typeface="Arial"/>
              </a:rPr>
              <a:t>BOLD exporter- I tested the BOLD exporter with some of the examples  in the test version and it looks pretty straightforward. The samples are exported in FastA format in bulk, with attached information about the ID and taxonomy (genus,species) of each specimen. The format is ready to be imported into BOLD.</a:t>
            </a:r>
            <a:endParaRPr b="0" lang="sv-SE" sz="2000" spc="-1" strike="noStrike">
              <a:latin typeface="Arial"/>
            </a:endParaRPr>
          </a:p>
          <a:p>
            <a:pPr marL="216000" indent="-216000">
              <a:lnSpc>
                <a:spcPct val="100000"/>
              </a:lnSpc>
            </a:pPr>
            <a:endParaRPr b="0" lang="sv-SE" sz="2000" spc="-1" strike="noStrike">
              <a:latin typeface="Arial"/>
            </a:endParaRPr>
          </a:p>
          <a:p>
            <a:pPr marL="216000" indent="-216000">
              <a:lnSpc>
                <a:spcPct val="100000"/>
              </a:lnSpc>
            </a:pPr>
            <a:r>
              <a:rPr b="0" lang="sv-SE" sz="2000" spc="-1" strike="noStrike">
                <a:latin typeface="Arial"/>
              </a:rPr>
              <a:t>“ </a:t>
            </a:r>
            <a:r>
              <a:rPr b="0" lang="sv-SE" sz="2000" spc="-1" strike="noStrike">
                <a:latin typeface="Arial"/>
              </a:rPr>
              <a:t>We use SeqDB as a main information management system for NRMs DNA archive, as well as for the temporary DNA collections used in research projects and environmental monitoring activities”.</a:t>
            </a:r>
            <a:endParaRPr b="0" lang="sv-SE" sz="2000" spc="-1" strike="noStrike">
              <a:latin typeface="Arial"/>
            </a:endParaRPr>
          </a:p>
          <a:p>
            <a:pPr marL="216000" indent="-216000">
              <a:lnSpc>
                <a:spcPct val="100000"/>
              </a:lnSpc>
            </a:pPr>
            <a:endParaRPr b="0" lang="sv-SE" sz="2000" spc="-1" strike="noStrike">
              <a:latin typeface="Arial"/>
            </a:endParaRPr>
          </a:p>
          <a:p>
            <a:pPr marL="216000" indent="-216000">
              <a:lnSpc>
                <a:spcPct val="100000"/>
              </a:lnSpc>
            </a:pPr>
            <a:endParaRPr b="0" lang="sv-SE"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8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85"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87"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98"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102"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04"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105"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110"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12"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113"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114"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115"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116"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117"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21"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23" name="PlaceHolder 2"/>
          <p:cNvSpPr>
            <a:spLocks noGrp="1"/>
          </p:cNvSpPr>
          <p:nvPr>
            <p:ph type="body"/>
          </p:nvPr>
        </p:nvSpPr>
        <p:spPr>
          <a:xfrm>
            <a:off x="457200" y="1604520"/>
            <a:ext cx="822924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25"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126"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30"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31"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132"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135"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136"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38"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39"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140"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42" name="PlaceHolder 2"/>
          <p:cNvSpPr>
            <a:spLocks noGrp="1"/>
          </p:cNvSpPr>
          <p:nvPr>
            <p:ph type="body"/>
          </p:nvPr>
        </p:nvSpPr>
        <p:spPr>
          <a:xfrm>
            <a:off x="457200" y="1604520"/>
            <a:ext cx="8229240" cy="1896840"/>
          </a:xfrm>
          <a:prstGeom prst="rect">
            <a:avLst/>
          </a:prstGeom>
        </p:spPr>
        <p:txBody>
          <a:bodyPr lIns="0" rIns="0" tIns="0" bIns="0">
            <a:normAutofit/>
          </a:bodyPr>
          <a:p>
            <a:endParaRPr b="0" lang="sv-SE" sz="3200" spc="-1" strike="noStrike">
              <a:latin typeface="Arial"/>
            </a:endParaRPr>
          </a:p>
        </p:txBody>
      </p:sp>
      <p:sp>
        <p:nvSpPr>
          <p:cNvPr id="143" name="PlaceHolder 3"/>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45"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46"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147"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
        <p:nvSpPr>
          <p:cNvPr id="148" name="PlaceHolder 5"/>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50" name="PlaceHolder 2"/>
          <p:cNvSpPr>
            <a:spLocks noGrp="1"/>
          </p:cNvSpPr>
          <p:nvPr>
            <p:ph type="body"/>
          </p:nvPr>
        </p:nvSpPr>
        <p:spPr>
          <a:xfrm>
            <a:off x="457200" y="1604520"/>
            <a:ext cx="2649600" cy="1896840"/>
          </a:xfrm>
          <a:prstGeom prst="rect">
            <a:avLst/>
          </a:prstGeom>
        </p:spPr>
        <p:txBody>
          <a:bodyPr lIns="0" rIns="0" tIns="0" bIns="0">
            <a:normAutofit/>
          </a:bodyPr>
          <a:p>
            <a:endParaRPr b="0" lang="sv-SE" sz="3200" spc="-1" strike="noStrike">
              <a:latin typeface="Arial"/>
            </a:endParaRPr>
          </a:p>
        </p:txBody>
      </p:sp>
      <p:sp>
        <p:nvSpPr>
          <p:cNvPr id="151" name="PlaceHolder 3"/>
          <p:cNvSpPr>
            <a:spLocks noGrp="1"/>
          </p:cNvSpPr>
          <p:nvPr>
            <p:ph type="body"/>
          </p:nvPr>
        </p:nvSpPr>
        <p:spPr>
          <a:xfrm>
            <a:off x="3239640" y="1604520"/>
            <a:ext cx="2649600" cy="1896840"/>
          </a:xfrm>
          <a:prstGeom prst="rect">
            <a:avLst/>
          </a:prstGeom>
        </p:spPr>
        <p:txBody>
          <a:bodyPr lIns="0" rIns="0" tIns="0" bIns="0">
            <a:normAutofit/>
          </a:bodyPr>
          <a:p>
            <a:endParaRPr b="0" lang="sv-SE" sz="3200" spc="-1" strike="noStrike">
              <a:latin typeface="Arial"/>
            </a:endParaRPr>
          </a:p>
        </p:txBody>
      </p:sp>
      <p:sp>
        <p:nvSpPr>
          <p:cNvPr id="152" name="PlaceHolder 4"/>
          <p:cNvSpPr>
            <a:spLocks noGrp="1"/>
          </p:cNvSpPr>
          <p:nvPr>
            <p:ph type="body"/>
          </p:nvPr>
        </p:nvSpPr>
        <p:spPr>
          <a:xfrm>
            <a:off x="6022080" y="1604520"/>
            <a:ext cx="2649600" cy="1896840"/>
          </a:xfrm>
          <a:prstGeom prst="rect">
            <a:avLst/>
          </a:prstGeom>
        </p:spPr>
        <p:txBody>
          <a:bodyPr lIns="0" rIns="0" tIns="0" bIns="0">
            <a:normAutofit/>
          </a:bodyPr>
          <a:p>
            <a:endParaRPr b="0" lang="sv-SE" sz="3200" spc="-1" strike="noStrike">
              <a:latin typeface="Arial"/>
            </a:endParaRPr>
          </a:p>
        </p:txBody>
      </p:sp>
      <p:sp>
        <p:nvSpPr>
          <p:cNvPr id="153" name="PlaceHolder 5"/>
          <p:cNvSpPr>
            <a:spLocks noGrp="1"/>
          </p:cNvSpPr>
          <p:nvPr>
            <p:ph type="body"/>
          </p:nvPr>
        </p:nvSpPr>
        <p:spPr>
          <a:xfrm>
            <a:off x="457200" y="3682080"/>
            <a:ext cx="2649600" cy="1896840"/>
          </a:xfrm>
          <a:prstGeom prst="rect">
            <a:avLst/>
          </a:prstGeom>
        </p:spPr>
        <p:txBody>
          <a:bodyPr lIns="0" rIns="0" tIns="0" bIns="0">
            <a:normAutofit/>
          </a:bodyPr>
          <a:p>
            <a:endParaRPr b="0" lang="sv-SE" sz="3200" spc="-1" strike="noStrike">
              <a:latin typeface="Arial"/>
            </a:endParaRPr>
          </a:p>
        </p:txBody>
      </p:sp>
      <p:sp>
        <p:nvSpPr>
          <p:cNvPr id="154" name="PlaceHolder 6"/>
          <p:cNvSpPr>
            <a:spLocks noGrp="1"/>
          </p:cNvSpPr>
          <p:nvPr>
            <p:ph type="body"/>
          </p:nvPr>
        </p:nvSpPr>
        <p:spPr>
          <a:xfrm>
            <a:off x="3239640" y="3682080"/>
            <a:ext cx="2649600" cy="1896840"/>
          </a:xfrm>
          <a:prstGeom prst="rect">
            <a:avLst/>
          </a:prstGeom>
        </p:spPr>
        <p:txBody>
          <a:bodyPr lIns="0" rIns="0" tIns="0" bIns="0">
            <a:normAutofit/>
          </a:bodyPr>
          <a:p>
            <a:endParaRPr b="0" lang="sv-SE" sz="3200" spc="-1" strike="noStrike">
              <a:latin typeface="Arial"/>
            </a:endParaRPr>
          </a:p>
        </p:txBody>
      </p:sp>
      <p:sp>
        <p:nvSpPr>
          <p:cNvPr id="155" name="PlaceHolder 7"/>
          <p:cNvSpPr>
            <a:spLocks noGrp="1"/>
          </p:cNvSpPr>
          <p:nvPr>
            <p:ph type="body"/>
          </p:nvPr>
        </p:nvSpPr>
        <p:spPr>
          <a:xfrm>
            <a:off x="6022080" y="3682080"/>
            <a:ext cx="26496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sv-S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sv-SE"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sv-SE"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sv-S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sv-SE"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sv-SE"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sv-SE"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sv-S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Bildobjekt 5" descr=""/>
          <p:cNvPicPr/>
          <p:nvPr/>
        </p:nvPicPr>
        <p:blipFill>
          <a:blip r:embed="rId2"/>
          <a:stretch/>
        </p:blipFill>
        <p:spPr>
          <a:xfrm>
            <a:off x="0" y="0"/>
            <a:ext cx="9143280" cy="6855840"/>
          </a:xfrm>
          <a:prstGeom prst="rect">
            <a:avLst/>
          </a:prstGeom>
          <a:ln>
            <a:noFill/>
          </a:ln>
        </p:spPr>
      </p:pic>
      <p:sp>
        <p:nvSpPr>
          <p:cNvPr id="1"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sv-SE" sz="1800" spc="-1" strike="noStrike">
                <a:latin typeface="Arial"/>
              </a:rPr>
              <a:t>Click </a:t>
            </a:r>
            <a:r>
              <a:rPr b="0" lang="sv-SE" sz="1800" spc="-1" strike="noStrike">
                <a:latin typeface="Arial"/>
              </a:rPr>
              <a:t>to edit </a:t>
            </a:r>
            <a:r>
              <a:rPr b="0" lang="sv-SE" sz="1800" spc="-1" strike="noStrike">
                <a:latin typeface="Arial"/>
              </a:rPr>
              <a:t>the </a:t>
            </a:r>
            <a:r>
              <a:rPr b="0" lang="sv-SE" sz="1800" spc="-1" strike="noStrike">
                <a:latin typeface="Arial"/>
              </a:rPr>
              <a:t>title </a:t>
            </a:r>
            <a:r>
              <a:rPr b="0" lang="sv-SE" sz="1800" spc="-1" strike="noStrike">
                <a:latin typeface="Arial"/>
              </a:rPr>
              <a:t>text </a:t>
            </a:r>
            <a:r>
              <a:rPr b="0" lang="sv-SE" sz="1800" spc="-1" strike="noStrike">
                <a:latin typeface="Arial"/>
              </a:rPr>
              <a:t>forma</a:t>
            </a:r>
            <a:r>
              <a:rPr b="0" lang="sv-SE" sz="1800" spc="-1" strike="noStrike">
                <a:latin typeface="Arial"/>
              </a:rPr>
              <a:t>t</a:t>
            </a:r>
            <a:endParaRPr b="0" lang="sv-SE" sz="1800" spc="-1" strike="noStrike">
              <a:latin typeface="Arial"/>
            </a:endParaRPr>
          </a:p>
        </p:txBody>
      </p:sp>
      <p:sp>
        <p:nvSpPr>
          <p:cNvPr id="2" name="PlaceHolder 2"/>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1800" spc="-1" strike="noStrike">
                <a:latin typeface="Arial"/>
              </a:rPr>
              <a:t>Click to edit the outline text format</a:t>
            </a:r>
            <a:endParaRPr b="0" lang="sv-SE" sz="1800" spc="-1" strike="noStrike">
              <a:latin typeface="Arial"/>
            </a:endParaRPr>
          </a:p>
          <a:p>
            <a:pPr lvl="1" marL="864000" indent="-324000">
              <a:spcBef>
                <a:spcPts val="1134"/>
              </a:spcBef>
              <a:buClr>
                <a:srgbClr val="000000"/>
              </a:buClr>
              <a:buSzPct val="75000"/>
              <a:buFont typeface="Symbol" charset="2"/>
              <a:buChar char=""/>
            </a:pPr>
            <a:r>
              <a:rPr b="0" lang="sv-SE" sz="1800" spc="-1" strike="noStrike">
                <a:latin typeface="Arial"/>
              </a:rPr>
              <a:t>Second Outline Level</a:t>
            </a:r>
            <a:endParaRPr b="0" lang="sv-SE" sz="1800" spc="-1" strike="noStrike">
              <a:latin typeface="Arial"/>
            </a:endParaRPr>
          </a:p>
          <a:p>
            <a:pPr lvl="2" marL="1296000" indent="-288000">
              <a:spcBef>
                <a:spcPts val="850"/>
              </a:spcBef>
              <a:buClr>
                <a:srgbClr val="000000"/>
              </a:buClr>
              <a:buSzPct val="45000"/>
              <a:buFont typeface="Wingdings" charset="2"/>
              <a:buChar char=""/>
            </a:pPr>
            <a:r>
              <a:rPr b="0" lang="sv-SE" sz="1800" spc="-1" strike="noStrike">
                <a:latin typeface="Arial"/>
              </a:rPr>
              <a:t>Third Outline Level</a:t>
            </a:r>
            <a:endParaRPr b="0" lang="sv-SE" sz="1800" spc="-1" strike="noStrike">
              <a:latin typeface="Arial"/>
            </a:endParaRPr>
          </a:p>
          <a:p>
            <a:pPr lvl="3" marL="1728000" indent="-216000">
              <a:spcBef>
                <a:spcPts val="567"/>
              </a:spcBef>
              <a:buClr>
                <a:srgbClr val="000000"/>
              </a:buClr>
              <a:buSzPct val="75000"/>
              <a:buFont typeface="Symbol" charset="2"/>
              <a:buChar char=""/>
            </a:pPr>
            <a:r>
              <a:rPr b="0" lang="sv-SE" sz="1800" spc="-1" strike="noStrike">
                <a:latin typeface="Arial"/>
              </a:rPr>
              <a:t>Fourth Outline Level</a:t>
            </a:r>
            <a:endParaRPr b="0" lang="sv-SE" sz="1800" spc="-1" strike="noStrike">
              <a:latin typeface="Arial"/>
            </a:endParaRPr>
          </a:p>
          <a:p>
            <a:pPr lvl="4" marL="2160000" indent="-216000">
              <a:spcBef>
                <a:spcPts val="283"/>
              </a:spcBef>
              <a:buClr>
                <a:srgbClr val="000000"/>
              </a:buClr>
              <a:buSzPct val="45000"/>
              <a:buFont typeface="Wingdings" charset="2"/>
              <a:buChar char=""/>
            </a:pPr>
            <a:r>
              <a:rPr b="0" lang="sv-SE" sz="1800" spc="-1" strike="noStrike">
                <a:latin typeface="Arial"/>
              </a:rPr>
              <a:t>Fifth Outline Level</a:t>
            </a:r>
            <a:endParaRPr b="0" lang="sv-SE" sz="1800" spc="-1" strike="noStrike">
              <a:latin typeface="Arial"/>
            </a:endParaRPr>
          </a:p>
          <a:p>
            <a:pPr lvl="5" marL="2592000" indent="-216000">
              <a:spcBef>
                <a:spcPts val="283"/>
              </a:spcBef>
              <a:buClr>
                <a:srgbClr val="000000"/>
              </a:buClr>
              <a:buSzPct val="45000"/>
              <a:buFont typeface="Wingdings" charset="2"/>
              <a:buChar char=""/>
            </a:pPr>
            <a:r>
              <a:rPr b="0" lang="sv-SE" sz="1800" spc="-1" strike="noStrike">
                <a:latin typeface="Arial"/>
              </a:rPr>
              <a:t>Sixth Outline Level</a:t>
            </a:r>
            <a:endParaRPr b="0" lang="sv-SE" sz="1800" spc="-1" strike="noStrike">
              <a:latin typeface="Arial"/>
            </a:endParaRPr>
          </a:p>
          <a:p>
            <a:pPr lvl="6" marL="3024000" indent="-216000">
              <a:spcBef>
                <a:spcPts val="283"/>
              </a:spcBef>
              <a:buClr>
                <a:srgbClr val="000000"/>
              </a:buClr>
              <a:buSzPct val="45000"/>
              <a:buFont typeface="Wingdings" charset="2"/>
              <a:buChar char=""/>
            </a:pPr>
            <a:r>
              <a:rPr b="0" lang="sv-SE" sz="1800" spc="-1" strike="noStrike">
                <a:latin typeface="Arial"/>
              </a:rPr>
              <a:t>Seventh Outline Level</a:t>
            </a:r>
            <a:endParaRPr b="0" lang="sv-SE" sz="1800" spc="-1" strike="noStrike">
              <a:latin typeface="Arial"/>
            </a:endParaRPr>
          </a:p>
        </p:txBody>
      </p:sp>
      <p:sp>
        <p:nvSpPr>
          <p:cNvPr id="3" name="PlaceHolder 3"/>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1800" spc="-1" strike="noStrike">
                <a:latin typeface="Arial"/>
              </a:rPr>
              <a:t>Click to edit the outline text format</a:t>
            </a:r>
            <a:endParaRPr b="0" lang="sv-SE" sz="1800" spc="-1" strike="noStrike">
              <a:latin typeface="Arial"/>
            </a:endParaRPr>
          </a:p>
          <a:p>
            <a:pPr lvl="1" marL="864000" indent="-324000">
              <a:spcBef>
                <a:spcPts val="1134"/>
              </a:spcBef>
              <a:buClr>
                <a:srgbClr val="000000"/>
              </a:buClr>
              <a:buSzPct val="75000"/>
              <a:buFont typeface="Symbol" charset="2"/>
              <a:buChar char=""/>
            </a:pPr>
            <a:r>
              <a:rPr b="0" lang="sv-SE" sz="1800" spc="-1" strike="noStrike">
                <a:latin typeface="Arial"/>
              </a:rPr>
              <a:t>Second Outline Level</a:t>
            </a:r>
            <a:endParaRPr b="0" lang="sv-SE" sz="1800" spc="-1" strike="noStrike">
              <a:latin typeface="Arial"/>
            </a:endParaRPr>
          </a:p>
          <a:p>
            <a:pPr lvl="2" marL="1296000" indent="-288000">
              <a:spcBef>
                <a:spcPts val="850"/>
              </a:spcBef>
              <a:buClr>
                <a:srgbClr val="000000"/>
              </a:buClr>
              <a:buSzPct val="45000"/>
              <a:buFont typeface="Wingdings" charset="2"/>
              <a:buChar char=""/>
            </a:pPr>
            <a:r>
              <a:rPr b="0" lang="sv-SE" sz="1800" spc="-1" strike="noStrike">
                <a:latin typeface="Arial"/>
              </a:rPr>
              <a:t>Third Outline Level</a:t>
            </a:r>
            <a:endParaRPr b="0" lang="sv-SE" sz="1800" spc="-1" strike="noStrike">
              <a:latin typeface="Arial"/>
            </a:endParaRPr>
          </a:p>
          <a:p>
            <a:pPr lvl="3" marL="1728000" indent="-216000">
              <a:spcBef>
                <a:spcPts val="567"/>
              </a:spcBef>
              <a:buClr>
                <a:srgbClr val="000000"/>
              </a:buClr>
              <a:buSzPct val="75000"/>
              <a:buFont typeface="Symbol" charset="2"/>
              <a:buChar char=""/>
            </a:pPr>
            <a:r>
              <a:rPr b="0" lang="sv-SE" sz="1800" spc="-1" strike="noStrike">
                <a:latin typeface="Arial"/>
              </a:rPr>
              <a:t>Fourth Outline Level</a:t>
            </a:r>
            <a:endParaRPr b="0" lang="sv-SE" sz="1800" spc="-1" strike="noStrike">
              <a:latin typeface="Arial"/>
            </a:endParaRPr>
          </a:p>
          <a:p>
            <a:pPr lvl="4" marL="2160000" indent="-216000">
              <a:spcBef>
                <a:spcPts val="283"/>
              </a:spcBef>
              <a:buClr>
                <a:srgbClr val="000000"/>
              </a:buClr>
              <a:buSzPct val="45000"/>
              <a:buFont typeface="Wingdings" charset="2"/>
              <a:buChar char=""/>
            </a:pPr>
            <a:r>
              <a:rPr b="0" lang="sv-SE" sz="1800" spc="-1" strike="noStrike">
                <a:latin typeface="Arial"/>
              </a:rPr>
              <a:t>Fifth Outline Level</a:t>
            </a:r>
            <a:endParaRPr b="0" lang="sv-SE" sz="1800" spc="-1" strike="noStrike">
              <a:latin typeface="Arial"/>
            </a:endParaRPr>
          </a:p>
          <a:p>
            <a:pPr lvl="5" marL="2592000" indent="-216000">
              <a:spcBef>
                <a:spcPts val="283"/>
              </a:spcBef>
              <a:buClr>
                <a:srgbClr val="000000"/>
              </a:buClr>
              <a:buSzPct val="45000"/>
              <a:buFont typeface="Wingdings" charset="2"/>
              <a:buChar char=""/>
            </a:pPr>
            <a:r>
              <a:rPr b="0" lang="sv-SE" sz="1800" spc="-1" strike="noStrike">
                <a:latin typeface="Arial"/>
              </a:rPr>
              <a:t>Sixth Outline Level</a:t>
            </a:r>
            <a:endParaRPr b="0" lang="sv-SE" sz="1800" spc="-1" strike="noStrike">
              <a:latin typeface="Arial"/>
            </a:endParaRPr>
          </a:p>
          <a:p>
            <a:pPr lvl="6" marL="3024000" indent="-216000">
              <a:spcBef>
                <a:spcPts val="283"/>
              </a:spcBef>
              <a:buClr>
                <a:srgbClr val="000000"/>
              </a:buClr>
              <a:buSzPct val="45000"/>
              <a:buFont typeface="Wingdings" charset="2"/>
              <a:buChar char=""/>
            </a:pPr>
            <a:r>
              <a:rPr b="0" lang="sv-SE" sz="1800" spc="-1" strike="noStrike">
                <a:latin typeface="Arial"/>
              </a:rPr>
              <a:t>Seventh Outline Level</a:t>
            </a:r>
            <a:endParaRPr b="0" lang="sv-S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Bildobjekt 5" descr=""/>
          <p:cNvPicPr/>
          <p:nvPr/>
        </p:nvPicPr>
        <p:blipFill>
          <a:blip r:embed="rId2"/>
          <a:stretch/>
        </p:blipFill>
        <p:spPr>
          <a:xfrm>
            <a:off x="0" y="0"/>
            <a:ext cx="9143280" cy="6855840"/>
          </a:xfrm>
          <a:prstGeom prst="rect">
            <a:avLst/>
          </a:prstGeom>
          <a:ln>
            <a:noFill/>
          </a:ln>
        </p:spPr>
      </p:pic>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sv-SE" sz="4400" spc="-1" strike="noStrike">
                <a:latin typeface="Arial"/>
              </a:rPr>
              <a:t>Click to edit the title text format</a:t>
            </a:r>
            <a:endParaRPr b="0" lang="sv-SE" sz="4400" spc="-1" strike="noStrike">
              <a:latin typeface="Arial"/>
            </a:endParaRPr>
          </a:p>
        </p:txBody>
      </p:sp>
      <p:sp>
        <p:nvSpPr>
          <p:cNvPr id="42"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Click to edit the outline text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Second Outline Level</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Third Outline Level</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Fourth Outline Level</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Fifth Outline Level</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Sixth Outline Level</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Seventh Outline Level</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 name="Bildobjekt 5" descr=""/>
          <p:cNvPicPr/>
          <p:nvPr/>
        </p:nvPicPr>
        <p:blipFill>
          <a:blip r:embed="rId2"/>
          <a:stretch/>
        </p:blipFill>
        <p:spPr>
          <a:xfrm>
            <a:off x="0" y="0"/>
            <a:ext cx="9143280" cy="6855840"/>
          </a:xfrm>
          <a:prstGeom prst="rect">
            <a:avLst/>
          </a:prstGeom>
          <a:ln>
            <a:noFill/>
          </a:ln>
        </p:spPr>
      </p:pic>
      <p:sp>
        <p:nvSpPr>
          <p:cNvPr id="80" name="PlaceHolder 1"/>
          <p:cNvSpPr>
            <a:spLocks noGrp="1"/>
          </p:cNvSpPr>
          <p:nvPr>
            <p:ph type="title"/>
          </p:nvPr>
        </p:nvSpPr>
        <p:spPr>
          <a:xfrm>
            <a:off x="457200" y="273600"/>
            <a:ext cx="8228880" cy="1144440"/>
          </a:xfrm>
          <a:prstGeom prst="rect">
            <a:avLst/>
          </a:prstGeom>
        </p:spPr>
        <p:txBody>
          <a:bodyPr lIns="0" rIns="0" tIns="0" bIns="0" anchor="ctr">
            <a:noAutofit/>
          </a:bodyPr>
          <a:p>
            <a:r>
              <a:rPr b="0" lang="sv-SE" sz="1800" spc="-1" strike="noStrike">
                <a:latin typeface="Arial"/>
              </a:rPr>
              <a:t>Click to edit the title text format</a:t>
            </a:r>
            <a:endParaRPr b="0" lang="sv-SE" sz="1800" spc="-1" strike="noStrike">
              <a:latin typeface="Arial"/>
            </a:endParaRPr>
          </a:p>
        </p:txBody>
      </p:sp>
      <p:sp>
        <p:nvSpPr>
          <p:cNvPr id="81" name="PlaceHolder 2"/>
          <p:cNvSpPr>
            <a:spLocks noGrp="1"/>
          </p:cNvSpPr>
          <p:nvPr>
            <p:ph type="body"/>
          </p:nvPr>
        </p:nvSpPr>
        <p:spPr>
          <a:xfrm>
            <a:off x="457200" y="1604520"/>
            <a:ext cx="82288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1800" spc="-1" strike="noStrike">
                <a:latin typeface="Arial"/>
              </a:rPr>
              <a:t>Click to edit the outline text format</a:t>
            </a:r>
            <a:endParaRPr b="0" lang="sv-SE" sz="1800" spc="-1" strike="noStrike">
              <a:latin typeface="Arial"/>
            </a:endParaRPr>
          </a:p>
          <a:p>
            <a:pPr lvl="1" marL="864000" indent="-324000">
              <a:spcBef>
                <a:spcPts val="1134"/>
              </a:spcBef>
              <a:buClr>
                <a:srgbClr val="000000"/>
              </a:buClr>
              <a:buSzPct val="75000"/>
              <a:buFont typeface="Symbol" charset="2"/>
              <a:buChar char=""/>
            </a:pPr>
            <a:r>
              <a:rPr b="0" lang="sv-SE" sz="1800" spc="-1" strike="noStrike">
                <a:latin typeface="Arial"/>
              </a:rPr>
              <a:t>Second Outline Level</a:t>
            </a:r>
            <a:endParaRPr b="0" lang="sv-SE" sz="1800" spc="-1" strike="noStrike">
              <a:latin typeface="Arial"/>
            </a:endParaRPr>
          </a:p>
          <a:p>
            <a:pPr lvl="2" marL="1296000" indent="-288000">
              <a:spcBef>
                <a:spcPts val="850"/>
              </a:spcBef>
              <a:buClr>
                <a:srgbClr val="000000"/>
              </a:buClr>
              <a:buSzPct val="45000"/>
              <a:buFont typeface="Wingdings" charset="2"/>
              <a:buChar char=""/>
            </a:pPr>
            <a:r>
              <a:rPr b="0" lang="sv-SE" sz="1800" spc="-1" strike="noStrike">
                <a:latin typeface="Arial"/>
              </a:rPr>
              <a:t>Third Outline Level</a:t>
            </a:r>
            <a:endParaRPr b="0" lang="sv-SE" sz="1800" spc="-1" strike="noStrike">
              <a:latin typeface="Arial"/>
            </a:endParaRPr>
          </a:p>
          <a:p>
            <a:pPr lvl="3" marL="1728000" indent="-216000">
              <a:spcBef>
                <a:spcPts val="567"/>
              </a:spcBef>
              <a:buClr>
                <a:srgbClr val="000000"/>
              </a:buClr>
              <a:buSzPct val="75000"/>
              <a:buFont typeface="Symbol" charset="2"/>
              <a:buChar char=""/>
            </a:pPr>
            <a:r>
              <a:rPr b="0" lang="sv-SE" sz="1800" spc="-1" strike="noStrike">
                <a:latin typeface="Arial"/>
              </a:rPr>
              <a:t>Fourth Outline Level</a:t>
            </a:r>
            <a:endParaRPr b="0" lang="sv-SE" sz="1800" spc="-1" strike="noStrike">
              <a:latin typeface="Arial"/>
            </a:endParaRPr>
          </a:p>
          <a:p>
            <a:pPr lvl="4" marL="2160000" indent="-216000">
              <a:spcBef>
                <a:spcPts val="283"/>
              </a:spcBef>
              <a:buClr>
                <a:srgbClr val="000000"/>
              </a:buClr>
              <a:buSzPct val="45000"/>
              <a:buFont typeface="Wingdings" charset="2"/>
              <a:buChar char=""/>
            </a:pPr>
            <a:r>
              <a:rPr b="0" lang="sv-SE" sz="1800" spc="-1" strike="noStrike">
                <a:latin typeface="Arial"/>
              </a:rPr>
              <a:t>Fifth Outline Level</a:t>
            </a:r>
            <a:endParaRPr b="0" lang="sv-SE" sz="1800" spc="-1" strike="noStrike">
              <a:latin typeface="Arial"/>
            </a:endParaRPr>
          </a:p>
          <a:p>
            <a:pPr lvl="5" marL="2592000" indent="-216000">
              <a:spcBef>
                <a:spcPts val="283"/>
              </a:spcBef>
              <a:buClr>
                <a:srgbClr val="000000"/>
              </a:buClr>
              <a:buSzPct val="45000"/>
              <a:buFont typeface="Wingdings" charset="2"/>
              <a:buChar char=""/>
            </a:pPr>
            <a:r>
              <a:rPr b="0" lang="sv-SE" sz="1800" spc="-1" strike="noStrike">
                <a:latin typeface="Arial"/>
              </a:rPr>
              <a:t>Sixth Outline Level</a:t>
            </a:r>
            <a:endParaRPr b="0" lang="sv-SE" sz="1800" spc="-1" strike="noStrike">
              <a:latin typeface="Arial"/>
            </a:endParaRPr>
          </a:p>
          <a:p>
            <a:pPr lvl="6" marL="3024000" indent="-216000">
              <a:spcBef>
                <a:spcPts val="283"/>
              </a:spcBef>
              <a:buClr>
                <a:srgbClr val="000000"/>
              </a:buClr>
              <a:buSzPct val="45000"/>
              <a:buFont typeface="Wingdings" charset="2"/>
              <a:buChar char=""/>
            </a:pPr>
            <a:r>
              <a:rPr b="0" lang="sv-SE" sz="1800" spc="-1" strike="noStrike">
                <a:latin typeface="Arial"/>
              </a:rPr>
              <a:t>Seventh Outline Level</a:t>
            </a:r>
            <a:endParaRPr b="0" lang="sv-S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sv-SE" sz="4400" spc="-1" strike="noStrike">
                <a:latin typeface="Arial"/>
              </a:rPr>
              <a:t>Click to edit the title text format</a:t>
            </a:r>
            <a:endParaRPr b="0" lang="sv-SE" sz="4400" spc="-1" strike="noStrike">
              <a:latin typeface="Arial"/>
            </a:endParaRPr>
          </a:p>
        </p:txBody>
      </p:sp>
      <p:sp>
        <p:nvSpPr>
          <p:cNvPr id="11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sv-SE" sz="3200" spc="-1" strike="noStrike">
                <a:latin typeface="Arial"/>
              </a:rPr>
              <a:t>Click to edit the outline text format</a:t>
            </a:r>
            <a:endParaRPr b="0" lang="sv-SE" sz="3200" spc="-1" strike="noStrike">
              <a:latin typeface="Arial"/>
            </a:endParaRPr>
          </a:p>
          <a:p>
            <a:pPr lvl="1" marL="864000" indent="-324000">
              <a:spcBef>
                <a:spcPts val="1134"/>
              </a:spcBef>
              <a:buClr>
                <a:srgbClr val="000000"/>
              </a:buClr>
              <a:buSzPct val="75000"/>
              <a:buFont typeface="Symbol" charset="2"/>
              <a:buChar char=""/>
            </a:pPr>
            <a:r>
              <a:rPr b="0" lang="sv-SE" sz="2800" spc="-1" strike="noStrike">
                <a:latin typeface="Arial"/>
              </a:rPr>
              <a:t>Second Outline Level</a:t>
            </a:r>
            <a:endParaRPr b="0" lang="sv-SE" sz="2800" spc="-1" strike="noStrike">
              <a:latin typeface="Arial"/>
            </a:endParaRPr>
          </a:p>
          <a:p>
            <a:pPr lvl="2" marL="1296000" indent="-288000">
              <a:spcBef>
                <a:spcPts val="850"/>
              </a:spcBef>
              <a:buClr>
                <a:srgbClr val="000000"/>
              </a:buClr>
              <a:buSzPct val="45000"/>
              <a:buFont typeface="Wingdings" charset="2"/>
              <a:buChar char=""/>
            </a:pPr>
            <a:r>
              <a:rPr b="0" lang="sv-SE" sz="2400" spc="-1" strike="noStrike">
                <a:latin typeface="Arial"/>
              </a:rPr>
              <a:t>Third Outline Level</a:t>
            </a:r>
            <a:endParaRPr b="0" lang="sv-SE" sz="2400" spc="-1" strike="noStrike">
              <a:latin typeface="Arial"/>
            </a:endParaRPr>
          </a:p>
          <a:p>
            <a:pPr lvl="3" marL="1728000" indent="-216000">
              <a:spcBef>
                <a:spcPts val="567"/>
              </a:spcBef>
              <a:buClr>
                <a:srgbClr val="000000"/>
              </a:buClr>
              <a:buSzPct val="75000"/>
              <a:buFont typeface="Symbol" charset="2"/>
              <a:buChar char=""/>
            </a:pPr>
            <a:r>
              <a:rPr b="0" lang="sv-SE" sz="2000" spc="-1" strike="noStrike">
                <a:latin typeface="Arial"/>
              </a:rPr>
              <a:t>Fourth Outline Level</a:t>
            </a:r>
            <a:endParaRPr b="0" lang="sv-SE" sz="2000" spc="-1" strike="noStrike">
              <a:latin typeface="Arial"/>
            </a:endParaRPr>
          </a:p>
          <a:p>
            <a:pPr lvl="4" marL="2160000" indent="-216000">
              <a:spcBef>
                <a:spcPts val="283"/>
              </a:spcBef>
              <a:buClr>
                <a:srgbClr val="000000"/>
              </a:buClr>
              <a:buSzPct val="45000"/>
              <a:buFont typeface="Wingdings" charset="2"/>
              <a:buChar char=""/>
            </a:pPr>
            <a:r>
              <a:rPr b="0" lang="sv-SE" sz="2000" spc="-1" strike="noStrike">
                <a:latin typeface="Arial"/>
              </a:rPr>
              <a:t>Fifth Outline Level</a:t>
            </a:r>
            <a:endParaRPr b="0" lang="sv-SE" sz="2000" spc="-1" strike="noStrike">
              <a:latin typeface="Arial"/>
            </a:endParaRPr>
          </a:p>
          <a:p>
            <a:pPr lvl="5" marL="2592000" indent="-216000">
              <a:spcBef>
                <a:spcPts val="283"/>
              </a:spcBef>
              <a:buClr>
                <a:srgbClr val="000000"/>
              </a:buClr>
              <a:buSzPct val="45000"/>
              <a:buFont typeface="Wingdings" charset="2"/>
              <a:buChar char=""/>
            </a:pPr>
            <a:r>
              <a:rPr b="0" lang="sv-SE" sz="2000" spc="-1" strike="noStrike">
                <a:latin typeface="Arial"/>
              </a:rPr>
              <a:t>Sixth Outline Level</a:t>
            </a:r>
            <a:endParaRPr b="0" lang="sv-SE" sz="2000" spc="-1" strike="noStrike">
              <a:latin typeface="Arial"/>
            </a:endParaRPr>
          </a:p>
          <a:p>
            <a:pPr lvl="6" marL="3024000" indent="-216000">
              <a:spcBef>
                <a:spcPts val="283"/>
              </a:spcBef>
              <a:buClr>
                <a:srgbClr val="000000"/>
              </a:buClr>
              <a:buSzPct val="45000"/>
              <a:buFont typeface="Wingdings" charset="2"/>
              <a:buChar char=""/>
            </a:pPr>
            <a:r>
              <a:rPr b="0" lang="sv-SE" sz="2000" spc="-1" strike="noStrike">
                <a:latin typeface="Arial"/>
              </a:rPr>
              <a:t>Seventh Outline Level</a:t>
            </a:r>
            <a:endParaRPr b="0" lang="sv-S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archive.org/details/simplescreenrecorder_seq-2018-09-07_17.30.29" TargetMode="External"/><Relationship Id="rId2" Type="http://schemas.openxmlformats.org/officeDocument/2006/relationships/hyperlink" Target="https://archive.org/details/simplescreenrecorder_seq-2018-09-07_17.57.14" TargetMode="External"/><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hyperlink" Target="https://archive.org/details/simplescreenrecorder-2018-09-06_20.31.16"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jpe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jpe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jpe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44.png"/><Relationship Id="rId17" Type="http://schemas.openxmlformats.org/officeDocument/2006/relationships/image" Target="../media/image45.png"/><Relationship Id="rId18" Type="http://schemas.openxmlformats.org/officeDocument/2006/relationships/image" Target="../media/image46.png"/><Relationship Id="rId19" Type="http://schemas.openxmlformats.org/officeDocument/2006/relationships/image" Target="../media/image47.png"/><Relationship Id="rId20" Type="http://schemas.openxmlformats.org/officeDocument/2006/relationships/image" Target="../media/image48.png"/><Relationship Id="rId21" Type="http://schemas.openxmlformats.org/officeDocument/2006/relationships/image" Target="../media/image49.png"/><Relationship Id="rId22" Type="http://schemas.openxmlformats.org/officeDocument/2006/relationships/slideLayout" Target="../slideLayouts/slideLayout37.xml"/><Relationship Id="rId23"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jpeg"/><Relationship Id="rId5" Type="http://schemas.openxmlformats.org/officeDocument/2006/relationships/image" Target="../media/image8.jpeg"/><Relationship Id="rId6" Type="http://schemas.openxmlformats.org/officeDocument/2006/relationships/image" Target="../media/image9.jpeg"/><Relationship Id="rId7" Type="http://schemas.openxmlformats.org/officeDocument/2006/relationships/slideLayout" Target="../slideLayouts/slideLayout13.xml"/><Relationship Id="rId8"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image" Target="../media/image14.png"/><Relationship Id="rId6" Type="http://schemas.openxmlformats.org/officeDocument/2006/relationships/slideLayout" Target="../slideLayouts/slideLayout13.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jpeg"/><Relationship Id="rId3" Type="http://schemas.openxmlformats.org/officeDocument/2006/relationships/image" Target="../media/image17.jpeg"/><Relationship Id="rId4" Type="http://schemas.openxmlformats.org/officeDocument/2006/relationships/image" Target="../media/image18.jpe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slideLayout" Target="../slideLayouts/slideLayout13.xml"/><Relationship Id="rId10"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640080" y="1766880"/>
            <a:ext cx="7771680" cy="914400"/>
          </a:xfrm>
          <a:prstGeom prst="rect">
            <a:avLst/>
          </a:prstGeom>
          <a:noFill/>
          <a:ln>
            <a:noFill/>
          </a:ln>
        </p:spPr>
        <p:style>
          <a:lnRef idx="0"/>
          <a:fillRef idx="0"/>
          <a:effectRef idx="0"/>
          <a:fontRef idx="minor"/>
        </p:style>
        <p:txBody>
          <a:bodyPr lIns="0" rIns="0" tIns="0" bIns="0" anchor="ctr">
            <a:noAutofit/>
          </a:bodyPr>
          <a:p>
            <a:pPr>
              <a:lnSpc>
                <a:spcPct val="100000"/>
              </a:lnSpc>
            </a:pPr>
            <a:r>
              <a:rPr b="1" lang="sv-SE" sz="2000" spc="-1" strike="noStrike">
                <a:solidFill>
                  <a:srgbClr val="00000a"/>
                </a:solidFill>
                <a:latin typeface="Calibri"/>
                <a:ea typeface="Calibri"/>
              </a:rPr>
              <a:t>Introducing a SEQuence DataBase management system at the Swedish Museum of Natural History [and how to export to external systems]</a:t>
            </a:r>
            <a:endParaRPr b="0" lang="sv-SE" sz="2000" spc="-1" strike="noStrike">
              <a:solidFill>
                <a:srgbClr val="ff4000"/>
              </a:solidFill>
              <a:latin typeface="Arial"/>
            </a:endParaRPr>
          </a:p>
        </p:txBody>
      </p:sp>
      <p:sp>
        <p:nvSpPr>
          <p:cNvPr id="163" name="CustomShape 2"/>
          <p:cNvSpPr/>
          <p:nvPr/>
        </p:nvSpPr>
        <p:spPr>
          <a:xfrm>
            <a:off x="685800" y="2773800"/>
            <a:ext cx="7725960" cy="3443400"/>
          </a:xfrm>
          <a:prstGeom prst="rect">
            <a:avLst/>
          </a:prstGeom>
          <a:noFill/>
          <a:ln>
            <a:noFill/>
          </a:ln>
        </p:spPr>
        <p:style>
          <a:lnRef idx="0"/>
          <a:fillRef idx="0"/>
          <a:effectRef idx="0"/>
          <a:fontRef idx="minor"/>
        </p:style>
        <p:txBody>
          <a:bodyPr lIns="0" rIns="0" tIns="0" bIns="0">
            <a:normAutofit/>
          </a:bodyPr>
          <a:p>
            <a:pPr>
              <a:lnSpc>
                <a:spcPct val="100000"/>
              </a:lnSpc>
            </a:pPr>
            <a:endParaRPr b="0" lang="sv-SE" sz="1800" spc="-1" strike="noStrike">
              <a:solidFill>
                <a:srgbClr val="ff4000"/>
              </a:solidFill>
              <a:latin typeface="Arial"/>
            </a:endParaRPr>
          </a:p>
          <a:p>
            <a:pPr>
              <a:lnSpc>
                <a:spcPct val="100000"/>
              </a:lnSpc>
            </a:pPr>
            <a:r>
              <a:rPr b="0" lang="sv-SE" sz="1400" spc="-1" strike="noStrike">
                <a:solidFill>
                  <a:srgbClr val="000000"/>
                </a:solidFill>
                <a:latin typeface="Arial"/>
                <a:ea typeface="DejaVu Sans"/>
              </a:rPr>
              <a:t>Ingimar Erlingsson  </a:t>
            </a:r>
            <a:endParaRPr b="0" lang="sv-SE" sz="1400" spc="-1" strike="noStrike">
              <a:solidFill>
                <a:srgbClr val="ff4000"/>
              </a:solidFill>
              <a:latin typeface="Arial"/>
            </a:endParaRPr>
          </a:p>
          <a:p>
            <a:pPr>
              <a:lnSpc>
                <a:spcPct val="100000"/>
              </a:lnSpc>
            </a:pPr>
            <a:endParaRPr b="0" lang="sv-SE" sz="1400" spc="-1" strike="noStrike">
              <a:solidFill>
                <a:srgbClr val="ff4000"/>
              </a:solidFill>
              <a:latin typeface="Arial"/>
            </a:endParaRPr>
          </a:p>
          <a:p>
            <a:pPr>
              <a:lnSpc>
                <a:spcPct val="100000"/>
              </a:lnSpc>
            </a:pPr>
            <a:r>
              <a:rPr b="0" lang="sv-SE" sz="1400" spc="-1" strike="noStrike">
                <a:solidFill>
                  <a:srgbClr val="000000"/>
                </a:solidFill>
                <a:latin typeface="Arial"/>
                <a:ea typeface="DejaVu Sans"/>
              </a:rPr>
              <a:t>Systemdeveloper</a:t>
            </a:r>
            <a:endParaRPr b="0" lang="sv-SE" sz="1400" spc="-1" strike="noStrike">
              <a:solidFill>
                <a:srgbClr val="ff4000"/>
              </a:solidFill>
              <a:latin typeface="Arial"/>
            </a:endParaRPr>
          </a:p>
          <a:p>
            <a:pPr>
              <a:lnSpc>
                <a:spcPct val="100000"/>
              </a:lnSpc>
            </a:pPr>
            <a:r>
              <a:rPr b="0" lang="sv-SE" sz="1400" spc="-1" strike="noStrike">
                <a:solidFill>
                  <a:srgbClr val="000000"/>
                </a:solidFill>
                <a:latin typeface="Arial"/>
                <a:ea typeface="DejaVu Sans"/>
              </a:rPr>
              <a:t>Bioinformatics and Genetics at the Swedish Museum of Natural History  </a:t>
            </a:r>
            <a:endParaRPr b="0" lang="sv-SE" sz="1400" spc="-1" strike="noStrike">
              <a:solidFill>
                <a:srgbClr val="ff4000"/>
              </a:solidFill>
              <a:latin typeface="Arial"/>
            </a:endParaRPr>
          </a:p>
          <a:p>
            <a:pPr>
              <a:lnSpc>
                <a:spcPct val="100000"/>
              </a:lnSpc>
            </a:pPr>
            <a:endParaRPr b="0" lang="sv-SE" sz="1400" spc="-1" strike="noStrike">
              <a:solidFill>
                <a:srgbClr val="ff4000"/>
              </a:solidFill>
              <a:latin typeface="Arial"/>
            </a:endParaRPr>
          </a:p>
          <a:p>
            <a:pPr algn="r">
              <a:lnSpc>
                <a:spcPct val="100000"/>
              </a:lnSpc>
            </a:pPr>
            <a:endParaRPr b="0" lang="sv-SE" sz="1400" spc="-1" strike="noStrike">
              <a:solidFill>
                <a:srgbClr val="ff4000"/>
              </a:solidFill>
              <a:latin typeface="Arial"/>
            </a:endParaRPr>
          </a:p>
          <a:p>
            <a:pPr algn="r">
              <a:lnSpc>
                <a:spcPct val="100000"/>
              </a:lnSpc>
            </a:pPr>
            <a:endParaRPr b="0" lang="sv-SE" sz="1400" spc="-1" strike="noStrike">
              <a:solidFill>
                <a:srgbClr val="ff4000"/>
              </a:solidFill>
              <a:latin typeface="Arial"/>
            </a:endParaRPr>
          </a:p>
          <a:p>
            <a:pPr algn="r">
              <a:lnSpc>
                <a:spcPct val="100000"/>
              </a:lnSpc>
            </a:pPr>
            <a:endParaRPr b="0" lang="sv-SE" sz="1400" spc="-1" strike="noStrike">
              <a:solidFill>
                <a:srgbClr val="ff4000"/>
              </a:solidFill>
              <a:latin typeface="Arial"/>
            </a:endParaRPr>
          </a:p>
          <a:p>
            <a:pPr algn="r">
              <a:lnSpc>
                <a:spcPct val="100000"/>
              </a:lnSpc>
            </a:pPr>
            <a:r>
              <a:rPr b="0" lang="sv-SE" sz="1400" spc="-1" strike="noStrike">
                <a:solidFill>
                  <a:srgbClr val="000000"/>
                </a:solidFill>
                <a:latin typeface="Arial"/>
                <a:ea typeface="DejaVu Sans"/>
              </a:rPr>
              <a:t>Ingimar.Erlingsson@nrm.se</a:t>
            </a:r>
            <a:endParaRPr b="0" lang="sv-SE" sz="1400" spc="-1" strike="noStrike">
              <a:solidFill>
                <a:srgbClr val="ff4000"/>
              </a:solidFill>
              <a:latin typeface="Arial"/>
            </a:endParaRPr>
          </a:p>
          <a:p>
            <a:pPr>
              <a:lnSpc>
                <a:spcPct val="100000"/>
              </a:lnSpc>
            </a:pPr>
            <a:endParaRPr b="0" lang="sv-SE" sz="14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0" y="640080"/>
            <a:ext cx="91432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2400" spc="-1" strike="noStrike">
                <a:solidFill>
                  <a:srgbClr val="ffffff"/>
                </a:solidFill>
                <a:latin typeface="Arial"/>
                <a:ea typeface="DejaVu Sans"/>
              </a:rPr>
              <a:t>Implementing SeqDB at the Museum</a:t>
            </a:r>
            <a:endParaRPr b="0" lang="sv-SE" sz="2400" spc="-1" strike="noStrike">
              <a:solidFill>
                <a:srgbClr val="ff4000"/>
              </a:solidFill>
              <a:latin typeface="Arial"/>
            </a:endParaRPr>
          </a:p>
        </p:txBody>
      </p:sp>
      <p:sp>
        <p:nvSpPr>
          <p:cNvPr id="239" name="CustomShape 2"/>
          <p:cNvSpPr/>
          <p:nvPr/>
        </p:nvSpPr>
        <p:spPr>
          <a:xfrm>
            <a:off x="457200" y="1737360"/>
            <a:ext cx="8000280" cy="4357440"/>
          </a:xfrm>
          <a:prstGeom prst="rect">
            <a:avLst/>
          </a:prstGeom>
          <a:noFill/>
          <a:ln>
            <a:noFill/>
          </a:ln>
        </p:spPr>
        <p:style>
          <a:lnRef idx="0"/>
          <a:fillRef idx="0"/>
          <a:effectRef idx="0"/>
          <a:fontRef idx="minor"/>
        </p:style>
        <p:txBody>
          <a:bodyPr lIns="0" rIns="0" tIns="0" bIns="0">
            <a:normAutofit/>
          </a:bodyPr>
          <a:p>
            <a:pPr>
              <a:lnSpc>
                <a:spcPct val="100000"/>
              </a:lnSpc>
            </a:pPr>
            <a:r>
              <a:rPr b="1" lang="sv-SE" sz="2000" spc="-1" strike="noStrike">
                <a:solidFill>
                  <a:srgbClr val="000000"/>
                </a:solidFill>
                <a:latin typeface="Arial"/>
                <a:ea typeface="DejaVu Sans"/>
              </a:rPr>
              <a:t>G</a:t>
            </a:r>
            <a:r>
              <a:rPr b="0" lang="sv-SE" sz="2000" spc="-1" strike="noStrike">
                <a:solidFill>
                  <a:srgbClr val="000000"/>
                </a:solidFill>
                <a:latin typeface="Arial"/>
                <a:ea typeface="DejaVu Sans"/>
              </a:rPr>
              <a:t>athering requirements from </a:t>
            </a:r>
            <a:r>
              <a:rPr b="1" lang="sv-SE" sz="1800" spc="-1" strike="noStrike">
                <a:solidFill>
                  <a:srgbClr val="3333ff"/>
                </a:solidFill>
                <a:latin typeface="Arial"/>
                <a:ea typeface="WenQuanYi Micro Hei"/>
              </a:rPr>
              <a:t>CGI</a:t>
            </a:r>
            <a:r>
              <a:rPr b="0" lang="sv-SE" sz="2000" spc="-1" strike="noStrike">
                <a:solidFill>
                  <a:srgbClr val="000000"/>
                </a:solidFill>
                <a:latin typeface="Arial"/>
                <a:ea typeface="DejaVu Sans"/>
              </a:rPr>
              <a:t> and the DNA-Lab</a:t>
            </a:r>
            <a:endParaRPr b="0" lang="sv-SE" sz="20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Does SeqDB support our 3 use cases ?</a:t>
            </a:r>
            <a:endParaRPr b="0" lang="sv-SE" sz="1800" spc="-1" strike="noStrike">
              <a:solidFill>
                <a:srgbClr val="ff4000"/>
              </a:solidFill>
              <a:latin typeface="Arial"/>
            </a:endParaRPr>
          </a:p>
          <a:p>
            <a:pPr>
              <a:lnSpc>
                <a:spcPct val="100000"/>
              </a:lnSpc>
            </a:pPr>
            <a:endParaRPr b="0" lang="sv-SE" sz="1800" spc="-1" strike="noStrike">
              <a:solidFill>
                <a:srgbClr val="ff4000"/>
              </a:solidFill>
              <a:latin typeface="Arial"/>
            </a:endParaRPr>
          </a:p>
          <a:p>
            <a:pPr marL="342720" indent="-342000">
              <a:lnSpc>
                <a:spcPct val="100000"/>
              </a:lnSpc>
              <a:buClr>
                <a:srgbClr val="000000"/>
              </a:buClr>
              <a:buFont typeface="Times"/>
              <a:buChar char="•"/>
            </a:pPr>
            <a:r>
              <a:rPr b="0" lang="sv-SE" sz="2200" spc="-1" strike="noStrike">
                <a:solidFill>
                  <a:srgbClr val="000000"/>
                </a:solidFill>
                <a:latin typeface="Arial"/>
                <a:ea typeface="DejaVu Sans"/>
              </a:rPr>
              <a:t>Workshops with the ‘domain’-experts:</a:t>
            </a:r>
            <a:endParaRPr b="0" lang="sv-SE" sz="22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3333ff"/>
                </a:solidFill>
                <a:latin typeface="Arial"/>
                <a:ea typeface="DejaVu Sans"/>
              </a:rPr>
              <a:t>There has been a need to customize the software</a:t>
            </a:r>
            <a:endParaRPr b="0" lang="sv-SE" sz="1800" spc="-1" strike="noStrike">
              <a:solidFill>
                <a:srgbClr val="ff4000"/>
              </a:solidFill>
              <a:latin typeface="Arial"/>
            </a:endParaRPr>
          </a:p>
          <a:p>
            <a:pPr lvl="2" marL="1143000" indent="-227880">
              <a:lnSpc>
                <a:spcPct val="100000"/>
              </a:lnSpc>
              <a:buClr>
                <a:srgbClr val="000000"/>
              </a:buClr>
              <a:buFont typeface="Times"/>
              <a:buChar char="•"/>
            </a:pPr>
            <a:r>
              <a:rPr b="0" lang="sv-SE" sz="1800" spc="-1" strike="noStrike">
                <a:solidFill>
                  <a:srgbClr val="000000"/>
                </a:solidFill>
                <a:latin typeface="Arial"/>
                <a:ea typeface="WenQuanYi Micro Hei"/>
              </a:rPr>
              <a:t>Driver: ”</a:t>
            </a:r>
            <a:r>
              <a:rPr b="1" lang="sv-SE" sz="1800" spc="-1" strike="noStrike">
                <a:solidFill>
                  <a:srgbClr val="3333ff"/>
                </a:solidFill>
                <a:latin typeface="Arial"/>
                <a:ea typeface="WenQuanYi Micro Hei"/>
              </a:rPr>
              <a:t>The ’Bear’-project</a:t>
            </a:r>
            <a:r>
              <a:rPr b="0" lang="sv-SE" sz="1800" spc="-1" strike="noStrike">
                <a:solidFill>
                  <a:srgbClr val="000000"/>
                </a:solidFill>
                <a:latin typeface="Arial"/>
                <a:ea typeface="DejaVu Sans"/>
              </a:rPr>
              <a:t>”</a:t>
            </a:r>
            <a:endParaRPr b="0" lang="sv-SE" sz="1800" spc="-1" strike="noStrike">
              <a:solidFill>
                <a:srgbClr val="ff4000"/>
              </a:solidFill>
              <a:latin typeface="Arial"/>
            </a:endParaRPr>
          </a:p>
          <a:p>
            <a:pPr lvl="2" marL="1143000" indent="-227880">
              <a:lnSpc>
                <a:spcPct val="100000"/>
              </a:lnSpc>
              <a:buClr>
                <a:srgbClr val="000000"/>
              </a:buClr>
              <a:buFont typeface="Times"/>
              <a:buChar char="•"/>
            </a:pPr>
            <a:r>
              <a:rPr b="0" lang="sv-SE" sz="1800" spc="-1" strike="noStrike">
                <a:solidFill>
                  <a:srgbClr val="000000"/>
                </a:solidFill>
                <a:latin typeface="Arial"/>
                <a:ea typeface="DejaVu Sans"/>
              </a:rPr>
              <a:t>Work: requirements, development,locally deployed, Testing</a:t>
            </a:r>
            <a:endParaRPr b="0" lang="sv-SE" sz="1800" spc="-1" strike="noStrike">
              <a:solidFill>
                <a:srgbClr val="ff4000"/>
              </a:solidFill>
              <a:latin typeface="Arial"/>
            </a:endParaRPr>
          </a:p>
          <a:p>
            <a:pPr lvl="5" marL="1296000" indent="-216000">
              <a:lnSpc>
                <a:spcPct val="100000"/>
              </a:lnSpc>
              <a:buClr>
                <a:srgbClr val="000000"/>
              </a:buClr>
              <a:buSzPct val="45000"/>
              <a:buFont typeface="Wingdings" charset="2"/>
              <a:buChar char=""/>
            </a:pPr>
            <a:r>
              <a:rPr b="0" lang="sv-SE" sz="1800" spc="-1" strike="noStrike">
                <a:solidFill>
                  <a:srgbClr val="000000"/>
                </a:solidFill>
                <a:latin typeface="Arial"/>
                <a:ea typeface="DejaVu Sans"/>
              </a:rPr>
              <a:t>Infratructure; Installation at the Museum (backup)</a:t>
            </a:r>
            <a:endParaRPr b="0" lang="sv-SE" sz="1800" spc="-1" strike="noStrike">
              <a:solidFill>
                <a:srgbClr val="ff4000"/>
              </a:solidFill>
              <a:latin typeface="Arial"/>
            </a:endParaRPr>
          </a:p>
          <a:p>
            <a:pPr lvl="2" marL="1143000" indent="-227880">
              <a:lnSpc>
                <a:spcPct val="100000"/>
              </a:lnSpc>
              <a:buClr>
                <a:srgbClr val="000000"/>
              </a:buClr>
              <a:buFont typeface="Times"/>
              <a:buChar char="•"/>
            </a:pPr>
            <a:r>
              <a:rPr b="0" lang="sv-SE" sz="1800" spc="-1" strike="noStrike">
                <a:solidFill>
                  <a:srgbClr val="000000"/>
                </a:solidFill>
                <a:latin typeface="Arial"/>
                <a:ea typeface="DejaVu Sans"/>
              </a:rPr>
              <a:t>Support of: import of Genotypes, to view Genotypes (Alleles)</a:t>
            </a:r>
            <a:endParaRPr b="0" lang="sv-SE" sz="1800" spc="-1" strike="noStrike">
              <a:solidFill>
                <a:srgbClr val="ff4000"/>
              </a:solidFill>
              <a:latin typeface="Arial"/>
            </a:endParaRPr>
          </a:p>
          <a:p>
            <a:pPr lvl="2" marL="1143000" indent="-227880">
              <a:lnSpc>
                <a:spcPct val="100000"/>
              </a:lnSpc>
              <a:buClr>
                <a:srgbClr val="000000"/>
              </a:buClr>
              <a:buFont typeface="Times"/>
              <a:buChar char="•"/>
            </a:pPr>
            <a:r>
              <a:rPr b="0" lang="sv-SE" sz="1800" spc="-1" strike="noStrike">
                <a:solidFill>
                  <a:srgbClr val="000000"/>
                </a:solidFill>
                <a:latin typeface="Arial"/>
                <a:ea typeface="DejaVu Sans"/>
              </a:rPr>
              <a:t>Need for a public search-portal, for the Swedish EPA</a:t>
            </a:r>
            <a:endParaRPr b="0" lang="sv-SE" sz="1800" spc="-1" strike="noStrike">
              <a:solidFill>
                <a:srgbClr val="ff4000"/>
              </a:solidFill>
              <a:latin typeface="Arial"/>
            </a:endParaRPr>
          </a:p>
          <a:p>
            <a:pPr>
              <a:lnSpc>
                <a:spcPct val="100000"/>
              </a:lnSpc>
            </a:pPr>
            <a:endParaRPr b="0" lang="sv-SE" sz="1800" spc="-1" strike="noStrike">
              <a:solidFill>
                <a:srgbClr val="ff4000"/>
              </a:solidFill>
              <a:latin typeface="Arial"/>
            </a:endParaRPr>
          </a:p>
          <a:p>
            <a:pPr lvl="1" marL="742680" indent="-284760">
              <a:lnSpc>
                <a:spcPct val="100000"/>
              </a:lnSpc>
              <a:buClr>
                <a:srgbClr val="000000"/>
              </a:buClr>
              <a:buFont typeface="Times"/>
              <a:buChar char="•"/>
            </a:pPr>
            <a:r>
              <a:rPr b="1" lang="sv-SE" sz="1800" spc="-1" strike="noStrike">
                <a:solidFill>
                  <a:srgbClr val="000000"/>
                </a:solidFill>
                <a:latin typeface="Arial"/>
                <a:ea typeface="DejaVu Sans"/>
              </a:rPr>
              <a:t>Our Customization: </a:t>
            </a:r>
            <a:endParaRPr b="0" lang="sv-SE" sz="1800" spc="-1" strike="noStrike">
              <a:solidFill>
                <a:srgbClr val="ff4000"/>
              </a:solidFill>
              <a:latin typeface="Arial"/>
            </a:endParaRPr>
          </a:p>
          <a:p>
            <a:pPr lvl="2" marL="1143000" indent="-227880">
              <a:lnSpc>
                <a:spcPct val="100000"/>
              </a:lnSpc>
              <a:buClr>
                <a:srgbClr val="000000"/>
              </a:buClr>
              <a:buFont typeface="Times"/>
              <a:buChar char="•"/>
            </a:pPr>
            <a:r>
              <a:rPr b="0" lang="sv-SE" sz="1800" spc="-1" strike="noStrike">
                <a:solidFill>
                  <a:srgbClr val="000000"/>
                </a:solidFill>
                <a:latin typeface="Arial"/>
                <a:ea typeface="DejaVu Sans"/>
              </a:rPr>
              <a:t>Integrated and developed support for a </a:t>
            </a:r>
            <a:endParaRPr b="0" lang="sv-SE" sz="1800" spc="-1" strike="noStrike">
              <a:solidFill>
                <a:srgbClr val="ff4000"/>
              </a:solidFill>
              <a:latin typeface="Arial"/>
            </a:endParaRPr>
          </a:p>
          <a:p>
            <a:pPr lvl="5" marL="1296000" indent="-215640">
              <a:lnSpc>
                <a:spcPct val="100000"/>
              </a:lnSpc>
              <a:buClr>
                <a:srgbClr val="000000"/>
              </a:buClr>
              <a:buSzPct val="45000"/>
              <a:buFont typeface="Wingdings" charset="2"/>
              <a:buChar char=""/>
            </a:pPr>
            <a:r>
              <a:rPr b="0" lang="sv-SE" sz="1800" spc="-1" strike="noStrike">
                <a:solidFill>
                  <a:srgbClr val="000000"/>
                </a:solidFill>
                <a:latin typeface="Arial"/>
                <a:ea typeface="DejaVu Sans"/>
              </a:rPr>
              <a:t>Micronic scanner, Rack with 96 wells - </a:t>
            </a:r>
            <a:r>
              <a:rPr b="1" lang="sv-SE" sz="1800" spc="-1" strike="noStrike">
                <a:solidFill>
                  <a:srgbClr val="000000"/>
                </a:solidFill>
                <a:latin typeface="Arial"/>
                <a:ea typeface="DejaVu Sans"/>
              </a:rPr>
              <a:t>preprinted</a:t>
            </a:r>
            <a:r>
              <a:rPr b="0" lang="sv-SE" sz="1800" spc="-1" strike="noStrike">
                <a:solidFill>
                  <a:srgbClr val="000000"/>
                </a:solidFill>
                <a:latin typeface="Arial"/>
                <a:ea typeface="DejaVu Sans"/>
              </a:rPr>
              <a:t> viles  </a:t>
            </a:r>
            <a:endParaRPr b="0" lang="sv-SE" sz="1800" spc="-1" strike="noStrike">
              <a:solidFill>
                <a:srgbClr val="ff4000"/>
              </a:solidFill>
              <a:latin typeface="Arial"/>
            </a:endParaRPr>
          </a:p>
          <a:p>
            <a:pPr lvl="4" marL="1080000" indent="-215640">
              <a:lnSpc>
                <a:spcPct val="100000"/>
              </a:lnSpc>
              <a:buClr>
                <a:srgbClr val="000000"/>
              </a:buClr>
              <a:buSzPct val="45000"/>
              <a:buFont typeface="Wingdings" charset="2"/>
              <a:buChar char=""/>
            </a:pPr>
            <a:r>
              <a:rPr b="0" lang="sv-SE" sz="1800" spc="-1" strike="noStrike">
                <a:solidFill>
                  <a:srgbClr val="000000"/>
                </a:solidFill>
                <a:latin typeface="Arial"/>
                <a:ea typeface="DejaVu Sans"/>
              </a:rPr>
              <a:t>DevOps : We have packaged the SeqDB with Docker.</a:t>
            </a:r>
            <a:endParaRPr b="0" lang="sv-SE" sz="1800" spc="-1" strike="noStrike">
              <a:solidFill>
                <a:srgbClr val="ff4000"/>
              </a:solidFill>
              <a:latin typeface="Arial"/>
            </a:endParaRPr>
          </a:p>
          <a:p>
            <a:pPr lvl="5" marL="1296000" indent="-215640">
              <a:lnSpc>
                <a:spcPct val="100000"/>
              </a:lnSpc>
              <a:buClr>
                <a:srgbClr val="000000"/>
              </a:buClr>
              <a:buSzPct val="45000"/>
              <a:buFont typeface="Wingdings" charset="2"/>
              <a:buChar char=""/>
            </a:pPr>
            <a:r>
              <a:rPr b="0" lang="sv-SE" sz="1800" spc="-1" strike="noStrike">
                <a:solidFill>
                  <a:srgbClr val="000000"/>
                </a:solidFill>
                <a:latin typeface="Arial"/>
                <a:ea typeface="DejaVu Sans"/>
              </a:rPr>
              <a:t>Driver : A harmonized production environment</a:t>
            </a:r>
            <a:endParaRPr b="0" lang="sv-SE" sz="1800" spc="-1" strike="noStrike">
              <a:solidFill>
                <a:srgbClr val="ff4000"/>
              </a:solidFill>
              <a:latin typeface="Arial"/>
            </a:endParaRPr>
          </a:p>
          <a:p>
            <a:pPr>
              <a:lnSpc>
                <a:spcPct val="100000"/>
              </a:lnSpc>
            </a:pPr>
            <a:endParaRPr b="0" lang="sv-SE" sz="1800" spc="-1" strike="noStrike">
              <a:solidFill>
                <a:srgbClr val="ff4000"/>
              </a:solidFill>
              <a:latin typeface="Arial"/>
            </a:endParaRPr>
          </a:p>
          <a:p>
            <a:pPr>
              <a:lnSpc>
                <a:spcPct val="100000"/>
              </a:lnSpc>
            </a:pPr>
            <a:endParaRPr b="0" lang="sv-SE"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40" name="CustomShape 1"/>
          <p:cNvSpPr/>
          <p:nvPr/>
        </p:nvSpPr>
        <p:spPr>
          <a:xfrm>
            <a:off x="0" y="548640"/>
            <a:ext cx="91432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2400" spc="-1" strike="noStrike">
                <a:solidFill>
                  <a:srgbClr val="ffffff"/>
                </a:solidFill>
                <a:latin typeface="Arial"/>
                <a:ea typeface="DejaVu Sans"/>
              </a:rPr>
              <a:t>A physical archive and a digital archive</a:t>
            </a:r>
            <a:endParaRPr b="0" lang="sv-SE" sz="2400" spc="-1" strike="noStrike">
              <a:solidFill>
                <a:srgbClr val="ff4000"/>
              </a:solidFill>
              <a:latin typeface="Arial"/>
            </a:endParaRPr>
          </a:p>
        </p:txBody>
      </p:sp>
      <p:sp>
        <p:nvSpPr>
          <p:cNvPr id="241" name="CustomShape 2"/>
          <p:cNvSpPr/>
          <p:nvPr/>
        </p:nvSpPr>
        <p:spPr>
          <a:xfrm>
            <a:off x="685800" y="2285640"/>
            <a:ext cx="7771680" cy="3809160"/>
          </a:xfrm>
          <a:prstGeom prst="rect">
            <a:avLst/>
          </a:prstGeom>
          <a:noFill/>
          <a:ln>
            <a:noFill/>
          </a:ln>
        </p:spPr>
        <p:style>
          <a:lnRef idx="0"/>
          <a:fillRef idx="0"/>
          <a:effectRef idx="0"/>
          <a:fontRef idx="minor"/>
        </p:style>
        <p:txBody>
          <a:bodyPr lIns="0" rIns="0" tIns="0" bIns="0">
            <a:normAutofit/>
          </a:bodyPr>
          <a:p>
            <a:pPr marL="342720" indent="-342000">
              <a:lnSpc>
                <a:spcPct val="100000"/>
              </a:lnSpc>
              <a:buClr>
                <a:srgbClr val="000000"/>
              </a:buClr>
              <a:buFont typeface="Times"/>
              <a:buChar char="•"/>
            </a:pPr>
            <a:r>
              <a:rPr b="0" lang="sv-SE" sz="2000" spc="-1" strike="noStrike">
                <a:solidFill>
                  <a:srgbClr val="000000"/>
                </a:solidFill>
                <a:latin typeface="Arial"/>
                <a:ea typeface="DejaVu Sans"/>
              </a:rPr>
              <a:t>The Physical Archive </a:t>
            </a:r>
            <a:endParaRPr b="0" lang="sv-SE" sz="20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Short description</a:t>
            </a:r>
            <a:endParaRPr b="0" lang="sv-SE" sz="1800" spc="-1" strike="noStrike">
              <a:solidFill>
                <a:srgbClr val="ff4000"/>
              </a:solidFill>
              <a:latin typeface="Arial"/>
            </a:endParaRPr>
          </a:p>
          <a:p>
            <a:pPr>
              <a:lnSpc>
                <a:spcPct val="100000"/>
              </a:lnSpc>
            </a:pPr>
            <a:endParaRPr b="0" lang="sv-SE" sz="18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The Digital Archive </a:t>
            </a:r>
            <a:endParaRPr b="0" lang="sv-SE" sz="20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Short description</a:t>
            </a:r>
            <a:endParaRPr b="0" lang="sv-SE"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914400" y="457200"/>
            <a:ext cx="7771680" cy="456480"/>
          </a:xfrm>
          <a:prstGeom prst="rect">
            <a:avLst/>
          </a:prstGeom>
          <a:noFill/>
          <a:ln>
            <a:noFill/>
          </a:ln>
        </p:spPr>
        <p:style>
          <a:lnRef idx="0"/>
          <a:fillRef idx="0"/>
          <a:effectRef idx="0"/>
          <a:fontRef idx="minor"/>
        </p:style>
        <p:txBody>
          <a:bodyPr lIns="0" rIns="0" tIns="0" bIns="0" anchor="ctr">
            <a:noAutofit/>
          </a:bodyPr>
          <a:p>
            <a:pPr>
              <a:lnSpc>
                <a:spcPct val="100000"/>
              </a:lnSpc>
            </a:pPr>
            <a:r>
              <a:rPr b="1" lang="sv-SE" sz="2400" spc="-1" strike="noStrike">
                <a:solidFill>
                  <a:srgbClr val="ffffff"/>
                </a:solidFill>
                <a:latin typeface="Arial"/>
                <a:ea typeface="DejaVu Sans"/>
              </a:rPr>
              <a:t>CGI – project : The Bear-project </a:t>
            </a:r>
            <a:endParaRPr b="0" lang="sv-SE" sz="2400" spc="-1" strike="noStrike">
              <a:solidFill>
                <a:srgbClr val="ff4000"/>
              </a:solidFill>
              <a:latin typeface="Arial"/>
            </a:endParaRPr>
          </a:p>
        </p:txBody>
      </p:sp>
      <p:sp>
        <p:nvSpPr>
          <p:cNvPr id="243" name="CustomShape 2"/>
          <p:cNvSpPr/>
          <p:nvPr/>
        </p:nvSpPr>
        <p:spPr>
          <a:xfrm>
            <a:off x="685800" y="2521800"/>
            <a:ext cx="7771680" cy="3809160"/>
          </a:xfrm>
          <a:prstGeom prst="rect">
            <a:avLst/>
          </a:prstGeom>
          <a:noFill/>
          <a:ln>
            <a:noFill/>
          </a:ln>
        </p:spPr>
        <p:style>
          <a:lnRef idx="0"/>
          <a:fillRef idx="0"/>
          <a:effectRef idx="0"/>
          <a:fontRef idx="minor"/>
        </p:style>
        <p:txBody>
          <a:bodyPr lIns="0" rIns="0" tIns="0" bIns="0">
            <a:normAutofit/>
          </a:bodyPr>
          <a:p>
            <a:pPr marL="342720" indent="-342000">
              <a:lnSpc>
                <a:spcPct val="100000"/>
              </a:lnSpc>
              <a:buClr>
                <a:srgbClr val="000000"/>
              </a:buClr>
              <a:buFont typeface="Times"/>
              <a:buChar char="•"/>
            </a:pPr>
            <a:r>
              <a:rPr b="0" lang="sv-SE" sz="2000" spc="-1" strike="noStrike">
                <a:solidFill>
                  <a:srgbClr val="000000"/>
                </a:solidFill>
                <a:latin typeface="Arial"/>
                <a:ea typeface="DejaVu Sans"/>
              </a:rPr>
              <a:t>Monitoring the scandinavian brown bear population</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Citizen science</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Genotype data</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Provide basis for management decision</a:t>
            </a:r>
            <a:endParaRPr b="0" lang="sv-SE" sz="2000" spc="-1" strike="noStrike">
              <a:solidFill>
                <a:srgbClr val="ff4000"/>
              </a:solidFill>
              <a:latin typeface="Arial"/>
            </a:endParaRPr>
          </a:p>
        </p:txBody>
      </p:sp>
      <p:grpSp>
        <p:nvGrpSpPr>
          <p:cNvPr id="244" name="Group 3"/>
          <p:cNvGrpSpPr/>
          <p:nvPr/>
        </p:nvGrpSpPr>
        <p:grpSpPr>
          <a:xfrm>
            <a:off x="6321240" y="4471200"/>
            <a:ext cx="2106720" cy="1349280"/>
            <a:chOff x="6321240" y="4471200"/>
            <a:chExt cx="2106720" cy="1349280"/>
          </a:xfrm>
        </p:grpSpPr>
        <p:pic>
          <p:nvPicPr>
            <p:cNvPr id="245" name="Picture 6" descr=""/>
            <p:cNvPicPr/>
            <p:nvPr/>
          </p:nvPicPr>
          <p:blipFill>
            <a:blip r:embed="rId1"/>
            <a:stretch/>
          </p:blipFill>
          <p:spPr>
            <a:xfrm>
              <a:off x="6321240" y="4471200"/>
              <a:ext cx="1582920" cy="1231920"/>
            </a:xfrm>
            <a:prstGeom prst="rect">
              <a:avLst/>
            </a:prstGeom>
            <a:ln>
              <a:noFill/>
            </a:ln>
          </p:spPr>
        </p:pic>
        <p:pic>
          <p:nvPicPr>
            <p:cNvPr id="246" name="Picture 6" descr=""/>
            <p:cNvPicPr/>
            <p:nvPr/>
          </p:nvPicPr>
          <p:blipFill>
            <a:blip r:embed="rId2"/>
            <a:stretch/>
          </p:blipFill>
          <p:spPr>
            <a:xfrm>
              <a:off x="7135560" y="4875840"/>
              <a:ext cx="1292400" cy="944640"/>
            </a:xfrm>
            <a:prstGeom prst="rect">
              <a:avLst/>
            </a:prstGeom>
            <a:ln>
              <a:noFill/>
            </a:ln>
          </p:spPr>
        </p:pic>
        <p:sp>
          <p:nvSpPr>
            <p:cNvPr id="247" name="CustomShape 4"/>
            <p:cNvSpPr/>
            <p:nvPr/>
          </p:nvSpPr>
          <p:spPr>
            <a:xfrm>
              <a:off x="7372800" y="5163840"/>
              <a:ext cx="817920" cy="364320"/>
            </a:xfrm>
            <a:prstGeom prst="rect">
              <a:avLst/>
            </a:prstGeom>
            <a:noFill/>
            <a:ln>
              <a:noFill/>
            </a:ln>
          </p:spPr>
          <p:style>
            <a:lnRef idx="0"/>
            <a:fillRef idx="0"/>
            <a:effectRef idx="0"/>
            <a:fontRef idx="minor"/>
          </p:style>
          <p:txBody>
            <a:bodyPr wrap="none" lIns="90000" rIns="90000" tIns="45000" bIns="45000">
              <a:noAutofit/>
            </a:bodyPr>
            <a:p>
              <a:pPr algn="ctr">
                <a:lnSpc>
                  <a:spcPct val="100000"/>
                </a:lnSpc>
              </a:pPr>
              <a:r>
                <a:rPr b="1" lang="sv-SE" sz="1800" spc="41" strike="noStrike">
                  <a:solidFill>
                    <a:srgbClr val="e0322d"/>
                  </a:solidFill>
                  <a:latin typeface="Arial Narrow"/>
                  <a:ea typeface="ＭＳ Ｐゴシック"/>
                </a:rPr>
                <a:t>SeqDB</a:t>
              </a:r>
              <a:endParaRPr b="0" lang="sv-SE" sz="1800" spc="-1" strike="noStrike">
                <a:solidFill>
                  <a:srgbClr val="ff4000"/>
                </a:solidFill>
                <a:latin typeface="Arial"/>
              </a:endParaRPr>
            </a:p>
          </p:txBody>
        </p:sp>
      </p:grpSp>
      <p:sp>
        <p:nvSpPr>
          <p:cNvPr id="248" name="CustomShape 5"/>
          <p:cNvSpPr/>
          <p:nvPr/>
        </p:nvSpPr>
        <p:spPr>
          <a:xfrm>
            <a:off x="685800" y="4359960"/>
            <a:ext cx="4033080" cy="364320"/>
          </a:xfrm>
          <a:prstGeom prst="rect">
            <a:avLst/>
          </a:prstGeom>
          <a:noFill/>
          <a:ln>
            <a:noFill/>
          </a:ln>
        </p:spPr>
        <p:style>
          <a:lnRef idx="0"/>
          <a:fillRef idx="0"/>
          <a:effectRef idx="0"/>
          <a:fontRef idx="minor"/>
        </p:style>
        <p:txBody>
          <a:bodyPr lIns="90000" rIns="90000" tIns="45000" bIns="45000">
            <a:noAutofit/>
          </a:bodyPr>
          <a:p>
            <a:pPr marL="285840" indent="-285120">
              <a:lnSpc>
                <a:spcPct val="100000"/>
              </a:lnSpc>
              <a:buClr>
                <a:srgbClr val="000000"/>
              </a:buClr>
              <a:buFont typeface="Wingdings" charset="2"/>
              <a:buChar char=""/>
            </a:pPr>
            <a:r>
              <a:rPr b="0" lang="sv-SE" sz="1800" spc="-1" strike="noStrike">
                <a:solidFill>
                  <a:srgbClr val="000000"/>
                </a:solidFill>
                <a:latin typeface="Arial"/>
                <a:ea typeface="DejaVu Sans"/>
              </a:rPr>
              <a:t>Metadata from other data base</a:t>
            </a:r>
            <a:endParaRPr b="0" lang="sv-SE" sz="1800" spc="-1" strike="noStrike">
              <a:solidFill>
                <a:srgbClr val="ff4000"/>
              </a:solidFill>
              <a:latin typeface="Arial"/>
            </a:endParaRPr>
          </a:p>
        </p:txBody>
      </p:sp>
      <p:sp>
        <p:nvSpPr>
          <p:cNvPr id="249" name="CustomShape 6"/>
          <p:cNvSpPr/>
          <p:nvPr/>
        </p:nvSpPr>
        <p:spPr>
          <a:xfrm>
            <a:off x="685800" y="4936320"/>
            <a:ext cx="3583080" cy="364320"/>
          </a:xfrm>
          <a:prstGeom prst="rect">
            <a:avLst/>
          </a:prstGeom>
          <a:noFill/>
          <a:ln>
            <a:noFill/>
          </a:ln>
        </p:spPr>
        <p:style>
          <a:lnRef idx="0"/>
          <a:fillRef idx="0"/>
          <a:effectRef idx="0"/>
          <a:fontRef idx="minor"/>
        </p:style>
        <p:txBody>
          <a:bodyPr lIns="90000" rIns="90000" tIns="45000" bIns="45000">
            <a:noAutofit/>
          </a:bodyPr>
          <a:p>
            <a:pPr marL="285840" indent="-285120">
              <a:lnSpc>
                <a:spcPct val="100000"/>
              </a:lnSpc>
              <a:buClr>
                <a:srgbClr val="000000"/>
              </a:buClr>
              <a:buFont typeface="Wingdings" charset="2"/>
              <a:buChar char=""/>
            </a:pPr>
            <a:r>
              <a:rPr b="0" lang="sv-SE" sz="1800" spc="-1" strike="noStrike">
                <a:solidFill>
                  <a:srgbClr val="000000"/>
                </a:solidFill>
                <a:latin typeface="Arial"/>
                <a:ea typeface="DejaVu Sans"/>
              </a:rPr>
              <a:t>Genotype data</a:t>
            </a:r>
            <a:endParaRPr b="0" lang="sv-SE" sz="1800" spc="-1" strike="noStrike">
              <a:solidFill>
                <a:srgbClr val="ff4000"/>
              </a:solidFill>
              <a:latin typeface="Arial"/>
            </a:endParaRPr>
          </a:p>
        </p:txBody>
      </p:sp>
      <p:sp>
        <p:nvSpPr>
          <p:cNvPr id="250" name="CustomShape 7"/>
          <p:cNvSpPr/>
          <p:nvPr/>
        </p:nvSpPr>
        <p:spPr>
          <a:xfrm>
            <a:off x="685800" y="5547240"/>
            <a:ext cx="4446000" cy="364320"/>
          </a:xfrm>
          <a:prstGeom prst="rect">
            <a:avLst/>
          </a:prstGeom>
          <a:noFill/>
          <a:ln>
            <a:noFill/>
          </a:ln>
        </p:spPr>
        <p:style>
          <a:lnRef idx="0"/>
          <a:fillRef idx="0"/>
          <a:effectRef idx="0"/>
          <a:fontRef idx="minor"/>
        </p:style>
        <p:txBody>
          <a:bodyPr lIns="90000" rIns="90000" tIns="45000" bIns="45000">
            <a:noAutofit/>
          </a:bodyPr>
          <a:p>
            <a:pPr marL="285840" indent="-285120">
              <a:lnSpc>
                <a:spcPct val="100000"/>
              </a:lnSpc>
              <a:buClr>
                <a:srgbClr val="000000"/>
              </a:buClr>
              <a:buFont typeface="Wingdings" charset="2"/>
              <a:buChar char=""/>
            </a:pPr>
            <a:r>
              <a:rPr b="0" lang="sv-SE" sz="1800" spc="-1" strike="noStrike">
                <a:solidFill>
                  <a:srgbClr val="000000"/>
                </a:solidFill>
                <a:latin typeface="Arial"/>
                <a:ea typeface="DejaVu Sans"/>
              </a:rPr>
              <a:t>Physical storage information (DNA)</a:t>
            </a:r>
            <a:endParaRPr b="0" lang="sv-SE" sz="1800" spc="-1" strike="noStrike">
              <a:solidFill>
                <a:srgbClr val="ff4000"/>
              </a:solidFill>
              <a:latin typeface="Arial"/>
            </a:endParaRPr>
          </a:p>
        </p:txBody>
      </p:sp>
      <p:sp>
        <p:nvSpPr>
          <p:cNvPr id="251" name="CustomShape 8"/>
          <p:cNvSpPr/>
          <p:nvPr/>
        </p:nvSpPr>
        <p:spPr>
          <a:xfrm>
            <a:off x="4800600" y="4588920"/>
            <a:ext cx="1165320" cy="21492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52" name="CustomShape 9"/>
          <p:cNvSpPr/>
          <p:nvPr/>
        </p:nvSpPr>
        <p:spPr>
          <a:xfrm flipV="1">
            <a:off x="4846320" y="5546160"/>
            <a:ext cx="1179720" cy="18396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53" name="CustomShape 10"/>
          <p:cNvSpPr/>
          <p:nvPr/>
        </p:nvSpPr>
        <p:spPr>
          <a:xfrm>
            <a:off x="4795560" y="5127480"/>
            <a:ext cx="1170360" cy="4500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54" name="CustomShape 11"/>
          <p:cNvSpPr/>
          <p:nvPr/>
        </p:nvSpPr>
        <p:spPr>
          <a:xfrm>
            <a:off x="1214280" y="1745640"/>
            <a:ext cx="1056240" cy="564840"/>
          </a:xfrm>
          <a:custGeom>
            <a:avLst/>
            <a:gdLst/>
            <a:ahLst/>
            <a:rect l="l" t="t" r="r" b="b"/>
            <a:pathLst>
              <a:path w="1042" h="571">
                <a:moveTo>
                  <a:pt x="804" y="39"/>
                </a:moveTo>
                <a:lnTo>
                  <a:pt x="822" y="44"/>
                </a:lnTo>
                <a:lnTo>
                  <a:pt x="840" y="49"/>
                </a:lnTo>
                <a:lnTo>
                  <a:pt x="849" y="46"/>
                </a:lnTo>
                <a:lnTo>
                  <a:pt x="853" y="45"/>
                </a:lnTo>
                <a:lnTo>
                  <a:pt x="854" y="45"/>
                </a:lnTo>
                <a:lnTo>
                  <a:pt x="861" y="40"/>
                </a:lnTo>
                <a:lnTo>
                  <a:pt x="864" y="39"/>
                </a:lnTo>
                <a:lnTo>
                  <a:pt x="865" y="39"/>
                </a:lnTo>
                <a:lnTo>
                  <a:pt x="875" y="40"/>
                </a:lnTo>
                <a:lnTo>
                  <a:pt x="885" y="42"/>
                </a:lnTo>
                <a:lnTo>
                  <a:pt x="888" y="51"/>
                </a:lnTo>
                <a:lnTo>
                  <a:pt x="887" y="60"/>
                </a:lnTo>
                <a:lnTo>
                  <a:pt x="885" y="75"/>
                </a:lnTo>
                <a:lnTo>
                  <a:pt x="887" y="82"/>
                </a:lnTo>
                <a:lnTo>
                  <a:pt x="892" y="88"/>
                </a:lnTo>
                <a:lnTo>
                  <a:pt x="899" y="96"/>
                </a:lnTo>
                <a:lnTo>
                  <a:pt x="908" y="102"/>
                </a:lnTo>
                <a:lnTo>
                  <a:pt x="910" y="107"/>
                </a:lnTo>
                <a:lnTo>
                  <a:pt x="917" y="110"/>
                </a:lnTo>
                <a:lnTo>
                  <a:pt x="923" y="116"/>
                </a:lnTo>
                <a:lnTo>
                  <a:pt x="931" y="119"/>
                </a:lnTo>
                <a:lnTo>
                  <a:pt x="934" y="124"/>
                </a:lnTo>
                <a:lnTo>
                  <a:pt x="938" y="130"/>
                </a:lnTo>
                <a:lnTo>
                  <a:pt x="943" y="136"/>
                </a:lnTo>
                <a:lnTo>
                  <a:pt x="948" y="139"/>
                </a:lnTo>
                <a:lnTo>
                  <a:pt x="951" y="146"/>
                </a:lnTo>
                <a:lnTo>
                  <a:pt x="956" y="149"/>
                </a:lnTo>
                <a:lnTo>
                  <a:pt x="960" y="158"/>
                </a:lnTo>
                <a:lnTo>
                  <a:pt x="970" y="164"/>
                </a:lnTo>
                <a:lnTo>
                  <a:pt x="974" y="167"/>
                </a:lnTo>
                <a:lnTo>
                  <a:pt x="979" y="169"/>
                </a:lnTo>
                <a:lnTo>
                  <a:pt x="989" y="172"/>
                </a:lnTo>
                <a:lnTo>
                  <a:pt x="997" y="177"/>
                </a:lnTo>
                <a:lnTo>
                  <a:pt x="1007" y="181"/>
                </a:lnTo>
                <a:lnTo>
                  <a:pt x="1027" y="187"/>
                </a:lnTo>
                <a:lnTo>
                  <a:pt x="1034" y="195"/>
                </a:lnTo>
                <a:lnTo>
                  <a:pt x="1041" y="199"/>
                </a:lnTo>
                <a:lnTo>
                  <a:pt x="1041" y="204"/>
                </a:lnTo>
                <a:lnTo>
                  <a:pt x="1039" y="211"/>
                </a:lnTo>
                <a:lnTo>
                  <a:pt x="1038" y="218"/>
                </a:lnTo>
                <a:lnTo>
                  <a:pt x="1036" y="223"/>
                </a:lnTo>
                <a:lnTo>
                  <a:pt x="1028" y="230"/>
                </a:lnTo>
                <a:lnTo>
                  <a:pt x="1016" y="236"/>
                </a:lnTo>
                <a:lnTo>
                  <a:pt x="1004" y="239"/>
                </a:lnTo>
                <a:lnTo>
                  <a:pt x="993" y="241"/>
                </a:lnTo>
                <a:lnTo>
                  <a:pt x="990" y="245"/>
                </a:lnTo>
                <a:lnTo>
                  <a:pt x="988" y="249"/>
                </a:lnTo>
                <a:lnTo>
                  <a:pt x="986" y="253"/>
                </a:lnTo>
                <a:lnTo>
                  <a:pt x="983" y="255"/>
                </a:lnTo>
                <a:lnTo>
                  <a:pt x="945" y="254"/>
                </a:lnTo>
                <a:lnTo>
                  <a:pt x="908" y="254"/>
                </a:lnTo>
                <a:lnTo>
                  <a:pt x="897" y="257"/>
                </a:lnTo>
                <a:lnTo>
                  <a:pt x="887" y="262"/>
                </a:lnTo>
                <a:lnTo>
                  <a:pt x="877" y="265"/>
                </a:lnTo>
                <a:lnTo>
                  <a:pt x="866" y="268"/>
                </a:lnTo>
                <a:lnTo>
                  <a:pt x="841" y="262"/>
                </a:lnTo>
                <a:lnTo>
                  <a:pt x="831" y="264"/>
                </a:lnTo>
                <a:lnTo>
                  <a:pt x="822" y="265"/>
                </a:lnTo>
                <a:lnTo>
                  <a:pt x="806" y="266"/>
                </a:lnTo>
                <a:lnTo>
                  <a:pt x="798" y="266"/>
                </a:lnTo>
                <a:lnTo>
                  <a:pt x="787" y="266"/>
                </a:lnTo>
                <a:lnTo>
                  <a:pt x="774" y="266"/>
                </a:lnTo>
                <a:lnTo>
                  <a:pt x="757" y="267"/>
                </a:lnTo>
                <a:lnTo>
                  <a:pt x="736" y="278"/>
                </a:lnTo>
                <a:lnTo>
                  <a:pt x="723" y="277"/>
                </a:lnTo>
                <a:lnTo>
                  <a:pt x="709" y="278"/>
                </a:lnTo>
                <a:lnTo>
                  <a:pt x="699" y="285"/>
                </a:lnTo>
                <a:lnTo>
                  <a:pt x="693" y="289"/>
                </a:lnTo>
                <a:lnTo>
                  <a:pt x="687" y="291"/>
                </a:lnTo>
                <a:lnTo>
                  <a:pt x="661" y="292"/>
                </a:lnTo>
                <a:lnTo>
                  <a:pt x="648" y="296"/>
                </a:lnTo>
                <a:lnTo>
                  <a:pt x="639" y="301"/>
                </a:lnTo>
                <a:lnTo>
                  <a:pt x="621" y="316"/>
                </a:lnTo>
                <a:lnTo>
                  <a:pt x="611" y="343"/>
                </a:lnTo>
                <a:lnTo>
                  <a:pt x="605" y="370"/>
                </a:lnTo>
                <a:lnTo>
                  <a:pt x="599" y="456"/>
                </a:lnTo>
                <a:lnTo>
                  <a:pt x="600" y="480"/>
                </a:lnTo>
                <a:lnTo>
                  <a:pt x="603" y="497"/>
                </a:lnTo>
                <a:lnTo>
                  <a:pt x="606" y="503"/>
                </a:lnTo>
                <a:lnTo>
                  <a:pt x="613" y="508"/>
                </a:lnTo>
                <a:lnTo>
                  <a:pt x="622" y="511"/>
                </a:lnTo>
                <a:lnTo>
                  <a:pt x="635" y="513"/>
                </a:lnTo>
                <a:lnTo>
                  <a:pt x="654" y="517"/>
                </a:lnTo>
                <a:lnTo>
                  <a:pt x="667" y="521"/>
                </a:lnTo>
                <a:lnTo>
                  <a:pt x="672" y="523"/>
                </a:lnTo>
                <a:lnTo>
                  <a:pt x="674" y="523"/>
                </a:lnTo>
                <a:lnTo>
                  <a:pt x="677" y="526"/>
                </a:lnTo>
                <a:lnTo>
                  <a:pt x="683" y="529"/>
                </a:lnTo>
                <a:lnTo>
                  <a:pt x="687" y="530"/>
                </a:lnTo>
                <a:lnTo>
                  <a:pt x="690" y="531"/>
                </a:lnTo>
                <a:lnTo>
                  <a:pt x="698" y="538"/>
                </a:lnTo>
                <a:lnTo>
                  <a:pt x="700" y="540"/>
                </a:lnTo>
                <a:lnTo>
                  <a:pt x="698" y="540"/>
                </a:lnTo>
                <a:lnTo>
                  <a:pt x="691" y="539"/>
                </a:lnTo>
                <a:lnTo>
                  <a:pt x="680" y="539"/>
                </a:lnTo>
                <a:lnTo>
                  <a:pt x="662" y="540"/>
                </a:lnTo>
                <a:lnTo>
                  <a:pt x="644" y="543"/>
                </a:lnTo>
                <a:lnTo>
                  <a:pt x="625" y="542"/>
                </a:lnTo>
                <a:lnTo>
                  <a:pt x="598" y="543"/>
                </a:lnTo>
                <a:lnTo>
                  <a:pt x="570" y="546"/>
                </a:lnTo>
                <a:lnTo>
                  <a:pt x="556" y="544"/>
                </a:lnTo>
                <a:lnTo>
                  <a:pt x="547" y="541"/>
                </a:lnTo>
                <a:lnTo>
                  <a:pt x="540" y="536"/>
                </a:lnTo>
                <a:lnTo>
                  <a:pt x="528" y="532"/>
                </a:lnTo>
                <a:lnTo>
                  <a:pt x="521" y="530"/>
                </a:lnTo>
                <a:lnTo>
                  <a:pt x="512" y="528"/>
                </a:lnTo>
                <a:lnTo>
                  <a:pt x="505" y="527"/>
                </a:lnTo>
                <a:lnTo>
                  <a:pt x="503" y="527"/>
                </a:lnTo>
                <a:lnTo>
                  <a:pt x="500" y="523"/>
                </a:lnTo>
                <a:lnTo>
                  <a:pt x="496" y="522"/>
                </a:lnTo>
                <a:lnTo>
                  <a:pt x="487" y="521"/>
                </a:lnTo>
                <a:lnTo>
                  <a:pt x="479" y="505"/>
                </a:lnTo>
                <a:lnTo>
                  <a:pt x="474" y="497"/>
                </a:lnTo>
                <a:lnTo>
                  <a:pt x="467" y="491"/>
                </a:lnTo>
                <a:lnTo>
                  <a:pt x="462" y="476"/>
                </a:lnTo>
                <a:lnTo>
                  <a:pt x="453" y="463"/>
                </a:lnTo>
                <a:lnTo>
                  <a:pt x="447" y="438"/>
                </a:lnTo>
                <a:lnTo>
                  <a:pt x="443" y="425"/>
                </a:lnTo>
                <a:lnTo>
                  <a:pt x="438" y="413"/>
                </a:lnTo>
                <a:lnTo>
                  <a:pt x="435" y="403"/>
                </a:lnTo>
                <a:lnTo>
                  <a:pt x="434" y="399"/>
                </a:lnTo>
                <a:lnTo>
                  <a:pt x="434" y="397"/>
                </a:lnTo>
                <a:lnTo>
                  <a:pt x="432" y="385"/>
                </a:lnTo>
                <a:lnTo>
                  <a:pt x="429" y="370"/>
                </a:lnTo>
                <a:lnTo>
                  <a:pt x="423" y="357"/>
                </a:lnTo>
                <a:lnTo>
                  <a:pt x="414" y="347"/>
                </a:lnTo>
                <a:lnTo>
                  <a:pt x="399" y="343"/>
                </a:lnTo>
                <a:lnTo>
                  <a:pt x="383" y="341"/>
                </a:lnTo>
                <a:lnTo>
                  <a:pt x="358" y="348"/>
                </a:lnTo>
                <a:lnTo>
                  <a:pt x="333" y="352"/>
                </a:lnTo>
                <a:lnTo>
                  <a:pt x="321" y="357"/>
                </a:lnTo>
                <a:lnTo>
                  <a:pt x="313" y="364"/>
                </a:lnTo>
                <a:lnTo>
                  <a:pt x="303" y="387"/>
                </a:lnTo>
                <a:lnTo>
                  <a:pt x="301" y="394"/>
                </a:lnTo>
                <a:lnTo>
                  <a:pt x="300" y="403"/>
                </a:lnTo>
                <a:lnTo>
                  <a:pt x="298" y="409"/>
                </a:lnTo>
                <a:lnTo>
                  <a:pt x="298" y="412"/>
                </a:lnTo>
                <a:lnTo>
                  <a:pt x="300" y="462"/>
                </a:lnTo>
                <a:lnTo>
                  <a:pt x="299" y="473"/>
                </a:lnTo>
                <a:lnTo>
                  <a:pt x="297" y="486"/>
                </a:lnTo>
                <a:lnTo>
                  <a:pt x="295" y="497"/>
                </a:lnTo>
                <a:lnTo>
                  <a:pt x="294" y="501"/>
                </a:lnTo>
                <a:lnTo>
                  <a:pt x="293" y="515"/>
                </a:lnTo>
                <a:lnTo>
                  <a:pt x="295" y="528"/>
                </a:lnTo>
                <a:lnTo>
                  <a:pt x="296" y="529"/>
                </a:lnTo>
                <a:lnTo>
                  <a:pt x="300" y="531"/>
                </a:lnTo>
                <a:lnTo>
                  <a:pt x="312" y="534"/>
                </a:lnTo>
                <a:lnTo>
                  <a:pt x="324" y="538"/>
                </a:lnTo>
                <a:lnTo>
                  <a:pt x="333" y="540"/>
                </a:lnTo>
                <a:lnTo>
                  <a:pt x="344" y="544"/>
                </a:lnTo>
                <a:lnTo>
                  <a:pt x="355" y="550"/>
                </a:lnTo>
                <a:lnTo>
                  <a:pt x="357" y="551"/>
                </a:lnTo>
                <a:lnTo>
                  <a:pt x="359" y="552"/>
                </a:lnTo>
                <a:lnTo>
                  <a:pt x="351" y="560"/>
                </a:lnTo>
                <a:lnTo>
                  <a:pt x="340" y="564"/>
                </a:lnTo>
                <a:lnTo>
                  <a:pt x="327" y="566"/>
                </a:lnTo>
                <a:lnTo>
                  <a:pt x="312" y="565"/>
                </a:lnTo>
                <a:lnTo>
                  <a:pt x="279" y="562"/>
                </a:lnTo>
                <a:lnTo>
                  <a:pt x="264" y="560"/>
                </a:lnTo>
                <a:lnTo>
                  <a:pt x="251" y="560"/>
                </a:lnTo>
                <a:lnTo>
                  <a:pt x="239" y="558"/>
                </a:lnTo>
                <a:lnTo>
                  <a:pt x="229" y="556"/>
                </a:lnTo>
                <a:lnTo>
                  <a:pt x="220" y="553"/>
                </a:lnTo>
                <a:lnTo>
                  <a:pt x="209" y="551"/>
                </a:lnTo>
                <a:lnTo>
                  <a:pt x="205" y="547"/>
                </a:lnTo>
                <a:lnTo>
                  <a:pt x="200" y="542"/>
                </a:lnTo>
                <a:lnTo>
                  <a:pt x="198" y="534"/>
                </a:lnTo>
                <a:lnTo>
                  <a:pt x="196" y="526"/>
                </a:lnTo>
                <a:lnTo>
                  <a:pt x="193" y="519"/>
                </a:lnTo>
                <a:lnTo>
                  <a:pt x="189" y="512"/>
                </a:lnTo>
                <a:lnTo>
                  <a:pt x="180" y="488"/>
                </a:lnTo>
                <a:lnTo>
                  <a:pt x="169" y="466"/>
                </a:lnTo>
                <a:lnTo>
                  <a:pt x="169" y="452"/>
                </a:lnTo>
                <a:lnTo>
                  <a:pt x="167" y="446"/>
                </a:lnTo>
                <a:lnTo>
                  <a:pt x="161" y="443"/>
                </a:lnTo>
                <a:lnTo>
                  <a:pt x="157" y="449"/>
                </a:lnTo>
                <a:lnTo>
                  <a:pt x="155" y="456"/>
                </a:lnTo>
                <a:lnTo>
                  <a:pt x="153" y="464"/>
                </a:lnTo>
                <a:lnTo>
                  <a:pt x="148" y="469"/>
                </a:lnTo>
                <a:lnTo>
                  <a:pt x="146" y="481"/>
                </a:lnTo>
                <a:lnTo>
                  <a:pt x="144" y="492"/>
                </a:lnTo>
                <a:lnTo>
                  <a:pt x="139" y="500"/>
                </a:lnTo>
                <a:lnTo>
                  <a:pt x="130" y="505"/>
                </a:lnTo>
                <a:lnTo>
                  <a:pt x="126" y="513"/>
                </a:lnTo>
                <a:lnTo>
                  <a:pt x="118" y="517"/>
                </a:lnTo>
                <a:lnTo>
                  <a:pt x="116" y="525"/>
                </a:lnTo>
                <a:lnTo>
                  <a:pt x="114" y="528"/>
                </a:lnTo>
                <a:lnTo>
                  <a:pt x="111" y="531"/>
                </a:lnTo>
                <a:lnTo>
                  <a:pt x="109" y="539"/>
                </a:lnTo>
                <a:lnTo>
                  <a:pt x="112" y="545"/>
                </a:lnTo>
                <a:lnTo>
                  <a:pt x="118" y="549"/>
                </a:lnTo>
                <a:lnTo>
                  <a:pt x="126" y="551"/>
                </a:lnTo>
                <a:lnTo>
                  <a:pt x="144" y="553"/>
                </a:lnTo>
                <a:lnTo>
                  <a:pt x="160" y="554"/>
                </a:lnTo>
                <a:lnTo>
                  <a:pt x="181" y="562"/>
                </a:lnTo>
                <a:lnTo>
                  <a:pt x="183" y="565"/>
                </a:lnTo>
                <a:lnTo>
                  <a:pt x="181" y="568"/>
                </a:lnTo>
                <a:lnTo>
                  <a:pt x="177" y="569"/>
                </a:lnTo>
                <a:lnTo>
                  <a:pt x="173" y="570"/>
                </a:lnTo>
                <a:lnTo>
                  <a:pt x="172" y="570"/>
                </a:lnTo>
                <a:lnTo>
                  <a:pt x="142" y="568"/>
                </a:lnTo>
                <a:lnTo>
                  <a:pt x="113" y="567"/>
                </a:lnTo>
                <a:lnTo>
                  <a:pt x="55" y="567"/>
                </a:lnTo>
                <a:lnTo>
                  <a:pt x="39" y="562"/>
                </a:lnTo>
                <a:lnTo>
                  <a:pt x="24" y="555"/>
                </a:lnTo>
                <a:lnTo>
                  <a:pt x="22" y="550"/>
                </a:lnTo>
                <a:lnTo>
                  <a:pt x="21" y="548"/>
                </a:lnTo>
                <a:lnTo>
                  <a:pt x="20" y="546"/>
                </a:lnTo>
                <a:lnTo>
                  <a:pt x="17" y="544"/>
                </a:lnTo>
                <a:lnTo>
                  <a:pt x="15" y="532"/>
                </a:lnTo>
                <a:lnTo>
                  <a:pt x="14" y="521"/>
                </a:lnTo>
                <a:lnTo>
                  <a:pt x="13" y="510"/>
                </a:lnTo>
                <a:lnTo>
                  <a:pt x="9" y="499"/>
                </a:lnTo>
                <a:lnTo>
                  <a:pt x="0" y="451"/>
                </a:lnTo>
                <a:lnTo>
                  <a:pt x="4" y="428"/>
                </a:lnTo>
                <a:lnTo>
                  <a:pt x="8" y="406"/>
                </a:lnTo>
                <a:lnTo>
                  <a:pt x="12" y="387"/>
                </a:lnTo>
                <a:lnTo>
                  <a:pt x="20" y="371"/>
                </a:lnTo>
                <a:lnTo>
                  <a:pt x="21" y="365"/>
                </a:lnTo>
                <a:lnTo>
                  <a:pt x="21" y="360"/>
                </a:lnTo>
                <a:lnTo>
                  <a:pt x="17" y="351"/>
                </a:lnTo>
                <a:lnTo>
                  <a:pt x="16" y="331"/>
                </a:lnTo>
                <a:lnTo>
                  <a:pt x="14" y="322"/>
                </a:lnTo>
                <a:lnTo>
                  <a:pt x="9" y="313"/>
                </a:lnTo>
                <a:lnTo>
                  <a:pt x="6" y="299"/>
                </a:lnTo>
                <a:lnTo>
                  <a:pt x="2" y="287"/>
                </a:lnTo>
                <a:lnTo>
                  <a:pt x="1" y="255"/>
                </a:lnTo>
                <a:lnTo>
                  <a:pt x="6" y="224"/>
                </a:lnTo>
                <a:lnTo>
                  <a:pt x="15" y="193"/>
                </a:lnTo>
                <a:lnTo>
                  <a:pt x="23" y="162"/>
                </a:lnTo>
                <a:lnTo>
                  <a:pt x="25" y="151"/>
                </a:lnTo>
                <a:lnTo>
                  <a:pt x="29" y="137"/>
                </a:lnTo>
                <a:lnTo>
                  <a:pt x="35" y="125"/>
                </a:lnTo>
                <a:lnTo>
                  <a:pt x="43" y="116"/>
                </a:lnTo>
                <a:lnTo>
                  <a:pt x="46" y="108"/>
                </a:lnTo>
                <a:lnTo>
                  <a:pt x="52" y="101"/>
                </a:lnTo>
                <a:lnTo>
                  <a:pt x="58" y="92"/>
                </a:lnTo>
                <a:lnTo>
                  <a:pt x="67" y="87"/>
                </a:lnTo>
                <a:lnTo>
                  <a:pt x="78" y="77"/>
                </a:lnTo>
                <a:lnTo>
                  <a:pt x="91" y="69"/>
                </a:lnTo>
                <a:lnTo>
                  <a:pt x="102" y="59"/>
                </a:lnTo>
                <a:lnTo>
                  <a:pt x="113" y="50"/>
                </a:lnTo>
                <a:lnTo>
                  <a:pt x="121" y="46"/>
                </a:lnTo>
                <a:lnTo>
                  <a:pt x="124" y="45"/>
                </a:lnTo>
                <a:lnTo>
                  <a:pt x="125" y="45"/>
                </a:lnTo>
                <a:lnTo>
                  <a:pt x="141" y="33"/>
                </a:lnTo>
                <a:lnTo>
                  <a:pt x="160" y="26"/>
                </a:lnTo>
                <a:lnTo>
                  <a:pt x="180" y="23"/>
                </a:lnTo>
                <a:lnTo>
                  <a:pt x="200" y="22"/>
                </a:lnTo>
                <a:lnTo>
                  <a:pt x="243" y="22"/>
                </a:lnTo>
                <a:lnTo>
                  <a:pt x="280" y="22"/>
                </a:lnTo>
                <a:lnTo>
                  <a:pt x="315" y="24"/>
                </a:lnTo>
                <a:lnTo>
                  <a:pt x="352" y="29"/>
                </a:lnTo>
                <a:lnTo>
                  <a:pt x="413" y="23"/>
                </a:lnTo>
                <a:lnTo>
                  <a:pt x="433" y="18"/>
                </a:lnTo>
                <a:lnTo>
                  <a:pt x="452" y="11"/>
                </a:lnTo>
                <a:lnTo>
                  <a:pt x="472" y="5"/>
                </a:lnTo>
                <a:lnTo>
                  <a:pt x="492" y="0"/>
                </a:lnTo>
                <a:lnTo>
                  <a:pt x="504" y="1"/>
                </a:lnTo>
                <a:lnTo>
                  <a:pt x="518" y="3"/>
                </a:lnTo>
                <a:lnTo>
                  <a:pt x="531" y="7"/>
                </a:lnTo>
                <a:lnTo>
                  <a:pt x="541" y="12"/>
                </a:lnTo>
                <a:lnTo>
                  <a:pt x="557" y="21"/>
                </a:lnTo>
                <a:lnTo>
                  <a:pt x="574" y="27"/>
                </a:lnTo>
                <a:lnTo>
                  <a:pt x="585" y="31"/>
                </a:lnTo>
                <a:lnTo>
                  <a:pt x="600" y="35"/>
                </a:lnTo>
                <a:lnTo>
                  <a:pt x="617" y="38"/>
                </a:lnTo>
                <a:lnTo>
                  <a:pt x="636" y="40"/>
                </a:lnTo>
                <a:lnTo>
                  <a:pt x="654" y="41"/>
                </a:lnTo>
                <a:lnTo>
                  <a:pt x="671" y="42"/>
                </a:lnTo>
                <a:lnTo>
                  <a:pt x="685" y="42"/>
                </a:lnTo>
                <a:lnTo>
                  <a:pt x="695" y="42"/>
                </a:lnTo>
                <a:lnTo>
                  <a:pt x="731" y="50"/>
                </a:lnTo>
                <a:lnTo>
                  <a:pt x="769" y="54"/>
                </a:lnTo>
                <a:lnTo>
                  <a:pt x="780" y="55"/>
                </a:lnTo>
                <a:lnTo>
                  <a:pt x="792" y="54"/>
                </a:lnTo>
                <a:lnTo>
                  <a:pt x="795" y="49"/>
                </a:lnTo>
                <a:lnTo>
                  <a:pt x="800" y="45"/>
                </a:lnTo>
                <a:lnTo>
                  <a:pt x="804" y="41"/>
                </a:lnTo>
                <a:lnTo>
                  <a:pt x="804" y="39"/>
                </a:lnTo>
              </a:path>
            </a:pathLst>
          </a:custGeom>
          <a:solidFill>
            <a:srgbClr val="eaeaea"/>
          </a:solidFill>
          <a:ln w="12600">
            <a:solidFill>
              <a:schemeClr val="tx1"/>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5" name="CustomShape 1"/>
          <p:cNvSpPr/>
          <p:nvPr/>
        </p:nvSpPr>
        <p:spPr>
          <a:xfrm>
            <a:off x="914400" y="457200"/>
            <a:ext cx="7771680" cy="456480"/>
          </a:xfrm>
          <a:prstGeom prst="rect">
            <a:avLst/>
          </a:prstGeom>
          <a:noFill/>
          <a:ln>
            <a:noFill/>
          </a:ln>
        </p:spPr>
        <p:style>
          <a:lnRef idx="0"/>
          <a:fillRef idx="0"/>
          <a:effectRef idx="0"/>
          <a:fontRef idx="minor"/>
        </p:style>
        <p:txBody>
          <a:bodyPr lIns="0" rIns="0" tIns="0" bIns="0" anchor="ctr">
            <a:noAutofit/>
          </a:bodyPr>
          <a:p>
            <a:pPr>
              <a:lnSpc>
                <a:spcPct val="100000"/>
              </a:lnSpc>
            </a:pPr>
            <a:r>
              <a:rPr b="1" lang="sv-SE" sz="2400" spc="-1" strike="noStrike">
                <a:solidFill>
                  <a:srgbClr val="ffffff"/>
                </a:solidFill>
                <a:latin typeface="Arial"/>
                <a:ea typeface="DejaVu Sans"/>
              </a:rPr>
              <a:t>CGI – project : The Bear-project </a:t>
            </a:r>
            <a:endParaRPr b="0" lang="sv-SE" sz="2400" spc="-1" strike="noStrike">
              <a:solidFill>
                <a:srgbClr val="ff4000"/>
              </a:solidFill>
              <a:latin typeface="Arial"/>
            </a:endParaRPr>
          </a:p>
        </p:txBody>
      </p:sp>
      <p:sp>
        <p:nvSpPr>
          <p:cNvPr id="256" name="CustomShape 2"/>
          <p:cNvSpPr/>
          <p:nvPr/>
        </p:nvSpPr>
        <p:spPr>
          <a:xfrm>
            <a:off x="685800" y="2285640"/>
            <a:ext cx="7771680" cy="3809160"/>
          </a:xfrm>
          <a:prstGeom prst="rect">
            <a:avLst/>
          </a:prstGeom>
          <a:noFill/>
          <a:ln>
            <a:noFill/>
          </a:ln>
        </p:spPr>
        <p:style>
          <a:lnRef idx="0"/>
          <a:fillRef idx="0"/>
          <a:effectRef idx="0"/>
          <a:fontRef idx="minor"/>
        </p:style>
        <p:txBody>
          <a:bodyPr lIns="0" rIns="0" tIns="0" bIns="0">
            <a:normAutofit/>
          </a:bodyPr>
          <a:p>
            <a:pPr marL="342720" indent="-342000">
              <a:lnSpc>
                <a:spcPct val="100000"/>
              </a:lnSpc>
              <a:buClr>
                <a:srgbClr val="000000"/>
              </a:buClr>
              <a:buFont typeface="Times"/>
              <a:buChar char="•"/>
            </a:pPr>
            <a:r>
              <a:rPr b="0" lang="sv-SE" sz="2000" spc="-1" strike="noStrike">
                <a:solidFill>
                  <a:srgbClr val="000000"/>
                </a:solidFill>
                <a:latin typeface="Arial"/>
                <a:ea typeface="DejaVu Sans"/>
              </a:rPr>
              <a:t>Short description of the project</a:t>
            </a:r>
            <a:endParaRPr b="0" lang="sv-SE" sz="20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Monitoring and Managing the Swedish Brown Bear population</a:t>
            </a:r>
            <a:endParaRPr b="0" lang="sv-SE" sz="18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Will be a reoccurring project</a:t>
            </a:r>
            <a:endParaRPr b="0" lang="sv-SE" sz="18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Jägare som samlar avföringsprover ….. </a:t>
            </a:r>
            <a:endParaRPr b="0" lang="sv-SE" sz="18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The Bear-Project</a:t>
            </a:r>
            <a:endParaRPr b="0" lang="sv-SE" sz="20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File 1: Rovbase.no→ metadata ( location, individual-id, …. )</a:t>
            </a:r>
            <a:endParaRPr b="0" lang="sv-SE" sz="18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File 2: Geniouse programvaran → genotype data</a:t>
            </a:r>
            <a:endParaRPr b="0" lang="sv-SE" sz="18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File 3: Micronic scanner → metadata ( position in the rack )</a:t>
            </a:r>
            <a:endParaRPr b="0" lang="sv-SE" sz="18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File = File1+File2+File 3 → import to SeqDB</a:t>
            </a:r>
            <a:endParaRPr b="0" lang="sv-SE" sz="18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Bild sidan 12 från erik, stryk export till bold</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Förklaring.</a:t>
            </a:r>
            <a:endParaRPr b="0" lang="sv-SE" sz="20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Kort projekt, vad är syfte med  projektet ?</a:t>
            </a:r>
            <a:endParaRPr b="0" lang="sv-SE" sz="1800" spc="-1" strike="noStrike">
              <a:solidFill>
                <a:srgbClr val="ff4000"/>
              </a:solidFill>
              <a:latin typeface="Arial"/>
            </a:endParaRPr>
          </a:p>
          <a:p>
            <a:pPr lvl="1" marL="742680" indent="-284760">
              <a:lnSpc>
                <a:spcPct val="100000"/>
              </a:lnSpc>
              <a:buClr>
                <a:srgbClr val="000000"/>
              </a:buClr>
              <a:buFont typeface="Times"/>
              <a:buChar char="•"/>
            </a:pPr>
            <a:r>
              <a:rPr b="0" lang="sv-SE" sz="1800" spc="-1" strike="noStrike">
                <a:solidFill>
                  <a:srgbClr val="000000"/>
                </a:solidFill>
                <a:latin typeface="Arial"/>
                <a:ea typeface="DejaVu Sans"/>
              </a:rPr>
              <a:t>Vilken metadatasparas tillsammans med provet</a:t>
            </a:r>
            <a:endParaRPr b="0" lang="sv-SE" sz="1800" spc="-1" strike="noStrike">
              <a:solidFill>
                <a:srgbClr val="ff4000"/>
              </a:solidFill>
              <a:latin typeface="Arial"/>
            </a:endParaRPr>
          </a:p>
          <a:p>
            <a:pPr lvl="2" marL="1143000" indent="-227880">
              <a:lnSpc>
                <a:spcPct val="100000"/>
              </a:lnSpc>
              <a:buClr>
                <a:srgbClr val="000000"/>
              </a:buClr>
              <a:buFont typeface="Times"/>
              <a:buChar char="•"/>
            </a:pPr>
            <a:r>
              <a:rPr b="0" lang="sv-SE" sz="2000" spc="-1" strike="noStrike">
                <a:solidFill>
                  <a:srgbClr val="000000"/>
                </a:solidFill>
                <a:latin typeface="Arial"/>
                <a:ea typeface="DejaVu Sans"/>
              </a:rPr>
              <a:t>Använda en bild ?</a:t>
            </a:r>
            <a:endParaRPr b="0" lang="sv-SE" sz="20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685800" y="1676520"/>
            <a:ext cx="77716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2400" spc="-1" strike="noStrike">
                <a:solidFill>
                  <a:srgbClr val="ffffff"/>
                </a:solidFill>
                <a:latin typeface="Arial"/>
                <a:ea typeface="DejaVu Sans"/>
              </a:rPr>
              <a:t>Demo of the seqdb</a:t>
            </a:r>
            <a:endParaRPr b="0" lang="sv-SE" sz="2400" spc="-1" strike="noStrike">
              <a:solidFill>
                <a:srgbClr val="ff4000"/>
              </a:solidFill>
              <a:latin typeface="Arial"/>
            </a:endParaRPr>
          </a:p>
        </p:txBody>
      </p:sp>
      <p:sp>
        <p:nvSpPr>
          <p:cNvPr id="258" name="CustomShape 2"/>
          <p:cNvSpPr/>
          <p:nvPr/>
        </p:nvSpPr>
        <p:spPr>
          <a:xfrm>
            <a:off x="685800" y="2285640"/>
            <a:ext cx="7771680" cy="3809160"/>
          </a:xfrm>
          <a:prstGeom prst="rect">
            <a:avLst/>
          </a:prstGeom>
          <a:noFill/>
          <a:ln>
            <a:noFill/>
          </a:ln>
        </p:spPr>
        <p:style>
          <a:lnRef idx="0"/>
          <a:fillRef idx="0"/>
          <a:effectRef idx="0"/>
          <a:fontRef idx="minor"/>
        </p:style>
        <p:txBody>
          <a:bodyPr lIns="0" rIns="0" tIns="0" bIns="0">
            <a:normAutofit/>
          </a:bodyPr>
          <a:p>
            <a:pPr marL="432000" indent="-323640">
              <a:lnSpc>
                <a:spcPct val="100000"/>
              </a:lnSpc>
              <a:spcBef>
                <a:spcPts val="1417"/>
              </a:spcBef>
              <a:buClr>
                <a:srgbClr val="000000"/>
              </a:buClr>
              <a:buSzPct val="45000"/>
              <a:buFont typeface="Wingdings" charset="2"/>
              <a:buChar char=""/>
            </a:pPr>
            <a:r>
              <a:rPr b="0" lang="sv-SE" sz="1600" spc="-1" strike="noStrike">
                <a:solidFill>
                  <a:srgbClr val="000000"/>
                </a:solidFill>
                <a:latin typeface="Arial"/>
              </a:rPr>
              <a:t>Seqdb demo … 2:55</a:t>
            </a:r>
            <a:endParaRPr b="0" lang="sv-SE" sz="1600" spc="-1" strike="noStrike">
              <a:solidFill>
                <a:srgbClr val="ff4000"/>
              </a:solidFill>
              <a:latin typeface="Arial"/>
            </a:endParaRPr>
          </a:p>
          <a:p>
            <a:pPr lvl="1" marL="864000" indent="-323640">
              <a:lnSpc>
                <a:spcPct val="100000"/>
              </a:lnSpc>
              <a:spcBef>
                <a:spcPts val="1134"/>
              </a:spcBef>
              <a:buClr>
                <a:srgbClr val="000000"/>
              </a:buClr>
              <a:buSzPct val="75000"/>
              <a:buFont typeface="Symbol"/>
              <a:buChar char=""/>
            </a:pPr>
            <a:r>
              <a:rPr b="0" lang="sv-SE" sz="1600" spc="-1" strike="noStrike" u="sng">
                <a:solidFill>
                  <a:srgbClr val="0000ff"/>
                </a:solidFill>
                <a:uFillTx/>
                <a:latin typeface="Arial"/>
                <a:hlinkClick r:id="rId1"/>
              </a:rPr>
              <a:t>https://archive.org/details/simplescreenrecorder_seq-2018-09-07_17.30.29</a:t>
            </a:r>
            <a:endParaRPr b="0" lang="sv-SE" sz="1600" spc="-1" strike="noStrike">
              <a:solidFill>
                <a:srgbClr val="ff4000"/>
              </a:solidFill>
              <a:latin typeface="Arial"/>
            </a:endParaRPr>
          </a:p>
          <a:p>
            <a:pPr lvl="1" marL="864000" indent="-323640">
              <a:lnSpc>
                <a:spcPct val="100000"/>
              </a:lnSpc>
              <a:spcBef>
                <a:spcPts val="1134"/>
              </a:spcBef>
              <a:buClr>
                <a:srgbClr val="000000"/>
              </a:buClr>
              <a:buSzPct val="75000"/>
              <a:buFont typeface="Symbol"/>
              <a:buChar char=""/>
            </a:pPr>
            <a:r>
              <a:rPr b="0" lang="sv-SE" sz="1600" spc="-1" strike="noStrike" u="sng">
                <a:solidFill>
                  <a:srgbClr val="0000ff"/>
                </a:solidFill>
                <a:uFillTx/>
                <a:latin typeface="Arial"/>
                <a:hlinkClick r:id="rId2"/>
              </a:rPr>
              <a:t>https://archive.org/details/simplescreenrecorder_seq-2018-09-07_17.57.14</a:t>
            </a:r>
            <a:endParaRPr b="0" lang="sv-SE" sz="1600" spc="-1" strike="noStrike">
              <a:solidFill>
                <a:srgbClr val="ff4000"/>
              </a:solidFill>
              <a:latin typeface="Arial"/>
            </a:endParaRPr>
          </a:p>
          <a:p>
            <a:pPr>
              <a:lnSpc>
                <a:spcPct val="100000"/>
              </a:lnSpc>
              <a:spcBef>
                <a:spcPts val="1134"/>
              </a:spcBef>
            </a:pPr>
            <a:endParaRPr b="0" lang="sv-SE" sz="16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9" name="CustomShape 1"/>
          <p:cNvSpPr/>
          <p:nvPr/>
        </p:nvSpPr>
        <p:spPr>
          <a:xfrm>
            <a:off x="0" y="365760"/>
            <a:ext cx="9143640" cy="36540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2400" spc="-1" strike="noStrike">
                <a:solidFill>
                  <a:srgbClr val="ffffff"/>
                </a:solidFill>
                <a:latin typeface="Arial"/>
                <a:ea typeface="DejaVu Sans"/>
              </a:rPr>
              <a:t>Demo of the public interface</a:t>
            </a:r>
            <a:endParaRPr b="0" lang="sv-SE" sz="2400" spc="-1" strike="noStrike">
              <a:solidFill>
                <a:srgbClr val="ff4000"/>
              </a:solidFill>
              <a:latin typeface="Arial"/>
            </a:endParaRPr>
          </a:p>
        </p:txBody>
      </p:sp>
      <p:sp>
        <p:nvSpPr>
          <p:cNvPr id="260" name="CustomShape 2"/>
          <p:cNvSpPr/>
          <p:nvPr/>
        </p:nvSpPr>
        <p:spPr>
          <a:xfrm>
            <a:off x="685800" y="2285640"/>
            <a:ext cx="7771680" cy="3809160"/>
          </a:xfrm>
          <a:prstGeom prst="rect">
            <a:avLst/>
          </a:prstGeom>
          <a:noFill/>
          <a:ln>
            <a:noFill/>
          </a:ln>
        </p:spPr>
        <p:style>
          <a:lnRef idx="0"/>
          <a:fillRef idx="0"/>
          <a:effectRef idx="0"/>
          <a:fontRef idx="minor"/>
        </p:style>
        <p:txBody>
          <a:bodyPr lIns="0" rIns="0" tIns="0" bIns="0">
            <a:normAutofit/>
          </a:bodyPr>
          <a:p>
            <a:pPr marL="342720" indent="-342000">
              <a:lnSpc>
                <a:spcPct val="100000"/>
              </a:lnSpc>
              <a:buClr>
                <a:srgbClr val="000000"/>
              </a:buClr>
              <a:buFont typeface="Times"/>
              <a:buChar char="•"/>
            </a:pPr>
            <a:r>
              <a:rPr b="0" lang="sv-SE" sz="2000" spc="-1" strike="noStrike" u="sng">
                <a:solidFill>
                  <a:srgbClr val="0000ff"/>
                </a:solidFill>
                <a:uFillTx/>
                <a:latin typeface="Arial"/>
                <a:ea typeface="DejaVu Sans"/>
                <a:hlinkClick r:id="rId1"/>
              </a:rPr>
              <a:t>https://archive.org/details/simplescreenrecorder-2018-09-06_20.31.16</a:t>
            </a: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685800" y="1676520"/>
            <a:ext cx="77716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2400" spc="-1" strike="noStrike">
                <a:solidFill>
                  <a:srgbClr val="000000"/>
                </a:solidFill>
                <a:latin typeface="Arial"/>
                <a:ea typeface="DejaVu Sans"/>
              </a:rPr>
              <a:t>Credits to the AAFC </a:t>
            </a:r>
            <a:endParaRPr b="0" lang="sv-SE" sz="2400" spc="-1" strike="noStrike">
              <a:solidFill>
                <a:srgbClr val="ff4000"/>
              </a:solidFill>
              <a:latin typeface="Arial"/>
            </a:endParaRPr>
          </a:p>
        </p:txBody>
      </p:sp>
      <p:sp>
        <p:nvSpPr>
          <p:cNvPr id="262" name="CustomShape 2"/>
          <p:cNvSpPr/>
          <p:nvPr/>
        </p:nvSpPr>
        <p:spPr>
          <a:xfrm>
            <a:off x="685800" y="2285640"/>
            <a:ext cx="7771680" cy="3809160"/>
          </a:xfrm>
          <a:prstGeom prst="rect">
            <a:avLst/>
          </a:prstGeom>
          <a:noFill/>
          <a:ln>
            <a:noFill/>
          </a:ln>
        </p:spPr>
        <p:style>
          <a:lnRef idx="0"/>
          <a:fillRef idx="0"/>
          <a:effectRef idx="0"/>
          <a:fontRef idx="minor"/>
        </p:style>
        <p:txBody>
          <a:bodyPr lIns="0" rIns="0" tIns="0" bIns="0">
            <a:normAutofit/>
          </a:bodyPr>
          <a:p>
            <a:pPr>
              <a:lnSpc>
                <a:spcPct val="100000"/>
              </a:lnSpc>
            </a:pPr>
            <a:endParaRPr b="0" lang="sv-SE" sz="1800" spc="-1" strike="noStrike">
              <a:solidFill>
                <a:srgbClr val="ff4000"/>
              </a:solidFill>
              <a:latin typeface="Arial"/>
            </a:endParaRPr>
          </a:p>
          <a:p>
            <a:pPr>
              <a:lnSpc>
                <a:spcPct val="100000"/>
              </a:lnSpc>
            </a:pPr>
            <a:r>
              <a:rPr b="1" lang="sv-SE" sz="2000" spc="-1" strike="noStrike">
                <a:solidFill>
                  <a:srgbClr val="00000a"/>
                </a:solidFill>
                <a:latin typeface="Calibri"/>
                <a:ea typeface="Calibri"/>
              </a:rPr>
              <a:t>Credits to the Agriculture and Agri-Food Canada (AAFC) , SeqDB-Developement</a:t>
            </a: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p:txBody>
      </p:sp>
      <p:pic>
        <p:nvPicPr>
          <p:cNvPr id="263" name="Bildobjekt 174" descr=""/>
          <p:cNvPicPr/>
          <p:nvPr/>
        </p:nvPicPr>
        <p:blipFill>
          <a:blip r:embed="rId1"/>
          <a:stretch/>
        </p:blipFill>
        <p:spPr>
          <a:xfrm>
            <a:off x="720720" y="3323880"/>
            <a:ext cx="2447280" cy="19321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4" name="CustomShape 1"/>
          <p:cNvSpPr/>
          <p:nvPr/>
        </p:nvSpPr>
        <p:spPr>
          <a:xfrm>
            <a:off x="0" y="3825360"/>
            <a:ext cx="9143280" cy="487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3200" spc="-1" strike="noStrike">
                <a:solidFill>
                  <a:srgbClr val="000000"/>
                </a:solidFill>
                <a:latin typeface="Arial"/>
                <a:ea typeface="DejaVu Sans"/>
              </a:rPr>
              <a:t>Questions ?</a:t>
            </a:r>
            <a:endParaRPr b="0" lang="sv-SE" sz="32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65" name="CustomShape 1"/>
          <p:cNvSpPr/>
          <p:nvPr/>
        </p:nvSpPr>
        <p:spPr>
          <a:xfrm>
            <a:off x="457200" y="274680"/>
            <a:ext cx="8228160" cy="7099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0" lang="sv-SE" sz="4400" spc="-1" strike="noStrike">
                <a:solidFill>
                  <a:srgbClr val="000000"/>
                </a:solidFill>
                <a:latin typeface="Calibri"/>
                <a:ea typeface="ＭＳ Ｐゴシック"/>
              </a:rPr>
              <a:t>NGS Metagenomics Workflow</a:t>
            </a:r>
            <a:endParaRPr b="0" lang="sv-SE" sz="4400" spc="-1" strike="noStrike">
              <a:solidFill>
                <a:srgbClr val="ff4000"/>
              </a:solidFill>
              <a:latin typeface="Arial"/>
            </a:endParaRPr>
          </a:p>
        </p:txBody>
      </p:sp>
      <p:pic>
        <p:nvPicPr>
          <p:cNvPr id="266" name="Picture 73" descr=""/>
          <p:cNvPicPr/>
          <p:nvPr/>
        </p:nvPicPr>
        <p:blipFill>
          <a:blip r:embed="rId1"/>
          <a:stretch/>
        </p:blipFill>
        <p:spPr>
          <a:xfrm>
            <a:off x="3076560" y="4951440"/>
            <a:ext cx="2689200" cy="1792440"/>
          </a:xfrm>
          <a:prstGeom prst="rect">
            <a:avLst/>
          </a:prstGeom>
          <a:ln>
            <a:noFill/>
          </a:ln>
        </p:spPr>
      </p:pic>
      <p:pic>
        <p:nvPicPr>
          <p:cNvPr id="267" name="Picture 14" descr=""/>
          <p:cNvPicPr/>
          <p:nvPr/>
        </p:nvPicPr>
        <p:blipFill>
          <a:blip r:embed="rId2"/>
          <a:stretch/>
        </p:blipFill>
        <p:spPr>
          <a:xfrm>
            <a:off x="3875040" y="1717560"/>
            <a:ext cx="1067040" cy="1060560"/>
          </a:xfrm>
          <a:prstGeom prst="rect">
            <a:avLst/>
          </a:prstGeom>
          <a:ln>
            <a:noFill/>
          </a:ln>
        </p:spPr>
      </p:pic>
      <p:sp>
        <p:nvSpPr>
          <p:cNvPr id="268" name="CustomShape 2"/>
          <p:cNvSpPr/>
          <p:nvPr/>
        </p:nvSpPr>
        <p:spPr>
          <a:xfrm>
            <a:off x="3254400" y="2131920"/>
            <a:ext cx="422280" cy="249480"/>
          </a:xfrm>
          <a:prstGeom prst="rightArrow">
            <a:avLst>
              <a:gd name="adj1" fmla="val 50000"/>
              <a:gd name="adj2" fmla="val 50000"/>
            </a:avLst>
          </a:prstGeom>
          <a:solidFill>
            <a:srgbClr val="993300"/>
          </a:solidFill>
          <a:ln w="25560">
            <a:solidFill>
              <a:srgbClr val="3a5f8b"/>
            </a:solidFill>
            <a:round/>
          </a:ln>
        </p:spPr>
        <p:style>
          <a:lnRef idx="0"/>
          <a:fillRef idx="0"/>
          <a:effectRef idx="0"/>
          <a:fontRef idx="minor"/>
        </p:style>
      </p:sp>
      <p:sp>
        <p:nvSpPr>
          <p:cNvPr id="269" name="CustomShape 3"/>
          <p:cNvSpPr/>
          <p:nvPr/>
        </p:nvSpPr>
        <p:spPr>
          <a:xfrm>
            <a:off x="5430960" y="2131920"/>
            <a:ext cx="452520" cy="258840"/>
          </a:xfrm>
          <a:prstGeom prst="rightArrow">
            <a:avLst>
              <a:gd name="adj1" fmla="val 50000"/>
              <a:gd name="adj2" fmla="val 50000"/>
            </a:avLst>
          </a:prstGeom>
          <a:solidFill>
            <a:srgbClr val="993300"/>
          </a:solidFill>
          <a:ln w="25560">
            <a:solidFill>
              <a:srgbClr val="3a5f8b"/>
            </a:solidFill>
            <a:round/>
          </a:ln>
        </p:spPr>
        <p:style>
          <a:lnRef idx="0"/>
          <a:fillRef idx="0"/>
          <a:effectRef idx="0"/>
          <a:fontRef idx="minor"/>
        </p:style>
      </p:sp>
      <p:sp>
        <p:nvSpPr>
          <p:cNvPr id="270" name="CustomShape 4"/>
          <p:cNvSpPr/>
          <p:nvPr/>
        </p:nvSpPr>
        <p:spPr>
          <a:xfrm>
            <a:off x="6053040" y="4437000"/>
            <a:ext cx="2262240" cy="86472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Sequencing Data</a:t>
            </a:r>
            <a:endParaRPr b="0" lang="sv-SE" sz="1400" spc="-1" strike="noStrike">
              <a:solidFill>
                <a:srgbClr val="ff4000"/>
              </a:solidFill>
              <a:latin typeface="Arial"/>
            </a:endParaRPr>
          </a:p>
          <a:p>
            <a:pPr algn="ctr">
              <a:lnSpc>
                <a:spcPct val="100000"/>
              </a:lnSpc>
            </a:pPr>
            <a:r>
              <a:rPr b="1" lang="sv-SE" sz="1400" spc="-1" strike="noStrike">
                <a:solidFill>
                  <a:srgbClr val="376092"/>
                </a:solidFill>
                <a:latin typeface="Arial Narrow"/>
                <a:ea typeface="ＭＳ Ｐゴシック"/>
              </a:rPr>
              <a:t>(FASTQ)</a:t>
            </a:r>
            <a:endParaRPr b="0" lang="sv-SE" sz="1400" spc="-1" strike="noStrike">
              <a:solidFill>
                <a:srgbClr val="ff4000"/>
              </a:solidFill>
              <a:latin typeface="Arial"/>
            </a:endParaRPr>
          </a:p>
        </p:txBody>
      </p:sp>
      <p:sp>
        <p:nvSpPr>
          <p:cNvPr id="271" name="CustomShape 5"/>
          <p:cNvSpPr/>
          <p:nvPr/>
        </p:nvSpPr>
        <p:spPr>
          <a:xfrm>
            <a:off x="2889360" y="4309920"/>
            <a:ext cx="3083040" cy="65160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Analysis Tools and Pipelines</a:t>
            </a:r>
            <a:endParaRPr b="0" lang="sv-SE" sz="1400" spc="-1" strike="noStrike">
              <a:solidFill>
                <a:srgbClr val="ff4000"/>
              </a:solidFill>
              <a:latin typeface="Arial"/>
            </a:endParaRPr>
          </a:p>
        </p:txBody>
      </p:sp>
      <p:sp>
        <p:nvSpPr>
          <p:cNvPr id="272" name="CustomShape 6"/>
          <p:cNvSpPr/>
          <p:nvPr/>
        </p:nvSpPr>
        <p:spPr>
          <a:xfrm rot="9152400">
            <a:off x="7835040" y="4613400"/>
            <a:ext cx="560520" cy="40824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273" name="CustomShape 7"/>
          <p:cNvSpPr/>
          <p:nvPr/>
        </p:nvSpPr>
        <p:spPr>
          <a:xfrm rot="5400000">
            <a:off x="8251560" y="3192480"/>
            <a:ext cx="405000" cy="255600"/>
          </a:xfrm>
          <a:prstGeom prst="rightArrow">
            <a:avLst>
              <a:gd name="adj1" fmla="val 50000"/>
              <a:gd name="adj2" fmla="val 50000"/>
            </a:avLst>
          </a:prstGeom>
          <a:solidFill>
            <a:srgbClr val="993300"/>
          </a:solidFill>
          <a:ln w="25560">
            <a:solidFill>
              <a:srgbClr val="3a5f8b"/>
            </a:solidFill>
            <a:round/>
          </a:ln>
        </p:spPr>
        <p:style>
          <a:lnRef idx="0"/>
          <a:fillRef idx="0"/>
          <a:effectRef idx="0"/>
          <a:fontRef idx="minor"/>
        </p:style>
      </p:sp>
      <p:pic>
        <p:nvPicPr>
          <p:cNvPr id="274" name="Picture 4" descr=""/>
          <p:cNvPicPr/>
          <p:nvPr/>
        </p:nvPicPr>
        <p:blipFill>
          <a:blip r:embed="rId3"/>
          <a:stretch/>
        </p:blipFill>
        <p:spPr>
          <a:xfrm>
            <a:off x="6197760" y="1557360"/>
            <a:ext cx="2260800" cy="1487520"/>
          </a:xfrm>
          <a:prstGeom prst="rect">
            <a:avLst/>
          </a:prstGeom>
          <a:ln>
            <a:noFill/>
          </a:ln>
        </p:spPr>
      </p:pic>
      <p:pic>
        <p:nvPicPr>
          <p:cNvPr id="275" name="Picture 12" descr=""/>
          <p:cNvPicPr/>
          <p:nvPr/>
        </p:nvPicPr>
        <p:blipFill>
          <a:blip r:embed="rId4"/>
          <a:stretch/>
        </p:blipFill>
        <p:spPr>
          <a:xfrm>
            <a:off x="6516360" y="3789000"/>
            <a:ext cx="916200" cy="657000"/>
          </a:xfrm>
          <a:prstGeom prst="rect">
            <a:avLst/>
          </a:prstGeom>
          <a:ln>
            <a:noFill/>
          </a:ln>
        </p:spPr>
      </p:pic>
      <p:grpSp>
        <p:nvGrpSpPr>
          <p:cNvPr id="276" name="Group 8"/>
          <p:cNvGrpSpPr/>
          <p:nvPr/>
        </p:nvGrpSpPr>
        <p:grpSpPr>
          <a:xfrm>
            <a:off x="6373800" y="5281560"/>
            <a:ext cx="1562400" cy="1252800"/>
            <a:chOff x="6373800" y="5281560"/>
            <a:chExt cx="1562400" cy="1252800"/>
          </a:xfrm>
        </p:grpSpPr>
        <p:pic>
          <p:nvPicPr>
            <p:cNvPr id="277" name="Picture 16" descr=""/>
            <p:cNvPicPr/>
            <p:nvPr/>
          </p:nvPicPr>
          <p:blipFill>
            <a:blip r:embed="rId5"/>
            <a:stretch/>
          </p:blipFill>
          <p:spPr>
            <a:xfrm>
              <a:off x="6715800" y="5281560"/>
              <a:ext cx="1220400" cy="847800"/>
            </a:xfrm>
            <a:prstGeom prst="rect">
              <a:avLst/>
            </a:prstGeom>
            <a:ln>
              <a:noFill/>
            </a:ln>
          </p:spPr>
        </p:pic>
        <p:pic>
          <p:nvPicPr>
            <p:cNvPr id="278" name="Picture 16" descr=""/>
            <p:cNvPicPr/>
            <p:nvPr/>
          </p:nvPicPr>
          <p:blipFill>
            <a:blip r:embed="rId6"/>
            <a:stretch/>
          </p:blipFill>
          <p:spPr>
            <a:xfrm>
              <a:off x="6594480" y="5401080"/>
              <a:ext cx="1220400" cy="847800"/>
            </a:xfrm>
            <a:prstGeom prst="rect">
              <a:avLst/>
            </a:prstGeom>
            <a:ln>
              <a:noFill/>
            </a:ln>
          </p:spPr>
        </p:pic>
        <p:pic>
          <p:nvPicPr>
            <p:cNvPr id="279" name="Picture 16" descr=""/>
            <p:cNvPicPr/>
            <p:nvPr/>
          </p:nvPicPr>
          <p:blipFill>
            <a:blip r:embed="rId7"/>
            <a:stretch/>
          </p:blipFill>
          <p:spPr>
            <a:xfrm>
              <a:off x="6483240" y="5551920"/>
              <a:ext cx="1220400" cy="847800"/>
            </a:xfrm>
            <a:prstGeom prst="rect">
              <a:avLst/>
            </a:prstGeom>
            <a:ln>
              <a:noFill/>
            </a:ln>
          </p:spPr>
        </p:pic>
        <p:pic>
          <p:nvPicPr>
            <p:cNvPr id="280" name="Picture 16" descr=""/>
            <p:cNvPicPr/>
            <p:nvPr/>
          </p:nvPicPr>
          <p:blipFill>
            <a:blip r:embed="rId8"/>
            <a:stretch/>
          </p:blipFill>
          <p:spPr>
            <a:xfrm>
              <a:off x="6373800" y="5686560"/>
              <a:ext cx="1220400" cy="847800"/>
            </a:xfrm>
            <a:prstGeom prst="rect">
              <a:avLst/>
            </a:prstGeom>
            <a:ln>
              <a:noFill/>
            </a:ln>
          </p:spPr>
        </p:pic>
      </p:grpSp>
      <p:sp>
        <p:nvSpPr>
          <p:cNvPr id="281" name="CustomShape 9"/>
          <p:cNvSpPr/>
          <p:nvPr/>
        </p:nvSpPr>
        <p:spPr>
          <a:xfrm>
            <a:off x="-239760" y="3705120"/>
            <a:ext cx="2864160" cy="65160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Analysis Results &amp; Reports</a:t>
            </a:r>
            <a:endParaRPr b="0" lang="sv-SE" sz="1400" spc="-1" strike="noStrike">
              <a:solidFill>
                <a:srgbClr val="ff4000"/>
              </a:solidFill>
              <a:latin typeface="Arial"/>
            </a:endParaRPr>
          </a:p>
        </p:txBody>
      </p:sp>
      <p:pic>
        <p:nvPicPr>
          <p:cNvPr id="282" name="Picture 2" descr=""/>
          <p:cNvPicPr/>
          <p:nvPr/>
        </p:nvPicPr>
        <p:blipFill>
          <a:blip r:embed="rId9"/>
          <a:stretch/>
        </p:blipFill>
        <p:spPr>
          <a:xfrm>
            <a:off x="942120" y="2525760"/>
            <a:ext cx="1108440" cy="738000"/>
          </a:xfrm>
          <a:prstGeom prst="rect">
            <a:avLst/>
          </a:prstGeom>
          <a:ln>
            <a:noFill/>
          </a:ln>
        </p:spPr>
      </p:pic>
      <p:sp>
        <p:nvSpPr>
          <p:cNvPr id="283" name="CustomShape 10"/>
          <p:cNvSpPr/>
          <p:nvPr/>
        </p:nvSpPr>
        <p:spPr>
          <a:xfrm>
            <a:off x="579600" y="826560"/>
            <a:ext cx="3054960" cy="86472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Environmental Sample Collection</a:t>
            </a:r>
            <a:endParaRPr b="0" lang="sv-SE" sz="1400" spc="-1" strike="noStrike">
              <a:solidFill>
                <a:srgbClr val="ff4000"/>
              </a:solidFill>
              <a:latin typeface="Arial"/>
            </a:endParaRPr>
          </a:p>
        </p:txBody>
      </p:sp>
      <p:pic>
        <p:nvPicPr>
          <p:cNvPr id="284" name="Picture 6" descr=""/>
          <p:cNvPicPr/>
          <p:nvPr/>
        </p:nvPicPr>
        <p:blipFill>
          <a:blip r:embed="rId10"/>
          <a:stretch/>
        </p:blipFill>
        <p:spPr>
          <a:xfrm>
            <a:off x="3278160" y="3141720"/>
            <a:ext cx="1582920" cy="1231920"/>
          </a:xfrm>
          <a:prstGeom prst="rect">
            <a:avLst/>
          </a:prstGeom>
          <a:ln>
            <a:noFill/>
          </a:ln>
        </p:spPr>
      </p:pic>
      <p:pic>
        <p:nvPicPr>
          <p:cNvPr id="285" name="Picture 6" descr=""/>
          <p:cNvPicPr/>
          <p:nvPr/>
        </p:nvPicPr>
        <p:blipFill>
          <a:blip r:embed="rId11"/>
          <a:stretch/>
        </p:blipFill>
        <p:spPr>
          <a:xfrm>
            <a:off x="4092480" y="3546360"/>
            <a:ext cx="1292400" cy="944640"/>
          </a:xfrm>
          <a:prstGeom prst="rect">
            <a:avLst/>
          </a:prstGeom>
          <a:ln>
            <a:noFill/>
          </a:ln>
        </p:spPr>
      </p:pic>
      <p:sp>
        <p:nvSpPr>
          <p:cNvPr id="286" name="CustomShape 11"/>
          <p:cNvSpPr/>
          <p:nvPr/>
        </p:nvSpPr>
        <p:spPr>
          <a:xfrm>
            <a:off x="2441520" y="3238560"/>
            <a:ext cx="573120" cy="43020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87" name="CustomShape 12"/>
          <p:cNvSpPr/>
          <p:nvPr/>
        </p:nvSpPr>
        <p:spPr>
          <a:xfrm flipH="1">
            <a:off x="5474880" y="3138480"/>
            <a:ext cx="574920" cy="43020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88" name="CustomShape 13"/>
          <p:cNvSpPr/>
          <p:nvPr/>
        </p:nvSpPr>
        <p:spPr>
          <a:xfrm flipH="1" flipV="1">
            <a:off x="5384160" y="4372920"/>
            <a:ext cx="706680" cy="46692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89" name="CustomShape 14"/>
          <p:cNvSpPr/>
          <p:nvPr/>
        </p:nvSpPr>
        <p:spPr>
          <a:xfrm flipV="1">
            <a:off x="2630520" y="4048560"/>
            <a:ext cx="424080" cy="32400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grpSp>
        <p:nvGrpSpPr>
          <p:cNvPr id="290" name="Group 15"/>
          <p:cNvGrpSpPr/>
          <p:nvPr/>
        </p:nvGrpSpPr>
        <p:grpSpPr>
          <a:xfrm>
            <a:off x="3337920" y="5224320"/>
            <a:ext cx="1034280" cy="596880"/>
            <a:chOff x="3337920" y="5224320"/>
            <a:chExt cx="1034280" cy="596880"/>
          </a:xfrm>
        </p:grpSpPr>
        <p:pic>
          <p:nvPicPr>
            <p:cNvPr id="291" name="Picture 22" descr=""/>
            <p:cNvPicPr/>
            <p:nvPr/>
          </p:nvPicPr>
          <p:blipFill>
            <a:blip r:embed="rId12"/>
            <a:stretch/>
          </p:blipFill>
          <p:spPr>
            <a:xfrm>
              <a:off x="3443040" y="5224320"/>
              <a:ext cx="929160" cy="596880"/>
            </a:xfrm>
            <a:prstGeom prst="rect">
              <a:avLst/>
            </a:prstGeom>
            <a:ln>
              <a:noFill/>
            </a:ln>
          </p:spPr>
        </p:pic>
        <p:sp>
          <p:nvSpPr>
            <p:cNvPr id="292" name="CustomShape 16"/>
            <p:cNvSpPr/>
            <p:nvPr/>
          </p:nvSpPr>
          <p:spPr>
            <a:xfrm>
              <a:off x="3337920" y="5349240"/>
              <a:ext cx="888840" cy="362880"/>
            </a:xfrm>
            <a:prstGeom prst="rect">
              <a:avLst/>
            </a:prstGeom>
            <a:noFill/>
            <a:ln>
              <a:noFill/>
            </a:ln>
          </p:spPr>
          <p:style>
            <a:lnRef idx="0"/>
            <a:fillRef idx="0"/>
            <a:effectRef idx="0"/>
            <a:fontRef idx="minor"/>
          </p:style>
          <p:txBody>
            <a:bodyPr wrap="none" lIns="90000" rIns="90000" tIns="45000" bIns="45000">
              <a:noAutofit/>
            </a:bodyPr>
            <a:p>
              <a:pPr>
                <a:lnSpc>
                  <a:spcPct val="100000"/>
                </a:lnSpc>
              </a:pPr>
              <a:r>
                <a:rPr b="0" lang="sv-SE" sz="1800" spc="-1" strike="noStrike">
                  <a:solidFill>
                    <a:srgbClr val="000000"/>
                  </a:solidFill>
                  <a:latin typeface="Arial"/>
                  <a:ea typeface="MS PGothic"/>
                </a:rPr>
                <a:t>Galaxy</a:t>
              </a:r>
              <a:endParaRPr b="0" lang="sv-SE" sz="1800" spc="-1" strike="noStrike">
                <a:solidFill>
                  <a:srgbClr val="ff4000"/>
                </a:solidFill>
                <a:latin typeface="Arial"/>
              </a:endParaRPr>
            </a:p>
          </p:txBody>
        </p:sp>
      </p:grpSp>
      <p:grpSp>
        <p:nvGrpSpPr>
          <p:cNvPr id="293" name="Group 17"/>
          <p:cNvGrpSpPr/>
          <p:nvPr/>
        </p:nvGrpSpPr>
        <p:grpSpPr>
          <a:xfrm>
            <a:off x="3354480" y="5813280"/>
            <a:ext cx="1141560" cy="633960"/>
            <a:chOff x="3354480" y="5813280"/>
            <a:chExt cx="1141560" cy="633960"/>
          </a:xfrm>
        </p:grpSpPr>
        <p:pic>
          <p:nvPicPr>
            <p:cNvPr id="294" name="Picture 26" descr=""/>
            <p:cNvPicPr/>
            <p:nvPr/>
          </p:nvPicPr>
          <p:blipFill>
            <a:blip r:embed="rId13"/>
            <a:stretch/>
          </p:blipFill>
          <p:spPr>
            <a:xfrm>
              <a:off x="3417840" y="5871960"/>
              <a:ext cx="990360" cy="575280"/>
            </a:xfrm>
            <a:prstGeom prst="rect">
              <a:avLst/>
            </a:prstGeom>
            <a:ln>
              <a:noFill/>
            </a:ln>
          </p:spPr>
        </p:pic>
        <p:sp>
          <p:nvSpPr>
            <p:cNvPr id="295" name="CustomShape 18"/>
            <p:cNvSpPr/>
            <p:nvPr/>
          </p:nvSpPr>
          <p:spPr>
            <a:xfrm>
              <a:off x="3354480" y="5813280"/>
              <a:ext cx="1141560" cy="606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sv-SE" sz="1600" spc="-1" strike="noStrike">
                  <a:solidFill>
                    <a:srgbClr val="ffffff"/>
                  </a:solidFill>
                  <a:latin typeface="Arial"/>
                  <a:ea typeface="MS PGothic"/>
                </a:rPr>
                <a:t>Command </a:t>
              </a:r>
              <a:endParaRPr b="0" lang="sv-SE" sz="1600" spc="-1" strike="noStrike">
                <a:solidFill>
                  <a:srgbClr val="ff4000"/>
                </a:solidFill>
                <a:latin typeface="Arial"/>
              </a:endParaRPr>
            </a:p>
            <a:p>
              <a:pPr>
                <a:lnSpc>
                  <a:spcPct val="100000"/>
                </a:lnSpc>
              </a:pPr>
              <a:r>
                <a:rPr b="0" lang="sv-SE" sz="1800" spc="-1" strike="noStrike">
                  <a:solidFill>
                    <a:srgbClr val="ffffff"/>
                  </a:solidFill>
                  <a:latin typeface="Arial"/>
                  <a:ea typeface="MS PGothic"/>
                </a:rPr>
                <a:t>Line</a:t>
              </a:r>
              <a:endParaRPr b="0" lang="sv-SE" sz="1800" spc="-1" strike="noStrike">
                <a:solidFill>
                  <a:srgbClr val="ff4000"/>
                </a:solidFill>
                <a:latin typeface="Arial"/>
              </a:endParaRPr>
            </a:p>
          </p:txBody>
        </p:sp>
      </p:grpSp>
      <p:pic>
        <p:nvPicPr>
          <p:cNvPr id="296" name="Picture 107" descr=""/>
          <p:cNvPicPr/>
          <p:nvPr/>
        </p:nvPicPr>
        <p:blipFill>
          <a:blip r:embed="rId14"/>
          <a:stretch/>
        </p:blipFill>
        <p:spPr>
          <a:xfrm>
            <a:off x="942120" y="1556640"/>
            <a:ext cx="1108440" cy="923040"/>
          </a:xfrm>
          <a:prstGeom prst="rect">
            <a:avLst/>
          </a:prstGeom>
          <a:ln>
            <a:noFill/>
          </a:ln>
        </p:spPr>
      </p:pic>
      <p:sp>
        <p:nvSpPr>
          <p:cNvPr id="297" name="CustomShape 19"/>
          <p:cNvSpPr/>
          <p:nvPr/>
        </p:nvSpPr>
        <p:spPr>
          <a:xfrm>
            <a:off x="3351240" y="941400"/>
            <a:ext cx="5053320" cy="86400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Calibri"/>
                <a:ea typeface="ＭＳ Ｐゴシック"/>
              </a:rPr>
              <a:t>DNA Extraction, PCR Amplification and Library Prep</a:t>
            </a:r>
            <a:endParaRPr b="0" lang="sv-SE" sz="1400" spc="-1" strike="noStrike">
              <a:solidFill>
                <a:srgbClr val="ff4000"/>
              </a:solidFill>
              <a:latin typeface="Arial"/>
            </a:endParaRPr>
          </a:p>
        </p:txBody>
      </p:sp>
      <p:pic>
        <p:nvPicPr>
          <p:cNvPr id="298" name="Picture 109" descr=""/>
          <p:cNvPicPr/>
          <p:nvPr/>
        </p:nvPicPr>
        <p:blipFill>
          <a:blip r:embed="rId15"/>
          <a:stretch/>
        </p:blipFill>
        <p:spPr>
          <a:xfrm>
            <a:off x="1508040" y="4335480"/>
            <a:ext cx="973440" cy="974880"/>
          </a:xfrm>
          <a:prstGeom prst="rect">
            <a:avLst/>
          </a:prstGeom>
          <a:ln>
            <a:noFill/>
          </a:ln>
        </p:spPr>
      </p:pic>
      <p:pic>
        <p:nvPicPr>
          <p:cNvPr id="299" name="Picture 110" descr=""/>
          <p:cNvPicPr/>
          <p:nvPr/>
        </p:nvPicPr>
        <p:blipFill>
          <a:blip r:embed="rId16"/>
          <a:stretch/>
        </p:blipFill>
        <p:spPr>
          <a:xfrm>
            <a:off x="79200" y="6060960"/>
            <a:ext cx="1449360" cy="722520"/>
          </a:xfrm>
          <a:prstGeom prst="rect">
            <a:avLst/>
          </a:prstGeom>
          <a:ln>
            <a:noFill/>
          </a:ln>
        </p:spPr>
      </p:pic>
      <p:pic>
        <p:nvPicPr>
          <p:cNvPr id="300" name="Picture 111" descr=""/>
          <p:cNvPicPr/>
          <p:nvPr/>
        </p:nvPicPr>
        <p:blipFill>
          <a:blip r:embed="rId17"/>
          <a:stretch/>
        </p:blipFill>
        <p:spPr>
          <a:xfrm>
            <a:off x="77760" y="5346720"/>
            <a:ext cx="1373400" cy="650880"/>
          </a:xfrm>
          <a:prstGeom prst="rect">
            <a:avLst/>
          </a:prstGeom>
          <a:ln>
            <a:noFill/>
          </a:ln>
        </p:spPr>
      </p:pic>
      <p:pic>
        <p:nvPicPr>
          <p:cNvPr id="301" name="Picture 112" descr=""/>
          <p:cNvPicPr/>
          <p:nvPr/>
        </p:nvPicPr>
        <p:blipFill>
          <a:blip r:embed="rId18"/>
          <a:stretch/>
        </p:blipFill>
        <p:spPr>
          <a:xfrm>
            <a:off x="168120" y="4413240"/>
            <a:ext cx="1217880" cy="871560"/>
          </a:xfrm>
          <a:prstGeom prst="rect">
            <a:avLst/>
          </a:prstGeom>
          <a:ln>
            <a:noFill/>
          </a:ln>
        </p:spPr>
      </p:pic>
      <p:pic>
        <p:nvPicPr>
          <p:cNvPr id="302" name="Picture 113" descr=""/>
          <p:cNvPicPr/>
          <p:nvPr/>
        </p:nvPicPr>
        <p:blipFill>
          <a:blip r:embed="rId19"/>
          <a:stretch/>
        </p:blipFill>
        <p:spPr>
          <a:xfrm>
            <a:off x="1514520" y="5346720"/>
            <a:ext cx="1038240" cy="1465560"/>
          </a:xfrm>
          <a:prstGeom prst="rect">
            <a:avLst/>
          </a:prstGeom>
          <a:ln>
            <a:noFill/>
          </a:ln>
        </p:spPr>
      </p:pic>
      <p:sp>
        <p:nvSpPr>
          <p:cNvPr id="303" name="CustomShape 20"/>
          <p:cNvSpPr/>
          <p:nvPr/>
        </p:nvSpPr>
        <p:spPr>
          <a:xfrm rot="10800000">
            <a:off x="4233240" y="7522920"/>
            <a:ext cx="952560" cy="117648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304" name="CustomShape 21"/>
          <p:cNvSpPr/>
          <p:nvPr/>
        </p:nvSpPr>
        <p:spPr>
          <a:xfrm rot="10800000">
            <a:off x="7225920" y="6959160"/>
            <a:ext cx="741600" cy="82080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305" name="CustomShape 22"/>
          <p:cNvSpPr/>
          <p:nvPr/>
        </p:nvSpPr>
        <p:spPr>
          <a:xfrm>
            <a:off x="3825720" y="3602520"/>
            <a:ext cx="1831320" cy="80424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2400" spc="41" strike="noStrike">
                <a:solidFill>
                  <a:srgbClr val="e0322d"/>
                </a:solidFill>
                <a:latin typeface="Arial Narrow"/>
                <a:ea typeface="ＭＳ Ｐゴシック"/>
              </a:rPr>
              <a:t>SeqDB</a:t>
            </a:r>
            <a:endParaRPr b="0" lang="sv-SE" sz="2400" spc="-1" strike="noStrike">
              <a:solidFill>
                <a:srgbClr val="ff4000"/>
              </a:solidFill>
              <a:latin typeface="Arial"/>
            </a:endParaRPr>
          </a:p>
        </p:txBody>
      </p:sp>
      <p:sp>
        <p:nvSpPr>
          <p:cNvPr id="306" name="CustomShape 23"/>
          <p:cNvSpPr/>
          <p:nvPr/>
        </p:nvSpPr>
        <p:spPr>
          <a:xfrm>
            <a:off x="457200" y="6356520"/>
            <a:ext cx="2132280" cy="3636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fld id="{856B7A64-6BD6-4AD2-B9BA-478F6C6B2432}" type="datetime1">
              <a:rPr b="0" lang="sv-SE" sz="1200" spc="-1" strike="noStrike">
                <a:solidFill>
                  <a:srgbClr val="898989"/>
                </a:solidFill>
                <a:latin typeface="Calibri"/>
                <a:ea typeface="MS PGothic"/>
              </a:rPr>
              <a:t>2020-01-23</a:t>
            </a:fld>
            <a:endParaRPr b="0" lang="sv-SE" sz="1200" spc="-1" strike="noStrike">
              <a:solidFill>
                <a:srgbClr val="ff4000"/>
              </a:solidFill>
              <a:latin typeface="Arial"/>
            </a:endParaRPr>
          </a:p>
        </p:txBody>
      </p:sp>
      <p:sp>
        <p:nvSpPr>
          <p:cNvPr id="307" name="CustomShape 24"/>
          <p:cNvSpPr/>
          <p:nvPr/>
        </p:nvSpPr>
        <p:spPr>
          <a:xfrm>
            <a:off x="5340240" y="3062160"/>
            <a:ext cx="4189680" cy="65160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Calibri"/>
                <a:ea typeface="ＭＳ Ｐゴシック"/>
              </a:rPr>
              <a:t>Sequencing (NGS)</a:t>
            </a:r>
            <a:endParaRPr b="0" lang="sv-SE" sz="1400" spc="-1" strike="noStrike">
              <a:solidFill>
                <a:srgbClr val="ff4000"/>
              </a:solidFill>
              <a:latin typeface="Arial"/>
            </a:endParaRPr>
          </a:p>
        </p:txBody>
      </p:sp>
      <p:pic>
        <p:nvPicPr>
          <p:cNvPr id="308" name="Picture 3" descr=""/>
          <p:cNvPicPr/>
          <p:nvPr/>
        </p:nvPicPr>
        <p:blipFill>
          <a:blip r:embed="rId20"/>
          <a:stretch/>
        </p:blipFill>
        <p:spPr>
          <a:xfrm>
            <a:off x="2095560" y="1925640"/>
            <a:ext cx="965520" cy="723960"/>
          </a:xfrm>
          <a:prstGeom prst="rect">
            <a:avLst/>
          </a:prstGeom>
          <a:ln>
            <a:noFill/>
          </a:ln>
        </p:spPr>
      </p:pic>
      <p:pic>
        <p:nvPicPr>
          <p:cNvPr id="309" name="Picture 48" descr=""/>
          <p:cNvPicPr/>
          <p:nvPr/>
        </p:nvPicPr>
        <p:blipFill>
          <a:blip r:embed="rId21"/>
          <a:stretch/>
        </p:blipFill>
        <p:spPr>
          <a:xfrm>
            <a:off x="7452360" y="3645000"/>
            <a:ext cx="1294560" cy="939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85800" y="1676520"/>
            <a:ext cx="77716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2400" spc="-1" strike="noStrike">
                <a:solidFill>
                  <a:srgbClr val="000000"/>
                </a:solidFill>
                <a:latin typeface="Arial"/>
                <a:ea typeface="DejaVu Sans"/>
              </a:rPr>
              <a:t>SeqDB is a modern information system</a:t>
            </a:r>
            <a:endParaRPr b="0" lang="sv-SE" sz="2400" spc="-1" strike="noStrike">
              <a:solidFill>
                <a:srgbClr val="ff4000"/>
              </a:solidFill>
              <a:latin typeface="Arial"/>
            </a:endParaRPr>
          </a:p>
        </p:txBody>
      </p:sp>
      <p:sp>
        <p:nvSpPr>
          <p:cNvPr id="165" name="CustomShape 2"/>
          <p:cNvSpPr/>
          <p:nvPr/>
        </p:nvSpPr>
        <p:spPr>
          <a:xfrm>
            <a:off x="685800" y="2285640"/>
            <a:ext cx="7771680" cy="3809160"/>
          </a:xfrm>
          <a:prstGeom prst="rect">
            <a:avLst/>
          </a:prstGeom>
          <a:noFill/>
          <a:ln>
            <a:noFill/>
          </a:ln>
        </p:spPr>
        <p:style>
          <a:lnRef idx="0"/>
          <a:fillRef idx="0"/>
          <a:effectRef idx="0"/>
          <a:fontRef idx="minor"/>
        </p:style>
        <p:txBody>
          <a:bodyPr lIns="0" rIns="0" tIns="0" bIns="0">
            <a:normAutofit/>
          </a:bodyPr>
          <a:p>
            <a:pPr>
              <a:lnSpc>
                <a:spcPct val="100000"/>
              </a:lnSpc>
            </a:pPr>
            <a:endParaRPr b="0" lang="sv-SE" sz="18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A web accessible relational database</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Robust data validation</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Standardized and structured</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Powerful searching and filtering </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Bulk Editing (import / export of spreadsheets)</a:t>
            </a:r>
            <a:endParaRPr b="0" lang="sv-SE" sz="2000" spc="-1" strike="noStrike">
              <a:solidFill>
                <a:srgbClr val="ff4000"/>
              </a:solidFill>
              <a:latin typeface="Arial"/>
            </a:endParaRPr>
          </a:p>
          <a:p>
            <a:pPr marL="342720" indent="-342000">
              <a:lnSpc>
                <a:spcPct val="100000"/>
              </a:lnSpc>
              <a:buClr>
                <a:srgbClr val="000000"/>
              </a:buClr>
              <a:buFont typeface="Times"/>
              <a:buChar char="•"/>
            </a:pPr>
            <a:r>
              <a:rPr b="0" lang="sv-SE" sz="2000" spc="-1" strike="noStrike">
                <a:solidFill>
                  <a:srgbClr val="000000"/>
                </a:solidFill>
                <a:latin typeface="Arial"/>
                <a:ea typeface="DejaVu Sans"/>
              </a:rPr>
              <a:t>Export to external Systems (BOLD)</a:t>
            </a: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83240" y="91800"/>
            <a:ext cx="77716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2400" spc="-1" strike="noStrike">
                <a:solidFill>
                  <a:srgbClr val="ffffff"/>
                </a:solidFill>
                <a:latin typeface="Arial"/>
                <a:ea typeface="DejaVu Sans"/>
              </a:rPr>
              <a:t>What is ’SeqDB’ ?  </a:t>
            </a:r>
            <a:endParaRPr b="0" lang="sv-SE" sz="2400" spc="-1" strike="noStrike">
              <a:solidFill>
                <a:srgbClr val="ff4000"/>
              </a:solidFill>
              <a:latin typeface="Arial"/>
            </a:endParaRPr>
          </a:p>
        </p:txBody>
      </p:sp>
      <p:sp>
        <p:nvSpPr>
          <p:cNvPr id="167" name="CustomShape 2"/>
          <p:cNvSpPr/>
          <p:nvPr/>
        </p:nvSpPr>
        <p:spPr>
          <a:xfrm>
            <a:off x="3107880" y="3134880"/>
            <a:ext cx="2426760" cy="2044800"/>
          </a:xfrm>
          <a:prstGeom prst="ellipse">
            <a:avLst/>
          </a:prstGeom>
          <a:gradFill rotWithShape="0">
            <a:gsLst>
              <a:gs pos="0">
                <a:srgbClr val="bfd4fe"/>
              </a:gs>
              <a:gs pos="100000">
                <a:srgbClr val="e5efff"/>
              </a:gs>
            </a:gsLst>
            <a:lin ang="1620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pPr>
            <a:r>
              <a:rPr b="1" lang="sv-SE" sz="2400" spc="-1" strike="noStrike">
                <a:solidFill>
                  <a:srgbClr val="ce181e"/>
                </a:solidFill>
                <a:latin typeface="Calibri"/>
                <a:ea typeface="ＭＳ Ｐゴシック"/>
              </a:rPr>
              <a:t>SeqDB</a:t>
            </a:r>
            <a:endParaRPr b="0" lang="sv-SE" sz="2400" spc="-1" strike="noStrike">
              <a:solidFill>
                <a:srgbClr val="ff4000"/>
              </a:solidFill>
              <a:latin typeface="Arial"/>
            </a:endParaRPr>
          </a:p>
        </p:txBody>
      </p:sp>
      <p:sp>
        <p:nvSpPr>
          <p:cNvPr id="168" name="CustomShape 3"/>
          <p:cNvSpPr/>
          <p:nvPr/>
        </p:nvSpPr>
        <p:spPr>
          <a:xfrm rot="19619400">
            <a:off x="1273680" y="4783680"/>
            <a:ext cx="3045240" cy="1216440"/>
          </a:xfrm>
          <a:prstGeom prst="ellipse">
            <a:avLst/>
          </a:prstGeom>
          <a:gradFill rotWithShape="0">
            <a:gsLst>
              <a:gs pos="0">
                <a:srgbClr val="bfd4fe"/>
              </a:gs>
              <a:gs pos="100000">
                <a:srgbClr val="e5efff"/>
              </a:gs>
            </a:gsLst>
            <a:lin ang="14214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pPr>
            <a:r>
              <a:rPr b="1" lang="sv-SE" sz="1400" spc="-1" strike="noStrike">
                <a:solidFill>
                  <a:srgbClr val="054697"/>
                </a:solidFill>
                <a:latin typeface="Calibri"/>
                <a:ea typeface="ＭＳ Ｐゴシック"/>
              </a:rPr>
              <a:t>Permanent Collections</a:t>
            </a:r>
            <a:endParaRPr b="0" lang="sv-SE" sz="1400" spc="-1" strike="noStrike">
              <a:solidFill>
                <a:srgbClr val="ff4000"/>
              </a:solidFill>
              <a:latin typeface="Arial"/>
            </a:endParaRPr>
          </a:p>
          <a:p>
            <a:pPr algn="ctr">
              <a:lnSpc>
                <a:spcPct val="100000"/>
              </a:lnSpc>
            </a:pPr>
            <a:r>
              <a:rPr b="1" lang="sv-SE" sz="1400" spc="-1" strike="noStrike">
                <a:solidFill>
                  <a:srgbClr val="054697"/>
                </a:solidFill>
                <a:latin typeface="Calibri"/>
                <a:ea typeface="ＭＳ Ｐゴシック"/>
              </a:rPr>
              <a:t>+</a:t>
            </a:r>
            <a:endParaRPr b="0" lang="sv-SE" sz="1400" spc="-1" strike="noStrike">
              <a:solidFill>
                <a:srgbClr val="ff4000"/>
              </a:solidFill>
              <a:latin typeface="Arial"/>
            </a:endParaRPr>
          </a:p>
          <a:p>
            <a:pPr algn="ctr">
              <a:lnSpc>
                <a:spcPct val="100000"/>
              </a:lnSpc>
            </a:pPr>
            <a:r>
              <a:rPr b="1" lang="sv-SE" sz="1400" spc="-1" strike="noStrike">
                <a:solidFill>
                  <a:srgbClr val="054697"/>
                </a:solidFill>
                <a:latin typeface="Calibri"/>
                <a:ea typeface="ＭＳ Ｐゴシック"/>
              </a:rPr>
              <a:t>Working Collections</a:t>
            </a:r>
            <a:endParaRPr b="0" lang="sv-SE" sz="1400" spc="-1" strike="noStrike">
              <a:solidFill>
                <a:srgbClr val="ff4000"/>
              </a:solidFill>
              <a:latin typeface="Arial"/>
            </a:endParaRPr>
          </a:p>
        </p:txBody>
      </p:sp>
      <p:sp>
        <p:nvSpPr>
          <p:cNvPr id="169" name="CustomShape 4"/>
          <p:cNvSpPr/>
          <p:nvPr/>
        </p:nvSpPr>
        <p:spPr>
          <a:xfrm rot="18513600">
            <a:off x="2580120" y="2055600"/>
            <a:ext cx="1286640" cy="1952280"/>
          </a:xfrm>
          <a:prstGeom prst="ellipse">
            <a:avLst/>
          </a:prstGeom>
          <a:gradFill rotWithShape="0">
            <a:gsLst>
              <a:gs pos="0">
                <a:srgbClr val="bfd4fe"/>
              </a:gs>
              <a:gs pos="100000">
                <a:srgbClr val="e5efff"/>
              </a:gs>
            </a:gsLst>
            <a:lin ang="1311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pPr>
            <a:r>
              <a:rPr b="1" lang="sv-SE" sz="2000" spc="-1" strike="noStrike">
                <a:solidFill>
                  <a:srgbClr val="054697"/>
                </a:solidFill>
                <a:latin typeface="Calibri"/>
                <a:ea typeface="ＭＳ Ｐゴシック"/>
              </a:rPr>
              <a:t>LIMS</a:t>
            </a:r>
            <a:endParaRPr b="0" lang="sv-SE" sz="2000" spc="-1" strike="noStrike">
              <a:solidFill>
                <a:srgbClr val="ff4000"/>
              </a:solidFill>
              <a:latin typeface="Arial"/>
            </a:endParaRPr>
          </a:p>
        </p:txBody>
      </p:sp>
      <p:sp>
        <p:nvSpPr>
          <p:cNvPr id="170" name="CustomShape 5"/>
          <p:cNvSpPr/>
          <p:nvPr/>
        </p:nvSpPr>
        <p:spPr>
          <a:xfrm>
            <a:off x="4143240" y="2132640"/>
            <a:ext cx="1616760" cy="1611360"/>
          </a:xfrm>
          <a:prstGeom prst="ellipse">
            <a:avLst/>
          </a:prstGeom>
          <a:gradFill rotWithShape="0">
            <a:gsLst>
              <a:gs pos="0">
                <a:srgbClr val="bfd4fe"/>
              </a:gs>
              <a:gs pos="100000">
                <a:srgbClr val="e5efff"/>
              </a:gs>
            </a:gsLst>
            <a:lin ang="1620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pPr>
            <a:r>
              <a:rPr b="1" lang="sv-SE" sz="1400" spc="-1" strike="noStrike">
                <a:solidFill>
                  <a:srgbClr val="054697"/>
                </a:solidFill>
                <a:latin typeface="Calibri"/>
                <a:ea typeface="ＭＳ Ｐゴシック"/>
              </a:rPr>
              <a:t>Lab Work and Protocols</a:t>
            </a:r>
            <a:endParaRPr b="0" lang="sv-SE" sz="1400" spc="-1" strike="noStrike">
              <a:solidFill>
                <a:srgbClr val="ff4000"/>
              </a:solidFill>
              <a:latin typeface="Arial"/>
            </a:endParaRPr>
          </a:p>
        </p:txBody>
      </p:sp>
      <p:sp>
        <p:nvSpPr>
          <p:cNvPr id="171" name="CustomShape 6"/>
          <p:cNvSpPr/>
          <p:nvPr/>
        </p:nvSpPr>
        <p:spPr>
          <a:xfrm rot="190800">
            <a:off x="1278000" y="3754440"/>
            <a:ext cx="2360520" cy="689400"/>
          </a:xfrm>
          <a:prstGeom prst="ellipse">
            <a:avLst/>
          </a:prstGeom>
          <a:gradFill rotWithShape="0">
            <a:gsLst>
              <a:gs pos="0">
                <a:srgbClr val="bfd4fe"/>
              </a:gs>
              <a:gs pos="100000">
                <a:srgbClr val="e5efff"/>
              </a:gs>
            </a:gsLst>
            <a:lin ang="16386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pPr>
            <a:r>
              <a:rPr b="1" lang="sv-SE" sz="1800" spc="-1" strike="noStrike">
                <a:solidFill>
                  <a:srgbClr val="054697"/>
                </a:solidFill>
                <a:latin typeface="Calibri"/>
                <a:ea typeface="ＭＳ Ｐゴシック"/>
              </a:rPr>
              <a:t>Taxonomy</a:t>
            </a:r>
            <a:endParaRPr b="0" lang="sv-SE" sz="1800" spc="-1" strike="noStrike">
              <a:solidFill>
                <a:srgbClr val="ff4000"/>
              </a:solidFill>
              <a:latin typeface="Arial"/>
            </a:endParaRPr>
          </a:p>
        </p:txBody>
      </p:sp>
      <p:sp>
        <p:nvSpPr>
          <p:cNvPr id="172" name="CustomShape 7"/>
          <p:cNvSpPr/>
          <p:nvPr/>
        </p:nvSpPr>
        <p:spPr>
          <a:xfrm rot="18513600">
            <a:off x="4366440" y="4366080"/>
            <a:ext cx="1741320" cy="1952280"/>
          </a:xfrm>
          <a:prstGeom prst="ellipse">
            <a:avLst/>
          </a:prstGeom>
          <a:gradFill rotWithShape="0">
            <a:gsLst>
              <a:gs pos="0">
                <a:srgbClr val="bfd4fe"/>
              </a:gs>
              <a:gs pos="100000">
                <a:srgbClr val="e5efff"/>
              </a:gs>
            </a:gsLst>
            <a:lin ang="13110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pPr>
            <a:r>
              <a:rPr b="1" lang="sv-SE" sz="1300" spc="-1" strike="noStrike">
                <a:solidFill>
                  <a:srgbClr val="054697"/>
                </a:solidFill>
                <a:latin typeface="Calibri"/>
                <a:ea typeface="ＭＳ Ｐゴシック"/>
              </a:rPr>
              <a:t>Sequence and genotype-data </a:t>
            </a:r>
            <a:endParaRPr b="0" lang="sv-SE" sz="1300" spc="-1" strike="noStrike">
              <a:solidFill>
                <a:srgbClr val="ff4000"/>
              </a:solidFill>
              <a:latin typeface="Arial"/>
            </a:endParaRPr>
          </a:p>
        </p:txBody>
      </p:sp>
      <p:sp>
        <p:nvSpPr>
          <p:cNvPr id="173" name="CustomShape 8"/>
          <p:cNvSpPr/>
          <p:nvPr/>
        </p:nvSpPr>
        <p:spPr>
          <a:xfrm rot="20917200">
            <a:off x="5235480" y="3357360"/>
            <a:ext cx="2362680" cy="1064520"/>
          </a:xfrm>
          <a:prstGeom prst="ellipse">
            <a:avLst/>
          </a:prstGeom>
          <a:gradFill rotWithShape="0">
            <a:gsLst>
              <a:gs pos="0">
                <a:srgbClr val="bfd4fe"/>
              </a:gs>
              <a:gs pos="100000">
                <a:srgbClr val="e5efff"/>
              </a:gs>
            </a:gsLst>
            <a:lin ang="15516000"/>
          </a:gradFill>
          <a:ln w="9360">
            <a:solidFill>
              <a:srgbClr val="4a7ebb"/>
            </a:solidFill>
            <a:round/>
          </a:ln>
          <a:effectLst>
            <a:outerShdw dir="5400000" dist="20160">
              <a:srgbClr val="000000">
                <a:alpha val="38000"/>
              </a:srgbClr>
            </a:outerShdw>
          </a:effectLst>
        </p:spPr>
        <p:style>
          <a:lnRef idx="0"/>
          <a:fillRef idx="0"/>
          <a:effectRef idx="0"/>
          <a:fontRef idx="minor"/>
        </p:style>
        <p:txBody>
          <a:bodyPr lIns="90000" rIns="90000" tIns="45000" bIns="45000" anchor="ctr">
            <a:noAutofit/>
          </a:bodyPr>
          <a:p>
            <a:pPr algn="ctr">
              <a:lnSpc>
                <a:spcPct val="100000"/>
              </a:lnSpc>
            </a:pPr>
            <a:r>
              <a:rPr b="1" lang="sv-SE" sz="1400" spc="-1" strike="noStrike">
                <a:solidFill>
                  <a:srgbClr val="054697"/>
                </a:solidFill>
                <a:latin typeface="Calibri"/>
                <a:ea typeface="ＭＳ Ｐゴシック"/>
              </a:rPr>
              <a:t> </a:t>
            </a:r>
            <a:r>
              <a:rPr b="1" lang="sv-SE" sz="1400" spc="-1" strike="noStrike">
                <a:solidFill>
                  <a:srgbClr val="054697"/>
                </a:solidFill>
                <a:latin typeface="Calibri"/>
                <a:ea typeface="ＭＳ Ｐゴシック"/>
              </a:rPr>
              <a:t>Physical Item Storage and Barcoding</a:t>
            </a:r>
            <a:endParaRPr b="0" lang="sv-SE" sz="1400" spc="-1" strike="noStrike">
              <a:solidFill>
                <a:srgbClr val="ff4000"/>
              </a:solidFill>
              <a:latin typeface="Arial"/>
            </a:endParaRPr>
          </a:p>
        </p:txBody>
      </p:sp>
      <p:sp>
        <p:nvSpPr>
          <p:cNvPr id="174" name="CustomShape 9"/>
          <p:cNvSpPr/>
          <p:nvPr/>
        </p:nvSpPr>
        <p:spPr>
          <a:xfrm>
            <a:off x="91440" y="548640"/>
            <a:ext cx="8686080" cy="731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sv-SE" sz="1800" spc="-1" strike="noStrike">
                <a:solidFill>
                  <a:srgbClr val="ffffff"/>
                </a:solidFill>
                <a:latin typeface="Calibri"/>
                <a:ea typeface="ＭＳ Ｐゴシック"/>
              </a:rPr>
              <a:t>Provides standards compliant information management for </a:t>
            </a:r>
            <a:endParaRPr b="0" lang="sv-SE" sz="1800" spc="-1" strike="noStrike">
              <a:solidFill>
                <a:srgbClr val="ff4000"/>
              </a:solidFill>
              <a:latin typeface="Arial"/>
            </a:endParaRPr>
          </a:p>
          <a:p>
            <a:pPr algn="ctr">
              <a:lnSpc>
                <a:spcPct val="100000"/>
              </a:lnSpc>
            </a:pPr>
            <a:r>
              <a:rPr b="1" lang="sv-SE" sz="1800" spc="-1" strike="noStrike">
                <a:solidFill>
                  <a:srgbClr val="ffffff"/>
                </a:solidFill>
                <a:latin typeface="Calibri"/>
                <a:ea typeface="ＭＳ Ｐゴシック"/>
              </a:rPr>
              <a:t>Collection Record to DNA Sequence</a:t>
            </a:r>
            <a:r>
              <a:rPr b="0" lang="sv-SE" sz="1800" spc="-1" strike="noStrike">
                <a:solidFill>
                  <a:srgbClr val="ffffff"/>
                </a:solidFill>
                <a:latin typeface="Calibri"/>
                <a:ea typeface="ＭＳ Ｐゴシック"/>
              </a:rPr>
              <a:t> Workflows</a:t>
            </a:r>
            <a:endParaRPr b="0" lang="sv-SE" sz="1800" spc="-1" strike="noStrike">
              <a:solidFill>
                <a:srgbClr val="ff4000"/>
              </a:solidFill>
              <a:latin typeface="Arial"/>
            </a:endParaRPr>
          </a:p>
        </p:txBody>
      </p:sp>
      <p:sp>
        <p:nvSpPr>
          <p:cNvPr id="175" name="CustomShape 10"/>
          <p:cNvSpPr/>
          <p:nvPr/>
        </p:nvSpPr>
        <p:spPr>
          <a:xfrm rot="2100000">
            <a:off x="4934520" y="2309400"/>
            <a:ext cx="4296960" cy="72972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lang="sv-SE" sz="1300" spc="-1" strike="noStrike">
                <a:solidFill>
                  <a:srgbClr val="3333ff"/>
                </a:solidFill>
                <a:latin typeface="Calibri"/>
                <a:ea typeface="ＭＳ Ｐゴシック"/>
              </a:rPr>
              <a:t>Compliant with standard operating procedures – such as Darwin Core and MIxS </a:t>
            </a:r>
            <a:endParaRPr b="0" lang="sv-SE" sz="1300" spc="-1" strike="noStrike">
              <a:solidFill>
                <a:srgbClr val="ff4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anim calcmode="lin" valueType="num">
                                      <p:cBhvr additive="repl">
                                        <p:cTn id="7" dur="500" fill="hold"/>
                                        <p:tgtEl>
                                          <p:spTgt spid="174">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2" presetSubtype="4">
                                  <p:stCondLst>
                                    <p:cond delay="0"/>
                                  </p:stCondLst>
                                  <p:childTnLst>
                                    <p:set>
                                      <p:cBhvr>
                                        <p:cTn id="12" dur="1" fill="hold">
                                          <p:stCondLst>
                                            <p:cond delay="0"/>
                                          </p:stCondLst>
                                        </p:cTn>
                                        <p:tgtEl>
                                          <p:spTgt spid="175">
                                            <p:txEl>
                                              <p:pRg st="0" end="0"/>
                                            </p:txEl>
                                          </p:spTgt>
                                        </p:tgtEl>
                                        <p:attrNameLst>
                                          <p:attrName>style.visibility</p:attrName>
                                        </p:attrNameLst>
                                      </p:cBhvr>
                                      <p:to>
                                        <p:strVal val="visible"/>
                                      </p:to>
                                    </p:set>
                                    <p:anim calcmode="lin" valueType="num">
                                      <p:cBhvr additive="repl">
                                        <p:cTn id="13" dur="500" fill="hold"/>
                                        <p:tgtEl>
                                          <p:spTgt spid="175">
                                            <p:txEl>
                                              <p:pRg st="0" end="0"/>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1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0" y="457200"/>
            <a:ext cx="91432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sv-SE" sz="2400" spc="-1" strike="noStrike">
                <a:solidFill>
                  <a:srgbClr val="ffffff"/>
                </a:solidFill>
                <a:latin typeface="Arial"/>
                <a:ea typeface="DejaVu Sans"/>
              </a:rPr>
              <a:t>The </a:t>
            </a:r>
            <a:r>
              <a:rPr b="1" lang="sv-SE" sz="2400" spc="-1" strike="noStrike">
                <a:solidFill>
                  <a:srgbClr val="ffffff"/>
                </a:solidFill>
                <a:latin typeface="Arial"/>
                <a:ea typeface="DejaVu Sans"/>
              </a:rPr>
              <a:t>SeqDB</a:t>
            </a:r>
            <a:r>
              <a:rPr b="0" lang="sv-SE" sz="2400" spc="-1" strike="noStrike">
                <a:solidFill>
                  <a:srgbClr val="ffffff"/>
                </a:solidFill>
                <a:latin typeface="Arial"/>
                <a:ea typeface="DejaVu Sans"/>
              </a:rPr>
              <a:t> Sanger barcoding workflow </a:t>
            </a:r>
            <a:endParaRPr b="0" lang="sv-SE" sz="2400" spc="-1" strike="noStrike">
              <a:solidFill>
                <a:srgbClr val="ff4000"/>
              </a:solidFill>
              <a:latin typeface="Arial"/>
            </a:endParaRPr>
          </a:p>
        </p:txBody>
      </p:sp>
      <p:sp>
        <p:nvSpPr>
          <p:cNvPr id="177" name="CustomShape 2"/>
          <p:cNvSpPr/>
          <p:nvPr/>
        </p:nvSpPr>
        <p:spPr>
          <a:xfrm>
            <a:off x="3377880" y="2790360"/>
            <a:ext cx="1997280" cy="76284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200" spc="-1" strike="noStrike">
                <a:solidFill>
                  <a:srgbClr val="376092"/>
                </a:solidFill>
                <a:latin typeface="Arial Narrow"/>
                <a:ea typeface="ＭＳ Ｐゴシック"/>
              </a:rPr>
              <a:t>Sample </a:t>
            </a:r>
            <a:endParaRPr b="0" lang="sv-SE" sz="1200" spc="-1" strike="noStrike">
              <a:solidFill>
                <a:srgbClr val="ff4000"/>
              </a:solidFill>
              <a:latin typeface="Arial"/>
            </a:endParaRPr>
          </a:p>
          <a:p>
            <a:pPr algn="ctr">
              <a:lnSpc>
                <a:spcPct val="100000"/>
              </a:lnSpc>
            </a:pPr>
            <a:r>
              <a:rPr b="1" lang="sv-SE" sz="1200" spc="-1" strike="noStrike">
                <a:solidFill>
                  <a:srgbClr val="376092"/>
                </a:solidFill>
                <a:latin typeface="Arial Narrow"/>
                <a:ea typeface="ＭＳ Ｐゴシック"/>
              </a:rPr>
              <a:t>(DNA Extract)</a:t>
            </a:r>
            <a:endParaRPr b="0" lang="sv-SE" sz="1200" spc="-1" strike="noStrike">
              <a:solidFill>
                <a:srgbClr val="ff4000"/>
              </a:solidFill>
              <a:latin typeface="Arial"/>
            </a:endParaRPr>
          </a:p>
        </p:txBody>
      </p:sp>
      <p:pic>
        <p:nvPicPr>
          <p:cNvPr id="178" name="Picture 14" descr=""/>
          <p:cNvPicPr/>
          <p:nvPr/>
        </p:nvPicPr>
        <p:blipFill>
          <a:blip r:embed="rId1"/>
          <a:stretch/>
        </p:blipFill>
        <p:spPr>
          <a:xfrm>
            <a:off x="3736080" y="3770640"/>
            <a:ext cx="1187640" cy="1180800"/>
          </a:xfrm>
          <a:prstGeom prst="rect">
            <a:avLst/>
          </a:prstGeom>
          <a:ln w="9360">
            <a:noFill/>
          </a:ln>
        </p:spPr>
      </p:pic>
      <p:sp>
        <p:nvSpPr>
          <p:cNvPr id="179" name="CustomShape 3"/>
          <p:cNvSpPr/>
          <p:nvPr/>
        </p:nvSpPr>
        <p:spPr>
          <a:xfrm>
            <a:off x="2976840" y="4036320"/>
            <a:ext cx="492840" cy="35856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grpSp>
        <p:nvGrpSpPr>
          <p:cNvPr id="180" name="Group 4"/>
          <p:cNvGrpSpPr/>
          <p:nvPr/>
        </p:nvGrpSpPr>
        <p:grpSpPr>
          <a:xfrm>
            <a:off x="5924880" y="2749680"/>
            <a:ext cx="2268720" cy="2201760"/>
            <a:chOff x="5924880" y="2749680"/>
            <a:chExt cx="2268720" cy="2201760"/>
          </a:xfrm>
        </p:grpSpPr>
        <p:pic>
          <p:nvPicPr>
            <p:cNvPr id="181" name="Picture 2" descr=""/>
            <p:cNvPicPr/>
            <p:nvPr/>
          </p:nvPicPr>
          <p:blipFill>
            <a:blip r:embed="rId2"/>
            <a:stretch/>
          </p:blipFill>
          <p:spPr>
            <a:xfrm>
              <a:off x="6093720" y="3878640"/>
              <a:ext cx="1931040" cy="1072800"/>
            </a:xfrm>
            <a:prstGeom prst="rect">
              <a:avLst/>
            </a:prstGeom>
            <a:ln w="9360">
              <a:noFill/>
            </a:ln>
          </p:spPr>
        </p:pic>
        <p:sp>
          <p:nvSpPr>
            <p:cNvPr id="182" name="CustomShape 5"/>
            <p:cNvSpPr/>
            <p:nvPr/>
          </p:nvSpPr>
          <p:spPr>
            <a:xfrm>
              <a:off x="5924880" y="2749680"/>
              <a:ext cx="2268720" cy="76284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200" spc="-1" strike="noStrike">
                  <a:solidFill>
                    <a:srgbClr val="376092"/>
                  </a:solidFill>
                  <a:latin typeface="Arial Narrow"/>
                  <a:ea typeface="ＭＳ Ｐゴシック"/>
                </a:rPr>
                <a:t>Consensus Sequences (DNA Barcode)</a:t>
              </a:r>
              <a:endParaRPr b="0" lang="sv-SE" sz="1200" spc="-1" strike="noStrike">
                <a:solidFill>
                  <a:srgbClr val="ff4000"/>
                </a:solidFill>
                <a:latin typeface="Arial"/>
              </a:endParaRPr>
            </a:p>
          </p:txBody>
        </p:sp>
        <p:pic>
          <p:nvPicPr>
            <p:cNvPr id="183" name="Picture 6" descr=""/>
            <p:cNvPicPr/>
            <p:nvPr/>
          </p:nvPicPr>
          <p:blipFill>
            <a:blip r:embed="rId3"/>
            <a:stretch/>
          </p:blipFill>
          <p:spPr>
            <a:xfrm>
              <a:off x="6284160" y="3370320"/>
              <a:ext cx="1650240" cy="546120"/>
            </a:xfrm>
            <a:prstGeom prst="rect">
              <a:avLst/>
            </a:prstGeom>
            <a:ln>
              <a:noFill/>
            </a:ln>
          </p:spPr>
        </p:pic>
      </p:grpSp>
      <p:grpSp>
        <p:nvGrpSpPr>
          <p:cNvPr id="184" name="Group 6"/>
          <p:cNvGrpSpPr/>
          <p:nvPr/>
        </p:nvGrpSpPr>
        <p:grpSpPr>
          <a:xfrm>
            <a:off x="1220040" y="3517560"/>
            <a:ext cx="1517400" cy="1433880"/>
            <a:chOff x="1220040" y="3517560"/>
            <a:chExt cx="1517400" cy="1433880"/>
          </a:xfrm>
        </p:grpSpPr>
        <p:pic>
          <p:nvPicPr>
            <p:cNvPr id="185" name="Picture 25" descr=""/>
            <p:cNvPicPr/>
            <p:nvPr/>
          </p:nvPicPr>
          <p:blipFill>
            <a:blip r:embed="rId4"/>
            <a:stretch/>
          </p:blipFill>
          <p:spPr>
            <a:xfrm>
              <a:off x="2173320" y="3835080"/>
              <a:ext cx="564120" cy="697320"/>
            </a:xfrm>
            <a:prstGeom prst="rect">
              <a:avLst/>
            </a:prstGeom>
            <a:ln>
              <a:noFill/>
            </a:ln>
          </p:spPr>
        </p:pic>
        <p:pic>
          <p:nvPicPr>
            <p:cNvPr id="186" name="Picture 4" descr=""/>
            <p:cNvPicPr/>
            <p:nvPr/>
          </p:nvPicPr>
          <p:blipFill>
            <a:blip r:embed="rId5"/>
            <a:stretch/>
          </p:blipFill>
          <p:spPr>
            <a:xfrm>
              <a:off x="1220040" y="4279680"/>
              <a:ext cx="861480" cy="671760"/>
            </a:xfrm>
            <a:prstGeom prst="rect">
              <a:avLst/>
            </a:prstGeom>
            <a:ln>
              <a:noFill/>
            </a:ln>
          </p:spPr>
        </p:pic>
        <p:pic>
          <p:nvPicPr>
            <p:cNvPr id="187" name="Picture 4" descr=""/>
            <p:cNvPicPr/>
            <p:nvPr/>
          </p:nvPicPr>
          <p:blipFill>
            <a:blip r:embed="rId6"/>
            <a:stretch/>
          </p:blipFill>
          <p:spPr>
            <a:xfrm>
              <a:off x="1410840" y="3517560"/>
              <a:ext cx="784440" cy="783360"/>
            </a:xfrm>
            <a:prstGeom prst="rect">
              <a:avLst/>
            </a:prstGeom>
            <a:ln w="9360">
              <a:noFill/>
            </a:ln>
          </p:spPr>
        </p:pic>
      </p:grpSp>
      <p:sp>
        <p:nvSpPr>
          <p:cNvPr id="188" name="CustomShape 7"/>
          <p:cNvSpPr/>
          <p:nvPr/>
        </p:nvSpPr>
        <p:spPr>
          <a:xfrm>
            <a:off x="327960" y="2724120"/>
            <a:ext cx="3474000" cy="54792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Specimen</a:t>
            </a:r>
            <a:endParaRPr b="0" lang="sv-SE" sz="1400" spc="-1" strike="noStrike">
              <a:solidFill>
                <a:srgbClr val="ff4000"/>
              </a:solidFill>
              <a:latin typeface="Arial"/>
            </a:endParaRPr>
          </a:p>
          <a:p>
            <a:pPr algn="ctr">
              <a:lnSpc>
                <a:spcPct val="100000"/>
              </a:lnSpc>
            </a:pPr>
            <a:r>
              <a:rPr b="1" lang="sv-SE" sz="1000" spc="-1" strike="noStrike">
                <a:solidFill>
                  <a:srgbClr val="376092"/>
                </a:solidFill>
                <a:latin typeface="Arial Narrow"/>
                <a:ea typeface="ＭＳ Ｐゴシック"/>
              </a:rPr>
              <a:t>(Example: Pure culture / Plant / Insect / Bacteria)</a:t>
            </a:r>
            <a:endParaRPr b="0" lang="sv-SE" sz="1000" spc="-1" strike="noStrike">
              <a:solidFill>
                <a:srgbClr val="ff4000"/>
              </a:solidFill>
              <a:latin typeface="Arial"/>
            </a:endParaRPr>
          </a:p>
        </p:txBody>
      </p:sp>
      <p:sp>
        <p:nvSpPr>
          <p:cNvPr id="189" name="CustomShape 8"/>
          <p:cNvSpPr/>
          <p:nvPr/>
        </p:nvSpPr>
        <p:spPr>
          <a:xfrm>
            <a:off x="5216040" y="4002120"/>
            <a:ext cx="492840" cy="35856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0" y="457200"/>
            <a:ext cx="91432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sv-SE" sz="2400" spc="-1" strike="noStrike">
                <a:solidFill>
                  <a:srgbClr val="ffffff"/>
                </a:solidFill>
                <a:latin typeface="Arial"/>
                <a:ea typeface="DejaVu Sans"/>
              </a:rPr>
              <a:t>The </a:t>
            </a:r>
            <a:r>
              <a:rPr b="1" lang="sv-SE" sz="2400" spc="-1" strike="noStrike">
                <a:solidFill>
                  <a:srgbClr val="ffffff"/>
                </a:solidFill>
                <a:latin typeface="Arial"/>
                <a:ea typeface="DejaVu Sans"/>
              </a:rPr>
              <a:t>SeqDB</a:t>
            </a:r>
            <a:r>
              <a:rPr b="0" lang="sv-SE" sz="2400" spc="-1" strike="noStrike">
                <a:solidFill>
                  <a:srgbClr val="ffffff"/>
                </a:solidFill>
                <a:latin typeface="Arial"/>
                <a:ea typeface="DejaVu Sans"/>
              </a:rPr>
              <a:t> Genotyping workflow </a:t>
            </a:r>
            <a:endParaRPr b="0" lang="sv-SE" sz="2400" spc="-1" strike="noStrike">
              <a:solidFill>
                <a:srgbClr val="ff4000"/>
              </a:solidFill>
              <a:latin typeface="Arial"/>
            </a:endParaRPr>
          </a:p>
        </p:txBody>
      </p:sp>
      <p:sp>
        <p:nvSpPr>
          <p:cNvPr id="191" name="CustomShape 2"/>
          <p:cNvSpPr/>
          <p:nvPr/>
        </p:nvSpPr>
        <p:spPr>
          <a:xfrm>
            <a:off x="3377880" y="2790360"/>
            <a:ext cx="1997280" cy="76284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200" spc="-1" strike="noStrike">
                <a:solidFill>
                  <a:srgbClr val="376092"/>
                </a:solidFill>
                <a:latin typeface="Arial Narrow"/>
                <a:ea typeface="ＭＳ Ｐゴシック"/>
              </a:rPr>
              <a:t>Sample </a:t>
            </a:r>
            <a:endParaRPr b="0" lang="sv-SE" sz="1200" spc="-1" strike="noStrike">
              <a:solidFill>
                <a:srgbClr val="ff4000"/>
              </a:solidFill>
              <a:latin typeface="Arial"/>
            </a:endParaRPr>
          </a:p>
          <a:p>
            <a:pPr algn="ctr">
              <a:lnSpc>
                <a:spcPct val="100000"/>
              </a:lnSpc>
            </a:pPr>
            <a:r>
              <a:rPr b="1" lang="sv-SE" sz="1200" spc="-1" strike="noStrike">
                <a:solidFill>
                  <a:srgbClr val="376092"/>
                </a:solidFill>
                <a:latin typeface="Arial Narrow"/>
                <a:ea typeface="ＭＳ Ｐゴシック"/>
              </a:rPr>
              <a:t>(DNA Extract)</a:t>
            </a:r>
            <a:endParaRPr b="0" lang="sv-SE" sz="1200" spc="-1" strike="noStrike">
              <a:solidFill>
                <a:srgbClr val="ff4000"/>
              </a:solidFill>
              <a:latin typeface="Arial"/>
            </a:endParaRPr>
          </a:p>
        </p:txBody>
      </p:sp>
      <p:pic>
        <p:nvPicPr>
          <p:cNvPr id="192" name="Picture 14" descr=""/>
          <p:cNvPicPr/>
          <p:nvPr/>
        </p:nvPicPr>
        <p:blipFill>
          <a:blip r:embed="rId1"/>
          <a:stretch/>
        </p:blipFill>
        <p:spPr>
          <a:xfrm>
            <a:off x="3736080" y="3770640"/>
            <a:ext cx="1187640" cy="1180800"/>
          </a:xfrm>
          <a:prstGeom prst="rect">
            <a:avLst/>
          </a:prstGeom>
          <a:ln w="9360">
            <a:noFill/>
          </a:ln>
        </p:spPr>
      </p:pic>
      <p:sp>
        <p:nvSpPr>
          <p:cNvPr id="193" name="CustomShape 3"/>
          <p:cNvSpPr/>
          <p:nvPr/>
        </p:nvSpPr>
        <p:spPr>
          <a:xfrm>
            <a:off x="2976840" y="4036320"/>
            <a:ext cx="492840" cy="35856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grpSp>
        <p:nvGrpSpPr>
          <p:cNvPr id="194" name="Group 4"/>
          <p:cNvGrpSpPr/>
          <p:nvPr/>
        </p:nvGrpSpPr>
        <p:grpSpPr>
          <a:xfrm>
            <a:off x="1220040" y="3517560"/>
            <a:ext cx="1517400" cy="1433880"/>
            <a:chOff x="1220040" y="3517560"/>
            <a:chExt cx="1517400" cy="1433880"/>
          </a:xfrm>
        </p:grpSpPr>
        <p:pic>
          <p:nvPicPr>
            <p:cNvPr id="195" name="Picture 25" descr=""/>
            <p:cNvPicPr/>
            <p:nvPr/>
          </p:nvPicPr>
          <p:blipFill>
            <a:blip r:embed="rId2"/>
            <a:stretch/>
          </p:blipFill>
          <p:spPr>
            <a:xfrm>
              <a:off x="2173320" y="3835080"/>
              <a:ext cx="564120" cy="697320"/>
            </a:xfrm>
            <a:prstGeom prst="rect">
              <a:avLst/>
            </a:prstGeom>
            <a:ln>
              <a:noFill/>
            </a:ln>
          </p:spPr>
        </p:pic>
        <p:pic>
          <p:nvPicPr>
            <p:cNvPr id="196" name="Picture 4" descr=""/>
            <p:cNvPicPr/>
            <p:nvPr/>
          </p:nvPicPr>
          <p:blipFill>
            <a:blip r:embed="rId3"/>
            <a:stretch/>
          </p:blipFill>
          <p:spPr>
            <a:xfrm>
              <a:off x="1220040" y="4279680"/>
              <a:ext cx="861480" cy="671760"/>
            </a:xfrm>
            <a:prstGeom prst="rect">
              <a:avLst/>
            </a:prstGeom>
            <a:ln>
              <a:noFill/>
            </a:ln>
          </p:spPr>
        </p:pic>
        <p:pic>
          <p:nvPicPr>
            <p:cNvPr id="197" name="Picture 4" descr=""/>
            <p:cNvPicPr/>
            <p:nvPr/>
          </p:nvPicPr>
          <p:blipFill>
            <a:blip r:embed="rId4"/>
            <a:stretch/>
          </p:blipFill>
          <p:spPr>
            <a:xfrm>
              <a:off x="1410840" y="3517560"/>
              <a:ext cx="784440" cy="783360"/>
            </a:xfrm>
            <a:prstGeom prst="rect">
              <a:avLst/>
            </a:prstGeom>
            <a:ln w="9360">
              <a:noFill/>
            </a:ln>
          </p:spPr>
        </p:pic>
      </p:grpSp>
      <p:sp>
        <p:nvSpPr>
          <p:cNvPr id="198" name="CustomShape 5"/>
          <p:cNvSpPr/>
          <p:nvPr/>
        </p:nvSpPr>
        <p:spPr>
          <a:xfrm>
            <a:off x="327960" y="2724120"/>
            <a:ext cx="3474000" cy="54792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Specimen</a:t>
            </a:r>
            <a:endParaRPr b="0" lang="sv-SE" sz="1400" spc="-1" strike="noStrike">
              <a:solidFill>
                <a:srgbClr val="ff4000"/>
              </a:solidFill>
              <a:latin typeface="Arial"/>
            </a:endParaRPr>
          </a:p>
          <a:p>
            <a:pPr algn="ctr">
              <a:lnSpc>
                <a:spcPct val="100000"/>
              </a:lnSpc>
            </a:pPr>
            <a:r>
              <a:rPr b="1" lang="sv-SE" sz="1000" spc="-1" strike="noStrike">
                <a:solidFill>
                  <a:srgbClr val="376092"/>
                </a:solidFill>
                <a:latin typeface="Arial Narrow"/>
                <a:ea typeface="ＭＳ Ｐゴシック"/>
              </a:rPr>
              <a:t>(Example: Pure culture / Plant / Insect / Bacteria)</a:t>
            </a:r>
            <a:endParaRPr b="0" lang="sv-SE" sz="1000" spc="-1" strike="noStrike">
              <a:solidFill>
                <a:srgbClr val="ff4000"/>
              </a:solidFill>
              <a:latin typeface="Arial"/>
            </a:endParaRPr>
          </a:p>
        </p:txBody>
      </p:sp>
      <p:sp>
        <p:nvSpPr>
          <p:cNvPr id="199" name="CustomShape 6"/>
          <p:cNvSpPr/>
          <p:nvPr/>
        </p:nvSpPr>
        <p:spPr>
          <a:xfrm>
            <a:off x="5216040" y="4002120"/>
            <a:ext cx="492840" cy="35856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200" name="CustomShape 7"/>
          <p:cNvSpPr/>
          <p:nvPr/>
        </p:nvSpPr>
        <p:spPr>
          <a:xfrm>
            <a:off x="5981760" y="2889000"/>
            <a:ext cx="2742480" cy="56556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Genotyping Analysis</a:t>
            </a:r>
            <a:endParaRPr b="0" lang="sv-SE" sz="1400" spc="-1" strike="noStrike">
              <a:solidFill>
                <a:srgbClr val="ff4000"/>
              </a:solidFill>
              <a:latin typeface="Arial"/>
            </a:endParaRPr>
          </a:p>
        </p:txBody>
      </p:sp>
      <p:pic>
        <p:nvPicPr>
          <p:cNvPr id="201" name="Picture 1" descr=""/>
          <p:cNvPicPr/>
          <p:nvPr/>
        </p:nvPicPr>
        <p:blipFill>
          <a:blip r:embed="rId5"/>
          <a:stretch/>
        </p:blipFill>
        <p:spPr>
          <a:xfrm>
            <a:off x="6060600" y="3596760"/>
            <a:ext cx="2256120" cy="14385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0" y="457200"/>
            <a:ext cx="91432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sv-SE" sz="2400" spc="-1" strike="noStrike">
                <a:solidFill>
                  <a:srgbClr val="ffffff"/>
                </a:solidFill>
                <a:latin typeface="Arial"/>
                <a:ea typeface="DejaVu Sans"/>
              </a:rPr>
              <a:t>The </a:t>
            </a:r>
            <a:r>
              <a:rPr b="1" lang="sv-SE" sz="2400" spc="-1" strike="noStrike">
                <a:solidFill>
                  <a:srgbClr val="ffffff"/>
                </a:solidFill>
                <a:latin typeface="Arial"/>
                <a:ea typeface="DejaVu Sans"/>
              </a:rPr>
              <a:t>SeqDB</a:t>
            </a:r>
            <a:r>
              <a:rPr b="0" lang="sv-SE" sz="2400" spc="-1" strike="noStrike">
                <a:solidFill>
                  <a:srgbClr val="ffffff"/>
                </a:solidFill>
                <a:latin typeface="Arial"/>
                <a:ea typeface="DejaVu Sans"/>
              </a:rPr>
              <a:t> NGS workflow </a:t>
            </a:r>
            <a:endParaRPr b="0" lang="sv-SE" sz="2400" spc="-1" strike="noStrike">
              <a:solidFill>
                <a:srgbClr val="ff4000"/>
              </a:solidFill>
              <a:latin typeface="Arial"/>
            </a:endParaRPr>
          </a:p>
        </p:txBody>
      </p:sp>
      <p:sp>
        <p:nvSpPr>
          <p:cNvPr id="203" name="CustomShape 2"/>
          <p:cNvSpPr/>
          <p:nvPr/>
        </p:nvSpPr>
        <p:spPr>
          <a:xfrm>
            <a:off x="3377880" y="2790360"/>
            <a:ext cx="1997280" cy="76284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200" spc="-1" strike="noStrike">
                <a:solidFill>
                  <a:srgbClr val="376092"/>
                </a:solidFill>
                <a:latin typeface="Arial Narrow"/>
                <a:ea typeface="ＭＳ Ｐゴシック"/>
              </a:rPr>
              <a:t>Sample </a:t>
            </a:r>
            <a:endParaRPr b="0" lang="sv-SE" sz="1200" spc="-1" strike="noStrike">
              <a:solidFill>
                <a:srgbClr val="ff4000"/>
              </a:solidFill>
              <a:latin typeface="Arial"/>
            </a:endParaRPr>
          </a:p>
          <a:p>
            <a:pPr algn="ctr">
              <a:lnSpc>
                <a:spcPct val="100000"/>
              </a:lnSpc>
            </a:pPr>
            <a:r>
              <a:rPr b="1" lang="sv-SE" sz="1200" spc="-1" strike="noStrike">
                <a:solidFill>
                  <a:srgbClr val="376092"/>
                </a:solidFill>
                <a:latin typeface="Arial Narrow"/>
                <a:ea typeface="ＭＳ Ｐゴシック"/>
              </a:rPr>
              <a:t>(DNA Extract)</a:t>
            </a:r>
            <a:endParaRPr b="0" lang="sv-SE" sz="1200" spc="-1" strike="noStrike">
              <a:solidFill>
                <a:srgbClr val="ff4000"/>
              </a:solidFill>
              <a:latin typeface="Arial"/>
            </a:endParaRPr>
          </a:p>
        </p:txBody>
      </p:sp>
      <p:pic>
        <p:nvPicPr>
          <p:cNvPr id="204" name="Picture 14" descr=""/>
          <p:cNvPicPr/>
          <p:nvPr/>
        </p:nvPicPr>
        <p:blipFill>
          <a:blip r:embed="rId1"/>
          <a:stretch/>
        </p:blipFill>
        <p:spPr>
          <a:xfrm>
            <a:off x="3736080" y="3770640"/>
            <a:ext cx="1187640" cy="1180800"/>
          </a:xfrm>
          <a:prstGeom prst="rect">
            <a:avLst/>
          </a:prstGeom>
          <a:ln w="9360">
            <a:noFill/>
          </a:ln>
        </p:spPr>
      </p:pic>
      <p:sp>
        <p:nvSpPr>
          <p:cNvPr id="205" name="CustomShape 3"/>
          <p:cNvSpPr/>
          <p:nvPr/>
        </p:nvSpPr>
        <p:spPr>
          <a:xfrm>
            <a:off x="2976840" y="4036320"/>
            <a:ext cx="492840" cy="35856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grpSp>
        <p:nvGrpSpPr>
          <p:cNvPr id="206" name="Group 4"/>
          <p:cNvGrpSpPr/>
          <p:nvPr/>
        </p:nvGrpSpPr>
        <p:grpSpPr>
          <a:xfrm>
            <a:off x="1220040" y="3517560"/>
            <a:ext cx="1517400" cy="1433880"/>
            <a:chOff x="1220040" y="3517560"/>
            <a:chExt cx="1517400" cy="1433880"/>
          </a:xfrm>
        </p:grpSpPr>
        <p:pic>
          <p:nvPicPr>
            <p:cNvPr id="207" name="Picture 25" descr=""/>
            <p:cNvPicPr/>
            <p:nvPr/>
          </p:nvPicPr>
          <p:blipFill>
            <a:blip r:embed="rId2"/>
            <a:stretch/>
          </p:blipFill>
          <p:spPr>
            <a:xfrm>
              <a:off x="2173320" y="3835080"/>
              <a:ext cx="564120" cy="697320"/>
            </a:xfrm>
            <a:prstGeom prst="rect">
              <a:avLst/>
            </a:prstGeom>
            <a:ln>
              <a:noFill/>
            </a:ln>
          </p:spPr>
        </p:pic>
        <p:pic>
          <p:nvPicPr>
            <p:cNvPr id="208" name="Picture 4" descr=""/>
            <p:cNvPicPr/>
            <p:nvPr/>
          </p:nvPicPr>
          <p:blipFill>
            <a:blip r:embed="rId3"/>
            <a:stretch/>
          </p:blipFill>
          <p:spPr>
            <a:xfrm>
              <a:off x="1220040" y="4279680"/>
              <a:ext cx="861480" cy="671760"/>
            </a:xfrm>
            <a:prstGeom prst="rect">
              <a:avLst/>
            </a:prstGeom>
            <a:ln>
              <a:noFill/>
            </a:ln>
          </p:spPr>
        </p:pic>
        <p:pic>
          <p:nvPicPr>
            <p:cNvPr id="209" name="Picture 4" descr=""/>
            <p:cNvPicPr/>
            <p:nvPr/>
          </p:nvPicPr>
          <p:blipFill>
            <a:blip r:embed="rId4"/>
            <a:stretch/>
          </p:blipFill>
          <p:spPr>
            <a:xfrm>
              <a:off x="1410840" y="3517560"/>
              <a:ext cx="784440" cy="783360"/>
            </a:xfrm>
            <a:prstGeom prst="rect">
              <a:avLst/>
            </a:prstGeom>
            <a:ln w="9360">
              <a:noFill/>
            </a:ln>
          </p:spPr>
        </p:pic>
      </p:grpSp>
      <p:sp>
        <p:nvSpPr>
          <p:cNvPr id="210" name="CustomShape 5"/>
          <p:cNvSpPr/>
          <p:nvPr/>
        </p:nvSpPr>
        <p:spPr>
          <a:xfrm>
            <a:off x="327960" y="2724120"/>
            <a:ext cx="3474000" cy="54792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Specimen</a:t>
            </a:r>
            <a:endParaRPr b="0" lang="sv-SE" sz="1400" spc="-1" strike="noStrike">
              <a:solidFill>
                <a:srgbClr val="ff4000"/>
              </a:solidFill>
              <a:latin typeface="Arial"/>
            </a:endParaRPr>
          </a:p>
          <a:p>
            <a:pPr algn="ctr">
              <a:lnSpc>
                <a:spcPct val="100000"/>
              </a:lnSpc>
            </a:pPr>
            <a:r>
              <a:rPr b="1" lang="sv-SE" sz="1000" spc="-1" strike="noStrike">
                <a:solidFill>
                  <a:srgbClr val="376092"/>
                </a:solidFill>
                <a:latin typeface="Arial Narrow"/>
                <a:ea typeface="ＭＳ Ｐゴシック"/>
              </a:rPr>
              <a:t>(Example: Pure culture / Plant / Insect / Bacteria)</a:t>
            </a:r>
            <a:endParaRPr b="0" lang="sv-SE" sz="1000" spc="-1" strike="noStrike">
              <a:solidFill>
                <a:srgbClr val="ff4000"/>
              </a:solidFill>
              <a:latin typeface="Arial"/>
            </a:endParaRPr>
          </a:p>
        </p:txBody>
      </p:sp>
      <p:sp>
        <p:nvSpPr>
          <p:cNvPr id="211" name="CustomShape 6"/>
          <p:cNvSpPr/>
          <p:nvPr/>
        </p:nvSpPr>
        <p:spPr>
          <a:xfrm>
            <a:off x="5216040" y="4002120"/>
            <a:ext cx="492840" cy="358560"/>
          </a:xfrm>
          <a:prstGeom prst="rightArrow">
            <a:avLst>
              <a:gd name="adj1" fmla="val 50000"/>
              <a:gd name="adj2" fmla="val 50000"/>
            </a:avLst>
          </a:prstGeom>
          <a:solidFill>
            <a:srgbClr val="e6a000"/>
          </a:solidFill>
          <a:ln w="25560">
            <a:solidFill>
              <a:srgbClr val="3a5f8b"/>
            </a:solidFill>
            <a:round/>
          </a:ln>
        </p:spPr>
        <p:style>
          <a:lnRef idx="0"/>
          <a:fillRef idx="0"/>
          <a:effectRef idx="0"/>
          <a:fontRef idx="minor"/>
        </p:style>
      </p:sp>
      <p:sp>
        <p:nvSpPr>
          <p:cNvPr id="212" name="CustomShape 7"/>
          <p:cNvSpPr/>
          <p:nvPr/>
        </p:nvSpPr>
        <p:spPr>
          <a:xfrm>
            <a:off x="6001200" y="2840040"/>
            <a:ext cx="2262240" cy="86472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Sequencing Data</a:t>
            </a:r>
            <a:endParaRPr b="0" lang="sv-SE" sz="1400" spc="-1" strike="noStrike">
              <a:solidFill>
                <a:srgbClr val="ff4000"/>
              </a:solidFill>
              <a:latin typeface="Arial"/>
            </a:endParaRPr>
          </a:p>
          <a:p>
            <a:pPr algn="ctr">
              <a:lnSpc>
                <a:spcPct val="100000"/>
              </a:lnSpc>
            </a:pPr>
            <a:r>
              <a:rPr b="1" lang="sv-SE" sz="1400" spc="-1" strike="noStrike">
                <a:solidFill>
                  <a:srgbClr val="376092"/>
                </a:solidFill>
                <a:latin typeface="Arial Narrow"/>
                <a:ea typeface="ＭＳ Ｐゴシック"/>
              </a:rPr>
              <a:t>(FASTQ)</a:t>
            </a:r>
            <a:endParaRPr b="0" lang="sv-SE" sz="1400" spc="-1" strike="noStrike">
              <a:solidFill>
                <a:srgbClr val="ff4000"/>
              </a:solidFill>
              <a:latin typeface="Arial"/>
            </a:endParaRPr>
          </a:p>
        </p:txBody>
      </p:sp>
      <p:grpSp>
        <p:nvGrpSpPr>
          <p:cNvPr id="213" name="Group 8"/>
          <p:cNvGrpSpPr/>
          <p:nvPr/>
        </p:nvGrpSpPr>
        <p:grpSpPr>
          <a:xfrm>
            <a:off x="6321960" y="3684600"/>
            <a:ext cx="1562400" cy="1252800"/>
            <a:chOff x="6321960" y="3684600"/>
            <a:chExt cx="1562400" cy="1252800"/>
          </a:xfrm>
        </p:grpSpPr>
        <p:pic>
          <p:nvPicPr>
            <p:cNvPr id="214" name="Picture 16" descr=""/>
            <p:cNvPicPr/>
            <p:nvPr/>
          </p:nvPicPr>
          <p:blipFill>
            <a:blip r:embed="rId5"/>
            <a:stretch/>
          </p:blipFill>
          <p:spPr>
            <a:xfrm>
              <a:off x="6663960" y="3684600"/>
              <a:ext cx="1220400" cy="847800"/>
            </a:xfrm>
            <a:prstGeom prst="rect">
              <a:avLst/>
            </a:prstGeom>
            <a:ln>
              <a:noFill/>
            </a:ln>
          </p:spPr>
        </p:pic>
        <p:pic>
          <p:nvPicPr>
            <p:cNvPr id="215" name="Picture 16" descr=""/>
            <p:cNvPicPr/>
            <p:nvPr/>
          </p:nvPicPr>
          <p:blipFill>
            <a:blip r:embed="rId6"/>
            <a:stretch/>
          </p:blipFill>
          <p:spPr>
            <a:xfrm>
              <a:off x="6542640" y="3804120"/>
              <a:ext cx="1220400" cy="847800"/>
            </a:xfrm>
            <a:prstGeom prst="rect">
              <a:avLst/>
            </a:prstGeom>
            <a:ln>
              <a:noFill/>
            </a:ln>
          </p:spPr>
        </p:pic>
        <p:pic>
          <p:nvPicPr>
            <p:cNvPr id="216" name="Picture 16" descr=""/>
            <p:cNvPicPr/>
            <p:nvPr/>
          </p:nvPicPr>
          <p:blipFill>
            <a:blip r:embed="rId7"/>
            <a:stretch/>
          </p:blipFill>
          <p:spPr>
            <a:xfrm>
              <a:off x="6431400" y="3954960"/>
              <a:ext cx="1220400" cy="847800"/>
            </a:xfrm>
            <a:prstGeom prst="rect">
              <a:avLst/>
            </a:prstGeom>
            <a:ln>
              <a:noFill/>
            </a:ln>
          </p:spPr>
        </p:pic>
        <p:pic>
          <p:nvPicPr>
            <p:cNvPr id="217" name="Picture 16" descr=""/>
            <p:cNvPicPr/>
            <p:nvPr/>
          </p:nvPicPr>
          <p:blipFill>
            <a:blip r:embed="rId8"/>
            <a:stretch/>
          </p:blipFill>
          <p:spPr>
            <a:xfrm>
              <a:off x="6321960" y="4089600"/>
              <a:ext cx="1220400" cy="847800"/>
            </a:xfrm>
            <a:prstGeom prst="rect">
              <a:avLst/>
            </a:prstGeom>
            <a:ln>
              <a:noFill/>
            </a:ln>
          </p:spPr>
        </p:pic>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0" y="457200"/>
            <a:ext cx="9143280" cy="4564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sv-SE" sz="2400" spc="-1" strike="noStrike">
                <a:solidFill>
                  <a:srgbClr val="ffffff"/>
                </a:solidFill>
                <a:latin typeface="Arial"/>
                <a:ea typeface="DejaVu Sans"/>
              </a:rPr>
              <a:t>The </a:t>
            </a:r>
            <a:r>
              <a:rPr b="1" lang="sv-SE" sz="2400" spc="-1" strike="noStrike">
                <a:solidFill>
                  <a:srgbClr val="ffffff"/>
                </a:solidFill>
                <a:latin typeface="Arial"/>
                <a:ea typeface="DejaVu Sans"/>
              </a:rPr>
              <a:t>SeqDB</a:t>
            </a:r>
            <a:r>
              <a:rPr b="0" lang="sv-SE" sz="2400" spc="-1" strike="noStrike">
                <a:solidFill>
                  <a:srgbClr val="ffffff"/>
                </a:solidFill>
                <a:latin typeface="Arial"/>
                <a:ea typeface="DejaVu Sans"/>
              </a:rPr>
              <a:t> workflow </a:t>
            </a:r>
            <a:endParaRPr b="0" lang="sv-SE" sz="2400" spc="-1" strike="noStrike">
              <a:solidFill>
                <a:srgbClr val="ff4000"/>
              </a:solidFill>
              <a:latin typeface="Arial"/>
            </a:endParaRPr>
          </a:p>
        </p:txBody>
      </p:sp>
      <p:grpSp>
        <p:nvGrpSpPr>
          <p:cNvPr id="219" name="Group 2"/>
          <p:cNvGrpSpPr/>
          <p:nvPr/>
        </p:nvGrpSpPr>
        <p:grpSpPr>
          <a:xfrm>
            <a:off x="5745960" y="3173400"/>
            <a:ext cx="2106720" cy="1349280"/>
            <a:chOff x="5745960" y="3173400"/>
            <a:chExt cx="2106720" cy="1349280"/>
          </a:xfrm>
        </p:grpSpPr>
        <p:pic>
          <p:nvPicPr>
            <p:cNvPr id="220" name="Picture 6" descr=""/>
            <p:cNvPicPr/>
            <p:nvPr/>
          </p:nvPicPr>
          <p:blipFill>
            <a:blip r:embed="rId1"/>
            <a:stretch/>
          </p:blipFill>
          <p:spPr>
            <a:xfrm>
              <a:off x="5745960" y="3173400"/>
              <a:ext cx="1582920" cy="1231920"/>
            </a:xfrm>
            <a:prstGeom prst="rect">
              <a:avLst/>
            </a:prstGeom>
            <a:ln>
              <a:noFill/>
            </a:ln>
          </p:spPr>
        </p:pic>
        <p:pic>
          <p:nvPicPr>
            <p:cNvPr id="221" name="Picture 6" descr=""/>
            <p:cNvPicPr/>
            <p:nvPr/>
          </p:nvPicPr>
          <p:blipFill>
            <a:blip r:embed="rId2"/>
            <a:stretch/>
          </p:blipFill>
          <p:spPr>
            <a:xfrm>
              <a:off x="6560280" y="3578040"/>
              <a:ext cx="1292400" cy="944640"/>
            </a:xfrm>
            <a:prstGeom prst="rect">
              <a:avLst/>
            </a:prstGeom>
            <a:ln>
              <a:noFill/>
            </a:ln>
          </p:spPr>
        </p:pic>
        <p:sp>
          <p:nvSpPr>
            <p:cNvPr id="222" name="CustomShape 3"/>
            <p:cNvSpPr/>
            <p:nvPr/>
          </p:nvSpPr>
          <p:spPr>
            <a:xfrm>
              <a:off x="6797520" y="3866040"/>
              <a:ext cx="817920" cy="364320"/>
            </a:xfrm>
            <a:prstGeom prst="rect">
              <a:avLst/>
            </a:prstGeom>
            <a:noFill/>
            <a:ln>
              <a:noFill/>
            </a:ln>
          </p:spPr>
          <p:style>
            <a:lnRef idx="0"/>
            <a:fillRef idx="0"/>
            <a:effectRef idx="0"/>
            <a:fontRef idx="minor"/>
          </p:style>
          <p:txBody>
            <a:bodyPr wrap="none" lIns="90000" rIns="90000" tIns="45000" bIns="45000">
              <a:noAutofit/>
            </a:bodyPr>
            <a:p>
              <a:pPr algn="ctr">
                <a:lnSpc>
                  <a:spcPct val="100000"/>
                </a:lnSpc>
              </a:pPr>
              <a:r>
                <a:rPr b="1" lang="sv-SE" sz="1800" spc="41" strike="noStrike">
                  <a:solidFill>
                    <a:srgbClr val="e0322d"/>
                  </a:solidFill>
                  <a:latin typeface="Arial Narrow"/>
                  <a:ea typeface="ＭＳ Ｐゴシック"/>
                </a:rPr>
                <a:t>SeqDB</a:t>
              </a:r>
              <a:endParaRPr b="0" lang="sv-SE" sz="1800" spc="-1" strike="noStrike">
                <a:solidFill>
                  <a:srgbClr val="ff4000"/>
                </a:solidFill>
                <a:latin typeface="Arial"/>
              </a:endParaRPr>
            </a:p>
          </p:txBody>
        </p:sp>
      </p:grpSp>
      <p:sp>
        <p:nvSpPr>
          <p:cNvPr id="223" name="CustomShape 4"/>
          <p:cNvSpPr/>
          <p:nvPr/>
        </p:nvSpPr>
        <p:spPr>
          <a:xfrm>
            <a:off x="559080" y="4302720"/>
            <a:ext cx="3083040" cy="65160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Analysis Tools and Pipelines</a:t>
            </a:r>
            <a:endParaRPr b="0" lang="sv-SE" sz="1400" spc="-1" strike="noStrike">
              <a:solidFill>
                <a:srgbClr val="ff4000"/>
              </a:solidFill>
              <a:latin typeface="Arial"/>
            </a:endParaRPr>
          </a:p>
        </p:txBody>
      </p:sp>
      <p:sp>
        <p:nvSpPr>
          <p:cNvPr id="224" name="CustomShape 5"/>
          <p:cNvSpPr/>
          <p:nvPr/>
        </p:nvSpPr>
        <p:spPr>
          <a:xfrm>
            <a:off x="655200" y="3479760"/>
            <a:ext cx="2864160" cy="65160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Analysis Results &amp; Reports</a:t>
            </a:r>
            <a:endParaRPr b="0" lang="sv-SE" sz="1400" spc="-1" strike="noStrike">
              <a:solidFill>
                <a:srgbClr val="ff4000"/>
              </a:solidFill>
              <a:latin typeface="Arial"/>
            </a:endParaRPr>
          </a:p>
        </p:txBody>
      </p:sp>
      <p:sp>
        <p:nvSpPr>
          <p:cNvPr id="225" name="CustomShape 6"/>
          <p:cNvSpPr/>
          <p:nvPr/>
        </p:nvSpPr>
        <p:spPr>
          <a:xfrm>
            <a:off x="500040" y="2647440"/>
            <a:ext cx="3200760" cy="660960"/>
          </a:xfrm>
          <a:prstGeom prst="rect">
            <a:avLst/>
          </a:prstGeom>
          <a:noFill/>
          <a:ln>
            <a:noFill/>
          </a:ln>
        </p:spPr>
        <p:style>
          <a:lnRef idx="0"/>
          <a:fillRef idx="0"/>
          <a:effectRef idx="0"/>
          <a:fontRef idx="minor"/>
        </p:style>
        <p:txBody>
          <a:bodyPr lIns="438840" rIns="438840" tIns="219600" bIns="219600">
            <a:noAutofit/>
          </a:bodyPr>
          <a:p>
            <a:pPr algn="ctr">
              <a:lnSpc>
                <a:spcPct val="100000"/>
              </a:lnSpc>
            </a:pPr>
            <a:r>
              <a:rPr b="1" lang="sv-SE" sz="1400" spc="-1" strike="noStrike">
                <a:solidFill>
                  <a:srgbClr val="376092"/>
                </a:solidFill>
                <a:latin typeface="Arial Narrow"/>
                <a:ea typeface="ＭＳ Ｐゴシック"/>
              </a:rPr>
              <a:t>Data (Sequencing, genotyping)</a:t>
            </a:r>
            <a:endParaRPr b="0" lang="sv-SE" sz="1400" spc="-1" strike="noStrike">
              <a:solidFill>
                <a:srgbClr val="ff4000"/>
              </a:solidFill>
              <a:latin typeface="Arial"/>
            </a:endParaRPr>
          </a:p>
          <a:p>
            <a:pPr algn="ctr">
              <a:lnSpc>
                <a:spcPct val="100000"/>
              </a:lnSpc>
            </a:pPr>
            <a:endParaRPr b="0" lang="sv-SE" sz="1400" spc="-1" strike="noStrike">
              <a:solidFill>
                <a:srgbClr val="ff4000"/>
              </a:solidFill>
              <a:latin typeface="Arial"/>
            </a:endParaRPr>
          </a:p>
        </p:txBody>
      </p:sp>
      <p:sp>
        <p:nvSpPr>
          <p:cNvPr id="226" name="CustomShape 7"/>
          <p:cNvSpPr/>
          <p:nvPr/>
        </p:nvSpPr>
        <p:spPr>
          <a:xfrm>
            <a:off x="3863160" y="3093480"/>
            <a:ext cx="1165320" cy="21492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27" name="CustomShape 8"/>
          <p:cNvSpPr/>
          <p:nvPr/>
        </p:nvSpPr>
        <p:spPr>
          <a:xfrm flipV="1">
            <a:off x="3813120" y="4404960"/>
            <a:ext cx="1215360" cy="21276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
        <p:nvSpPr>
          <p:cNvPr id="228" name="CustomShape 9"/>
          <p:cNvSpPr/>
          <p:nvPr/>
        </p:nvSpPr>
        <p:spPr>
          <a:xfrm>
            <a:off x="3752640" y="3805920"/>
            <a:ext cx="1198080" cy="59400"/>
          </a:xfrm>
          <a:custGeom>
            <a:avLst/>
            <a:gdLst/>
            <a:ahLst/>
            <a:rect l="l" t="t" r="r" b="b"/>
            <a:pathLst>
              <a:path w="21600" h="21600">
                <a:moveTo>
                  <a:pt x="0" y="0"/>
                </a:moveTo>
                <a:lnTo>
                  <a:pt x="21600" y="21600"/>
                </a:lnTo>
              </a:path>
            </a:pathLst>
          </a:custGeom>
          <a:noFill/>
          <a:ln w="93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274320" y="350640"/>
            <a:ext cx="7771680" cy="669960"/>
          </a:xfrm>
          <a:prstGeom prst="rect">
            <a:avLst/>
          </a:prstGeom>
          <a:noFill/>
          <a:ln>
            <a:noFill/>
          </a:ln>
        </p:spPr>
        <p:style>
          <a:lnRef idx="0"/>
          <a:fillRef idx="0"/>
          <a:effectRef idx="0"/>
          <a:fontRef idx="minor"/>
        </p:style>
        <p:txBody>
          <a:bodyPr lIns="0" rIns="0" tIns="0" bIns="0" anchor="ctr">
            <a:noAutofit/>
          </a:bodyPr>
          <a:p>
            <a:pPr>
              <a:lnSpc>
                <a:spcPct val="100000"/>
              </a:lnSpc>
            </a:pPr>
            <a:r>
              <a:rPr b="1" lang="sv-SE" sz="2200" spc="-1" strike="noStrike">
                <a:solidFill>
                  <a:srgbClr val="ffffff"/>
                </a:solidFill>
                <a:latin typeface="Arial"/>
                <a:ea typeface="WenQuanYi Micro Hei"/>
              </a:rPr>
              <a:t>The </a:t>
            </a:r>
            <a:r>
              <a:rPr b="1" lang="sv-SE" sz="2200" spc="-1" strike="noStrike">
                <a:solidFill>
                  <a:srgbClr val="ffffff"/>
                </a:solidFill>
                <a:latin typeface="Arial"/>
                <a:ea typeface="DejaVu Sans"/>
              </a:rPr>
              <a:t>SeqDB </a:t>
            </a:r>
            <a:br/>
            <a:r>
              <a:rPr b="1" lang="sv-SE" sz="2200" spc="-1" strike="noStrike">
                <a:solidFill>
                  <a:srgbClr val="ffffff"/>
                </a:solidFill>
                <a:latin typeface="Arial"/>
                <a:ea typeface="DejaVu Sans"/>
              </a:rPr>
              <a:t>   and The Swedish Natural History Museum </a:t>
            </a:r>
            <a:endParaRPr b="0" lang="sv-SE" sz="2200" spc="-1" strike="noStrike">
              <a:solidFill>
                <a:srgbClr val="ff4000"/>
              </a:solidFill>
              <a:latin typeface="Arial"/>
            </a:endParaRPr>
          </a:p>
        </p:txBody>
      </p:sp>
      <p:pic>
        <p:nvPicPr>
          <p:cNvPr id="230" name="Bildobjekt 290" descr=""/>
          <p:cNvPicPr/>
          <p:nvPr/>
        </p:nvPicPr>
        <p:blipFill>
          <a:blip r:embed="rId1"/>
          <a:stretch/>
        </p:blipFill>
        <p:spPr>
          <a:xfrm>
            <a:off x="4789080" y="2895120"/>
            <a:ext cx="4262760" cy="3596400"/>
          </a:xfrm>
          <a:prstGeom prst="rect">
            <a:avLst/>
          </a:prstGeom>
          <a:ln>
            <a:noFill/>
          </a:ln>
        </p:spPr>
      </p:pic>
      <p:sp>
        <p:nvSpPr>
          <p:cNvPr id="231" name="CustomShape 2"/>
          <p:cNvSpPr/>
          <p:nvPr/>
        </p:nvSpPr>
        <p:spPr>
          <a:xfrm>
            <a:off x="548640" y="1737360"/>
            <a:ext cx="7771680" cy="3809160"/>
          </a:xfrm>
          <a:prstGeom prst="rect">
            <a:avLst/>
          </a:prstGeom>
          <a:noFill/>
          <a:ln>
            <a:noFill/>
          </a:ln>
        </p:spPr>
        <p:style>
          <a:lnRef idx="0"/>
          <a:fillRef idx="0"/>
          <a:effectRef idx="0"/>
          <a:fontRef idx="minor"/>
        </p:style>
        <p:txBody>
          <a:bodyPr lIns="0" rIns="0" tIns="0" bIns="0">
            <a:normAutofit/>
          </a:bodyPr>
          <a:p>
            <a:pPr algn="ctr">
              <a:lnSpc>
                <a:spcPct val="100000"/>
              </a:lnSpc>
            </a:pPr>
            <a:endParaRPr b="0" lang="sv-SE" sz="1800" spc="-1" strike="noStrike">
              <a:solidFill>
                <a:srgbClr val="ff4000"/>
              </a:solidFill>
              <a:latin typeface="Arial"/>
            </a:endParaRPr>
          </a:p>
          <a:p>
            <a:pPr algn="ctr">
              <a:lnSpc>
                <a:spcPct val="100000"/>
              </a:lnSpc>
            </a:pPr>
            <a:r>
              <a:rPr b="0" lang="sv-SE" sz="2000" spc="-1" strike="noStrike">
                <a:solidFill>
                  <a:srgbClr val="3333ff"/>
                </a:solidFill>
                <a:latin typeface="Arial"/>
                <a:ea typeface="WenQuanYi Micro Hei"/>
              </a:rPr>
              <a:t>User </a:t>
            </a:r>
            <a:r>
              <a:rPr b="0" lang="sv-SE" sz="2000" spc="-1" strike="noStrike">
                <a:solidFill>
                  <a:srgbClr val="3333ff"/>
                </a:solidFill>
                <a:latin typeface="Arial"/>
                <a:ea typeface="DejaVu Sans"/>
              </a:rPr>
              <a:t>CGI </a:t>
            </a:r>
            <a:r>
              <a:rPr b="0" lang="sv-SE" sz="2000" spc="-1" strike="noStrike">
                <a:solidFill>
                  <a:srgbClr val="000000"/>
                </a:solidFill>
                <a:latin typeface="Arial"/>
                <a:ea typeface="DejaVu Sans"/>
              </a:rPr>
              <a:t>: The Center for Genetic Identification</a:t>
            </a: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a:p>
            <a:pPr>
              <a:lnSpc>
                <a:spcPct val="100000"/>
              </a:lnSpc>
            </a:pPr>
            <a:r>
              <a:rPr b="0" lang="sv-SE" sz="2000" spc="-1" strike="noStrike">
                <a:solidFill>
                  <a:srgbClr val="000000"/>
                </a:solidFill>
                <a:latin typeface="Arial"/>
                <a:ea typeface="DejaVu Sans"/>
              </a:rPr>
              <a:t>“</a:t>
            </a:r>
            <a:r>
              <a:rPr b="0" lang="sv-SE" sz="2000" spc="-1" strike="noStrike">
                <a:solidFill>
                  <a:srgbClr val="000000"/>
                </a:solidFill>
                <a:latin typeface="Arial"/>
                <a:ea typeface="DejaVu Sans"/>
              </a:rPr>
              <a:t>The Center for Genetic Identification is assignment based and offers DNA-analyses to institutions and organisations.”</a:t>
            </a: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a:p>
            <a:pPr>
              <a:lnSpc>
                <a:spcPct val="100000"/>
              </a:lnSpc>
            </a:pPr>
            <a:endParaRPr b="0" lang="sv-SE" sz="2000" spc="-1" strike="noStrike">
              <a:solidFill>
                <a:srgbClr val="ff4000"/>
              </a:solidFill>
              <a:latin typeface="Arial"/>
            </a:endParaRPr>
          </a:p>
        </p:txBody>
      </p:sp>
      <p:sp>
        <p:nvSpPr>
          <p:cNvPr id="232" name="CustomShape 3"/>
          <p:cNvSpPr/>
          <p:nvPr/>
        </p:nvSpPr>
        <p:spPr>
          <a:xfrm>
            <a:off x="365760" y="4937760"/>
            <a:ext cx="4422600" cy="1005120"/>
          </a:xfrm>
          <a:prstGeom prst="rect">
            <a:avLst/>
          </a:prstGeom>
          <a:noFill/>
          <a:ln>
            <a:noFill/>
          </a:ln>
        </p:spPr>
        <p:style>
          <a:lnRef idx="0"/>
          <a:fillRef idx="0"/>
          <a:effectRef idx="0"/>
          <a:fontRef idx="minor"/>
        </p:style>
        <p:txBody>
          <a:bodyPr lIns="0" rIns="0" tIns="0" bIns="0" anchor="ctr">
            <a:noAutofit/>
          </a:bodyPr>
          <a:p>
            <a:pPr>
              <a:lnSpc>
                <a:spcPct val="100000"/>
              </a:lnSpc>
            </a:pPr>
            <a:r>
              <a:rPr b="1" lang="sv-SE" sz="2200" spc="-1" strike="noStrike">
                <a:solidFill>
                  <a:srgbClr val="3333ff"/>
                </a:solidFill>
                <a:latin typeface="Arial"/>
                <a:ea typeface="WenQuanYi Micro Hei"/>
              </a:rPr>
              <a:t>1 Use case : ‘the Bear-project’</a:t>
            </a:r>
            <a:br/>
            <a:r>
              <a:rPr b="1" lang="sv-SE" sz="2200" spc="-1" strike="noStrike">
                <a:solidFill>
                  <a:srgbClr val="3333ff"/>
                </a:solidFill>
                <a:latin typeface="Arial"/>
                <a:ea typeface="WenQuanYi Micro Hei"/>
              </a:rPr>
              <a:t>- With </a:t>
            </a:r>
            <a:r>
              <a:rPr b="1" lang="sv-SE" sz="2200" spc="-1" strike="noStrike">
                <a:solidFill>
                  <a:srgbClr val="3333ff"/>
                </a:solidFill>
                <a:latin typeface="Arial"/>
                <a:ea typeface="DejaVu Sans"/>
              </a:rPr>
              <a:t>individual genotype data</a:t>
            </a:r>
            <a:endParaRPr b="0" lang="sv-SE" sz="2200" spc="-1" strike="noStrike">
              <a:solidFill>
                <a:srgbClr val="ff4000"/>
              </a:solidFill>
              <a:latin typeface="Arial"/>
            </a:endParaRPr>
          </a:p>
        </p:txBody>
      </p:sp>
      <p:sp>
        <p:nvSpPr>
          <p:cNvPr id="233" name="CustomShape 4"/>
          <p:cNvSpPr/>
          <p:nvPr/>
        </p:nvSpPr>
        <p:spPr>
          <a:xfrm rot="2100000">
            <a:off x="1085400" y="2771640"/>
            <a:ext cx="5781600" cy="8244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232">
                                            <p:txEl>
                                              <p:pRg st="0" end="0"/>
                                            </p:txEl>
                                          </p:spTgt>
                                        </p:tgtEl>
                                        <p:attrNameLst>
                                          <p:attrName>style.visibility</p:attrName>
                                        </p:attrNameLst>
                                      </p:cBhvr>
                                      <p:to>
                                        <p:strVal val="visible"/>
                                      </p:to>
                                    </p:set>
                                    <p:anim calcmode="lin" valueType="num">
                                      <p:cBhvr additive="repl">
                                        <p:cTn id="21" dur="500" fill="hold"/>
                                        <p:tgtEl>
                                          <p:spTgt spid="232">
                                            <p:txEl>
                                              <p:pRg st="0" end="0"/>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4">
                                  <p:stCondLst>
                                    <p:cond delay="0"/>
                                  </p:stCondLst>
                                  <p:childTnLst>
                                    <p:set>
                                      <p:cBhvr>
                                        <p:cTn id="26" dur="1" fill="hold">
                                          <p:stCondLst>
                                            <p:cond delay="0"/>
                                          </p:stCondLst>
                                        </p:cTn>
                                        <p:tgtEl>
                                          <p:spTgt spid="233">
                                            <p:txEl>
                                              <p:pRg st="0" end="0"/>
                                            </p:txEl>
                                          </p:spTgt>
                                        </p:tgtEl>
                                        <p:attrNameLst>
                                          <p:attrName>style.visibility</p:attrName>
                                        </p:attrNameLst>
                                      </p:cBhvr>
                                      <p:to>
                                        <p:strVal val="visible"/>
                                      </p:to>
                                    </p:set>
                                    <p:anim calcmode="lin" valueType="num">
                                      <p:cBhvr additive="repl">
                                        <p:cTn id="27" dur="500" fill="hold"/>
                                        <p:tgtEl>
                                          <p:spTgt spid="233">
                                            <p:txEl>
                                              <p:pRg st="0" end="0"/>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2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274320" y="1920240"/>
            <a:ext cx="7771680" cy="3809160"/>
          </a:xfrm>
          <a:prstGeom prst="rect">
            <a:avLst/>
          </a:prstGeom>
          <a:noFill/>
          <a:ln>
            <a:noFill/>
          </a:ln>
        </p:spPr>
        <p:style>
          <a:lnRef idx="0"/>
          <a:fillRef idx="0"/>
          <a:effectRef idx="0"/>
          <a:fontRef idx="minor"/>
        </p:style>
        <p:txBody>
          <a:bodyPr lIns="0" rIns="0" tIns="0" bIns="0">
            <a:normAutofit/>
          </a:bodyPr>
          <a:p>
            <a:pPr algn="ctr">
              <a:lnSpc>
                <a:spcPct val="100000"/>
              </a:lnSpc>
            </a:pPr>
            <a:r>
              <a:rPr b="0" lang="sv-SE" sz="2400" spc="-1" strike="noStrike">
                <a:solidFill>
                  <a:srgbClr val="3333ff"/>
                </a:solidFill>
                <a:latin typeface="Arial"/>
                <a:ea typeface="WenQuanYi Micro Hei"/>
              </a:rPr>
              <a:t>User :  DNA-laboratorium</a:t>
            </a:r>
            <a:endParaRPr b="0" lang="sv-SE" sz="2400" spc="-1" strike="noStrike">
              <a:solidFill>
                <a:srgbClr val="ff4000"/>
              </a:solidFill>
              <a:latin typeface="Arial"/>
            </a:endParaRPr>
          </a:p>
          <a:p>
            <a:pPr algn="ctr">
              <a:lnSpc>
                <a:spcPct val="100000"/>
              </a:lnSpc>
            </a:pPr>
            <a:endParaRPr b="0" lang="sv-SE" sz="2400" spc="-1" strike="noStrike">
              <a:solidFill>
                <a:srgbClr val="ff4000"/>
              </a:solidFill>
              <a:latin typeface="Arial"/>
            </a:endParaRPr>
          </a:p>
          <a:p>
            <a:pPr>
              <a:lnSpc>
                <a:spcPct val="100000"/>
              </a:lnSpc>
            </a:pPr>
            <a:r>
              <a:rPr b="0" lang="sv-SE" sz="2000" spc="-1" strike="noStrike">
                <a:solidFill>
                  <a:srgbClr val="000000"/>
                </a:solidFill>
                <a:latin typeface="Arial"/>
                <a:ea typeface="WenQuanYi Micro Hei"/>
              </a:rPr>
              <a:t>Mission : "We help researchers to develop and carry out DNA analyses of plants and animals, and to analyse genetic data. This can include the reconstruction of evolutionary relationships between species, inferring short-term processes within a species, and the use of DNA-based methods for investigating biodiversity. "</a:t>
            </a:r>
            <a:endParaRPr b="0" lang="sv-SE" sz="2000" spc="-1" strike="noStrike">
              <a:solidFill>
                <a:srgbClr val="ff4000"/>
              </a:solidFill>
              <a:latin typeface="Arial"/>
            </a:endParaRPr>
          </a:p>
        </p:txBody>
      </p:sp>
      <p:sp>
        <p:nvSpPr>
          <p:cNvPr id="235" name="CustomShape 2"/>
          <p:cNvSpPr/>
          <p:nvPr/>
        </p:nvSpPr>
        <p:spPr>
          <a:xfrm>
            <a:off x="274320" y="350640"/>
            <a:ext cx="7771680" cy="669960"/>
          </a:xfrm>
          <a:prstGeom prst="rect">
            <a:avLst/>
          </a:prstGeom>
          <a:noFill/>
          <a:ln>
            <a:noFill/>
          </a:ln>
        </p:spPr>
        <p:style>
          <a:lnRef idx="0"/>
          <a:fillRef idx="0"/>
          <a:effectRef idx="0"/>
          <a:fontRef idx="minor"/>
        </p:style>
        <p:txBody>
          <a:bodyPr lIns="0" rIns="0" tIns="0" bIns="0" anchor="ctr">
            <a:noAutofit/>
          </a:bodyPr>
          <a:p>
            <a:pPr>
              <a:lnSpc>
                <a:spcPct val="100000"/>
              </a:lnSpc>
            </a:pPr>
            <a:r>
              <a:rPr b="1" lang="sv-SE" sz="2200" spc="-1" strike="noStrike">
                <a:solidFill>
                  <a:srgbClr val="ffffff"/>
                </a:solidFill>
                <a:latin typeface="Arial"/>
                <a:ea typeface="WenQuanYi Micro Hei"/>
              </a:rPr>
              <a:t>The </a:t>
            </a:r>
            <a:r>
              <a:rPr b="1" lang="sv-SE" sz="2200" spc="-1" strike="noStrike">
                <a:solidFill>
                  <a:srgbClr val="ffffff"/>
                </a:solidFill>
                <a:latin typeface="Arial"/>
                <a:ea typeface="DejaVu Sans"/>
              </a:rPr>
              <a:t>SeqDB </a:t>
            </a:r>
            <a:br/>
            <a:r>
              <a:rPr b="1" lang="sv-SE" sz="2200" spc="-1" strike="noStrike">
                <a:solidFill>
                  <a:srgbClr val="ffffff"/>
                </a:solidFill>
                <a:latin typeface="Arial"/>
                <a:ea typeface="DejaVu Sans"/>
              </a:rPr>
              <a:t>   and The Swedish Natural History Museum </a:t>
            </a:r>
            <a:endParaRPr b="0" lang="sv-SE" sz="2200" spc="-1" strike="noStrike">
              <a:solidFill>
                <a:srgbClr val="ff4000"/>
              </a:solidFill>
              <a:latin typeface="Arial"/>
            </a:endParaRPr>
          </a:p>
        </p:txBody>
      </p:sp>
      <p:sp>
        <p:nvSpPr>
          <p:cNvPr id="236" name="CustomShape 3"/>
          <p:cNvSpPr/>
          <p:nvPr/>
        </p:nvSpPr>
        <p:spPr>
          <a:xfrm>
            <a:off x="731520" y="4663440"/>
            <a:ext cx="8046360" cy="1340280"/>
          </a:xfrm>
          <a:prstGeom prst="rect">
            <a:avLst/>
          </a:prstGeom>
          <a:noFill/>
          <a:ln>
            <a:noFill/>
          </a:ln>
        </p:spPr>
        <p:style>
          <a:lnRef idx="0"/>
          <a:fillRef idx="0"/>
          <a:effectRef idx="0"/>
          <a:fontRef idx="minor"/>
        </p:style>
        <p:txBody>
          <a:bodyPr lIns="0" rIns="0" tIns="0" bIns="0" anchor="ctr">
            <a:noAutofit/>
          </a:bodyPr>
          <a:p>
            <a:pPr>
              <a:lnSpc>
                <a:spcPct val="100000"/>
              </a:lnSpc>
            </a:pPr>
            <a:r>
              <a:rPr b="1" lang="sv-SE" sz="2200" spc="-1" strike="noStrike">
                <a:solidFill>
                  <a:srgbClr val="3333ff"/>
                </a:solidFill>
                <a:latin typeface="Arial"/>
                <a:ea typeface="DejaVu Sans"/>
              </a:rPr>
              <a:t>2 Use cases : </a:t>
            </a:r>
            <a:br/>
            <a:r>
              <a:rPr b="1" lang="sv-SE" sz="2200" spc="-1" strike="noStrike">
                <a:solidFill>
                  <a:srgbClr val="3333ff"/>
                </a:solidFill>
                <a:latin typeface="Arial"/>
                <a:ea typeface="DejaVu Sans"/>
              </a:rPr>
              <a:t>1. ‘Voucher specimens/DNA archive’</a:t>
            </a:r>
            <a:br/>
            <a:r>
              <a:rPr b="1" lang="sv-SE" sz="2200" spc="-1" strike="noStrike">
                <a:solidFill>
                  <a:srgbClr val="3333ff"/>
                </a:solidFill>
                <a:latin typeface="Arial"/>
                <a:ea typeface="DejaVu Sans"/>
              </a:rPr>
              <a:t>2. ‘Working DNA samples for temporary research projects’</a:t>
            </a:r>
            <a:br/>
            <a:r>
              <a:rPr b="1" lang="sv-SE" sz="2200" spc="-1" strike="noStrike">
                <a:solidFill>
                  <a:srgbClr val="3333ff"/>
                </a:solidFill>
                <a:latin typeface="Arial"/>
                <a:ea typeface="DejaVu Sans"/>
              </a:rPr>
              <a:t> </a:t>
            </a:r>
            <a:endParaRPr b="0" lang="sv-SE" sz="2200" spc="-1" strike="noStrike">
              <a:solidFill>
                <a:srgbClr val="ff4000"/>
              </a:solidFill>
              <a:latin typeface="Arial"/>
            </a:endParaRPr>
          </a:p>
        </p:txBody>
      </p:sp>
      <p:sp>
        <p:nvSpPr>
          <p:cNvPr id="237" name="CustomShape 4"/>
          <p:cNvSpPr/>
          <p:nvPr/>
        </p:nvSpPr>
        <p:spPr>
          <a:xfrm rot="2100000">
            <a:off x="3836520" y="4644720"/>
            <a:ext cx="5394240" cy="7308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27">
                                  <p:stCondLst>
                                    <p:cond delay="0"/>
                                  </p:stCondLst>
                                  <p:childTnLst>
                                    <p:set>
                                      <p:cBhvr>
                                        <p:cTn id="34" dur="1" fill="hold">
                                          <p:stCondLst>
                                            <p:cond delay="0"/>
                                          </p:stCondLst>
                                        </p:cTn>
                                        <p:tgtEl>
                                          <p:spTgt spid="234">
                                            <p:txEl>
                                              <p:pRg st="2" end="2"/>
                                            </p:txEl>
                                          </p:spTgt>
                                        </p:tgtEl>
                                        <p:attrNameLst>
                                          <p:attrName>style.visibility</p:attrName>
                                        </p:attrNameLst>
                                      </p:cBhvr>
                                      <p:to>
                                        <p:strVal val="visible"/>
                                      </p:to>
                                    </p:set>
                                    <p:anim calcmode="discrete" valueType="clr">
                                      <p:cBhvr additive="repl">
                                        <p:cTn id="35" dur="80"/>
                                        <p:tgtEl>
                                          <p:spTgt spid="234">
                                            <p:txEl>
                                              <p:pRg st="2" end="2"/>
                                            </p:txEl>
                                          </p:spTgt>
                                        </p:tgtEl>
                                        <p:attrNameLst>
                                          <p:attrName>style.color</p:attrName>
                                        </p:attrNameLst>
                                      </p:cBhvr>
                                      <p:tavLst>
                                        <p:tav tm="0">
                                          <p:val>
                                            <p:strVal val="rgb(0,51,51)"/>
                                          </p:val>
                                        </p:tav>
                                        <p:tav tm="50000">
                                          <p:val>
                                            <p:strVal val="rgb(0,-103,0)"/>
                                          </p:val>
                                        </p:tav>
                                      </p:tavLst>
                                    </p:anim>
                                    <p:anim calcmode="discrete" valueType="clr">
                                      <p:cBhvr additive="repl">
                                        <p:cTn id="36" dur="80"/>
                                        <p:tgtEl>
                                          <p:spTgt spid="234">
                                            <p:txEl>
                                              <p:pRg st="2" end="2"/>
                                            </p:txEl>
                                          </p:spTgt>
                                        </p:tgtEl>
                                        <p:attrNameLst>
                                          <p:attrName>fillcolor</p:attrName>
                                        </p:attrNameLst>
                                      </p:cBhvr>
                                      <p:tavLst>
                                        <p:tav tm="0">
                                          <p:val>
                                            <p:strVal val="rgb(0,51,51)"/>
                                          </p:val>
                                        </p:tav>
                                        <p:tav tm="50000">
                                          <p:val>
                                            <p:strVal val="rgb(0,-103,0)"/>
                                          </p:val>
                                        </p:tav>
                                      </p:tavLst>
                                    </p:anim>
                                    <p:set>
                                      <p:cBhvr>
                                        <p:cTn id="37" dur="80"/>
                                        <p:tgtEl>
                                          <p:spTgt spid="234">
                                            <p:txEl>
                                              <p:pRg st="2" end="2"/>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2" presetSubtype="4">
                                  <p:stCondLst>
                                    <p:cond delay="0"/>
                                  </p:stCondLst>
                                  <p:childTnLst>
                                    <p:set>
                                      <p:cBhvr>
                                        <p:cTn id="41" dur="1" fill="hold">
                                          <p:stCondLst>
                                            <p:cond delay="0"/>
                                          </p:stCondLst>
                                        </p:cTn>
                                        <p:tgtEl>
                                          <p:spTgt spid="236">
                                            <p:txEl>
                                              <p:pRg st="0" end="0"/>
                                            </p:txEl>
                                          </p:spTgt>
                                        </p:tgtEl>
                                        <p:attrNameLst>
                                          <p:attrName>style.visibility</p:attrName>
                                        </p:attrNameLst>
                                      </p:cBhvr>
                                      <p:to>
                                        <p:strVal val="visible"/>
                                      </p:to>
                                    </p:set>
                                    <p:anim calcmode="lin" valueType="num">
                                      <p:cBhvr additive="repl">
                                        <p:cTn id="42" dur="500" fill="hold"/>
                                        <p:tgtEl>
                                          <p:spTgt spid="236">
                                            <p:txEl>
                                              <p:pRg st="0" end="0"/>
                                            </p:txEl>
                                          </p:spTgt>
                                        </p:tgtEl>
                                        <p:attrNameLst>
                                          <p:attrName>ppt_x</p:attrName>
                                        </p:attrNameLst>
                                      </p:cBhvr>
                                      <p:tavLst>
                                        <p:tav tm="0">
                                          <p:val>
                                            <p:strVal val="#ppt_x"/>
                                          </p:val>
                                        </p:tav>
                                        <p:tav tm="100000">
                                          <p:val>
                                            <p:strVal val="#ppt_x"/>
                                          </p:val>
                                        </p:tav>
                                      </p:tavLst>
                                    </p:anim>
                                    <p:anim calcmode="lin" valueType="num">
                                      <p:cBhvr additive="repl">
                                        <p:cTn id="43" dur="500" fill="hold"/>
                                        <p:tgtEl>
                                          <p:spTgt spid="2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2" presetSubtype="4">
                                  <p:stCondLst>
                                    <p:cond delay="0"/>
                                  </p:stCondLst>
                                  <p:childTnLst>
                                    <p:set>
                                      <p:cBhvr>
                                        <p:cTn id="47" dur="1" fill="hold">
                                          <p:stCondLst>
                                            <p:cond delay="0"/>
                                          </p:stCondLst>
                                        </p:cTn>
                                        <p:tgtEl>
                                          <p:spTgt spid="237">
                                            <p:txEl>
                                              <p:pRg st="0" end="0"/>
                                            </p:txEl>
                                          </p:spTgt>
                                        </p:tgtEl>
                                        <p:attrNameLst>
                                          <p:attrName>style.visibility</p:attrName>
                                        </p:attrNameLst>
                                      </p:cBhvr>
                                      <p:to>
                                        <p:strVal val="visible"/>
                                      </p:to>
                                    </p:set>
                                    <p:anim calcmode="lin" valueType="num">
                                      <p:cBhvr additive="repl">
                                        <p:cTn id="48" dur="500" fill="hold"/>
                                        <p:tgtEl>
                                          <p:spTgt spid="237">
                                            <p:txEl>
                                              <p:pRg st="0" end="0"/>
                                            </p:txEl>
                                          </p:spTgt>
                                        </p:tgtEl>
                                        <p:attrNameLst>
                                          <p:attrName>ppt_x</p:attrName>
                                        </p:attrNameLst>
                                      </p:cBhvr>
                                      <p:tavLst>
                                        <p:tav tm="0">
                                          <p:val>
                                            <p:strVal val="#ppt_x"/>
                                          </p:val>
                                        </p:tav>
                                        <p:tav tm="100000">
                                          <p:val>
                                            <p:strVal val="#ppt_x"/>
                                          </p:val>
                                        </p:tav>
                                      </p:tavLst>
                                    </p:anim>
                                    <p:anim calcmode="lin" valueType="num">
                                      <p:cBhvr additive="repl">
                                        <p:cTn id="49" dur="500" fill="hold"/>
                                        <p:tgtEl>
                                          <p:spTgt spid="23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nrm_blå</Template>
  <TotalTime>12085</TotalTime>
  <Application>LibreOffice/6.3.4.2$Linux_X86_64 LibreOffice_project/30$Build-2</Application>
  <Words>979</Words>
  <Paragraphs>186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2017-03-20T16:02:58Z</dcterms:created>
  <dc:creator/>
  <dc:description/>
  <dc:language>en-US</dc:language>
  <cp:lastModifiedBy/>
  <dcterms:modified xsi:type="dcterms:W3CDTF">2020-01-23T15:58:39Z</dcterms:modified>
  <cp:revision>217</cp:revision>
  <dc:subject/>
  <dc:title>nrm_blå</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vt:i4>
  </property>
  <property fmtid="{D5CDD505-2E9C-101B-9397-08002B2CF9AE}" pid="8" name="PresentationFormat">
    <vt:lpwstr>Bildspel på skärmen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