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7" r:id="rId10"/>
    <p:sldId id="263" r:id="rId11"/>
    <p:sldId id="262"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5" d="100"/>
          <a:sy n="35" d="100"/>
        </p:scale>
        <p:origin x="101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D0FA-4B8A-BF9D-E112-0AFB5DADA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4E2824-E87C-EF04-A004-371AF0F33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812C22-2F41-EDF7-12A7-7F56CCB68A8A}"/>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43274C70-BA1D-E781-7436-8198F43AD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CBE8C-BB47-6E02-8214-6994D1099272}"/>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414375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01CA-D541-DF90-608C-4AC4E57110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5F98EC-8655-6BB5-C514-2D4BAA5401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EA705-3431-2EF5-A29C-B301E80162DA}"/>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81F0BCEC-12E6-1BE2-8354-33C5D4874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5923A-864E-F507-AF49-B59AD2C0AB2E}"/>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141303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6BFD1-E897-8032-39DF-9D2C26AD4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59E2D-D8F2-C353-6945-E33B6B8A2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44686-29A8-A97D-7662-7AFE72036D45}"/>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4B660881-A082-FC5F-322B-7E1447CF8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F8BBC-7DDC-0893-2391-CBC5CEA6F86B}"/>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104645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49E-86E5-0FE4-5546-47E83D95CB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ED59E-8CCE-AE7B-F0B7-A14880E98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F26F1-4587-DE73-8539-B59DD642B5CC}"/>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82177737-B238-0AA1-C0D3-EFD24EF5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CF4BC-2E5C-888D-B5D1-E9DE3C025644}"/>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200994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C9B9-DB14-C6E3-F7ED-B62D2C33CA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E3061A-7341-9610-3D18-33374DD6A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34595-2DC1-20BE-F2D0-4D72B1DAD83D}"/>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EBEF9732-B3CE-C3E6-5248-E3B400E8B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E1BE0-7515-D111-A506-E9CD0523F5C6}"/>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375889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E41E-0956-6A2E-F784-78D035D0B7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354647-F8AF-5C47-2724-32563FBB3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45BFF5-3CA9-E8EB-297A-B5114CA2B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E8D00D-6DC4-EEDF-F2F3-8CC48E5ED030}"/>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6" name="Footer Placeholder 5">
            <a:extLst>
              <a:ext uri="{FF2B5EF4-FFF2-40B4-BE49-F238E27FC236}">
                <a16:creationId xmlns:a16="http://schemas.microsoft.com/office/drawing/2014/main" id="{6B80A715-84AD-9929-DD37-1E76D76E6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315BED-DEA3-D2C0-B3E4-D5BA3334B0EA}"/>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117051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9A1C-0D1C-A94B-3C9F-600F8AF4A4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7986C-8E5E-E6B0-4B63-34F3287F7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64B6F-5BCA-493D-2415-E5D2AE867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EA19CB-F18A-3595-54A8-200B9B920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701888-FAA2-5CC2-528A-16E565E3A6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B01168-4433-EAE3-217E-3D6A26A67FFF}"/>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8" name="Footer Placeholder 7">
            <a:extLst>
              <a:ext uri="{FF2B5EF4-FFF2-40B4-BE49-F238E27FC236}">
                <a16:creationId xmlns:a16="http://schemas.microsoft.com/office/drawing/2014/main" id="{F9644DA9-12EA-0D6F-3E11-9C74FB4D55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DBE05A-5D08-ECF2-E65B-39C276BCA7A9}"/>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1392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94A6-517F-6323-01E2-C99356301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320DB8-07AF-E21A-E872-6591AD7C7DC8}"/>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4" name="Footer Placeholder 3">
            <a:extLst>
              <a:ext uri="{FF2B5EF4-FFF2-40B4-BE49-F238E27FC236}">
                <a16:creationId xmlns:a16="http://schemas.microsoft.com/office/drawing/2014/main" id="{4624401A-97B3-BA5B-2AA2-1B65C0D0AA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232D3A-F824-BDFD-9FB3-AE0B2FE30CB9}"/>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4406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F3BEC-D536-8A62-0C37-A496A4F22A85}"/>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3" name="Footer Placeholder 2">
            <a:extLst>
              <a:ext uri="{FF2B5EF4-FFF2-40B4-BE49-F238E27FC236}">
                <a16:creationId xmlns:a16="http://schemas.microsoft.com/office/drawing/2014/main" id="{4EC8D4E3-D68D-603A-B00B-6B67FC671B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DD9C56-0B37-6907-C63E-A274B6621AD6}"/>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182639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D3DB-075D-5F01-E62E-15269C1A4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CA6ABE-76A5-68D3-03C2-CB6279B1A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C83435-4C1D-E776-73C8-2679CB8F7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F106E-78D6-6977-C141-C03B7D15A5AA}"/>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6" name="Footer Placeholder 5">
            <a:extLst>
              <a:ext uri="{FF2B5EF4-FFF2-40B4-BE49-F238E27FC236}">
                <a16:creationId xmlns:a16="http://schemas.microsoft.com/office/drawing/2014/main" id="{A1EF5813-75FE-0B5A-D0F4-A3D2E157EA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3AA0B-3F94-F7C7-444E-DD23A77A0E1A}"/>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357025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5CFC-3189-5C19-D0C8-2575811D6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D60DF-E2AD-E491-637C-0A65E9FCB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9EED60-E094-13AF-66B0-8D0BB3BC8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97675-F1A4-A750-7B6D-BC4B06AD9ACC}"/>
              </a:ext>
            </a:extLst>
          </p:cNvPr>
          <p:cNvSpPr>
            <a:spLocks noGrp="1"/>
          </p:cNvSpPr>
          <p:nvPr>
            <p:ph type="dt" sz="half" idx="10"/>
          </p:nvPr>
        </p:nvSpPr>
        <p:spPr/>
        <p:txBody>
          <a:bodyPr/>
          <a:lstStyle/>
          <a:p>
            <a:fld id="{DAFA1580-6D88-4577-A84F-4160C4A09BCB}" type="datetimeFigureOut">
              <a:rPr lang="en-IN" smtClean="0"/>
              <a:t>28-11-2024</a:t>
            </a:fld>
            <a:endParaRPr lang="en-IN"/>
          </a:p>
        </p:txBody>
      </p:sp>
      <p:sp>
        <p:nvSpPr>
          <p:cNvPr id="6" name="Footer Placeholder 5">
            <a:extLst>
              <a:ext uri="{FF2B5EF4-FFF2-40B4-BE49-F238E27FC236}">
                <a16:creationId xmlns:a16="http://schemas.microsoft.com/office/drawing/2014/main" id="{3392A8EA-7102-C059-9BC6-67BF7D047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3496A-26C3-4896-B3A3-A0AE363A0A7B}"/>
              </a:ext>
            </a:extLst>
          </p:cNvPr>
          <p:cNvSpPr>
            <a:spLocks noGrp="1"/>
          </p:cNvSpPr>
          <p:nvPr>
            <p:ph type="sldNum" sz="quarter" idx="12"/>
          </p:nvPr>
        </p:nvSpPr>
        <p:spPr/>
        <p:txBody>
          <a:bodyPr/>
          <a:lstStyle/>
          <a:p>
            <a:fld id="{C69E60F7-1FFD-4970-AF3C-ED2C6FD322A2}" type="slidenum">
              <a:rPr lang="en-IN" smtClean="0"/>
              <a:t>‹#›</a:t>
            </a:fld>
            <a:endParaRPr lang="en-IN"/>
          </a:p>
        </p:txBody>
      </p:sp>
    </p:spTree>
    <p:extLst>
      <p:ext uri="{BB962C8B-B14F-4D97-AF65-F5344CB8AC3E}">
        <p14:creationId xmlns:p14="http://schemas.microsoft.com/office/powerpoint/2010/main" val="24772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BBE0A-EE29-B5AF-1647-487DC5A2D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8C4EB-9A59-682E-3866-22694BF6C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76299-4EA4-009E-A4D3-15B8F843B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A1580-6D88-4577-A84F-4160C4A09BCB}" type="datetimeFigureOut">
              <a:rPr lang="en-IN" smtClean="0"/>
              <a:t>28-11-2024</a:t>
            </a:fld>
            <a:endParaRPr lang="en-IN"/>
          </a:p>
        </p:txBody>
      </p:sp>
      <p:sp>
        <p:nvSpPr>
          <p:cNvPr id="5" name="Footer Placeholder 4">
            <a:extLst>
              <a:ext uri="{FF2B5EF4-FFF2-40B4-BE49-F238E27FC236}">
                <a16:creationId xmlns:a16="http://schemas.microsoft.com/office/drawing/2014/main" id="{AC776A30-CC19-5D7A-D76D-142049036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6BFF6E-0D9D-7A60-A8CB-5123F67EE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E60F7-1FFD-4970-AF3C-ED2C6FD322A2}" type="slidenum">
              <a:rPr lang="en-IN" smtClean="0"/>
              <a:t>‹#›</a:t>
            </a:fld>
            <a:endParaRPr lang="en-IN"/>
          </a:p>
        </p:txBody>
      </p:sp>
    </p:spTree>
    <p:extLst>
      <p:ext uri="{BB962C8B-B14F-4D97-AF65-F5344CB8AC3E}">
        <p14:creationId xmlns:p14="http://schemas.microsoft.com/office/powerpoint/2010/main" val="290880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r-air-pollution-climate-change-dawn-22101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945-6073-540C-779D-5DE163B61FF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CDB6D3A-BA58-F6C5-0DC2-5327A31DFB3D}"/>
              </a:ext>
            </a:extLst>
          </p:cNvPr>
          <p:cNvSpPr>
            <a:spLocks noGrp="1"/>
          </p:cNvSpPr>
          <p:nvPr>
            <p:ph type="subTitle" idx="1"/>
          </p:nvPr>
        </p:nvSpPr>
        <p:spPr/>
        <p:txBody>
          <a:bodyPr/>
          <a:lstStyle/>
          <a:p>
            <a:endParaRPr lang="en-IN"/>
          </a:p>
        </p:txBody>
      </p:sp>
      <p:pic>
        <p:nvPicPr>
          <p:cNvPr id="8" name="Picture 7" descr="A power lines with smoke coming out of them">
            <a:extLst>
              <a:ext uri="{FF2B5EF4-FFF2-40B4-BE49-F238E27FC236}">
                <a16:creationId xmlns:a16="http://schemas.microsoft.com/office/drawing/2014/main" id="{1EBFE186-F003-D9A7-8924-CD74A30F2B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0274"/>
            <a:ext cx="12192000" cy="6858000"/>
          </a:xfrm>
          <a:prstGeom prst="rect">
            <a:avLst/>
          </a:prstGeom>
        </p:spPr>
      </p:pic>
      <p:sp>
        <p:nvSpPr>
          <p:cNvPr id="9" name="TextBox 8">
            <a:extLst>
              <a:ext uri="{FF2B5EF4-FFF2-40B4-BE49-F238E27FC236}">
                <a16:creationId xmlns:a16="http://schemas.microsoft.com/office/drawing/2014/main" id="{1B9A8B60-30E9-3E5D-09B6-92DCAA0CCD83}"/>
              </a:ext>
            </a:extLst>
          </p:cNvPr>
          <p:cNvSpPr txBox="1"/>
          <p:nvPr/>
        </p:nvSpPr>
        <p:spPr>
          <a:xfrm>
            <a:off x="2219217" y="1304818"/>
            <a:ext cx="7500135" cy="3416320"/>
          </a:xfrm>
          <a:prstGeom prst="rect">
            <a:avLst/>
          </a:prstGeom>
          <a:noFill/>
        </p:spPr>
        <p:txBody>
          <a:bodyPr wrap="square" rtlCol="0">
            <a:spAutoFit/>
          </a:bodyPr>
          <a:lstStyle/>
          <a:p>
            <a:r>
              <a:rPr lang="en-GB" sz="5400" dirty="0"/>
              <a:t>              </a:t>
            </a:r>
          </a:p>
          <a:p>
            <a:r>
              <a:rPr lang="en-GB" sz="5400" dirty="0"/>
              <a:t>               PROJECT </a:t>
            </a:r>
          </a:p>
          <a:p>
            <a:r>
              <a:rPr lang="en-GB" sz="5400" dirty="0"/>
              <a:t>                   ON </a:t>
            </a:r>
          </a:p>
          <a:p>
            <a:r>
              <a:rPr lang="en-GB" sz="5400" dirty="0"/>
              <a:t> AIR QUALITY PREDICTION</a:t>
            </a:r>
            <a:endParaRPr lang="en-IN" sz="5400" dirty="0"/>
          </a:p>
        </p:txBody>
      </p:sp>
      <p:sp>
        <p:nvSpPr>
          <p:cNvPr id="4" name="TextBox 3">
            <a:extLst>
              <a:ext uri="{FF2B5EF4-FFF2-40B4-BE49-F238E27FC236}">
                <a16:creationId xmlns:a16="http://schemas.microsoft.com/office/drawing/2014/main" id="{C9B82C99-3D6F-1001-D45E-20EF78AB40B6}"/>
              </a:ext>
            </a:extLst>
          </p:cNvPr>
          <p:cNvSpPr txBox="1"/>
          <p:nvPr/>
        </p:nvSpPr>
        <p:spPr>
          <a:xfrm>
            <a:off x="9030984" y="5116530"/>
            <a:ext cx="2897313" cy="1015663"/>
          </a:xfrm>
          <a:prstGeom prst="rect">
            <a:avLst/>
          </a:prstGeom>
          <a:noFill/>
        </p:spPr>
        <p:txBody>
          <a:bodyPr wrap="square" rtlCol="0">
            <a:spAutoFit/>
          </a:bodyPr>
          <a:lstStyle/>
          <a:p>
            <a:r>
              <a:rPr lang="en-IN" sz="2000" b="1" dirty="0">
                <a:solidFill>
                  <a:schemeClr val="bg1"/>
                </a:solidFill>
              </a:rPr>
              <a:t>    </a:t>
            </a:r>
          </a:p>
          <a:p>
            <a:r>
              <a:rPr lang="en-IN" sz="2000" b="1" dirty="0">
                <a:solidFill>
                  <a:schemeClr val="bg1"/>
                </a:solidFill>
              </a:rPr>
              <a:t>          Presented by</a:t>
            </a:r>
          </a:p>
          <a:p>
            <a:r>
              <a:rPr lang="en-IN" sz="2000" b="1" dirty="0">
                <a:solidFill>
                  <a:schemeClr val="bg1"/>
                </a:solidFill>
              </a:rPr>
              <a:t>            C G KISHORE</a:t>
            </a:r>
          </a:p>
        </p:txBody>
      </p:sp>
    </p:spTree>
    <p:extLst>
      <p:ext uri="{BB962C8B-B14F-4D97-AF65-F5344CB8AC3E}">
        <p14:creationId xmlns:p14="http://schemas.microsoft.com/office/powerpoint/2010/main" val="62193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76C7-D4F2-820E-1769-5032E0E4E0C4}"/>
              </a:ext>
            </a:extLst>
          </p:cNvPr>
          <p:cNvSpPr>
            <a:spLocks noGrp="1"/>
          </p:cNvSpPr>
          <p:nvPr>
            <p:ph type="title"/>
          </p:nvPr>
        </p:nvSpPr>
        <p:spPr/>
        <p:txBody>
          <a:bodyPr/>
          <a:lstStyle/>
          <a:p>
            <a:r>
              <a:rPr lang="en-IN" dirty="0"/>
              <a:t>Co-relation among all pollutants and AQI</a:t>
            </a:r>
          </a:p>
        </p:txBody>
      </p:sp>
      <p:pic>
        <p:nvPicPr>
          <p:cNvPr id="5" name="Content Placeholder 4">
            <a:extLst>
              <a:ext uri="{FF2B5EF4-FFF2-40B4-BE49-F238E27FC236}">
                <a16:creationId xmlns:a16="http://schemas.microsoft.com/office/drawing/2014/main" id="{01A348A0-EE2E-BE60-26EA-8853381A6AA0}"/>
              </a:ext>
            </a:extLst>
          </p:cNvPr>
          <p:cNvPicPr>
            <a:picLocks noGrp="1" noChangeAspect="1"/>
          </p:cNvPicPr>
          <p:nvPr>
            <p:ph idx="1"/>
          </p:nvPr>
        </p:nvPicPr>
        <p:blipFill>
          <a:blip r:embed="rId2"/>
          <a:stretch>
            <a:fillRect/>
          </a:stretch>
        </p:blipFill>
        <p:spPr>
          <a:xfrm>
            <a:off x="749756" y="1479479"/>
            <a:ext cx="6740105" cy="5378521"/>
          </a:xfrm>
        </p:spPr>
      </p:pic>
      <p:sp>
        <p:nvSpPr>
          <p:cNvPr id="3" name="TextBox 2">
            <a:extLst>
              <a:ext uri="{FF2B5EF4-FFF2-40B4-BE49-F238E27FC236}">
                <a16:creationId xmlns:a16="http://schemas.microsoft.com/office/drawing/2014/main" id="{5E31C138-C6EF-2B56-8D13-AF64551BDF29}"/>
              </a:ext>
            </a:extLst>
          </p:cNvPr>
          <p:cNvSpPr txBox="1"/>
          <p:nvPr/>
        </p:nvSpPr>
        <p:spPr>
          <a:xfrm>
            <a:off x="7695344" y="2024009"/>
            <a:ext cx="365845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By the beside correlation plot of each pollutant and AQI of each pollutant and overall AQI mostly all the pollutants had strong relationship with overall AQI.</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889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521A-9D11-DCAA-4938-304C5B186014}"/>
              </a:ext>
            </a:extLst>
          </p:cNvPr>
          <p:cNvSpPr>
            <a:spLocks noGrp="1"/>
          </p:cNvSpPr>
          <p:nvPr>
            <p:ph type="title"/>
          </p:nvPr>
        </p:nvSpPr>
        <p:spPr/>
        <p:txBody>
          <a:bodyPr/>
          <a:lstStyle/>
          <a:p>
            <a:r>
              <a:rPr lang="en-IN" dirty="0"/>
              <a:t>Validation Score of Different Models</a:t>
            </a:r>
          </a:p>
        </p:txBody>
      </p:sp>
      <p:pic>
        <p:nvPicPr>
          <p:cNvPr id="5" name="Content Placeholder 4">
            <a:extLst>
              <a:ext uri="{FF2B5EF4-FFF2-40B4-BE49-F238E27FC236}">
                <a16:creationId xmlns:a16="http://schemas.microsoft.com/office/drawing/2014/main" id="{BDFAFA12-1A2A-6A86-9D05-07B6087968AB}"/>
              </a:ext>
            </a:extLst>
          </p:cNvPr>
          <p:cNvPicPr>
            <a:picLocks noGrp="1" noChangeAspect="1"/>
          </p:cNvPicPr>
          <p:nvPr>
            <p:ph idx="1"/>
          </p:nvPr>
        </p:nvPicPr>
        <p:blipFill>
          <a:blip r:embed="rId2"/>
          <a:stretch>
            <a:fillRect/>
          </a:stretch>
        </p:blipFill>
        <p:spPr>
          <a:xfrm>
            <a:off x="285673" y="1917065"/>
            <a:ext cx="5810327" cy="4351338"/>
          </a:xfrm>
        </p:spPr>
      </p:pic>
      <p:pic>
        <p:nvPicPr>
          <p:cNvPr id="7" name="Picture 6">
            <a:extLst>
              <a:ext uri="{FF2B5EF4-FFF2-40B4-BE49-F238E27FC236}">
                <a16:creationId xmlns:a16="http://schemas.microsoft.com/office/drawing/2014/main" id="{12FF1B73-84C6-7E7C-CD44-C6A4E9233A4C}"/>
              </a:ext>
            </a:extLst>
          </p:cNvPr>
          <p:cNvPicPr>
            <a:picLocks noChangeAspect="1"/>
          </p:cNvPicPr>
          <p:nvPr/>
        </p:nvPicPr>
        <p:blipFill>
          <a:blip r:embed="rId3"/>
          <a:stretch>
            <a:fillRect/>
          </a:stretch>
        </p:blipFill>
        <p:spPr>
          <a:xfrm>
            <a:off x="6469380" y="1917065"/>
            <a:ext cx="5085074" cy="4129405"/>
          </a:xfrm>
          <a:prstGeom prst="rect">
            <a:avLst/>
          </a:prstGeom>
        </p:spPr>
      </p:pic>
    </p:spTree>
    <p:extLst>
      <p:ext uri="{BB962C8B-B14F-4D97-AF65-F5344CB8AC3E}">
        <p14:creationId xmlns:p14="http://schemas.microsoft.com/office/powerpoint/2010/main" val="350764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BDE3-DFFE-C8C3-7621-05E2D8C9A79B}"/>
              </a:ext>
            </a:extLst>
          </p:cNvPr>
          <p:cNvSpPr>
            <a:spLocks noGrp="1"/>
          </p:cNvSpPr>
          <p:nvPr>
            <p:ph type="title"/>
          </p:nvPr>
        </p:nvSpPr>
        <p:spPr/>
        <p:txBody>
          <a:bodyPr>
            <a:normAutofit/>
          </a:bodyPr>
          <a:lstStyle/>
          <a:p>
            <a:r>
              <a:rPr lang="en-IN" sz="3600" dirty="0"/>
              <a:t>Loss and Error for train and validation of each epoch</a:t>
            </a:r>
          </a:p>
        </p:txBody>
      </p:sp>
      <p:pic>
        <p:nvPicPr>
          <p:cNvPr id="5" name="Content Placeholder 4">
            <a:extLst>
              <a:ext uri="{FF2B5EF4-FFF2-40B4-BE49-F238E27FC236}">
                <a16:creationId xmlns:a16="http://schemas.microsoft.com/office/drawing/2014/main" id="{DD9E3B1C-5EF0-DB96-CFC4-C862193D720B}"/>
              </a:ext>
            </a:extLst>
          </p:cNvPr>
          <p:cNvPicPr>
            <a:picLocks noGrp="1" noChangeAspect="1"/>
          </p:cNvPicPr>
          <p:nvPr>
            <p:ph idx="1"/>
          </p:nvPr>
        </p:nvPicPr>
        <p:blipFill>
          <a:blip r:embed="rId2"/>
          <a:stretch>
            <a:fillRect/>
          </a:stretch>
        </p:blipFill>
        <p:spPr>
          <a:xfrm>
            <a:off x="560798" y="1959189"/>
            <a:ext cx="5398020" cy="4351338"/>
          </a:xfrm>
        </p:spPr>
      </p:pic>
      <p:pic>
        <p:nvPicPr>
          <p:cNvPr id="7" name="Picture 6">
            <a:extLst>
              <a:ext uri="{FF2B5EF4-FFF2-40B4-BE49-F238E27FC236}">
                <a16:creationId xmlns:a16="http://schemas.microsoft.com/office/drawing/2014/main" id="{46C0386A-A527-0062-10C0-C57FDAD96991}"/>
              </a:ext>
            </a:extLst>
          </p:cNvPr>
          <p:cNvPicPr>
            <a:picLocks noChangeAspect="1"/>
          </p:cNvPicPr>
          <p:nvPr/>
        </p:nvPicPr>
        <p:blipFill>
          <a:blip r:embed="rId3"/>
          <a:stretch>
            <a:fillRect/>
          </a:stretch>
        </p:blipFill>
        <p:spPr>
          <a:xfrm>
            <a:off x="6233183" y="2167848"/>
            <a:ext cx="5274729" cy="4224872"/>
          </a:xfrm>
          <a:prstGeom prst="rect">
            <a:avLst/>
          </a:prstGeom>
        </p:spPr>
      </p:pic>
    </p:spTree>
    <p:extLst>
      <p:ext uri="{BB962C8B-B14F-4D97-AF65-F5344CB8AC3E}">
        <p14:creationId xmlns:p14="http://schemas.microsoft.com/office/powerpoint/2010/main" val="254517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4BD1-7254-752F-9458-B4605AA60F0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2AB97D1-71CC-6193-7F77-ED49CE6207AD}"/>
              </a:ext>
            </a:extLst>
          </p:cNvPr>
          <p:cNvSpPr>
            <a:spLocks noGrp="1"/>
          </p:cNvSpPr>
          <p:nvPr>
            <p:ph idx="1"/>
          </p:nvPr>
        </p:nvSpPr>
        <p:spPr/>
        <p:txBody>
          <a:bodyPr/>
          <a:lstStyle/>
          <a:p>
            <a:r>
              <a:rPr lang="en-IN" dirty="0"/>
              <a:t>Based on the data of various pollutants I train a model that predict the AIR Quality</a:t>
            </a:r>
          </a:p>
          <a:p>
            <a:r>
              <a:rPr lang="en-IN" dirty="0"/>
              <a:t>I trained over different models like linear regression, Decision tree, Random forest and ANN (MLP)</a:t>
            </a:r>
          </a:p>
          <a:p>
            <a:r>
              <a:rPr lang="en-IN" dirty="0"/>
              <a:t>Among all the models ANN(MLP) performs very well with low error </a:t>
            </a:r>
            <a:r>
              <a:rPr lang="en-IN" dirty="0" err="1"/>
              <a:t>i.e</a:t>
            </a:r>
            <a:r>
              <a:rPr lang="en-IN" dirty="0"/>
              <a:t>, nearly 0.7</a:t>
            </a:r>
          </a:p>
          <a:p>
            <a:r>
              <a:rPr lang="en-IN" dirty="0"/>
              <a:t>I saved that model using </a:t>
            </a:r>
            <a:r>
              <a:rPr lang="en-IN" dirty="0" err="1"/>
              <a:t>tensorflow.keras</a:t>
            </a:r>
            <a:r>
              <a:rPr lang="en-IN" dirty="0"/>
              <a:t> </a:t>
            </a:r>
          </a:p>
          <a:p>
            <a:r>
              <a:rPr lang="en-IN" dirty="0"/>
              <a:t>I deploy the model using the </a:t>
            </a:r>
            <a:r>
              <a:rPr lang="en-IN" dirty="0" err="1"/>
              <a:t>streamlit</a:t>
            </a:r>
            <a:r>
              <a:rPr lang="en-IN" dirty="0"/>
              <a:t>.</a:t>
            </a:r>
          </a:p>
        </p:txBody>
      </p:sp>
    </p:spTree>
    <p:extLst>
      <p:ext uri="{BB962C8B-B14F-4D97-AF65-F5344CB8AC3E}">
        <p14:creationId xmlns:p14="http://schemas.microsoft.com/office/powerpoint/2010/main" val="83008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A947-89B6-A626-5D29-6309CE2DDA53}"/>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9740E6C5-E69A-ECE8-20A1-646AD82751B8}"/>
              </a:ext>
            </a:extLst>
          </p:cNvPr>
          <p:cNvSpPr>
            <a:spLocks noGrp="1"/>
          </p:cNvSpPr>
          <p:nvPr>
            <p:ph idx="1"/>
          </p:nvPr>
        </p:nvSpPr>
        <p:spPr/>
        <p:txBody>
          <a:bodyPr/>
          <a:lstStyle/>
          <a:p>
            <a:endParaRPr lang="en-IN"/>
          </a:p>
        </p:txBody>
      </p:sp>
      <p:pic>
        <p:nvPicPr>
          <p:cNvPr id="1028" name="Picture 4" descr="1,600+ Thank You Presentation Stock Photos, Pictures &amp; Royalty-Free Images  - iStock | Thank you for listening, Thank you sign, Thank you note">
            <a:extLst>
              <a:ext uri="{FF2B5EF4-FFF2-40B4-BE49-F238E27FC236}">
                <a16:creationId xmlns:a16="http://schemas.microsoft.com/office/drawing/2014/main" id="{7C979170-21AE-CBDD-2113-6B84D34B7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0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5ACE-B041-E0DA-4858-D76F0156CBF8}"/>
              </a:ext>
            </a:extLst>
          </p:cNvPr>
          <p:cNvSpPr>
            <a:spLocks noGrp="1"/>
          </p:cNvSpPr>
          <p:nvPr>
            <p:ph type="title"/>
          </p:nvPr>
        </p:nvSpPr>
        <p:spPr>
          <a:xfrm>
            <a:off x="838200" y="91441"/>
            <a:ext cx="10515600" cy="1599248"/>
          </a:xfrm>
        </p:spPr>
        <p:txBody>
          <a:bodyPr/>
          <a:lstStyle/>
          <a:p>
            <a:r>
              <a:rPr lang="en-GB" dirty="0"/>
              <a:t> Air Quality Index</a:t>
            </a:r>
            <a:endParaRPr lang="en-IN" dirty="0"/>
          </a:p>
        </p:txBody>
      </p:sp>
      <p:sp>
        <p:nvSpPr>
          <p:cNvPr id="3" name="Content Placeholder 2">
            <a:extLst>
              <a:ext uri="{FF2B5EF4-FFF2-40B4-BE49-F238E27FC236}">
                <a16:creationId xmlns:a16="http://schemas.microsoft.com/office/drawing/2014/main" id="{EA4A6D14-4A02-D4EC-EA08-EE499F1E4C1E}"/>
              </a:ext>
            </a:extLst>
          </p:cNvPr>
          <p:cNvSpPr>
            <a:spLocks noGrp="1"/>
          </p:cNvSpPr>
          <p:nvPr>
            <p:ph idx="1"/>
          </p:nvPr>
        </p:nvSpPr>
        <p:spPr>
          <a:xfrm>
            <a:off x="685800" y="1348740"/>
            <a:ext cx="10515600" cy="4675823"/>
          </a:xfrm>
        </p:spPr>
        <p:txBody>
          <a:bodyPr/>
          <a:lstStyle/>
          <a:p>
            <a:r>
              <a:rPr lang="en-GB" sz="2400" b="0" i="0" dirty="0">
                <a:effectLst/>
                <a:latin typeface="system-ui"/>
              </a:rPr>
              <a:t>Air Quality Index (AQI) is a number used to convey the quality of air by the government to the general public. Air quality deteriorates with an increase in the concentration of pollutants. The Air Quality Index represents the severity of pollution for ordinary people</a:t>
            </a:r>
          </a:p>
          <a:p>
            <a:endParaRPr lang="en-GB" dirty="0">
              <a:latin typeface="system-ui"/>
            </a:endParaRPr>
          </a:p>
          <a:p>
            <a:endParaRPr lang="en-GB" dirty="0">
              <a:latin typeface="system-ui"/>
            </a:endParaRPr>
          </a:p>
          <a:p>
            <a:endParaRPr lang="en-IN" dirty="0"/>
          </a:p>
        </p:txBody>
      </p:sp>
      <p:sp>
        <p:nvSpPr>
          <p:cNvPr id="4" name="AutoShape 2" descr="{\displaystyle I={\frac {I_{high}-I_{low}}{C_{high}-C_{low}}}(C-C_{low})+I_{low}}">
            <a:extLst>
              <a:ext uri="{FF2B5EF4-FFF2-40B4-BE49-F238E27FC236}">
                <a16:creationId xmlns:a16="http://schemas.microsoft.com/office/drawing/2014/main" id="{EDE199C0-B5B2-FC13-3AC8-C171764FBCF1}"/>
              </a:ext>
            </a:extLst>
          </p:cNvPr>
          <p:cNvSpPr>
            <a:spLocks noChangeAspect="1" noChangeArrowheads="1"/>
          </p:cNvSpPr>
          <p:nvPr/>
        </p:nvSpPr>
        <p:spPr bwMode="auto">
          <a:xfrm>
            <a:off x="57912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isplaystyle I={\frac {I_{high}-I_{low}}{C_{high}-C_{low}}}(C-C_{low})+I_{low}}">
            <a:extLst>
              <a:ext uri="{FF2B5EF4-FFF2-40B4-BE49-F238E27FC236}">
                <a16:creationId xmlns:a16="http://schemas.microsoft.com/office/drawing/2014/main" id="{15147531-C9AA-987F-41FD-A55AAFAFCE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u="sng"/>
          </a:p>
        </p:txBody>
      </p:sp>
      <p:pic>
        <p:nvPicPr>
          <p:cNvPr id="1030" name="Picture 6" descr="AIQ- Check Full Form, Level Chart in India">
            <a:extLst>
              <a:ext uri="{FF2B5EF4-FFF2-40B4-BE49-F238E27FC236}">
                <a16:creationId xmlns:a16="http://schemas.microsoft.com/office/drawing/2014/main" id="{CFB694C6-059A-D2B2-6531-1C1EB3753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235" y="2947988"/>
            <a:ext cx="7974330" cy="381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7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BEE4-DEB1-EC0D-4101-848E0044AED9}"/>
              </a:ext>
            </a:extLst>
          </p:cNvPr>
          <p:cNvSpPr>
            <a:spLocks noGrp="1"/>
          </p:cNvSpPr>
          <p:nvPr>
            <p:ph type="title"/>
          </p:nvPr>
        </p:nvSpPr>
        <p:spPr/>
        <p:txBody>
          <a:bodyPr>
            <a:normAutofit fontScale="90000"/>
          </a:bodyPr>
          <a:lstStyle/>
          <a:p>
            <a:br>
              <a:rPr lang="en-IN" b="1" i="0" dirty="0">
                <a:effectLst/>
                <a:latin typeface="var(--jp-content-font-family)"/>
              </a:rPr>
            </a:br>
            <a:r>
              <a:rPr lang="en-IN" b="1" i="0" dirty="0">
                <a:effectLst/>
                <a:latin typeface="var(--jp-content-font-family)"/>
              </a:rPr>
              <a:t>How to calculate AQI</a:t>
            </a:r>
            <a:br>
              <a:rPr lang="en-IN" b="1" i="0" dirty="0">
                <a:effectLst/>
                <a:latin typeface="var(--jp-content-font-family)"/>
              </a:rPr>
            </a:br>
            <a:br>
              <a:rPr lang="en-IN" b="0" i="0" dirty="0">
                <a:effectLst/>
                <a:latin typeface="system-ui"/>
              </a:rPr>
            </a:br>
            <a:endParaRPr lang="en-IN" dirty="0"/>
          </a:p>
        </p:txBody>
      </p:sp>
      <p:sp>
        <p:nvSpPr>
          <p:cNvPr id="5" name="Content Placeholder 4">
            <a:extLst>
              <a:ext uri="{FF2B5EF4-FFF2-40B4-BE49-F238E27FC236}">
                <a16:creationId xmlns:a16="http://schemas.microsoft.com/office/drawing/2014/main" id="{C5F82E7F-1F51-0982-0387-1F73E02ED3B4}"/>
              </a:ext>
            </a:extLst>
          </p:cNvPr>
          <p:cNvSpPr>
            <a:spLocks noGrp="1"/>
          </p:cNvSpPr>
          <p:nvPr>
            <p:ph idx="1"/>
          </p:nvPr>
        </p:nvSpPr>
        <p:spPr>
          <a:xfrm>
            <a:off x="594360" y="1165860"/>
            <a:ext cx="11052810" cy="5011103"/>
          </a:xfrm>
        </p:spPr>
        <p:txBody>
          <a:bodyPr>
            <a:normAutofit/>
          </a:bodyPr>
          <a:lstStyle/>
          <a:p>
            <a:pPr marL="0" indent="0" algn="l">
              <a:buNone/>
            </a:pPr>
            <a:r>
              <a:rPr lang="en-IN" sz="1900" b="1" i="0" dirty="0">
                <a:effectLst/>
                <a:latin typeface="system-ui"/>
              </a:rPr>
              <a:t>Step 1:</a:t>
            </a:r>
          </a:p>
          <a:p>
            <a:pPr marL="0" indent="0" algn="l">
              <a:buNone/>
            </a:pPr>
            <a:r>
              <a:rPr lang="en-IN" sz="1900" b="0" i="0" dirty="0">
                <a:effectLst/>
                <a:latin typeface="system-ui"/>
              </a:rPr>
              <a:t>Identify Key Pollutants: The AQI is typically calculated for the following pollutants:</a:t>
            </a:r>
          </a:p>
          <a:p>
            <a:pPr algn="l">
              <a:buFont typeface="Arial" panose="020B0604020202020204" pitchFamily="34" charset="0"/>
              <a:buChar char="•"/>
            </a:pPr>
            <a:r>
              <a:rPr lang="en-IN" sz="1900" b="0" i="0" dirty="0">
                <a:effectLst/>
                <a:latin typeface="system-ui"/>
              </a:rPr>
              <a:t>PM2.5 (Particulate Matter)</a:t>
            </a:r>
          </a:p>
          <a:p>
            <a:pPr algn="l">
              <a:buFont typeface="Arial" panose="020B0604020202020204" pitchFamily="34" charset="0"/>
              <a:buChar char="•"/>
            </a:pPr>
            <a:r>
              <a:rPr lang="en-IN" sz="1900" b="0" i="0" dirty="0">
                <a:effectLst/>
                <a:latin typeface="system-ui"/>
              </a:rPr>
              <a:t>PM10 (Particulate Matter)</a:t>
            </a:r>
          </a:p>
          <a:p>
            <a:pPr algn="l">
              <a:buFont typeface="Arial" panose="020B0604020202020204" pitchFamily="34" charset="0"/>
              <a:buChar char="•"/>
            </a:pPr>
            <a:r>
              <a:rPr lang="en-IN" sz="1900" b="0" i="0" dirty="0">
                <a:effectLst/>
                <a:latin typeface="system-ui"/>
              </a:rPr>
              <a:t>Ozone (O3)</a:t>
            </a:r>
          </a:p>
          <a:p>
            <a:pPr algn="l">
              <a:buFont typeface="Arial" panose="020B0604020202020204" pitchFamily="34" charset="0"/>
              <a:buChar char="•"/>
            </a:pPr>
            <a:r>
              <a:rPr lang="en-IN" sz="1900" b="0" i="0" dirty="0">
                <a:effectLst/>
                <a:latin typeface="system-ui"/>
              </a:rPr>
              <a:t>Nitrogen Dioxide (NO2)</a:t>
            </a:r>
          </a:p>
          <a:p>
            <a:pPr algn="l">
              <a:buFont typeface="Arial" panose="020B0604020202020204" pitchFamily="34" charset="0"/>
              <a:buChar char="•"/>
            </a:pPr>
            <a:r>
              <a:rPr lang="en-IN" sz="1900" b="0" i="0" dirty="0" err="1">
                <a:effectLst/>
                <a:latin typeface="system-ui"/>
              </a:rPr>
              <a:t>Sulfur</a:t>
            </a:r>
            <a:r>
              <a:rPr lang="en-IN" sz="1900" b="0" i="0" dirty="0">
                <a:effectLst/>
                <a:latin typeface="system-ui"/>
              </a:rPr>
              <a:t> Dioxide (SO2)</a:t>
            </a:r>
          </a:p>
          <a:p>
            <a:pPr algn="l">
              <a:buFont typeface="Arial" panose="020B0604020202020204" pitchFamily="34" charset="0"/>
              <a:buChar char="•"/>
            </a:pPr>
            <a:r>
              <a:rPr lang="en-IN" sz="1900" b="0" i="0" dirty="0">
                <a:effectLst/>
                <a:latin typeface="system-ui"/>
              </a:rPr>
              <a:t>Carbon Monoxide (CO)</a:t>
            </a:r>
          </a:p>
          <a:p>
            <a:pPr marL="0" indent="0" algn="l">
              <a:buNone/>
            </a:pPr>
            <a:br>
              <a:rPr lang="en-GB" b="1" i="0" dirty="0">
                <a:effectLst/>
                <a:latin typeface="system-ui"/>
              </a:rPr>
            </a:br>
            <a:r>
              <a:rPr lang="en-GB" sz="2200" b="1" i="0" dirty="0">
                <a:effectLst/>
                <a:latin typeface="system-ui"/>
              </a:rPr>
              <a:t>Step2:</a:t>
            </a:r>
          </a:p>
          <a:p>
            <a:pPr algn="l"/>
            <a:r>
              <a:rPr lang="en-GB" sz="1800" i="0" dirty="0">
                <a:effectLst/>
                <a:latin typeface="system-ui"/>
              </a:rPr>
              <a:t>Obtain Concentration Values: Collect the concentration data for each pollutant from air quality monitoring stations. These values are usually measured in micrograms per cubic meter (µg/m³) for particulate matter and in parts per billion (ppb) or parts per million (ppm) for gases.</a:t>
            </a:r>
          </a:p>
          <a:p>
            <a:endParaRPr lang="en-IN" dirty="0"/>
          </a:p>
          <a:p>
            <a:pPr marL="0" indent="0">
              <a:buNone/>
            </a:pPr>
            <a:endParaRPr lang="en-IN" dirty="0"/>
          </a:p>
        </p:txBody>
      </p:sp>
    </p:spTree>
    <p:extLst>
      <p:ext uri="{BB962C8B-B14F-4D97-AF65-F5344CB8AC3E}">
        <p14:creationId xmlns:p14="http://schemas.microsoft.com/office/powerpoint/2010/main" val="3015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67FD61-4FB6-CC19-710C-63416EEF4378}"/>
              </a:ext>
            </a:extLst>
          </p:cNvPr>
          <p:cNvSpPr>
            <a:spLocks noGrp="1"/>
          </p:cNvSpPr>
          <p:nvPr>
            <p:ph idx="1"/>
          </p:nvPr>
        </p:nvSpPr>
        <p:spPr>
          <a:xfrm>
            <a:off x="468630" y="434340"/>
            <a:ext cx="11224260" cy="6172200"/>
          </a:xfrm>
        </p:spPr>
        <p:txBody>
          <a:bodyPr>
            <a:normAutofit fontScale="77500" lnSpcReduction="20000"/>
          </a:bodyPr>
          <a:lstStyle/>
          <a:p>
            <a:pPr marL="0" indent="0" algn="l">
              <a:buNone/>
            </a:pPr>
            <a:r>
              <a:rPr lang="en-GB" sz="2000" b="1" i="0" dirty="0">
                <a:effectLst/>
                <a:latin typeface="system-ui"/>
              </a:rPr>
              <a:t>Step 3:</a:t>
            </a:r>
          </a:p>
          <a:p>
            <a:pPr algn="l"/>
            <a:r>
              <a:rPr lang="en-GB" sz="2100" b="0" i="0" dirty="0">
                <a:effectLst/>
                <a:latin typeface="system-ui"/>
              </a:rPr>
              <a:t>Convert Concentration to AQI: Use standard conversion formulas to calculate the AQI for each pollutant. Each pollutant has its own set of breakpoints that relate the concentration to an AQI value. The following is a common approach:</a:t>
            </a:r>
          </a:p>
          <a:p>
            <a:pPr algn="l"/>
            <a:r>
              <a:rPr lang="en-GB" sz="2100" b="0" i="0" dirty="0">
                <a:effectLst/>
                <a:latin typeface="system-ui"/>
              </a:rPr>
              <a:t>The AQI formula is given by:</a:t>
            </a:r>
          </a:p>
          <a:p>
            <a:pPr marL="1828800" lvl="4" indent="0">
              <a:buNone/>
            </a:pPr>
            <a:r>
              <a:rPr lang="en-GB" dirty="0">
                <a:latin typeface="system-ui"/>
              </a:rPr>
              <a:t> </a:t>
            </a:r>
            <a:endParaRPr lang="en-GB" b="0" i="0" dirty="0">
              <a:effectLst/>
              <a:latin typeface="system-ui"/>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l">
              <a:buNone/>
            </a:pPr>
            <a:endParaRPr lang="en-GB" sz="2200" b="1" i="0" dirty="0">
              <a:effectLst/>
              <a:latin typeface="system-ui"/>
            </a:endParaRPr>
          </a:p>
          <a:p>
            <a:pPr marL="0" indent="0" algn="l">
              <a:buNone/>
            </a:pPr>
            <a:endParaRPr lang="en-GB" sz="2200" b="1" i="0" dirty="0">
              <a:effectLst/>
              <a:latin typeface="system-ui"/>
            </a:endParaRPr>
          </a:p>
          <a:p>
            <a:pPr marL="0" indent="0" algn="l">
              <a:buNone/>
            </a:pPr>
            <a:endParaRPr lang="en-GB" sz="2200" b="1" dirty="0">
              <a:latin typeface="system-ui"/>
            </a:endParaRPr>
          </a:p>
          <a:p>
            <a:pPr marL="0" indent="0" algn="l">
              <a:buNone/>
            </a:pPr>
            <a:endParaRPr lang="en-GB" sz="2200" b="1" i="0" dirty="0">
              <a:effectLst/>
              <a:latin typeface="system-ui"/>
            </a:endParaRPr>
          </a:p>
          <a:p>
            <a:pPr marL="0" indent="0" algn="l">
              <a:buNone/>
            </a:pPr>
            <a:endParaRPr lang="en-GB" sz="2200" b="1" i="0" dirty="0">
              <a:effectLst/>
              <a:latin typeface="system-ui"/>
            </a:endParaRPr>
          </a:p>
          <a:p>
            <a:pPr marL="0" indent="0" algn="l">
              <a:buNone/>
            </a:pPr>
            <a:endParaRPr lang="en-GB" sz="2200" b="1" dirty="0">
              <a:latin typeface="system-ui"/>
            </a:endParaRPr>
          </a:p>
          <a:p>
            <a:pPr marL="0" indent="0" algn="l">
              <a:buNone/>
            </a:pPr>
            <a:r>
              <a:rPr lang="en-GB" sz="2200" b="1" i="0" dirty="0">
                <a:effectLst/>
                <a:latin typeface="system-ui"/>
              </a:rPr>
              <a:t>Step 5:</a:t>
            </a:r>
          </a:p>
          <a:p>
            <a:pPr algn="l"/>
            <a:r>
              <a:rPr lang="en-GB" sz="2200" b="0" i="0" dirty="0">
                <a:effectLst/>
                <a:latin typeface="system-ui"/>
              </a:rPr>
              <a:t>After calculating all the AQI of each pollutant their are various measures to select we can maximum or </a:t>
            </a:r>
            <a:r>
              <a:rPr lang="en-GB" sz="2200" b="0" i="0" dirty="0" err="1">
                <a:effectLst/>
                <a:latin typeface="system-ui"/>
              </a:rPr>
              <a:t>avg</a:t>
            </a:r>
            <a:r>
              <a:rPr lang="en-GB" sz="2200" b="0" i="0" dirty="0">
                <a:effectLst/>
                <a:latin typeface="system-ui"/>
              </a:rPr>
              <a:t> I select </a:t>
            </a:r>
            <a:r>
              <a:rPr lang="en-GB" sz="2200" b="0" i="0" dirty="0" err="1">
                <a:effectLst/>
                <a:latin typeface="system-ui"/>
              </a:rPr>
              <a:t>avg</a:t>
            </a:r>
            <a:r>
              <a:rPr lang="en-GB" sz="2200" b="0" i="0" dirty="0">
                <a:effectLst/>
                <a:latin typeface="system-ui"/>
              </a:rPr>
              <a:t>(mean)</a:t>
            </a:r>
          </a:p>
          <a:p>
            <a:pPr marL="0" indent="0">
              <a:buNone/>
            </a:pPr>
            <a:endParaRPr lang="en-IN" dirty="0"/>
          </a:p>
        </p:txBody>
      </p:sp>
      <p:pic>
        <p:nvPicPr>
          <p:cNvPr id="6" name="Content Placeholder 8">
            <a:extLst>
              <a:ext uri="{FF2B5EF4-FFF2-40B4-BE49-F238E27FC236}">
                <a16:creationId xmlns:a16="http://schemas.microsoft.com/office/drawing/2014/main" id="{1DA3611E-E205-A9DB-E1CB-9AD86CAD2378}"/>
              </a:ext>
            </a:extLst>
          </p:cNvPr>
          <p:cNvPicPr>
            <a:picLocks noChangeAspect="1"/>
          </p:cNvPicPr>
          <p:nvPr/>
        </p:nvPicPr>
        <p:blipFill>
          <a:blip r:embed="rId2"/>
          <a:stretch>
            <a:fillRect/>
          </a:stretch>
        </p:blipFill>
        <p:spPr>
          <a:xfrm>
            <a:off x="4004970" y="1525683"/>
            <a:ext cx="4182059" cy="905001"/>
          </a:xfrm>
          <a:prstGeom prst="rect">
            <a:avLst/>
          </a:prstGeom>
        </p:spPr>
      </p:pic>
      <p:pic>
        <p:nvPicPr>
          <p:cNvPr id="8" name="Picture 7">
            <a:extLst>
              <a:ext uri="{FF2B5EF4-FFF2-40B4-BE49-F238E27FC236}">
                <a16:creationId xmlns:a16="http://schemas.microsoft.com/office/drawing/2014/main" id="{39588484-F428-4E1B-6202-64A494589809}"/>
              </a:ext>
            </a:extLst>
          </p:cNvPr>
          <p:cNvPicPr>
            <a:picLocks noChangeAspect="1"/>
          </p:cNvPicPr>
          <p:nvPr/>
        </p:nvPicPr>
        <p:blipFill>
          <a:blip r:embed="rId3"/>
          <a:stretch>
            <a:fillRect/>
          </a:stretch>
        </p:blipFill>
        <p:spPr>
          <a:xfrm>
            <a:off x="1257300" y="2630184"/>
            <a:ext cx="9464040" cy="2924795"/>
          </a:xfrm>
          <a:prstGeom prst="rect">
            <a:avLst/>
          </a:prstGeom>
        </p:spPr>
      </p:pic>
    </p:spTree>
    <p:extLst>
      <p:ext uri="{BB962C8B-B14F-4D97-AF65-F5344CB8AC3E}">
        <p14:creationId xmlns:p14="http://schemas.microsoft.com/office/powerpoint/2010/main" val="89649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F675-4E80-BB86-EC0D-AED8992A7DC9}"/>
              </a:ext>
            </a:extLst>
          </p:cNvPr>
          <p:cNvSpPr>
            <a:spLocks noGrp="1"/>
          </p:cNvSpPr>
          <p:nvPr>
            <p:ph type="title"/>
          </p:nvPr>
        </p:nvSpPr>
        <p:spPr/>
        <p:txBody>
          <a:bodyPr/>
          <a:lstStyle/>
          <a:p>
            <a:r>
              <a:rPr lang="en-IN" dirty="0"/>
              <a:t>Pollutants  </a:t>
            </a:r>
          </a:p>
        </p:txBody>
      </p:sp>
      <p:sp>
        <p:nvSpPr>
          <p:cNvPr id="5" name="Content Placeholder 4">
            <a:extLst>
              <a:ext uri="{FF2B5EF4-FFF2-40B4-BE49-F238E27FC236}">
                <a16:creationId xmlns:a16="http://schemas.microsoft.com/office/drawing/2014/main" id="{9AE69AE2-DC27-C0C0-CC1F-0D52D362B57E}"/>
              </a:ext>
            </a:extLst>
          </p:cNvPr>
          <p:cNvSpPr>
            <a:spLocks noGrp="1"/>
          </p:cNvSpPr>
          <p:nvPr>
            <p:ph idx="1"/>
          </p:nvPr>
        </p:nvSpPr>
        <p:spPr>
          <a:xfrm>
            <a:off x="838200" y="1825625"/>
            <a:ext cx="10515600" cy="4667250"/>
          </a:xfrm>
        </p:spPr>
        <p:txBody>
          <a:bodyPr>
            <a:normAutofit fontScale="55000" lnSpcReduction="20000"/>
          </a:bodyPr>
          <a:lstStyle/>
          <a:p>
            <a:pPr algn="l"/>
            <a:r>
              <a:rPr lang="en-GB" b="1" i="0" dirty="0">
                <a:effectLst/>
                <a:latin typeface="system-ui"/>
              </a:rPr>
              <a:t>PM2.5:</a:t>
            </a:r>
          </a:p>
          <a:p>
            <a:pPr marL="0" indent="0" algn="l">
              <a:buNone/>
            </a:pPr>
            <a:r>
              <a:rPr lang="en-GB" b="0" i="0" dirty="0">
                <a:effectLst/>
                <a:latin typeface="system-ui"/>
              </a:rPr>
              <a:t>The concentration of particulate matter (PM) with a diameter of 2.5 </a:t>
            </a:r>
            <a:r>
              <a:rPr lang="en-GB" b="0" i="0" dirty="0" err="1">
                <a:effectLst/>
                <a:latin typeface="system-ui"/>
              </a:rPr>
              <a:t>micrometers</a:t>
            </a:r>
            <a:r>
              <a:rPr lang="en-GB" b="0" i="0" dirty="0">
                <a:effectLst/>
                <a:latin typeface="system-ui"/>
              </a:rPr>
              <a:t> or less, measured in micrograms per cubic meter (µg/m³). PM2.5 can penetrate deep into the lungs and is associated with various health problems.</a:t>
            </a:r>
          </a:p>
          <a:p>
            <a:pPr algn="l"/>
            <a:r>
              <a:rPr lang="en-GB" b="1" i="0" dirty="0">
                <a:effectLst/>
                <a:latin typeface="system-ui"/>
              </a:rPr>
              <a:t>PM10:</a:t>
            </a:r>
          </a:p>
          <a:p>
            <a:pPr marL="0" indent="0" algn="l">
              <a:buNone/>
            </a:pPr>
            <a:r>
              <a:rPr lang="en-GB" b="0" i="0" dirty="0">
                <a:effectLst/>
                <a:latin typeface="system-ui"/>
              </a:rPr>
              <a:t>The concentration of particulate matter with a diameter of 10 </a:t>
            </a:r>
            <a:r>
              <a:rPr lang="en-GB" b="0" i="0" dirty="0" err="1">
                <a:effectLst/>
                <a:latin typeface="system-ui"/>
              </a:rPr>
              <a:t>micrometers</a:t>
            </a:r>
            <a:r>
              <a:rPr lang="en-GB" b="0" i="0" dirty="0">
                <a:effectLst/>
                <a:latin typeface="system-ui"/>
              </a:rPr>
              <a:t> or less, measured in micrograms per cubic meter (µg/m³). PM10 includes dust, pollen, and </a:t>
            </a:r>
            <a:r>
              <a:rPr lang="en-GB" b="0" i="0" dirty="0" err="1">
                <a:effectLst/>
                <a:latin typeface="system-ui"/>
              </a:rPr>
              <a:t>mold</a:t>
            </a:r>
            <a:r>
              <a:rPr lang="en-GB" b="0" i="0" dirty="0">
                <a:effectLst/>
                <a:latin typeface="system-ui"/>
              </a:rPr>
              <a:t> spores, which can cause respiratory issues.</a:t>
            </a:r>
          </a:p>
          <a:p>
            <a:pPr algn="l"/>
            <a:r>
              <a:rPr lang="en-GB" b="1" i="0" dirty="0">
                <a:effectLst/>
                <a:latin typeface="system-ui"/>
              </a:rPr>
              <a:t>SO2:</a:t>
            </a:r>
          </a:p>
          <a:p>
            <a:pPr marL="0" indent="0" algn="l">
              <a:buNone/>
            </a:pPr>
            <a:r>
              <a:rPr lang="en-GB" b="0" i="0" dirty="0">
                <a:effectLst/>
                <a:latin typeface="system-ui"/>
              </a:rPr>
              <a:t>The concentration of </a:t>
            </a:r>
            <a:r>
              <a:rPr lang="en-GB" b="0" i="0" dirty="0" err="1">
                <a:effectLst/>
                <a:latin typeface="system-ui"/>
              </a:rPr>
              <a:t>sulfur</a:t>
            </a:r>
            <a:r>
              <a:rPr lang="en-GB" b="0" i="0" dirty="0">
                <a:effectLst/>
                <a:latin typeface="system-ui"/>
              </a:rPr>
              <a:t> dioxide in the air, measured in parts per billion (ppb) or micrograms per cubic meter (µg/m³). SO2 is a significant pollutant that can affect air quality and human health.</a:t>
            </a:r>
          </a:p>
          <a:p>
            <a:pPr algn="l"/>
            <a:r>
              <a:rPr lang="en-GB" b="1" i="0" dirty="0">
                <a:effectLst/>
                <a:latin typeface="system-ui"/>
              </a:rPr>
              <a:t>NO2:</a:t>
            </a:r>
          </a:p>
          <a:p>
            <a:pPr marL="0" indent="0" algn="l">
              <a:buNone/>
            </a:pPr>
            <a:r>
              <a:rPr lang="en-GB" b="0" i="0" dirty="0">
                <a:effectLst/>
                <a:latin typeface="system-ui"/>
              </a:rPr>
              <a:t>The concentration of nitrogen dioxide in the air, typically measured in parts per billion (ppb) or micrograms per cubic meter (µg/m³). NO2 can cause respiratory problems and is a component of smog.</a:t>
            </a:r>
          </a:p>
          <a:p>
            <a:pPr algn="l"/>
            <a:r>
              <a:rPr lang="en-GB" b="1" i="0" dirty="0">
                <a:effectLst/>
                <a:latin typeface="system-ui"/>
              </a:rPr>
              <a:t>CO:</a:t>
            </a:r>
          </a:p>
          <a:p>
            <a:pPr marL="0" indent="0" algn="l">
              <a:buNone/>
            </a:pPr>
            <a:r>
              <a:rPr lang="en-GB" b="0" i="0" dirty="0">
                <a:effectLst/>
                <a:latin typeface="system-ui"/>
              </a:rPr>
              <a:t>The concentration of carbon monoxide in the air, measured in parts per million (ppm) or micrograms per cubic meter (µg/m³). CO is a </a:t>
            </a:r>
            <a:r>
              <a:rPr lang="en-GB" b="0" i="0" dirty="0" err="1">
                <a:effectLst/>
                <a:latin typeface="system-ui"/>
              </a:rPr>
              <a:t>colorless</a:t>
            </a:r>
            <a:r>
              <a:rPr lang="en-GB" b="0" i="0" dirty="0">
                <a:effectLst/>
                <a:latin typeface="system-ui"/>
              </a:rPr>
              <a:t>, </a:t>
            </a:r>
            <a:r>
              <a:rPr lang="en-GB" b="0" i="0" dirty="0" err="1">
                <a:effectLst/>
                <a:latin typeface="system-ui"/>
              </a:rPr>
              <a:t>odorless</a:t>
            </a:r>
            <a:r>
              <a:rPr lang="en-GB" b="0" i="0" dirty="0">
                <a:effectLst/>
                <a:latin typeface="system-ui"/>
              </a:rPr>
              <a:t> gas that can be harmful when inhaled in large amounts.</a:t>
            </a:r>
          </a:p>
          <a:p>
            <a:pPr algn="l"/>
            <a:r>
              <a:rPr lang="en-GB" b="1" i="0" dirty="0">
                <a:effectLst/>
                <a:latin typeface="system-ui"/>
              </a:rPr>
              <a:t>O3:</a:t>
            </a:r>
          </a:p>
          <a:p>
            <a:pPr marL="0" indent="0" algn="l">
              <a:buNone/>
            </a:pPr>
            <a:r>
              <a:rPr lang="en-GB" b="0" i="0" dirty="0">
                <a:effectLst/>
                <a:latin typeface="system-ui"/>
              </a:rPr>
              <a:t>The concentration of ozone in the air, typically measured in parts per billion (ppb) or micrograms per cubic meter (µg/m³). Ozone at ground level can cause respiratory issues and is a key component of smog.</a:t>
            </a:r>
          </a:p>
          <a:p>
            <a:pPr marL="0" indent="0">
              <a:buNone/>
            </a:pPr>
            <a:endParaRPr lang="en-IN" dirty="0"/>
          </a:p>
        </p:txBody>
      </p:sp>
    </p:spTree>
    <p:extLst>
      <p:ext uri="{BB962C8B-B14F-4D97-AF65-F5344CB8AC3E}">
        <p14:creationId xmlns:p14="http://schemas.microsoft.com/office/powerpoint/2010/main" val="124541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61-897B-F67D-3E3F-8D814EA5A1B7}"/>
              </a:ext>
            </a:extLst>
          </p:cNvPr>
          <p:cNvSpPr>
            <a:spLocks noGrp="1"/>
          </p:cNvSpPr>
          <p:nvPr>
            <p:ph type="title"/>
          </p:nvPr>
        </p:nvSpPr>
        <p:spPr/>
        <p:txBody>
          <a:bodyPr/>
          <a:lstStyle/>
          <a:p>
            <a:r>
              <a:rPr lang="en-IN" dirty="0"/>
              <a:t>About my Data</a:t>
            </a:r>
          </a:p>
        </p:txBody>
      </p:sp>
      <p:pic>
        <p:nvPicPr>
          <p:cNvPr id="5" name="Content Placeholder 4">
            <a:extLst>
              <a:ext uri="{FF2B5EF4-FFF2-40B4-BE49-F238E27FC236}">
                <a16:creationId xmlns:a16="http://schemas.microsoft.com/office/drawing/2014/main" id="{5735E9AD-EB14-1C40-EA8B-7B1652F4697D}"/>
              </a:ext>
            </a:extLst>
          </p:cNvPr>
          <p:cNvPicPr>
            <a:picLocks noGrp="1" noChangeAspect="1"/>
          </p:cNvPicPr>
          <p:nvPr>
            <p:ph idx="1"/>
          </p:nvPr>
        </p:nvPicPr>
        <p:blipFill>
          <a:blip r:embed="rId2"/>
          <a:stretch>
            <a:fillRect/>
          </a:stretch>
        </p:blipFill>
        <p:spPr>
          <a:xfrm>
            <a:off x="745732" y="1782290"/>
            <a:ext cx="10515600" cy="2013307"/>
          </a:xfrm>
        </p:spPr>
      </p:pic>
      <p:pic>
        <p:nvPicPr>
          <p:cNvPr id="7" name="Picture 6">
            <a:extLst>
              <a:ext uri="{FF2B5EF4-FFF2-40B4-BE49-F238E27FC236}">
                <a16:creationId xmlns:a16="http://schemas.microsoft.com/office/drawing/2014/main" id="{FC69D753-C6F3-F1C2-8C10-55F2616D9876}"/>
              </a:ext>
            </a:extLst>
          </p:cNvPr>
          <p:cNvPicPr>
            <a:picLocks noChangeAspect="1"/>
          </p:cNvPicPr>
          <p:nvPr/>
        </p:nvPicPr>
        <p:blipFill>
          <a:blip r:embed="rId3"/>
          <a:stretch>
            <a:fillRect/>
          </a:stretch>
        </p:blipFill>
        <p:spPr>
          <a:xfrm>
            <a:off x="1300537" y="3887199"/>
            <a:ext cx="3924848" cy="2667372"/>
          </a:xfrm>
          <a:prstGeom prst="rect">
            <a:avLst/>
          </a:prstGeom>
        </p:spPr>
      </p:pic>
      <p:pic>
        <p:nvPicPr>
          <p:cNvPr id="9" name="Picture 8">
            <a:extLst>
              <a:ext uri="{FF2B5EF4-FFF2-40B4-BE49-F238E27FC236}">
                <a16:creationId xmlns:a16="http://schemas.microsoft.com/office/drawing/2014/main" id="{BE347E72-6B52-35E8-77B7-D2BF77E627DA}"/>
              </a:ext>
            </a:extLst>
          </p:cNvPr>
          <p:cNvPicPr>
            <a:picLocks noChangeAspect="1"/>
          </p:cNvPicPr>
          <p:nvPr/>
        </p:nvPicPr>
        <p:blipFill>
          <a:blip r:embed="rId4"/>
          <a:stretch>
            <a:fillRect/>
          </a:stretch>
        </p:blipFill>
        <p:spPr>
          <a:xfrm>
            <a:off x="6003532" y="4325410"/>
            <a:ext cx="3953427" cy="2229161"/>
          </a:xfrm>
          <a:prstGeom prst="rect">
            <a:avLst/>
          </a:prstGeom>
        </p:spPr>
      </p:pic>
    </p:spTree>
    <p:extLst>
      <p:ext uri="{BB962C8B-B14F-4D97-AF65-F5344CB8AC3E}">
        <p14:creationId xmlns:p14="http://schemas.microsoft.com/office/powerpoint/2010/main" val="86174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5E7F8-E886-37A4-F534-8C6118A2804A}"/>
              </a:ext>
            </a:extLst>
          </p:cNvPr>
          <p:cNvSpPr>
            <a:spLocks noGrp="1"/>
          </p:cNvSpPr>
          <p:nvPr>
            <p:ph idx="1"/>
          </p:nvPr>
        </p:nvSpPr>
        <p:spPr>
          <a:xfrm>
            <a:off x="838199" y="2239765"/>
            <a:ext cx="10843517" cy="4356243"/>
          </a:xfrm>
        </p:spPr>
        <p:txBody>
          <a:bodyPr/>
          <a:lstStyle/>
          <a:p>
            <a:endParaRPr lang="en-IN" dirty="0"/>
          </a:p>
          <a:p>
            <a:endParaRPr lang="en-IN" dirty="0"/>
          </a:p>
          <a:p>
            <a:r>
              <a:rPr lang="en-IN" sz="2000" dirty="0"/>
              <a:t>Based on my need I change the original data into the above data</a:t>
            </a:r>
          </a:p>
          <a:p>
            <a:r>
              <a:rPr lang="en-IN" sz="2000" dirty="0"/>
              <a:t>CO is in mg/m3 format </a:t>
            </a:r>
          </a:p>
          <a:p>
            <a:r>
              <a:rPr lang="en-IN" sz="2000" dirty="0"/>
              <a:t>To convert it to mug/m3 divided the CO by 1000</a:t>
            </a:r>
          </a:p>
          <a:p>
            <a:r>
              <a:rPr lang="en-IN" sz="2000" dirty="0"/>
              <a:t>After that keeping the pollutants which are necessary and deleting all the columns </a:t>
            </a:r>
          </a:p>
          <a:p>
            <a:r>
              <a:rPr lang="en-IN" sz="2000" dirty="0"/>
              <a:t>By the above AQI  formula  and each pollutant concentration calculating the AQI for each pollutant</a:t>
            </a:r>
          </a:p>
          <a:p>
            <a:r>
              <a:rPr lang="en-IN" sz="2000" dirty="0"/>
              <a:t>After calculating the AQI for each pollutant taking average of all to find  Overall AQI</a:t>
            </a:r>
          </a:p>
          <a:p>
            <a:r>
              <a:rPr lang="en-IN" sz="2000" dirty="0"/>
              <a:t>Based on the AQI scale categorize the Overall AQI to different AQI Category  </a:t>
            </a: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endParaRPr lang="en-IN" sz="2000" b="1" i="0" baseline="30000" dirty="0">
              <a:solidFill>
                <a:srgbClr val="202122"/>
              </a:solidFill>
              <a:effectLst/>
              <a:latin typeface="Arial" panose="020B0604020202020204" pitchFamily="34" charset="0"/>
            </a:endParaRPr>
          </a:p>
          <a:p>
            <a:endParaRPr lang="en-IN" sz="2000" b="1" baseline="30000" dirty="0">
              <a:solidFill>
                <a:srgbClr val="202122"/>
              </a:solidFill>
              <a:latin typeface="Arial" panose="020B0604020202020204" pitchFamily="34" charset="0"/>
            </a:endParaRPr>
          </a:p>
          <a:p>
            <a:pPr marL="0" indent="0">
              <a:buNone/>
            </a:pPr>
            <a:endParaRPr lang="en-IN" sz="2000" b="1" i="0" baseline="30000" dirty="0">
              <a:solidFill>
                <a:srgbClr val="202122"/>
              </a:solidFill>
              <a:effectLst/>
              <a:latin typeface="Arial" panose="020B0604020202020204" pitchFamily="34" charset="0"/>
            </a:endParaRPr>
          </a:p>
        </p:txBody>
      </p:sp>
      <p:pic>
        <p:nvPicPr>
          <p:cNvPr id="5" name="Picture 4">
            <a:extLst>
              <a:ext uri="{FF2B5EF4-FFF2-40B4-BE49-F238E27FC236}">
                <a16:creationId xmlns:a16="http://schemas.microsoft.com/office/drawing/2014/main" id="{C45CA687-781F-4B26-47EF-A01362429D6F}"/>
              </a:ext>
            </a:extLst>
          </p:cNvPr>
          <p:cNvPicPr>
            <a:picLocks noChangeAspect="1"/>
          </p:cNvPicPr>
          <p:nvPr/>
        </p:nvPicPr>
        <p:blipFill>
          <a:blip r:embed="rId2"/>
          <a:stretch>
            <a:fillRect/>
          </a:stretch>
        </p:blipFill>
        <p:spPr>
          <a:xfrm>
            <a:off x="616448" y="760287"/>
            <a:ext cx="11065268" cy="2106203"/>
          </a:xfrm>
          <a:prstGeom prst="rect">
            <a:avLst/>
          </a:prstGeom>
        </p:spPr>
      </p:pic>
    </p:spTree>
    <p:extLst>
      <p:ext uri="{BB962C8B-B14F-4D97-AF65-F5344CB8AC3E}">
        <p14:creationId xmlns:p14="http://schemas.microsoft.com/office/powerpoint/2010/main" val="152049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8137-35E6-F887-0D18-D3199F2FDE7F}"/>
              </a:ext>
            </a:extLst>
          </p:cNvPr>
          <p:cNvSpPr>
            <a:spLocks noGrp="1"/>
          </p:cNvSpPr>
          <p:nvPr>
            <p:ph type="title"/>
          </p:nvPr>
        </p:nvSpPr>
        <p:spPr/>
        <p:txBody>
          <a:bodyPr/>
          <a:lstStyle/>
          <a:p>
            <a:r>
              <a:rPr lang="en-IN" dirty="0"/>
              <a:t>Different Categories and Overall AQI</a:t>
            </a:r>
          </a:p>
        </p:txBody>
      </p:sp>
      <p:pic>
        <p:nvPicPr>
          <p:cNvPr id="5" name="Content Placeholder 4">
            <a:extLst>
              <a:ext uri="{FF2B5EF4-FFF2-40B4-BE49-F238E27FC236}">
                <a16:creationId xmlns:a16="http://schemas.microsoft.com/office/drawing/2014/main" id="{D35C6A42-6371-D692-BD13-BB343DA96AEC}"/>
              </a:ext>
            </a:extLst>
          </p:cNvPr>
          <p:cNvPicPr>
            <a:picLocks noGrp="1" noChangeAspect="1"/>
          </p:cNvPicPr>
          <p:nvPr>
            <p:ph idx="1"/>
          </p:nvPr>
        </p:nvPicPr>
        <p:blipFill>
          <a:blip r:embed="rId2"/>
          <a:stretch>
            <a:fillRect/>
          </a:stretch>
        </p:blipFill>
        <p:spPr>
          <a:xfrm>
            <a:off x="838200" y="1837055"/>
            <a:ext cx="5909640" cy="4351338"/>
          </a:xfrm>
        </p:spPr>
      </p:pic>
      <p:pic>
        <p:nvPicPr>
          <p:cNvPr id="4" name="Picture 3">
            <a:extLst>
              <a:ext uri="{FF2B5EF4-FFF2-40B4-BE49-F238E27FC236}">
                <a16:creationId xmlns:a16="http://schemas.microsoft.com/office/drawing/2014/main" id="{1AA27BF5-F866-BACF-2568-7338581C859D}"/>
              </a:ext>
            </a:extLst>
          </p:cNvPr>
          <p:cNvPicPr>
            <a:picLocks noChangeAspect="1"/>
          </p:cNvPicPr>
          <p:nvPr/>
        </p:nvPicPr>
        <p:blipFill>
          <a:blip r:embed="rId3"/>
          <a:stretch>
            <a:fillRect/>
          </a:stretch>
        </p:blipFill>
        <p:spPr>
          <a:xfrm>
            <a:off x="7553860" y="1837055"/>
            <a:ext cx="3666375" cy="4134427"/>
          </a:xfrm>
          <a:prstGeom prst="rect">
            <a:avLst/>
          </a:prstGeom>
        </p:spPr>
      </p:pic>
    </p:spTree>
    <p:extLst>
      <p:ext uri="{BB962C8B-B14F-4D97-AF65-F5344CB8AC3E}">
        <p14:creationId xmlns:p14="http://schemas.microsoft.com/office/powerpoint/2010/main" val="51979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7EA3-625B-A61C-17ED-EFD2A4C13E02}"/>
              </a:ext>
            </a:extLst>
          </p:cNvPr>
          <p:cNvSpPr>
            <a:spLocks noGrp="1"/>
          </p:cNvSpPr>
          <p:nvPr>
            <p:ph type="title"/>
          </p:nvPr>
        </p:nvSpPr>
        <p:spPr/>
        <p:txBody>
          <a:bodyPr/>
          <a:lstStyle/>
          <a:p>
            <a:r>
              <a:rPr lang="en-IN" dirty="0"/>
              <a:t>Various Pollutants vs Overall AQI</a:t>
            </a:r>
          </a:p>
        </p:txBody>
      </p:sp>
      <p:pic>
        <p:nvPicPr>
          <p:cNvPr id="5" name="Content Placeholder 4">
            <a:extLst>
              <a:ext uri="{FF2B5EF4-FFF2-40B4-BE49-F238E27FC236}">
                <a16:creationId xmlns:a16="http://schemas.microsoft.com/office/drawing/2014/main" id="{B333773C-D1CE-C1B4-99AB-1F9C514B0881}"/>
              </a:ext>
            </a:extLst>
          </p:cNvPr>
          <p:cNvPicPr>
            <a:picLocks noGrp="1" noChangeAspect="1"/>
          </p:cNvPicPr>
          <p:nvPr>
            <p:ph idx="1"/>
          </p:nvPr>
        </p:nvPicPr>
        <p:blipFill>
          <a:blip r:embed="rId2"/>
          <a:stretch>
            <a:fillRect/>
          </a:stretch>
        </p:blipFill>
        <p:spPr>
          <a:xfrm>
            <a:off x="1010151" y="1690688"/>
            <a:ext cx="2800665" cy="2346976"/>
          </a:xfrm>
        </p:spPr>
      </p:pic>
      <p:pic>
        <p:nvPicPr>
          <p:cNvPr id="7" name="Picture 6">
            <a:extLst>
              <a:ext uri="{FF2B5EF4-FFF2-40B4-BE49-F238E27FC236}">
                <a16:creationId xmlns:a16="http://schemas.microsoft.com/office/drawing/2014/main" id="{9B6530C1-DE4D-306D-2B86-C91C0FADFFBF}"/>
              </a:ext>
            </a:extLst>
          </p:cNvPr>
          <p:cNvPicPr>
            <a:picLocks noChangeAspect="1"/>
          </p:cNvPicPr>
          <p:nvPr/>
        </p:nvPicPr>
        <p:blipFill>
          <a:blip r:embed="rId3"/>
          <a:stretch>
            <a:fillRect/>
          </a:stretch>
        </p:blipFill>
        <p:spPr>
          <a:xfrm>
            <a:off x="4695667" y="1587906"/>
            <a:ext cx="2800665" cy="2552540"/>
          </a:xfrm>
          <a:prstGeom prst="rect">
            <a:avLst/>
          </a:prstGeom>
        </p:spPr>
      </p:pic>
      <p:pic>
        <p:nvPicPr>
          <p:cNvPr id="9" name="Picture 8">
            <a:extLst>
              <a:ext uri="{FF2B5EF4-FFF2-40B4-BE49-F238E27FC236}">
                <a16:creationId xmlns:a16="http://schemas.microsoft.com/office/drawing/2014/main" id="{948E5CDE-A54D-EB5C-7B95-4D2C78BC2445}"/>
              </a:ext>
            </a:extLst>
          </p:cNvPr>
          <p:cNvPicPr>
            <a:picLocks noChangeAspect="1"/>
          </p:cNvPicPr>
          <p:nvPr/>
        </p:nvPicPr>
        <p:blipFill>
          <a:blip r:embed="rId4"/>
          <a:stretch>
            <a:fillRect/>
          </a:stretch>
        </p:blipFill>
        <p:spPr>
          <a:xfrm>
            <a:off x="8283594" y="1690688"/>
            <a:ext cx="2709755" cy="2552540"/>
          </a:xfrm>
          <a:prstGeom prst="rect">
            <a:avLst/>
          </a:prstGeom>
        </p:spPr>
      </p:pic>
      <p:pic>
        <p:nvPicPr>
          <p:cNvPr id="11" name="Picture 10">
            <a:extLst>
              <a:ext uri="{FF2B5EF4-FFF2-40B4-BE49-F238E27FC236}">
                <a16:creationId xmlns:a16="http://schemas.microsoft.com/office/drawing/2014/main" id="{F75EBF37-3A8A-A742-E7FE-F61B3210CFA2}"/>
              </a:ext>
            </a:extLst>
          </p:cNvPr>
          <p:cNvPicPr>
            <a:picLocks noChangeAspect="1"/>
          </p:cNvPicPr>
          <p:nvPr/>
        </p:nvPicPr>
        <p:blipFill>
          <a:blip r:embed="rId5"/>
          <a:stretch>
            <a:fillRect/>
          </a:stretch>
        </p:blipFill>
        <p:spPr>
          <a:xfrm>
            <a:off x="1010152" y="4242639"/>
            <a:ext cx="2898255" cy="2552540"/>
          </a:xfrm>
          <a:prstGeom prst="rect">
            <a:avLst/>
          </a:prstGeom>
        </p:spPr>
      </p:pic>
      <p:pic>
        <p:nvPicPr>
          <p:cNvPr id="13" name="Picture 12">
            <a:extLst>
              <a:ext uri="{FF2B5EF4-FFF2-40B4-BE49-F238E27FC236}">
                <a16:creationId xmlns:a16="http://schemas.microsoft.com/office/drawing/2014/main" id="{DD2EEFE3-3674-5B41-F9BF-5212FA8DCB63}"/>
              </a:ext>
            </a:extLst>
          </p:cNvPr>
          <p:cNvPicPr>
            <a:picLocks noChangeAspect="1"/>
          </p:cNvPicPr>
          <p:nvPr/>
        </p:nvPicPr>
        <p:blipFill>
          <a:blip r:embed="rId6"/>
          <a:stretch>
            <a:fillRect/>
          </a:stretch>
        </p:blipFill>
        <p:spPr>
          <a:xfrm>
            <a:off x="4695667" y="4179612"/>
            <a:ext cx="2800665" cy="2552540"/>
          </a:xfrm>
          <a:prstGeom prst="rect">
            <a:avLst/>
          </a:prstGeom>
        </p:spPr>
      </p:pic>
      <p:pic>
        <p:nvPicPr>
          <p:cNvPr id="15" name="Picture 14">
            <a:extLst>
              <a:ext uri="{FF2B5EF4-FFF2-40B4-BE49-F238E27FC236}">
                <a16:creationId xmlns:a16="http://schemas.microsoft.com/office/drawing/2014/main" id="{57197A7A-4376-AFA4-63B9-C179E3C83A4C}"/>
              </a:ext>
            </a:extLst>
          </p:cNvPr>
          <p:cNvPicPr>
            <a:picLocks noChangeAspect="1"/>
          </p:cNvPicPr>
          <p:nvPr/>
        </p:nvPicPr>
        <p:blipFill>
          <a:blip r:embed="rId7"/>
          <a:stretch>
            <a:fillRect/>
          </a:stretch>
        </p:blipFill>
        <p:spPr>
          <a:xfrm>
            <a:off x="8472090" y="4267355"/>
            <a:ext cx="2603452" cy="2464797"/>
          </a:xfrm>
          <a:prstGeom prst="rect">
            <a:avLst/>
          </a:prstGeom>
        </p:spPr>
      </p:pic>
    </p:spTree>
    <p:extLst>
      <p:ext uri="{BB962C8B-B14F-4D97-AF65-F5344CB8AC3E}">
        <p14:creationId xmlns:p14="http://schemas.microsoft.com/office/powerpoint/2010/main" val="1164997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744</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system-ui</vt:lpstr>
      <vt:lpstr>var(--jp-content-font-family)</vt:lpstr>
      <vt:lpstr>Office Theme</vt:lpstr>
      <vt:lpstr>PowerPoint Presentation</vt:lpstr>
      <vt:lpstr> Air Quality Index</vt:lpstr>
      <vt:lpstr> How to calculate AQI  </vt:lpstr>
      <vt:lpstr>PowerPoint Presentation</vt:lpstr>
      <vt:lpstr>Pollutants  </vt:lpstr>
      <vt:lpstr>About my Data</vt:lpstr>
      <vt:lpstr>PowerPoint Presentation</vt:lpstr>
      <vt:lpstr>Different Categories and Overall AQI</vt:lpstr>
      <vt:lpstr>Various Pollutants vs Overall AQI</vt:lpstr>
      <vt:lpstr>Co-relation among all pollutants and AQI</vt:lpstr>
      <vt:lpstr>Validation Score of Different Models</vt:lpstr>
      <vt:lpstr>Loss and Error for train and validation of each epoch</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 G</dc:creator>
  <cp:lastModifiedBy>C G</cp:lastModifiedBy>
  <cp:revision>2</cp:revision>
  <dcterms:created xsi:type="dcterms:W3CDTF">2024-11-03T07:01:43Z</dcterms:created>
  <dcterms:modified xsi:type="dcterms:W3CDTF">2024-11-28T01:24:31Z</dcterms:modified>
</cp:coreProperties>
</file>