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sldIdLst>
    <p:sldId id="307" r:id="rId2"/>
    <p:sldId id="327" r:id="rId3"/>
    <p:sldId id="318" r:id="rId4"/>
    <p:sldId id="324" r:id="rId5"/>
    <p:sldId id="484" r:id="rId6"/>
    <p:sldId id="480" r:id="rId7"/>
    <p:sldId id="522" r:id="rId8"/>
    <p:sldId id="523" r:id="rId9"/>
    <p:sldId id="540" r:id="rId10"/>
    <p:sldId id="525" r:id="rId11"/>
    <p:sldId id="482" r:id="rId12"/>
    <p:sldId id="541" r:id="rId13"/>
    <p:sldId id="539" r:id="rId14"/>
    <p:sldId id="479" r:id="rId15"/>
    <p:sldId id="548" r:id="rId16"/>
    <p:sldId id="543" r:id="rId17"/>
    <p:sldId id="391" r:id="rId18"/>
    <p:sldId id="505" r:id="rId19"/>
    <p:sldId id="392" r:id="rId20"/>
    <p:sldId id="421" r:id="rId21"/>
    <p:sldId id="474" r:id="rId22"/>
    <p:sldId id="422" r:id="rId23"/>
    <p:sldId id="487" r:id="rId24"/>
    <p:sldId id="544" r:id="rId25"/>
    <p:sldId id="423" r:id="rId26"/>
    <p:sldId id="426" r:id="rId27"/>
    <p:sldId id="425" r:id="rId28"/>
    <p:sldId id="549" r:id="rId29"/>
    <p:sldId id="427" r:id="rId30"/>
    <p:sldId id="450" r:id="rId31"/>
    <p:sldId id="507" r:id="rId32"/>
    <p:sldId id="452" r:id="rId33"/>
    <p:sldId id="431" r:id="rId34"/>
    <p:sldId id="428" r:id="rId35"/>
    <p:sldId id="430" r:id="rId36"/>
    <p:sldId id="429" r:id="rId37"/>
    <p:sldId id="440" r:id="rId38"/>
    <p:sldId id="438" r:id="rId39"/>
    <p:sldId id="492" r:id="rId40"/>
    <p:sldId id="442" r:id="rId41"/>
    <p:sldId id="493" r:id="rId42"/>
    <p:sldId id="403" r:id="rId43"/>
    <p:sldId id="395" r:id="rId44"/>
    <p:sldId id="433" r:id="rId45"/>
    <p:sldId id="441" r:id="rId46"/>
    <p:sldId id="412" r:id="rId47"/>
    <p:sldId id="453" r:id="rId48"/>
    <p:sldId id="454" r:id="rId49"/>
    <p:sldId id="552" r:id="rId50"/>
    <p:sldId id="551" r:id="rId51"/>
    <p:sldId id="456" r:id="rId52"/>
    <p:sldId id="475" r:id="rId53"/>
    <p:sldId id="476" r:id="rId54"/>
    <p:sldId id="445" r:id="rId55"/>
    <p:sldId id="553" r:id="rId56"/>
    <p:sldId id="457" r:id="rId57"/>
    <p:sldId id="458" r:id="rId58"/>
    <p:sldId id="408" r:id="rId59"/>
    <p:sldId id="477" r:id="rId60"/>
    <p:sldId id="504" r:id="rId61"/>
    <p:sldId id="402" r:id="rId62"/>
    <p:sldId id="498" r:id="rId63"/>
    <p:sldId id="407" r:id="rId64"/>
    <p:sldId id="502" r:id="rId65"/>
    <p:sldId id="537" r:id="rId66"/>
    <p:sldId id="529" r:id="rId67"/>
    <p:sldId id="532" r:id="rId68"/>
    <p:sldId id="533" r:id="rId69"/>
    <p:sldId id="546" r:id="rId70"/>
    <p:sldId id="530" r:id="rId71"/>
    <p:sldId id="535" r:id="rId72"/>
    <p:sldId id="536" r:id="rId73"/>
    <p:sldId id="547" r:id="rId74"/>
    <p:sldId id="534" r:id="rId75"/>
    <p:sldId id="490" r:id="rId76"/>
    <p:sldId id="538" r:id="rId77"/>
    <p:sldId id="550" r:id="rId78"/>
    <p:sldId id="463" r:id="rId79"/>
    <p:sldId id="455" r:id="rId80"/>
    <p:sldId id="465" r:id="rId81"/>
    <p:sldId id="466" r:id="rId82"/>
    <p:sldId id="489" r:id="rId83"/>
    <p:sldId id="554" r:id="rId84"/>
    <p:sldId id="470" r:id="rId85"/>
    <p:sldId id="467" r:id="rId86"/>
    <p:sldId id="471" r:id="rId87"/>
    <p:sldId id="439" r:id="rId88"/>
    <p:sldId id="434" r:id="rId89"/>
    <p:sldId id="436" r:id="rId90"/>
    <p:sldId id="437" r:id="rId91"/>
    <p:sldId id="472" r:id="rId92"/>
    <p:sldId id="503" r:id="rId9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00FF"/>
    <a:srgbClr val="FF9900"/>
    <a:srgbClr val="0066CC"/>
    <a:srgbClr val="0C0C0C"/>
    <a:srgbClr val="F4F4F4"/>
    <a:srgbClr val="FFFFFF"/>
    <a:srgbClr val="FFFFCC"/>
    <a:srgbClr val="FFFF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9" autoAdjust="0"/>
    <p:restoredTop sz="94906" autoAdjust="0"/>
  </p:normalViewPr>
  <p:slideViewPr>
    <p:cSldViewPr snapToGrid="0">
      <p:cViewPr varScale="1">
        <p:scale>
          <a:sx n="137" d="100"/>
          <a:sy n="137" d="100"/>
        </p:scale>
        <p:origin x="156" y="16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778DE-9D94-4E5D-91B3-7EC0AD5E216C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0D906-180E-40CD-8333-E002C5FAA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751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591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682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20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783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48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51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503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200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380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767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304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234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224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5835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531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6889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08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6489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349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6949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8200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548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1076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0437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673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6157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8188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2260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8664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156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7504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6164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331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4903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9583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4278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9614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414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0668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3677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7222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2893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7312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441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893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1822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55313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290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18144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32525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85478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00201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67725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72577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547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2229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68277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17192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49487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32424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23631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7661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12758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1425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79599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815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2107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20199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08886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51774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51804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70791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31730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4692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6480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49452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91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02983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58925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80405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94516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8505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94653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593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210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98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41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64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80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65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06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49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99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54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49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87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1st.gamecodi.com/board/zboard-id-GAMECODI_Talkdev-no-3155.htm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GLabs/CGDK.buffer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ngducks@gmail.com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GLabs/CGDK.buffer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ngducks@gmail.co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6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5.jpeg"/><Relationship Id="rId10" Type="http://schemas.openxmlformats.org/officeDocument/2006/relationships/image" Target="../media/image54.png"/><Relationship Id="rId4" Type="http://schemas.openxmlformats.org/officeDocument/2006/relationships/image" Target="../media/image47.png"/><Relationship Id="rId9" Type="http://schemas.openxmlformats.org/officeDocument/2006/relationships/image" Target="../media/image53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jpeg"/><Relationship Id="rId4" Type="http://schemas.openxmlformats.org/officeDocument/2006/relationships/image" Target="../media/image4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vgsilh.com/ko/image/1699635.html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GLabs/CGDK.buffer" TargetMode="Externa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ngducks@gmail.com" TargetMode="Externa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GLabs/CGDK.buffer" TargetMode="Externa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ngducks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부제목 2"/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/>
          <p:cNvSpPr txBox="1"/>
          <p:nvPr/>
        </p:nvSpPr>
        <p:spPr>
          <a:xfrm>
            <a:off x="8055702" y="956773"/>
            <a:ext cx="35750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/>
              <a:t>CGC.II.</a:t>
            </a:r>
            <a:br>
              <a:rPr lang="en-US" altLang="ko-KR" sz="4400" dirty="0"/>
            </a:br>
            <a:r>
              <a:rPr lang="en-US" altLang="ko-KR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CGDK</a:t>
            </a:r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</a:rPr>
              <a:t>::</a:t>
            </a:r>
            <a:r>
              <a:rPr lang="en-US" altLang="ko-KR" sz="4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endParaRPr lang="ko-KR" altLang="en-US" sz="4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567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D84019-8169-0811-00E4-987C117EE37F}"/>
              </a:ext>
            </a:extLst>
          </p:cNvPr>
          <p:cNvSpPr txBox="1"/>
          <p:nvPr/>
        </p:nvSpPr>
        <p:spPr>
          <a:xfrm>
            <a:off x="3194938" y="3138299"/>
            <a:ext cx="6888176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MMORPG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류는 대규모 접속자로 인해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액션이나 레이싱은 접속자마다 초당 수회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수십회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씩을 막 쏘아 대기 때문에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7569D-5022-657A-0B45-F28764D5CF11}"/>
              </a:ext>
            </a:extLst>
          </p:cNvPr>
          <p:cNvSpPr txBox="1"/>
          <p:nvPr/>
        </p:nvSpPr>
        <p:spPr>
          <a:xfrm>
            <a:off x="3277866" y="2516324"/>
            <a:ext cx="5636268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작은 메시지가 매우 빈번하게 대량으로 송수신된다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839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1753237" y="2793324"/>
            <a:ext cx="8685527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C/S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방식 액션까지 표방한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MMORPG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류 서버에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접속자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한명이 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메시지를 전송한다고 가정하면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효율적인 방법은 아니겠지만 초당 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번 이상을 인정사정 없이 막 뿌리는 경우도 있죠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0C1D85-25EA-DCA0-37B0-F143CF0F742C}"/>
              </a:ext>
            </a:extLst>
          </p:cNvPr>
          <p:cNvSpPr txBox="1"/>
          <p:nvPr/>
        </p:nvSpPr>
        <p:spPr>
          <a:xfrm>
            <a:off x="2033669" y="2355803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아니 뭐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 량이 어느 정도 길래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5342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3356447" y="2150845"/>
            <a:ext cx="6220510" cy="1551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1,000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초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?...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아니고  </a:t>
            </a:r>
            <a:r>
              <a:rPr lang="en-US" altLang="ko-KR" sz="1500" dirty="0">
                <a:latin typeface="HY견명조" panose="02030600000101010101" pitchFamily="18" charset="-127"/>
                <a:ea typeface="HY견명조" panose="02030600000101010101" pitchFamily="18" charset="-127"/>
              </a:rPr>
              <a:t>100,000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     500×     500 ×10 =   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2,500,000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1,000 × 1,000 ×10 =  </a:t>
            </a:r>
            <a:r>
              <a:rPr lang="en-US" altLang="ko-KR" sz="1700" dirty="0">
                <a:latin typeface="HY견명조" panose="02030600000101010101" pitchFamily="18" charset="-127"/>
                <a:ea typeface="HY견명조" panose="02030600000101010101" pitchFamily="18" charset="-127"/>
              </a:rPr>
              <a:t>10,000,000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2,000 × 2,000 ×10 = 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40,000,000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389FCD-CEE6-DA76-E105-D5682BDA2AAE}"/>
              </a:ext>
            </a:extLst>
          </p:cNvPr>
          <p:cNvSpPr txBox="1"/>
          <p:nvPr/>
        </p:nvSpPr>
        <p:spPr>
          <a:xfrm>
            <a:off x="2002771" y="4487473"/>
            <a:ext cx="8186458" cy="1018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넉넉하게 메시지당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100byte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씩만 해도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traffic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어마 무시할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초당 천만 메시지 정도면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역직렬화 부하 최소화의 성능도 중요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/o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성능이 가장 중요하겠지만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…)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27BEC-474A-8822-FAE9-011A91F42EF8}"/>
              </a:ext>
            </a:extLst>
          </p:cNvPr>
          <p:cNvSpPr txBox="1"/>
          <p:nvPr/>
        </p:nvSpPr>
        <p:spPr>
          <a:xfrm>
            <a:off x="1753237" y="1284532"/>
            <a:ext cx="8685527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몹은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없다 치더라도 하나의 영역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(Area)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접속자가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7083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D84019-8169-0811-00E4-987C117EE37F}"/>
              </a:ext>
            </a:extLst>
          </p:cNvPr>
          <p:cNvSpPr txBox="1"/>
          <p:nvPr/>
        </p:nvSpPr>
        <p:spPr>
          <a:xfrm>
            <a:off x="2317608" y="2877956"/>
            <a:ext cx="7784040" cy="2304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하지만 클라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60fps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1fame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16.7ms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므로 응답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10ms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이하인 것이 좋지 않을까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20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네필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개발할 때는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30fps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5frame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번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6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정도였는데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10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전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쯤에는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 이상인 곳이 늘어나더니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최근에는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뇌절해서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60fps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frame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회를 하는 경우도 있다고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커지면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외삽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(Extrapolation)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인한 오류가 눈덩이처럼 커질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동기식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(Lock-step)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이라면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프리징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렉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현상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빈번해져 서비스 품질이 급락할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따라서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딜레이 최소화는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중요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하닷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D13CF8-16A3-7949-419D-A727F2D670BD}"/>
              </a:ext>
            </a:extLst>
          </p:cNvPr>
          <p:cNvSpPr txBox="1"/>
          <p:nvPr/>
        </p:nvSpPr>
        <p:spPr>
          <a:xfrm>
            <a:off x="3872484" y="2239205"/>
            <a:ext cx="4447033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하지만 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Delay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는 최대한 줄여야 한다</a:t>
            </a:r>
            <a:endParaRPr lang="en-US" altLang="ko-KR" sz="1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5080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0E4D44-2B65-6C68-1715-83EECC5D22B1}"/>
              </a:ext>
            </a:extLst>
          </p:cNvPr>
          <p:cNvSpPr txBox="1"/>
          <p:nvPr/>
        </p:nvSpPr>
        <p:spPr>
          <a:xfrm>
            <a:off x="2033668" y="2059242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둘째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계정 데이터들은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3E6538-DBDD-6E11-F1E9-5DB51CAAC9F5}"/>
              </a:ext>
            </a:extLst>
          </p:cNvPr>
          <p:cNvSpPr txBox="1"/>
          <p:nvPr/>
        </p:nvSpPr>
        <p:spPr>
          <a:xfrm>
            <a:off x="2803357" y="2658544"/>
            <a:ext cx="6585286" cy="1738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서버와 클라 간 계정 정보를 주고 받을 때의 메시지로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로그인 할 때 혹은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혹은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메뉴 열 때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뭉테기로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전송하기도 하는 그 메시지들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MMORPG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수집류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등이 나날이 복잡해 짐에 따라 덩달아 복잡해지고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캐릭터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아이템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퀘스트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업적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메일 등등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63916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999A3-BF95-1B6E-5551-0C43315454ED}"/>
              </a:ext>
            </a:extLst>
          </p:cNvPr>
          <p:cNvSpPr txBox="1"/>
          <p:nvPr/>
        </p:nvSpPr>
        <p:spPr>
          <a:xfrm>
            <a:off x="3890810" y="2361843"/>
            <a:ext cx="4410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계정 데이터들의 특징은 의외로 간단합니다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B6A90F-1AE0-4D92-8598-D12411EFA3CD}"/>
              </a:ext>
            </a:extLst>
          </p:cNvPr>
          <p:cNvSpPr txBox="1"/>
          <p:nvPr/>
        </p:nvSpPr>
        <p:spPr>
          <a:xfrm>
            <a:off x="2803357" y="2870977"/>
            <a:ext cx="6585286" cy="1881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하여튼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뭐가 어마 어마하게 엄청 많고 종류도 많고 복잡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하다는 것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엄청난 성능을 요구하지는 않지만 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작업량의 대부분을 차지하는 것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데이터 자주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삐꾸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나는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…)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성능도 중요하지만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복잡한 메시지의 편리한 직렬화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중요하다는 것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15849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C8CC9B-F930-9C5E-BF01-ECC56C274FB1}"/>
              </a:ext>
            </a:extLst>
          </p:cNvPr>
          <p:cNvSpPr txBox="1"/>
          <p:nvPr/>
        </p:nvSpPr>
        <p:spPr>
          <a:xfrm>
            <a:off x="1906995" y="2561261"/>
            <a:ext cx="8378011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한마디로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 마리 토끼 잡아야 된다는 말이죠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028" name="Picture 4" descr="더쿠 - 토끼 두마리가 싸우고 있음">
            <a:extLst>
              <a:ext uri="{FF2B5EF4-FFF2-40B4-BE49-F238E27FC236}">
                <a16:creationId xmlns:a16="http://schemas.microsoft.com/office/drawing/2014/main" id="{0C1423FB-7CED-575A-5B68-73410114C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833" y="3322698"/>
            <a:ext cx="24955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EB50CC-C63D-3D3A-7143-92D294517D5A}"/>
              </a:ext>
            </a:extLst>
          </p:cNvPr>
          <p:cNvSpPr txBox="1"/>
          <p:nvPr/>
        </p:nvSpPr>
        <p:spPr>
          <a:xfrm>
            <a:off x="4834833" y="4237098"/>
            <a:ext cx="800219" cy="461665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성능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986633-155A-4D54-7703-FA9341AE83C8}"/>
              </a:ext>
            </a:extLst>
          </p:cNvPr>
          <p:cNvSpPr txBox="1"/>
          <p:nvPr/>
        </p:nvSpPr>
        <p:spPr>
          <a:xfrm>
            <a:off x="6308976" y="3922001"/>
            <a:ext cx="1107996" cy="461665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복잡성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87D778-7121-02FA-3A38-05F3C5DCB474}"/>
              </a:ext>
            </a:extLst>
          </p:cNvPr>
          <p:cNvSpPr txBox="1"/>
          <p:nvPr/>
        </p:nvSpPr>
        <p:spPr>
          <a:xfrm>
            <a:off x="3890810" y="1879931"/>
            <a:ext cx="44103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따라서 게임 메시지 직렬화는</a:t>
            </a:r>
          </a:p>
        </p:txBody>
      </p:sp>
    </p:spTree>
    <p:extLst>
      <p:ext uri="{BB962C8B-B14F-4D97-AF65-F5344CB8AC3E}">
        <p14:creationId xmlns:p14="http://schemas.microsoft.com/office/powerpoint/2010/main" val="3504633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22EC70-2EC7-401B-BBF0-212DF69FEBCE}"/>
              </a:ext>
            </a:extLst>
          </p:cNvPr>
          <p:cNvSpPr txBox="1"/>
          <p:nvPr/>
        </p:nvSpPr>
        <p:spPr>
          <a:xfrm>
            <a:off x="3146726" y="3834114"/>
            <a:ext cx="23901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[ C++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 직렬화 템플릿 라이브러리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b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5A0B56-43BD-E6AD-3660-0C00B6FF57FF}"/>
              </a:ext>
            </a:extLst>
          </p:cNvPr>
          <p:cNvSpPr txBox="1"/>
          <p:nvPr/>
        </p:nvSpPr>
        <p:spPr>
          <a:xfrm>
            <a:off x="6356648" y="3907244"/>
            <a:ext cx="25422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[ C#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 직렬화 라이브러리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b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888A7-7A98-41E2-E489-8895029CE0BE}"/>
              </a:ext>
            </a:extLst>
          </p:cNvPr>
          <p:cNvSpPr txBox="1"/>
          <p:nvPr/>
        </p:nvSpPr>
        <p:spPr>
          <a:xfrm>
            <a:off x="2743022" y="3117546"/>
            <a:ext cx="325651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</a:t>
            </a:r>
            <a:r>
              <a:rPr lang="en-US" altLang="ko-KR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Yamae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E65DE9-3C0D-EB31-F158-F082F590CD43}"/>
              </a:ext>
            </a:extLst>
          </p:cNvPr>
          <p:cNvSpPr txBox="1"/>
          <p:nvPr/>
        </p:nvSpPr>
        <p:spPr>
          <a:xfrm>
            <a:off x="5999538" y="3117546"/>
            <a:ext cx="325651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err="1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en-US" altLang="ko-KR" sz="2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86C09-3AE1-8E5F-673A-FA539FC6FD8C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DB0E5B5-1B9D-7F41-63FF-4D79DFB7DE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17958197-07FD-3CB0-8354-4B46D56F4B9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A6288-2489-E408-4D05-71BC4486D400}"/>
              </a:ext>
            </a:extLst>
          </p:cNvPr>
          <p:cNvSpPr txBox="1"/>
          <p:nvPr/>
        </p:nvSpPr>
        <p:spPr>
          <a:xfrm>
            <a:off x="3489732" y="2186717"/>
            <a:ext cx="51613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마법</a:t>
            </a:r>
            <a:r>
              <a:rPr lang="ko-KR" altLang="en-US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같은 직렬화 라이브러리</a:t>
            </a:r>
            <a:endParaRPr lang="ko-KR" altLang="en-US" sz="24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474CEC0-606F-A38D-90C5-425DB7521E0B}"/>
              </a:ext>
            </a:extLst>
          </p:cNvPr>
          <p:cNvCxnSpPr>
            <a:cxnSpLocks/>
          </p:cNvCxnSpPr>
          <p:nvPr/>
        </p:nvCxnSpPr>
        <p:spPr>
          <a:xfrm>
            <a:off x="5999538" y="3038355"/>
            <a:ext cx="0" cy="104171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4113934-C758-74F5-D1CD-7D431ACD6A39}"/>
              </a:ext>
            </a:extLst>
          </p:cNvPr>
          <p:cNvSpPr txBox="1"/>
          <p:nvPr/>
        </p:nvSpPr>
        <p:spPr>
          <a:xfrm>
            <a:off x="3606632" y="1613824"/>
            <a:ext cx="53579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모두를 만족하는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83F0B7-4DD3-7D8A-1082-B5258CDA75B0}"/>
              </a:ext>
            </a:extLst>
          </p:cNvPr>
          <p:cNvSpPr txBox="1"/>
          <p:nvPr/>
        </p:nvSpPr>
        <p:spPr>
          <a:xfrm>
            <a:off x="3417020" y="5770561"/>
            <a:ext cx="53579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믿으시면 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028" name="Picture 4" descr="짤방/움짤] 슬픈 개구리 화난 개구리 2 (feat.페페, 커밋) : 네이버 블로그">
            <a:extLst>
              <a:ext uri="{FF2B5EF4-FFF2-40B4-BE49-F238E27FC236}">
                <a16:creationId xmlns:a16="http://schemas.microsoft.com/office/drawing/2014/main" id="{834B5D41-A804-1BAD-3D2E-687318884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119" y="4343076"/>
            <a:ext cx="1391763" cy="139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613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1D660E-318F-ACD8-9633-BDAA56EC5C18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8531969" y="2973320"/>
            <a:ext cx="357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Introduce </a:t>
            </a:r>
            <a:r>
              <a:rPr lang="en-US" altLang="ko-K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 System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9FA2F1-5261-43E0-103B-5262A5A5AF3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316359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46715AD9-7818-9921-C55B-7F7CA3C2C702}"/>
              </a:ext>
            </a:extLst>
          </p:cNvPr>
          <p:cNvSpPr/>
          <p:nvPr/>
        </p:nvSpPr>
        <p:spPr>
          <a:xfrm>
            <a:off x="4073056" y="5503053"/>
            <a:ext cx="7839544" cy="895475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8BA0D4AF-52E3-6C63-1237-D3E824B37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656" y="2009194"/>
            <a:ext cx="7840169" cy="12670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619CC58C-C61E-65AA-D11F-4F4599775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056" y="3990548"/>
            <a:ext cx="7811590" cy="14765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4FD476-7268-939F-9F10-057ADF91BDD2}"/>
              </a:ext>
            </a:extLst>
          </p:cNvPr>
          <p:cNvSpPr txBox="1"/>
          <p:nvPr/>
        </p:nvSpPr>
        <p:spPr>
          <a:xfrm>
            <a:off x="4047656" y="1715948"/>
            <a:ext cx="4711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직렬화</a:t>
            </a:r>
            <a:r>
              <a:rPr lang="en-US" altLang="ko-KR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0606980-A004-D0A6-12D9-187A828AF00B}"/>
              </a:ext>
            </a:extLst>
          </p:cNvPr>
          <p:cNvSpPr txBox="1"/>
          <p:nvPr/>
        </p:nvSpPr>
        <p:spPr>
          <a:xfrm>
            <a:off x="4047656" y="3699877"/>
            <a:ext cx="26352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역직렬화</a:t>
            </a:r>
            <a:r>
              <a:rPr lang="en-US" altLang="ko-KR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D452EE50-5FBA-F9E1-D923-00C857A5F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6706" y="5503053"/>
            <a:ext cx="6649378" cy="89547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6145436-2A52-B947-5D94-037C0551AE64}"/>
              </a:ext>
            </a:extLst>
          </p:cNvPr>
          <p:cNvSpPr txBox="1"/>
          <p:nvPr/>
        </p:nvSpPr>
        <p:spPr>
          <a:xfrm>
            <a:off x="291233" y="2038985"/>
            <a:ext cx="3536950" cy="246221"/>
          </a:xfrm>
          <a:prstGeom prst="rect">
            <a:avLst/>
          </a:prstGeom>
          <a:noFill/>
        </p:spPr>
        <p:txBody>
          <a:bodyPr wrap="square" rIns="36000">
            <a:spAutoFit/>
          </a:bodyPr>
          <a:lstStyle/>
          <a:p>
            <a:pPr algn="r"/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(SIZE)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손수 메모리  할당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93E10C5-F938-E69B-8836-A006B9E9CF44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3828183" y="2162096"/>
            <a:ext cx="305667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5C75B7F-8D3E-B9C2-5566-4165D9E93C5F}"/>
              </a:ext>
            </a:extLst>
          </p:cNvPr>
          <p:cNvSpPr txBox="1"/>
          <p:nvPr/>
        </p:nvSpPr>
        <p:spPr>
          <a:xfrm>
            <a:off x="1384300" y="2679823"/>
            <a:ext cx="2494683" cy="246221"/>
          </a:xfrm>
          <a:prstGeom prst="rect">
            <a:avLst/>
          </a:prstGeom>
          <a:noFill/>
        </p:spPr>
        <p:txBody>
          <a:bodyPr wrap="square" rIns="36000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72A1045-C6DB-4DB4-7D0D-B16210928A0D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3878983" y="2802934"/>
            <a:ext cx="280267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A72233B-8F6B-5BDA-732E-B795DBA66555}"/>
              </a:ext>
            </a:extLst>
          </p:cNvPr>
          <p:cNvSpPr txBox="1"/>
          <p:nvPr/>
        </p:nvSpPr>
        <p:spPr>
          <a:xfrm>
            <a:off x="1333500" y="4210918"/>
            <a:ext cx="2494683" cy="246221"/>
          </a:xfrm>
          <a:prstGeom prst="rect">
            <a:avLst/>
          </a:prstGeom>
          <a:noFill/>
        </p:spPr>
        <p:txBody>
          <a:bodyPr wrap="square" rIns="36000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역직렬화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F07581D-FBBE-CB1A-525C-AEA619BB1C41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3828183" y="4334028"/>
            <a:ext cx="280267" cy="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D1CD1A61-BE80-0F7D-2AE0-2199B363533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D8F31C-463E-DA8A-688F-6F97FBE121BF}"/>
              </a:ext>
            </a:extLst>
          </p:cNvPr>
          <p:cNvSpPr txBox="1"/>
          <p:nvPr/>
        </p:nvSpPr>
        <p:spPr>
          <a:xfrm>
            <a:off x="3084091" y="1074371"/>
            <a:ext cx="60238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그렇다면 마법의 </a:t>
            </a:r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방식이란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?…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1522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901242" y="842895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23CE2-C2A4-4291-AEB6-E37FC1174BB0}"/>
              </a:ext>
            </a:extLst>
          </p:cNvPr>
          <p:cNvSpPr txBox="1"/>
          <p:nvPr/>
        </p:nvSpPr>
        <p:spPr>
          <a:xfrm>
            <a:off x="6356238" y="5761837"/>
            <a:ext cx="1564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CGCII.</a:t>
            </a:r>
          </a:p>
          <a:p>
            <a:pPr algn="r"/>
            <a:r>
              <a:rPr lang="en-US" altLang="ko-KR" sz="1000" dirty="0"/>
              <a:t>Version 10.0</a:t>
            </a:r>
            <a:endParaRPr lang="ko-KR" altLang="en-US" sz="10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4AA67D4-7AF2-462E-A356-476265A667AF}"/>
              </a:ext>
            </a:extLst>
          </p:cNvPr>
          <p:cNvCxnSpPr>
            <a:cxnSpLocks/>
          </p:cNvCxnSpPr>
          <p:nvPr/>
        </p:nvCxnSpPr>
        <p:spPr>
          <a:xfrm>
            <a:off x="10839450" y="576183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9C7E71-1C4A-47B2-9AF8-4D8FD27050EA}"/>
              </a:ext>
            </a:extLst>
          </p:cNvPr>
          <p:cNvSpPr txBox="1"/>
          <p:nvPr/>
        </p:nvSpPr>
        <p:spPr>
          <a:xfrm>
            <a:off x="8349792" y="5761837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2022.6.26</a:t>
            </a:r>
            <a:endParaRPr lang="ko-KR" altLang="en-US" sz="10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722906C-57A4-4447-9A4A-1D46BE1CA751}"/>
              </a:ext>
            </a:extLst>
          </p:cNvPr>
          <p:cNvCxnSpPr>
            <a:cxnSpLocks/>
          </p:cNvCxnSpPr>
          <p:nvPr/>
        </p:nvCxnSpPr>
        <p:spPr>
          <a:xfrm>
            <a:off x="7972883" y="576183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81866BF-23FF-48AC-AB0F-2DB922813337}"/>
              </a:ext>
            </a:extLst>
          </p:cNvPr>
          <p:cNvSpPr txBox="1"/>
          <p:nvPr/>
        </p:nvSpPr>
        <p:spPr>
          <a:xfrm>
            <a:off x="10984213" y="5761837"/>
            <a:ext cx="10327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Cho </a:t>
            </a:r>
            <a:r>
              <a:rPr lang="en-US" altLang="ko-KR" sz="1000" dirty="0" err="1"/>
              <a:t>Sanghyun</a:t>
            </a:r>
            <a:endParaRPr lang="en-US" altLang="ko-KR" sz="1000" dirty="0"/>
          </a:p>
          <a:p>
            <a:pPr algn="r"/>
            <a:r>
              <a:rPr lang="ko-KR" altLang="en-US" sz="1000" dirty="0"/>
              <a:t>조상현</a:t>
            </a:r>
            <a:endParaRPr lang="en-US" altLang="ko-KR" sz="1000" dirty="0"/>
          </a:p>
          <a:p>
            <a:pPr algn="r"/>
            <a:r>
              <a:rPr lang="ko-KR" altLang="en-US" sz="1000" dirty="0"/>
              <a:t>曺尙鉉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DAB83B-FCEC-CBC7-6053-F65EDE6DBF7F}"/>
              </a:ext>
            </a:extLst>
          </p:cNvPr>
          <p:cNvSpPr txBox="1"/>
          <p:nvPr/>
        </p:nvSpPr>
        <p:spPr>
          <a:xfrm>
            <a:off x="9273682" y="5761837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sangducks@gmail.com</a:t>
            </a:r>
          </a:p>
          <a:p>
            <a:pPr algn="r"/>
            <a:r>
              <a:rPr lang="en-US" altLang="ko-KR" sz="1000" dirty="0"/>
              <a:t>sangduck@cgcii.co.kr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79B0B3A-FF2A-C06A-F1AE-F9AAF1EA2B77}"/>
              </a:ext>
            </a:extLst>
          </p:cNvPr>
          <p:cNvCxnSpPr>
            <a:cxnSpLocks/>
          </p:cNvCxnSpPr>
          <p:nvPr/>
        </p:nvCxnSpPr>
        <p:spPr>
          <a:xfrm>
            <a:off x="9134028" y="576909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CB8F854-F3AF-808D-C1CE-FB6D3703696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870962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51AF44-F68B-A204-040D-7190F3B75973}"/>
              </a:ext>
            </a:extLst>
          </p:cNvPr>
          <p:cNvSpPr txBox="1"/>
          <p:nvPr/>
        </p:nvSpPr>
        <p:spPr>
          <a:xfrm>
            <a:off x="3275849" y="1718476"/>
            <a:ext cx="47632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뭐야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완전 노가다 직렬화의 결정체 아님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!?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EDCE2-1EC5-FF04-1EE7-098F0F181999}"/>
              </a:ext>
            </a:extLst>
          </p:cNvPr>
          <p:cNvSpPr txBox="1"/>
          <p:nvPr/>
        </p:nvSpPr>
        <p:spPr>
          <a:xfrm>
            <a:off x="3486577" y="4440162"/>
            <a:ext cx="455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라고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생각하시면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섯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부른 판단일 수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실망 짤방 모음">
            <a:extLst>
              <a:ext uri="{FF2B5EF4-FFF2-40B4-BE49-F238E27FC236}">
                <a16:creationId xmlns:a16="http://schemas.microsoft.com/office/drawing/2014/main" id="{33025299-8118-C8C8-98C4-76E1EC8D3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575" y="2439918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55F9155A-01C4-7B00-C434-11ABB035C4C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98345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욕짤 좌절짤 모음 ㅋㅋ : 네이버 블로그">
            <a:extLst>
              <a:ext uri="{FF2B5EF4-FFF2-40B4-BE49-F238E27FC236}">
                <a16:creationId xmlns:a16="http://schemas.microsoft.com/office/drawing/2014/main" id="{BA2847E2-A18D-89C3-4600-A9C9A5CCF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397" y="2398724"/>
            <a:ext cx="2945207" cy="280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51AF44-F68B-A204-040D-7190F3B75973}"/>
              </a:ext>
            </a:extLst>
          </p:cNvPr>
          <p:cNvSpPr txBox="1"/>
          <p:nvPr/>
        </p:nvSpPr>
        <p:spPr>
          <a:xfrm>
            <a:off x="2461000" y="1154802"/>
            <a:ext cx="727000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이미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8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전 공개했었습니다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게임코디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-</a:t>
            </a:r>
            <a:r>
              <a:rPr lang="en-US" altLang="ko-KR" sz="1400" dirty="0">
                <a:solidFill>
                  <a:srgbClr val="954F72"/>
                </a:solidFill>
                <a:latin typeface="HY견명조" panose="02030600000101010101" pitchFamily="18" charset="-127"/>
                <a:ea typeface="HY견명조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CGD::buffer</a:t>
            </a:r>
            <a:r>
              <a:rPr lang="ko-KR" altLang="en-US" sz="1400" dirty="0">
                <a:solidFill>
                  <a:srgbClr val="954F72"/>
                </a:solidFill>
                <a:latin typeface="HY견명조" panose="02030600000101010101" pitchFamily="18" charset="-127"/>
                <a:ea typeface="HY견명조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를 드디어 공개합니다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노가다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란 있을 수 없다며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 크기에 맞게 버퍼 메모리도 딱딱 못 잡아 준다며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웅성웅성 되다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잊혀지고 마는 좌절을 겪어야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했었죠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EDCE2-1EC5-FF04-1EE7-098F0F181999}"/>
              </a:ext>
            </a:extLst>
          </p:cNvPr>
          <p:cNvSpPr txBox="1"/>
          <p:nvPr/>
        </p:nvSpPr>
        <p:spPr>
          <a:xfrm>
            <a:off x="3819738" y="4948883"/>
            <a:ext cx="45525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사실 큰 오해였습니다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2D8C673-28FF-FB69-7027-205FCB838ED5}"/>
              </a:ext>
            </a:extLst>
          </p:cNvPr>
          <p:cNvSpPr txBox="1"/>
          <p:nvPr/>
        </p:nvSpPr>
        <p:spPr>
          <a:xfrm>
            <a:off x="3569127" y="5291380"/>
            <a:ext cx="55625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schemaless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방식만 아니라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궁극의 비기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있는데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endParaRPr lang="ko-KR" altLang="en-US" sz="1600" dirty="0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55F9155A-01C4-7B00-C434-11ABB035C4C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67358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891C558-4484-D338-F963-50B32003299D}"/>
              </a:ext>
            </a:extLst>
          </p:cNvPr>
          <p:cNvSpPr txBox="1"/>
          <p:nvPr/>
        </p:nvSpPr>
        <p:spPr>
          <a:xfrm>
            <a:off x="3275849" y="1229526"/>
            <a:ext cx="47632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그것은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2958F-49CA-041C-3FC4-6FCBD50AB463}"/>
              </a:ext>
            </a:extLst>
          </p:cNvPr>
          <p:cNvSpPr txBox="1"/>
          <p:nvPr/>
        </p:nvSpPr>
        <p:spPr>
          <a:xfrm>
            <a:off x="3381213" y="1462012"/>
            <a:ext cx="455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직렬화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!!</a:t>
            </a:r>
            <a:endParaRPr lang="ko-KR" altLang="en-US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8EDEF-3653-3AC5-1236-797029350524}"/>
              </a:ext>
            </a:extLst>
          </p:cNvPr>
          <p:cNvSpPr txBox="1"/>
          <p:nvPr/>
        </p:nvSpPr>
        <p:spPr>
          <a:xfrm>
            <a:off x="2225513" y="4910062"/>
            <a:ext cx="68639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이건 뭐 옛날에나 썼던 진짜 울트라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구닥다리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조선 시대 때 쓰던 것 아녀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</a:t>
            </a:r>
            <a:endParaRPr lang="ko-KR" altLang="en-US" sz="1600" dirty="0"/>
          </a:p>
        </p:txBody>
      </p:sp>
      <p:pic>
        <p:nvPicPr>
          <p:cNvPr id="6" name="Picture 4" descr="웃긴짤/병맛짤/페북짤/카톡짤/무한도전짤 -33탄 : 네이버 블로그">
            <a:extLst>
              <a:ext uri="{FF2B5EF4-FFF2-40B4-BE49-F238E27FC236}">
                <a16:creationId xmlns:a16="http://schemas.microsoft.com/office/drawing/2014/main" id="{DF1B7979-7B37-166D-D6A9-48D38970D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88" y="3184122"/>
            <a:ext cx="27146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B1090A-B151-6334-1511-0AB0A828839C}"/>
              </a:ext>
            </a:extLst>
          </p:cNvPr>
          <p:cNvSpPr txBox="1"/>
          <p:nvPr/>
        </p:nvSpPr>
        <p:spPr>
          <a:xfrm>
            <a:off x="6269038" y="3149810"/>
            <a:ext cx="9477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600" dirty="0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608C7EE3-BF6F-BAA5-FD23-4E91D941B747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52425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9C528B-56F9-D336-251C-4A88CA06DABD}"/>
              </a:ext>
            </a:extLst>
          </p:cNvPr>
          <p:cNvSpPr/>
          <p:nvPr/>
        </p:nvSpPr>
        <p:spPr>
          <a:xfrm>
            <a:off x="6224904" y="2863289"/>
            <a:ext cx="2709922" cy="207404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45B501-3264-94B7-F6B2-A6E06D2634FB}"/>
              </a:ext>
            </a:extLst>
          </p:cNvPr>
          <p:cNvSpPr/>
          <p:nvPr/>
        </p:nvSpPr>
        <p:spPr>
          <a:xfrm>
            <a:off x="3192443" y="2863289"/>
            <a:ext cx="2709922" cy="207404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3192443" y="1610417"/>
            <a:ext cx="5807114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한마디로 구조체로 메시지를 정의하고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 구조체를 통으로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memcpy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해서 직렬화 하겠다는 건데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DB8F0-E459-920E-7A3D-EC71B165BBC6}"/>
              </a:ext>
            </a:extLst>
          </p:cNvPr>
          <p:cNvSpPr txBox="1"/>
          <p:nvPr/>
        </p:nvSpPr>
        <p:spPr>
          <a:xfrm>
            <a:off x="3192443" y="5096299"/>
            <a:ext cx="5807114" cy="695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겁나 간단하고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빠르긴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하겠네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뭐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(2010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년대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초반까지만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해도 이러며 흔히 쓰곤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했었죠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F8D11F9-47E8-33B4-CE30-35006E5AA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048" y="3011635"/>
            <a:ext cx="1667108" cy="148610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1E5B5B7-280C-16AE-71E7-85330538D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749" y="2923624"/>
            <a:ext cx="2324424" cy="140989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83FE19D-8A6A-F5A2-CB41-21FB8E295B38}"/>
              </a:ext>
            </a:extLst>
          </p:cNvPr>
          <p:cNvSpPr txBox="1"/>
          <p:nvPr/>
        </p:nvSpPr>
        <p:spPr>
          <a:xfrm>
            <a:off x="3192443" y="2524741"/>
            <a:ext cx="2811543" cy="332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구조체로 메시지를 정의해서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7ED965-1C78-EE60-4428-BA9634546970}"/>
              </a:ext>
            </a:extLst>
          </p:cNvPr>
          <p:cNvSpPr txBox="1"/>
          <p:nvPr/>
        </p:nvSpPr>
        <p:spPr>
          <a:xfrm>
            <a:off x="6192199" y="2520883"/>
            <a:ext cx="2811543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통복사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직렬화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6F56D-3FEF-B08A-78A2-95BE55F27210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먼저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구조체 직렬화를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araboja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4274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6F56D-3FEF-B08A-78A2-95BE55F27210}"/>
              </a:ext>
            </a:extLst>
          </p:cNvPr>
          <p:cNvSpPr txBox="1"/>
          <p:nvPr/>
        </p:nvSpPr>
        <p:spPr>
          <a:xfrm>
            <a:off x="2033669" y="3068865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아니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근데 왜 다들 안 쓰지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7723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02B42BB9-A44A-97D8-D5FF-ED529874C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952" y="2584469"/>
            <a:ext cx="2495898" cy="2029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3192443" y="1656714"/>
            <a:ext cx="5807114" cy="781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자료형으로만 된 메시지라면 모를까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복잡한 구조체라면 어떨까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??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05516E-06F2-19BA-C348-D56FF32D74C4}"/>
              </a:ext>
            </a:extLst>
          </p:cNvPr>
          <p:cNvSpPr txBox="1"/>
          <p:nvPr/>
        </p:nvSpPr>
        <p:spPr>
          <a:xfrm>
            <a:off x="7492347" y="3014315"/>
            <a:ext cx="24531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문자열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2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1577141-58B0-8BD6-DEF4-20F4B269E30C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159500" y="3152815"/>
            <a:ext cx="1332847" cy="47635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D1D9FAD-A24C-2B26-E171-173BEE64C9FA}"/>
              </a:ext>
            </a:extLst>
          </p:cNvPr>
          <p:cNvSpPr txBox="1"/>
          <p:nvPr/>
        </p:nvSpPr>
        <p:spPr>
          <a:xfrm>
            <a:off x="7492347" y="3524024"/>
            <a:ext cx="24531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std::vector!!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가변 배열 어쩔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2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8B825D2-5001-6FD5-7160-5C3F1038FFFA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6432550" y="3662524"/>
            <a:ext cx="1059797" cy="30450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F87EE96-CF97-7784-E808-0302A2108E32}"/>
              </a:ext>
            </a:extLst>
          </p:cNvPr>
          <p:cNvSpPr txBox="1"/>
          <p:nvPr/>
        </p:nvSpPr>
        <p:spPr>
          <a:xfrm>
            <a:off x="7492347" y="3959224"/>
            <a:ext cx="24531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std::map!!!</a:t>
            </a:r>
            <a:b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~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마이가아앗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~ GG??</a:t>
            </a:r>
            <a:endParaRPr lang="ko-KR" altLang="en-US" sz="12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86EA19B-DE3B-BB56-2C18-47D0B57B5BBF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7059168" y="4190057"/>
            <a:ext cx="433179" cy="5270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A35B7A-F3F2-53EC-38AB-4557388BE3F4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직렬화의 알려진 한계도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araboja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FDBCF3-163D-93D6-7562-533117E222D4}"/>
              </a:ext>
            </a:extLst>
          </p:cNvPr>
          <p:cNvSpPr txBox="1"/>
          <p:nvPr/>
        </p:nvSpPr>
        <p:spPr>
          <a:xfrm>
            <a:off x="3027344" y="4846287"/>
            <a:ext cx="5807114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날이 갈수록 메시지는 점점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복잡해져만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가고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52062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1D2A313-7F8E-F214-D988-F85E7C1091FF}"/>
              </a:ext>
            </a:extLst>
          </p:cNvPr>
          <p:cNvSpPr txBox="1"/>
          <p:nvPr/>
        </p:nvSpPr>
        <p:spPr>
          <a:xfrm>
            <a:off x="1261084" y="1250271"/>
            <a:ext cx="96698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std::string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이나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std::vector&lt;T&gt;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멤버들은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연속적인 메모리에 존재하는 것이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아니라서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구조체를 단순 메모리 통복사해서는 직렬화 될 턱이 없겠죠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63E8A-66F7-151B-A1D3-098F10328CEA}"/>
              </a:ext>
            </a:extLst>
          </p:cNvPr>
          <p:cNvSpPr txBox="1"/>
          <p:nvPr/>
        </p:nvSpPr>
        <p:spPr>
          <a:xfrm>
            <a:off x="5265967" y="300112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F7566-3C46-27F3-EDE0-3159E35CEBB6}"/>
              </a:ext>
            </a:extLst>
          </p:cNvPr>
          <p:cNvSpPr txBox="1"/>
          <p:nvPr/>
        </p:nvSpPr>
        <p:spPr>
          <a:xfrm>
            <a:off x="5265967" y="321656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100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DD167F-AE37-64D6-3294-C9B08E021581}"/>
              </a:ext>
            </a:extLst>
          </p:cNvPr>
          <p:cNvSpPr txBox="1"/>
          <p:nvPr/>
        </p:nvSpPr>
        <p:spPr>
          <a:xfrm>
            <a:off x="5265967" y="34261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32FC5-214F-AFA4-78FE-23332018012E}"/>
              </a:ext>
            </a:extLst>
          </p:cNvPr>
          <p:cNvSpPr txBox="1"/>
          <p:nvPr/>
        </p:nvSpPr>
        <p:spPr>
          <a:xfrm>
            <a:off x="5265967" y="36293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A7812-DF65-2078-893F-C82D682EE9AD}"/>
              </a:ext>
            </a:extLst>
          </p:cNvPr>
          <p:cNvSpPr txBox="1"/>
          <p:nvPr/>
        </p:nvSpPr>
        <p:spPr>
          <a:xfrm>
            <a:off x="5265967" y="38452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953844-E03B-82AC-20B3-54E3F2076E6B}"/>
              </a:ext>
            </a:extLst>
          </p:cNvPr>
          <p:cNvSpPr txBox="1"/>
          <p:nvPr/>
        </p:nvSpPr>
        <p:spPr>
          <a:xfrm>
            <a:off x="6904267" y="28800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"unbelievable"</a:t>
            </a:r>
            <a:endParaRPr lang="ko-KR" altLang="en-US" sz="8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CB2378E-0037-4B62-07B1-4280FBEE0D88}"/>
              </a:ext>
            </a:extLst>
          </p:cNvPr>
          <p:cNvCxnSpPr>
            <a:stCxn id="6" idx="3"/>
            <a:endCxn id="14" idx="1"/>
          </p:cNvCxnSpPr>
          <p:nvPr/>
        </p:nvCxnSpPr>
        <p:spPr>
          <a:xfrm flipV="1">
            <a:off x="6231167" y="2987739"/>
            <a:ext cx="673100" cy="546100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966A39-082E-95FB-5878-087401804D88}"/>
              </a:ext>
            </a:extLst>
          </p:cNvPr>
          <p:cNvSpPr txBox="1"/>
          <p:nvPr/>
        </p:nvSpPr>
        <p:spPr>
          <a:xfrm>
            <a:off x="6904267" y="32991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8961E-CD16-2274-1BCC-F0D1B0A7277E}"/>
              </a:ext>
            </a:extLst>
          </p:cNvPr>
          <p:cNvSpPr txBox="1"/>
          <p:nvPr/>
        </p:nvSpPr>
        <p:spPr>
          <a:xfrm>
            <a:off x="6904267" y="350866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0B9DD1-FFEB-7B96-5DE5-59F8423DC7D0}"/>
              </a:ext>
            </a:extLst>
          </p:cNvPr>
          <p:cNvSpPr txBox="1"/>
          <p:nvPr/>
        </p:nvSpPr>
        <p:spPr>
          <a:xfrm>
            <a:off x="6904267" y="37182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3EEAA4C-DE1C-435A-E12A-BA300CE0013B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6231167" y="3406839"/>
            <a:ext cx="673100" cy="330200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E55BCE8-CD7F-023E-9D24-A6652924C761}"/>
              </a:ext>
            </a:extLst>
          </p:cNvPr>
          <p:cNvSpPr txBox="1"/>
          <p:nvPr/>
        </p:nvSpPr>
        <p:spPr>
          <a:xfrm>
            <a:off x="6904267" y="4118039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{1, 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]}</a:t>
            </a:r>
            <a:endParaRPr lang="ko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31EAF4-EC9F-468E-95B5-B12BABA0F047}"/>
              </a:ext>
            </a:extLst>
          </p:cNvPr>
          <p:cNvSpPr txBox="1"/>
          <p:nvPr/>
        </p:nvSpPr>
        <p:spPr>
          <a:xfrm>
            <a:off x="6904267" y="4327589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{2, 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]}</a:t>
            </a:r>
            <a:endParaRPr lang="ko-KR" altLang="en-US" sz="8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7CF4B40-2B6D-2393-11D5-17B68AA91F13}"/>
              </a:ext>
            </a:extLst>
          </p:cNvPr>
          <p:cNvCxnSpPr>
            <a:cxnSpLocks/>
            <a:stCxn id="11" idx="3"/>
            <a:endCxn id="24" idx="1"/>
          </p:cNvCxnSpPr>
          <p:nvPr/>
        </p:nvCxnSpPr>
        <p:spPr>
          <a:xfrm>
            <a:off x="6231167" y="3952939"/>
            <a:ext cx="673100" cy="272822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8372320-8C6F-DC65-3518-00097256577F}"/>
              </a:ext>
            </a:extLst>
          </p:cNvPr>
          <p:cNvSpPr txBox="1"/>
          <p:nvPr/>
        </p:nvSpPr>
        <p:spPr>
          <a:xfrm>
            <a:off x="8167917" y="392187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"one"</a:t>
            </a:r>
            <a:endParaRPr lang="ko-KR" altLang="en-US" sz="800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BCF8260-B261-629C-504B-B243DCACAE9A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 flipV="1">
            <a:off x="7869467" y="4029595"/>
            <a:ext cx="298450" cy="196166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7095E6F-21EB-8707-2FB3-9BA091868909}"/>
              </a:ext>
            </a:extLst>
          </p:cNvPr>
          <p:cNvSpPr txBox="1"/>
          <p:nvPr/>
        </p:nvSpPr>
        <p:spPr>
          <a:xfrm>
            <a:off x="8167917" y="433348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"two"</a:t>
            </a:r>
            <a:endParaRPr lang="ko-KR" altLang="en-US" sz="8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2B6C651-FA67-2F4C-9089-24BA46CD3442}"/>
              </a:ext>
            </a:extLst>
          </p:cNvPr>
          <p:cNvCxnSpPr>
            <a:cxnSpLocks/>
            <a:stCxn id="25" idx="3"/>
            <a:endCxn id="33" idx="1"/>
          </p:cNvCxnSpPr>
          <p:nvPr/>
        </p:nvCxnSpPr>
        <p:spPr>
          <a:xfrm>
            <a:off x="7869467" y="4435311"/>
            <a:ext cx="298450" cy="5894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9C82346-6A6C-7E0F-FF78-A04B79CB9C3A}"/>
              </a:ext>
            </a:extLst>
          </p:cNvPr>
          <p:cNvSpPr txBox="1"/>
          <p:nvPr/>
        </p:nvSpPr>
        <p:spPr>
          <a:xfrm>
            <a:off x="1947461" y="3058073"/>
            <a:ext cx="27477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 통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복사하면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통 복사 했다간 알맹이가 아니라 주소 값만 복사될 수 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02AB97E-EE3C-A58F-D0AF-91A848EC7760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4695249" y="3381239"/>
            <a:ext cx="329404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C81E8E9-8613-73F5-4221-B08DD88BF9D6}"/>
              </a:ext>
            </a:extLst>
          </p:cNvPr>
          <p:cNvSpPr/>
          <p:nvPr/>
        </p:nvSpPr>
        <p:spPr>
          <a:xfrm>
            <a:off x="5110391" y="2886367"/>
            <a:ext cx="1276352" cy="1320344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FAFAB7-CA10-4464-0F12-B249A1B65433}"/>
              </a:ext>
            </a:extLst>
          </p:cNvPr>
          <p:cNvSpPr txBox="1"/>
          <p:nvPr/>
        </p:nvSpPr>
        <p:spPr>
          <a:xfrm>
            <a:off x="5449718" y="2555566"/>
            <a:ext cx="68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foo</a:t>
            </a:r>
            <a:endParaRPr lang="ko-KR" altLang="en-US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696B5C07-85BD-05AC-9332-63A532F040B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6223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2064121" y="1480198"/>
            <a:ext cx="87344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게다가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memory alignment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문제는 어쩔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구조체라도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memory alignment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크기부터 멤버 변수 위치까지 다 다를 텐데요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만약 전송 받은 대상과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alignment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어긋나면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6DF5D7-8EFB-ABBF-3D7E-024004C6FFB3}"/>
              </a:ext>
            </a:extLst>
          </p:cNvPr>
          <p:cNvSpPr txBox="1"/>
          <p:nvPr/>
        </p:nvSpPr>
        <p:spPr>
          <a:xfrm>
            <a:off x="5146676" y="326878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716BC-D3D3-2EE4-2553-DFCB62CA103F}"/>
              </a:ext>
            </a:extLst>
          </p:cNvPr>
          <p:cNvSpPr txBox="1"/>
          <p:nvPr/>
        </p:nvSpPr>
        <p:spPr>
          <a:xfrm>
            <a:off x="5146676" y="34842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EA28F3-35DC-6EAC-88E8-9F921F5176B9}"/>
              </a:ext>
            </a:extLst>
          </p:cNvPr>
          <p:cNvSpPr txBox="1"/>
          <p:nvPr/>
        </p:nvSpPr>
        <p:spPr>
          <a:xfrm>
            <a:off x="5146676" y="36937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3C9E7-E469-B1B4-53A7-CCF7FD5156A9}"/>
              </a:ext>
            </a:extLst>
          </p:cNvPr>
          <p:cNvSpPr txBox="1"/>
          <p:nvPr/>
        </p:nvSpPr>
        <p:spPr>
          <a:xfrm>
            <a:off x="5146676" y="39033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EAD123-B1BF-1678-6D59-B686E5362257}"/>
              </a:ext>
            </a:extLst>
          </p:cNvPr>
          <p:cNvSpPr txBox="1"/>
          <p:nvPr/>
        </p:nvSpPr>
        <p:spPr>
          <a:xfrm>
            <a:off x="5146676" y="41128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68E04B-64D2-8D91-B441-D571BF580A2B}"/>
              </a:ext>
            </a:extLst>
          </p:cNvPr>
          <p:cNvSpPr txBox="1"/>
          <p:nvPr/>
        </p:nvSpPr>
        <p:spPr>
          <a:xfrm>
            <a:off x="9124951" y="321163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0F6827-F4E8-44BD-CE33-EAAE81770E9D}"/>
              </a:ext>
            </a:extLst>
          </p:cNvPr>
          <p:cNvSpPr txBox="1"/>
          <p:nvPr/>
        </p:nvSpPr>
        <p:spPr>
          <a:xfrm>
            <a:off x="9124951" y="39033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466D5A-E209-8D53-DD3E-F3FD2090480E}"/>
              </a:ext>
            </a:extLst>
          </p:cNvPr>
          <p:cNvSpPr txBox="1"/>
          <p:nvPr/>
        </p:nvSpPr>
        <p:spPr>
          <a:xfrm>
            <a:off x="9124951" y="41128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9E2AAA-7CE4-BEA3-8587-C4859497B2DD}"/>
              </a:ext>
            </a:extLst>
          </p:cNvPr>
          <p:cNvSpPr txBox="1"/>
          <p:nvPr/>
        </p:nvSpPr>
        <p:spPr>
          <a:xfrm>
            <a:off x="9124951" y="43224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6B7433-599E-DA10-285C-82A919285142}"/>
              </a:ext>
            </a:extLst>
          </p:cNvPr>
          <p:cNvSpPr txBox="1"/>
          <p:nvPr/>
        </p:nvSpPr>
        <p:spPr>
          <a:xfrm>
            <a:off x="9124951" y="45319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A9B933-F103-7525-DC59-62092077E424}"/>
              </a:ext>
            </a:extLst>
          </p:cNvPr>
          <p:cNvSpPr txBox="1"/>
          <p:nvPr/>
        </p:nvSpPr>
        <p:spPr>
          <a:xfrm>
            <a:off x="9131301" y="3436927"/>
            <a:ext cx="965200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6CBA45-D735-F321-AFEE-5F179F02922F}"/>
              </a:ext>
            </a:extLst>
          </p:cNvPr>
          <p:cNvSpPr txBox="1"/>
          <p:nvPr/>
        </p:nvSpPr>
        <p:spPr>
          <a:xfrm>
            <a:off x="5026026" y="2949278"/>
            <a:ext cx="1397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alignment</a:t>
            </a:r>
            <a:r>
              <a:rPr lang="en-US" altLang="ko-KR" sz="1000" dirty="0">
                <a:latin typeface="Segoe UI Variable Small Semibol" pitchFamily="2" charset="0"/>
                <a:ea typeface="HY신명조" panose="02030600000101010101" pitchFamily="18" charset="-127"/>
              </a:rPr>
              <a:t> 1byte</a:t>
            </a:r>
            <a:endParaRPr lang="ko-KR" altLang="en-US" sz="1000" dirty="0">
              <a:latin typeface="Segoe UI Variable Small Semibol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8078DD-1BDD-31EA-B336-2C5202D259D1}"/>
              </a:ext>
            </a:extLst>
          </p:cNvPr>
          <p:cNvSpPr txBox="1"/>
          <p:nvPr/>
        </p:nvSpPr>
        <p:spPr>
          <a:xfrm>
            <a:off x="9029701" y="2911178"/>
            <a:ext cx="1397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alignment </a:t>
            </a:r>
            <a:r>
              <a:rPr lang="en-US" altLang="ko-KR" sz="1000" dirty="0">
                <a:latin typeface="Segoe UI Variable Small Semibol" pitchFamily="2" charset="0"/>
                <a:ea typeface="HY신명조" panose="02030600000101010101" pitchFamily="18" charset="-127"/>
              </a:rPr>
              <a:t>8byte</a:t>
            </a:r>
            <a:endParaRPr lang="ko-KR" altLang="en-US" sz="1000" dirty="0">
              <a:latin typeface="Segoe UI Variable Small Semibol" pitchFamily="2" charset="0"/>
            </a:endParaRPr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09E23816-FFAB-9681-EF6F-067D26075E7A}"/>
              </a:ext>
            </a:extLst>
          </p:cNvPr>
          <p:cNvSpPr/>
          <p:nvPr/>
        </p:nvSpPr>
        <p:spPr>
          <a:xfrm>
            <a:off x="8954238" y="3458370"/>
            <a:ext cx="126264" cy="338553"/>
          </a:xfrm>
          <a:prstGeom prst="leftBrace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9268BD-C59C-9109-06B3-ACA5001E5C83}"/>
              </a:ext>
            </a:extLst>
          </p:cNvPr>
          <p:cNvSpPr txBox="1"/>
          <p:nvPr/>
        </p:nvSpPr>
        <p:spPr>
          <a:xfrm>
            <a:off x="8464552" y="3485119"/>
            <a:ext cx="6159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6byte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5C5A01-A09F-AA4D-75A6-067107EAC227}"/>
              </a:ext>
            </a:extLst>
          </p:cNvPr>
          <p:cNvSpPr txBox="1"/>
          <p:nvPr/>
        </p:nvSpPr>
        <p:spPr>
          <a:xfrm>
            <a:off x="7110782" y="324973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070E5A-27ED-DDC9-B8B7-0F72FE9C3CD5}"/>
              </a:ext>
            </a:extLst>
          </p:cNvPr>
          <p:cNvSpPr txBox="1"/>
          <p:nvPr/>
        </p:nvSpPr>
        <p:spPr>
          <a:xfrm>
            <a:off x="7110782" y="37001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C27F02-0D1B-0E25-D942-DAEABFECC7F5}"/>
              </a:ext>
            </a:extLst>
          </p:cNvPr>
          <p:cNvSpPr txBox="1"/>
          <p:nvPr/>
        </p:nvSpPr>
        <p:spPr>
          <a:xfrm>
            <a:off x="7110782" y="39033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5277D7-AD64-339B-397C-34A31A6A9F77}"/>
              </a:ext>
            </a:extLst>
          </p:cNvPr>
          <p:cNvSpPr txBox="1"/>
          <p:nvPr/>
        </p:nvSpPr>
        <p:spPr>
          <a:xfrm>
            <a:off x="7110782" y="41128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868499-EF96-1A1F-3E3D-92CAD31D1E15}"/>
              </a:ext>
            </a:extLst>
          </p:cNvPr>
          <p:cNvSpPr txBox="1"/>
          <p:nvPr/>
        </p:nvSpPr>
        <p:spPr>
          <a:xfrm>
            <a:off x="7110782" y="43224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CECC37-10FC-D6F1-107C-02556EF00316}"/>
              </a:ext>
            </a:extLst>
          </p:cNvPr>
          <p:cNvSpPr txBox="1"/>
          <p:nvPr/>
        </p:nvSpPr>
        <p:spPr>
          <a:xfrm>
            <a:off x="7117132" y="3481377"/>
            <a:ext cx="965200" cy="21544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endParaRPr lang="ko-KR" alt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61A17B-039A-3574-F905-30A8B8627C9F}"/>
              </a:ext>
            </a:extLst>
          </p:cNvPr>
          <p:cNvSpPr txBox="1"/>
          <p:nvPr/>
        </p:nvSpPr>
        <p:spPr>
          <a:xfrm>
            <a:off x="7015532" y="2949278"/>
            <a:ext cx="1397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alignment 4</a:t>
            </a:r>
            <a:r>
              <a:rPr lang="en-US" altLang="ko-KR" sz="1000" dirty="0">
                <a:latin typeface="Segoe UI Variable Small Semibol" pitchFamily="2" charset="0"/>
                <a:ea typeface="HY신명조" panose="02030600000101010101" pitchFamily="18" charset="-127"/>
              </a:rPr>
              <a:t>byte</a:t>
            </a:r>
            <a:endParaRPr lang="ko-KR" altLang="en-US" sz="1000" dirty="0">
              <a:latin typeface="Segoe UI Variable Small Semibol" pitchFamily="2" charset="0"/>
            </a:endParaRPr>
          </a:p>
        </p:txBody>
      </p:sp>
      <p:sp>
        <p:nvSpPr>
          <p:cNvPr id="38" name="왼쪽 중괄호 37">
            <a:extLst>
              <a:ext uri="{FF2B5EF4-FFF2-40B4-BE49-F238E27FC236}">
                <a16:creationId xmlns:a16="http://schemas.microsoft.com/office/drawing/2014/main" id="{306A5248-C0AB-8A3B-AEBF-54C6E3B65DF7}"/>
              </a:ext>
            </a:extLst>
          </p:cNvPr>
          <p:cNvSpPr/>
          <p:nvPr/>
        </p:nvSpPr>
        <p:spPr>
          <a:xfrm>
            <a:off x="6940069" y="3477420"/>
            <a:ext cx="126264" cy="213507"/>
          </a:xfrm>
          <a:prstGeom prst="leftBrace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51FF34-EFEA-3531-E327-E50151F80C4B}"/>
              </a:ext>
            </a:extLst>
          </p:cNvPr>
          <p:cNvSpPr txBox="1"/>
          <p:nvPr/>
        </p:nvSpPr>
        <p:spPr>
          <a:xfrm>
            <a:off x="6482133" y="3447019"/>
            <a:ext cx="6159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2byte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458A303-D092-82D2-5124-EC5A3691A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993" y="2809942"/>
            <a:ext cx="2495898" cy="2029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B86D88BC-C678-D0C0-01F2-CCBBE052C00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1A6CC1-E556-79A2-0D5D-B762AF56FCD2}"/>
              </a:ext>
            </a:extLst>
          </p:cNvPr>
          <p:cNvSpPr txBox="1"/>
          <p:nvPr/>
        </p:nvSpPr>
        <p:spPr>
          <a:xfrm>
            <a:off x="5146676" y="2295777"/>
            <a:ext cx="3167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………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5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5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500" dirty="0">
                <a:latin typeface="HY신명조" panose="02030600000101010101" pitchFamily="18" charset="-127"/>
                <a:ea typeface="HY신명조" panose="02030600000101010101" pitchFamily="18" charset="-127"/>
              </a:rPr>
              <a:t>퍽</a:t>
            </a:r>
            <a:endParaRPr lang="ko-KR" altLang="en-US" sz="500" dirty="0"/>
          </a:p>
        </p:txBody>
      </p:sp>
    </p:spTree>
    <p:extLst>
      <p:ext uri="{BB962C8B-B14F-4D97-AF65-F5344CB8AC3E}">
        <p14:creationId xmlns:p14="http://schemas.microsoft.com/office/powerpoint/2010/main" val="958905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6F56D-3FEF-B08A-78A2-95BE55F27210}"/>
              </a:ext>
            </a:extLst>
          </p:cNvPr>
          <p:cNvSpPr txBox="1"/>
          <p:nvPr/>
        </p:nvSpPr>
        <p:spPr>
          <a:xfrm>
            <a:off x="2033669" y="2787631"/>
            <a:ext cx="812466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그래서 구조체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Out~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메시지 정의를 해서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protoc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컴파일 해서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쓰는 게 </a:t>
            </a:r>
            <a:r>
              <a:rPr lang="ko-KR" altLang="en-US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국룰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아닙니까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?!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CA6D5-86F0-1B7F-306B-6900E6F61128}"/>
              </a:ext>
            </a:extLst>
          </p:cNvPr>
          <p:cNvSpPr txBox="1"/>
          <p:nvPr/>
        </p:nvSpPr>
        <p:spPr>
          <a:xfrm>
            <a:off x="544288" y="6290994"/>
            <a:ext cx="26037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IDL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Interface Description Language</a:t>
            </a:r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E260E4-7207-41B6-D2F0-CAD79BD8541B}"/>
              </a:ext>
            </a:extLst>
          </p:cNvPr>
          <p:cNvSpPr txBox="1"/>
          <p:nvPr/>
        </p:nvSpPr>
        <p:spPr>
          <a:xfrm>
            <a:off x="4005281" y="6290994"/>
            <a:ext cx="26037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② </a:t>
            </a:r>
            <a:r>
              <a:rPr lang="en-US" altLang="ko-KR" sz="9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protoc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protobuf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컴파일러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42824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232958F-49CA-041C-3FC4-6FCBD50AB463}"/>
              </a:ext>
            </a:extLst>
          </p:cNvPr>
          <p:cNvSpPr txBox="1"/>
          <p:nvPr/>
        </p:nvSpPr>
        <p:spPr>
          <a:xfrm>
            <a:off x="3819738" y="2139129"/>
            <a:ext cx="455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됩니다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C8E62740-A38D-5452-680C-C807FC1F6B7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CE82F1-17E1-4671-33A4-AF9E62FB638F}"/>
              </a:ext>
            </a:extLst>
          </p:cNvPr>
          <p:cNvSpPr txBox="1"/>
          <p:nvPr/>
        </p:nvSpPr>
        <p:spPr>
          <a:xfrm>
            <a:off x="4232798" y="1873023"/>
            <a:ext cx="37264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하지만 </a:t>
            </a:r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600" dirty="0"/>
          </a:p>
        </p:txBody>
      </p:sp>
      <p:pic>
        <p:nvPicPr>
          <p:cNvPr id="2062" name="Picture 14" descr="페페 개구리짤 모음 : 네이버 블로그 | Frog meme, Cartoon memes, Funny memes">
            <a:extLst>
              <a:ext uri="{FF2B5EF4-FFF2-40B4-BE49-F238E27FC236}">
                <a16:creationId xmlns:a16="http://schemas.microsoft.com/office/drawing/2014/main" id="{0D9783FF-436C-4EC2-BCC9-7344500B0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683" y="3835697"/>
            <a:ext cx="1996633" cy="193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2F7CCEA-B5D3-8A4C-C3E7-2D3DB3F29107}"/>
              </a:ext>
            </a:extLst>
          </p:cNvPr>
          <p:cNvSpPr txBox="1"/>
          <p:nvPr/>
        </p:nvSpPr>
        <p:spPr>
          <a:xfrm>
            <a:off x="4153191" y="4134097"/>
            <a:ext cx="1379266" cy="61148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음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...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뭐가 </a:t>
            </a: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오똑케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62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4E2598-8795-4515-B732-FD3056558FC6}"/>
              </a:ext>
            </a:extLst>
          </p:cNvPr>
          <p:cNvSpPr txBox="1"/>
          <p:nvPr/>
        </p:nvSpPr>
        <p:spPr>
          <a:xfrm>
            <a:off x="9743758" y="2976495"/>
            <a:ext cx="226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CGDK::buffer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1594F-C4BE-48F2-A06F-182C955D492F}"/>
              </a:ext>
            </a:extLst>
          </p:cNvPr>
          <p:cNvSpPr txBox="1"/>
          <p:nvPr/>
        </p:nvSpPr>
        <p:spPr>
          <a:xfrm>
            <a:off x="10140804" y="3895569"/>
            <a:ext cx="193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Introduce</a:t>
            </a:r>
            <a:r>
              <a:rPr lang="ko-KR" altLang="en-US" sz="1200" dirty="0"/>
              <a:t> </a:t>
            </a:r>
            <a:r>
              <a:rPr lang="en-US" altLang="ko-KR" sz="1200" dirty="0" err="1"/>
              <a:t>CGDK.buffer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E229FA-1EB9-435C-A650-D6A97EA7E9B1}"/>
              </a:ext>
            </a:extLst>
          </p:cNvPr>
          <p:cNvSpPr txBox="1"/>
          <p:nvPr/>
        </p:nvSpPr>
        <p:spPr>
          <a:xfrm>
            <a:off x="10899409" y="4185503"/>
            <a:ext cx="1171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comparison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4A1A03-25CE-79E2-BE62-9633E63A260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B6E9DD-897A-4E6D-F10A-07204249ADD4}"/>
              </a:ext>
            </a:extLst>
          </p:cNvPr>
          <p:cNvSpPr txBox="1"/>
          <p:nvPr/>
        </p:nvSpPr>
        <p:spPr>
          <a:xfrm>
            <a:off x="9002159" y="3605635"/>
            <a:ext cx="3068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message</a:t>
            </a:r>
            <a:r>
              <a:rPr lang="ko-KR" altLang="en-US" sz="1200" dirty="0"/>
              <a:t> </a:t>
            </a:r>
            <a:r>
              <a:rPr lang="en-US" altLang="ko-KR" sz="1200" dirty="0"/>
              <a:t>serialization system</a:t>
            </a:r>
            <a:r>
              <a:rPr lang="ko-KR" altLang="en-US" sz="1200" dirty="0"/>
              <a:t> </a:t>
            </a:r>
            <a:r>
              <a:rPr lang="en-US" altLang="ko-KR" sz="1200" dirty="0"/>
              <a:t>for</a:t>
            </a:r>
            <a:r>
              <a:rPr lang="ko-KR" altLang="en-US" sz="1200" dirty="0"/>
              <a:t> </a:t>
            </a:r>
            <a:r>
              <a:rPr lang="en-US" altLang="ko-KR" sz="1200" dirty="0"/>
              <a:t>game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26EE1-85F4-78BE-DB48-C8CD831F1BC7}"/>
              </a:ext>
            </a:extLst>
          </p:cNvPr>
          <p:cNvSpPr txBox="1"/>
          <p:nvPr/>
        </p:nvSpPr>
        <p:spPr>
          <a:xfrm>
            <a:off x="10234868" y="4475438"/>
            <a:ext cx="1836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technical explanation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65184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EA8EDEF-3653-3AC5-1236-797029350524}"/>
              </a:ext>
            </a:extLst>
          </p:cNvPr>
          <p:cNvSpPr txBox="1"/>
          <p:nvPr/>
        </p:nvSpPr>
        <p:spPr>
          <a:xfrm>
            <a:off x="2119232" y="1978404"/>
            <a:ext cx="795353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사용한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ko-KR" altLang="en-US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야매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static reflection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구현해서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역직렬화가 가능하죠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기술적 설명은 뒤에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0E0586-7D3A-90EB-F7F9-41210664CB9F}"/>
              </a:ext>
            </a:extLst>
          </p:cNvPr>
          <p:cNvSpPr txBox="1"/>
          <p:nvPr/>
        </p:nvSpPr>
        <p:spPr>
          <a:xfrm>
            <a:off x="544288" y="6290994"/>
            <a:ext cx="42161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SFINAE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대체 실패는 에러가 아니다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(Substitution Failure Is Not Error)</a:t>
            </a:r>
            <a:endParaRPr lang="ko-KR" altLang="en-US" sz="900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26A08725-2C2E-FF45-7FD6-CA6368D16CE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51783A-4F6F-1D5A-D5CA-A2C5E0F21A37}"/>
              </a:ext>
            </a:extLst>
          </p:cNvPr>
          <p:cNvSpPr txBox="1"/>
          <p:nvPr/>
        </p:nvSpPr>
        <p:spPr>
          <a:xfrm>
            <a:off x="4467742" y="1462796"/>
            <a:ext cx="3256517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400" dirty="0"/>
          </a:p>
        </p:txBody>
      </p:sp>
      <p:pic>
        <p:nvPicPr>
          <p:cNvPr id="11" name="Picture 12" descr="님들 페페개구리 짤 공유 부탁드려요 - 오르비">
            <a:extLst>
              <a:ext uri="{FF2B5EF4-FFF2-40B4-BE49-F238E27FC236}">
                <a16:creationId xmlns:a16="http://schemas.microsoft.com/office/drawing/2014/main" id="{F835B01D-45F6-F382-DD80-9DB68B0D3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4016873"/>
            <a:ext cx="22479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10BC7D-224C-9D2F-06B2-B71025BCBD93}"/>
              </a:ext>
            </a:extLst>
          </p:cNvPr>
          <p:cNvSpPr txBox="1"/>
          <p:nvPr/>
        </p:nvSpPr>
        <p:spPr>
          <a:xfrm>
            <a:off x="4537276" y="4422711"/>
            <a:ext cx="869548" cy="61148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...?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622C52-A978-DB6D-FBC0-F65422458FF4}"/>
              </a:ext>
            </a:extLst>
          </p:cNvPr>
          <p:cNvSpPr txBox="1"/>
          <p:nvPr/>
        </p:nvSpPr>
        <p:spPr>
          <a:xfrm>
            <a:off x="5240768" y="6290994"/>
            <a:ext cx="37954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② TMP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템플릿 메타 프로그래밍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(Template Meta Programming)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705681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EDEEB7A-FAFC-2E92-EF23-1EE86E850239}"/>
              </a:ext>
            </a:extLst>
          </p:cNvPr>
          <p:cNvSpPr txBox="1"/>
          <p:nvPr/>
        </p:nvSpPr>
        <p:spPr>
          <a:xfrm>
            <a:off x="2357630" y="2626524"/>
            <a:ext cx="74767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100% template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작성된 직렬화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library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"include"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하십시요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TMP, SFINAE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컴파일러가 대신 일하게 해 줄 겁니다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압도적 초강력 성능으로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DFAED-4A1B-8427-9AD9-9B39E4CD950A}"/>
              </a:ext>
            </a:extLst>
          </p:cNvPr>
          <p:cNvSpPr txBox="1"/>
          <p:nvPr/>
        </p:nvSpPr>
        <p:spPr>
          <a:xfrm>
            <a:off x="4467742" y="1799857"/>
            <a:ext cx="3256517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348071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EDEEB7A-FAFC-2E92-EF23-1EE86E850239}"/>
              </a:ext>
            </a:extLst>
          </p:cNvPr>
          <p:cNvSpPr txBox="1"/>
          <p:nvPr/>
        </p:nvSpPr>
        <p:spPr>
          <a:xfrm>
            <a:off x="2911186" y="2499548"/>
            <a:ext cx="636962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필요가 없습니다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작성할 필요도 컴파일 할 필요 없습니다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배우실 필요도 없습니다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그 자체가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니까요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쓰시는 구조체 그대로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DFAED-4A1B-8427-9AD9-9B39E4CD950A}"/>
              </a:ext>
            </a:extLst>
          </p:cNvPr>
          <p:cNvSpPr txBox="1"/>
          <p:nvPr/>
        </p:nvSpPr>
        <p:spPr>
          <a:xfrm>
            <a:off x="4467742" y="1799857"/>
            <a:ext cx="3256517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85615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4329856" y="1885127"/>
            <a:ext cx="2837924" cy="265895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EE15812-E03C-E41A-2D55-C9B1B6FB7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905" y="1918382"/>
            <a:ext cx="2466603" cy="2488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2901951" y="1276780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'ENABLE_STRUCT_SERIALIAZBLE'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넣어 주세요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0B8103-AAF6-14D9-1161-3558A85145AE}"/>
              </a:ext>
            </a:extLst>
          </p:cNvPr>
          <p:cNvSpPr txBox="1"/>
          <p:nvPr/>
        </p:nvSpPr>
        <p:spPr>
          <a:xfrm>
            <a:off x="7328320" y="2102563"/>
            <a:ext cx="25644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이걸 구조체 아무 위치에나 넣어 주세요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그럼</a:t>
            </a:r>
            <a:r>
              <a:rPr lang="ko-KR" altLang="en-US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마법이 시작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3558879-87EC-ED68-961C-B24E7E1E053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749808" y="2333396"/>
            <a:ext cx="578512" cy="15153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A0BAF72-6015-044D-F5AF-9198DE23A630}"/>
              </a:ext>
            </a:extLst>
          </p:cNvPr>
          <p:cNvSpPr txBox="1"/>
          <p:nvPr/>
        </p:nvSpPr>
        <p:spPr>
          <a:xfrm>
            <a:off x="3468714" y="4598584"/>
            <a:ext cx="51829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직렬화를 원하지 않는 구조체와 구분하기 넣을 뿐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  <a:p>
            <a:pPr marL="177800" indent="-177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단순한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using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define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 넣는 것일 뿐이라 아무런 추가 메모리를 차지하지 않습니다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선언이 없는 구조체는 그냥 메모리 통 복사 직렬화 처리를 합니다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57B1C9-468F-6575-21A4-9EFE6D86AAD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212202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2798906" y="1813640"/>
            <a:ext cx="7132922" cy="3634660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AF398154-B624-671E-108F-92BE44CC0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313" y="1872605"/>
            <a:ext cx="2495898" cy="300079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3098801" y="1355865"/>
            <a:ext cx="6203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그냥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하시면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마법처럼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 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A1F850-92AB-A4F2-219A-8748BB437293}"/>
              </a:ext>
            </a:extLst>
          </p:cNvPr>
          <p:cNvSpPr txBox="1"/>
          <p:nvPr/>
        </p:nvSpPr>
        <p:spPr>
          <a:xfrm>
            <a:off x="4829081" y="2859964"/>
            <a:ext cx="24531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그냥 구조체에 데이터 넣고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5DA3CF-4EBB-CFEB-690B-69B81F31753D}"/>
              </a:ext>
            </a:extLst>
          </p:cNvPr>
          <p:cNvSpPr txBox="1"/>
          <p:nvPr/>
        </p:nvSpPr>
        <p:spPr>
          <a:xfrm>
            <a:off x="5023279" y="3762831"/>
            <a:ext cx="46037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get_size_of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직렬화 크기를 구하고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3A6FBFA-C9CB-ECF9-DF0D-813E0B48FC7B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4775200" y="3885942"/>
            <a:ext cx="248079" cy="1538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FC99FCC-1D3D-1983-8F5C-FE39DF54A6A8}"/>
              </a:ext>
            </a:extLst>
          </p:cNvPr>
          <p:cNvSpPr txBox="1"/>
          <p:nvPr/>
        </p:nvSpPr>
        <p:spPr>
          <a:xfrm>
            <a:off x="5673618" y="4160055"/>
            <a:ext cx="4107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필요 크기 버퍼 할당하고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FCADBD2-BEAC-C2F4-67AD-FC8B9A2BFD55}"/>
              </a:ext>
            </a:extLst>
          </p:cNvPr>
          <p:cNvCxnSpPr>
            <a:cxnSpLocks/>
          </p:cNvCxnSpPr>
          <p:nvPr/>
        </p:nvCxnSpPr>
        <p:spPr>
          <a:xfrm flipH="1">
            <a:off x="5393067" y="4327616"/>
            <a:ext cx="280551" cy="1538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0B50BF9-D8CD-8352-3C61-4103ADB9B2E2}"/>
              </a:ext>
            </a:extLst>
          </p:cNvPr>
          <p:cNvSpPr txBox="1"/>
          <p:nvPr/>
        </p:nvSpPr>
        <p:spPr>
          <a:xfrm>
            <a:off x="4614939" y="4601794"/>
            <a:ext cx="42521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묻지도 따지지도 않고 그냥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append&lt;T&gt;~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직렬화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8D73458-44D6-B79D-CE52-46E3161FC5B7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260850" y="4740294"/>
            <a:ext cx="354089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5054E298-0663-BEB1-D803-FBA0B2970BE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CE83FE8A-BF10-7C86-AEB0-BDC4F2B96434}"/>
              </a:ext>
            </a:extLst>
          </p:cNvPr>
          <p:cNvSpPr/>
          <p:nvPr/>
        </p:nvSpPr>
        <p:spPr>
          <a:xfrm>
            <a:off x="4614938" y="2410691"/>
            <a:ext cx="248079" cy="1123132"/>
          </a:xfrm>
          <a:prstGeom prst="rightBrace">
            <a:avLst>
              <a:gd name="adj1" fmla="val 8333"/>
              <a:gd name="adj2" fmla="val 50554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098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2529539" y="1686640"/>
            <a:ext cx="7132922" cy="3261570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1A2AC8-65E6-69D4-CFEA-FD0EEBC74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774" y="1933425"/>
            <a:ext cx="2610214" cy="215295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4260342" y="898537"/>
            <a:ext cx="46037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이것도 복잡하다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C99FCC-1D3D-1983-8F5C-FE39DF54A6A8}"/>
              </a:ext>
            </a:extLst>
          </p:cNvPr>
          <p:cNvSpPr txBox="1"/>
          <p:nvPr/>
        </p:nvSpPr>
        <p:spPr>
          <a:xfrm>
            <a:off x="5546537" y="3495031"/>
            <a:ext cx="397212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한방에 끝내셔도 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내부적으로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1.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get_size_of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직렬화 시 크기 구해서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2.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alloc_shared_bffer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버퍼 할당하고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3. append()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까지 해서 만들어진 버퍼만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리턴해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줍니다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FCADBD2-BEAC-C2F4-67AD-FC8B9A2BFD55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5109472" y="3925918"/>
            <a:ext cx="437065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677A429-2196-519B-1A41-83408FEFD71D}"/>
              </a:ext>
            </a:extLst>
          </p:cNvPr>
          <p:cNvSpPr txBox="1"/>
          <p:nvPr/>
        </p:nvSpPr>
        <p:spPr>
          <a:xfrm>
            <a:off x="2721999" y="1229152"/>
            <a:ext cx="67480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그럼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한방으로 빠르게 모십니다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2C39170-5F32-1861-1884-D9D1493AE0C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A8EA0E-89E9-4E2E-0322-F97C17CC7DA4}"/>
              </a:ext>
            </a:extLst>
          </p:cNvPr>
          <p:cNvSpPr txBox="1"/>
          <p:nvPr/>
        </p:nvSpPr>
        <p:spPr>
          <a:xfrm>
            <a:off x="4693143" y="2900136"/>
            <a:ext cx="24531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구조체에 데이터 넣고</a:t>
            </a:r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4009161B-012D-A27C-D90A-FC1FEA4CAA55}"/>
              </a:ext>
            </a:extLst>
          </p:cNvPr>
          <p:cNvSpPr/>
          <p:nvPr/>
        </p:nvSpPr>
        <p:spPr>
          <a:xfrm>
            <a:off x="4479000" y="2450863"/>
            <a:ext cx="248079" cy="1123132"/>
          </a:xfrm>
          <a:prstGeom prst="rightBrace">
            <a:avLst>
              <a:gd name="adj1" fmla="val 8333"/>
              <a:gd name="adj2" fmla="val 50554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2571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9A7307-40B6-88EC-2838-7402D9D87234}"/>
              </a:ext>
            </a:extLst>
          </p:cNvPr>
          <p:cNvSpPr/>
          <p:nvPr/>
        </p:nvSpPr>
        <p:spPr>
          <a:xfrm>
            <a:off x="2198046" y="3891606"/>
            <a:ext cx="7847654" cy="93345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2185346" y="2538125"/>
            <a:ext cx="7847654" cy="127728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2287443" y="1445778"/>
            <a:ext cx="74563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역직렬화는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구조체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명으로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하시면 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이렇게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97A948-6248-E9C4-6005-92641F312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443" y="3940691"/>
            <a:ext cx="2067213" cy="7621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1A27C40-2854-10FD-38A7-D8661DB27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5548" y="2638869"/>
            <a:ext cx="6658904" cy="847843"/>
          </a:xfrm>
          <a:prstGeom prst="rect">
            <a:avLst/>
          </a:prstGeom>
        </p:spPr>
      </p:pic>
      <p:sp>
        <p:nvSpPr>
          <p:cNvPr id="4" name="부제목 2">
            <a:extLst>
              <a:ext uri="{FF2B5EF4-FFF2-40B4-BE49-F238E27FC236}">
                <a16:creationId xmlns:a16="http://schemas.microsoft.com/office/drawing/2014/main" id="{81520C19-5866-1589-F8A8-1422ED451355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94C78-21BC-B42D-C61C-2E29A6A88CE6}"/>
              </a:ext>
            </a:extLst>
          </p:cNvPr>
          <p:cNvSpPr txBox="1"/>
          <p:nvPr/>
        </p:nvSpPr>
        <p:spPr>
          <a:xfrm>
            <a:off x="5543108" y="2649319"/>
            <a:ext cx="25644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이걸로 역직렬화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D7D8E6B-F0BC-335C-5B96-0994C1F687D8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971108" y="2772430"/>
            <a:ext cx="572000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0079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E5D763-98F3-5DFD-9818-2DAD996F8B4A}"/>
              </a:ext>
            </a:extLst>
          </p:cNvPr>
          <p:cNvSpPr/>
          <p:nvPr/>
        </p:nvSpPr>
        <p:spPr>
          <a:xfrm>
            <a:off x="2857500" y="2413261"/>
            <a:ext cx="2519964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A4FFC8-987E-487C-7B9A-148BBF94C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549" y="2548546"/>
            <a:ext cx="2219635" cy="2962688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FB48B2D-A9D4-3034-B591-F4385AE84B2F}"/>
              </a:ext>
            </a:extLst>
          </p:cNvPr>
          <p:cNvSpPr/>
          <p:nvPr/>
        </p:nvSpPr>
        <p:spPr>
          <a:xfrm>
            <a:off x="3181350" y="4029890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BAD77CF-9495-E5F7-50B8-EF782EF4C8B1}"/>
              </a:ext>
            </a:extLst>
          </p:cNvPr>
          <p:cNvSpPr/>
          <p:nvPr/>
        </p:nvSpPr>
        <p:spPr>
          <a:xfrm>
            <a:off x="2921000" y="2646928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80A5F2-0E24-71D9-274F-28ABBB76CC47}"/>
              </a:ext>
            </a:extLst>
          </p:cNvPr>
          <p:cNvSpPr/>
          <p:nvPr/>
        </p:nvSpPr>
        <p:spPr>
          <a:xfrm>
            <a:off x="5682264" y="2413260"/>
            <a:ext cx="4211036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3B6EB-47ED-A71E-BE04-E6E360C70B57}"/>
              </a:ext>
            </a:extLst>
          </p:cNvPr>
          <p:cNvSpPr txBox="1"/>
          <p:nvPr/>
        </p:nvSpPr>
        <p:spPr>
          <a:xfrm>
            <a:off x="2730331" y="1545638"/>
            <a:ext cx="67313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몇 계층이든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아주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복잡한 </a:t>
            </a:r>
            <a:r>
              <a:rPr lang="ko-KR" altLang="en-US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다계층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메시지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간단히 직렬화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0CEFA78E-1425-79F2-3B9B-DC408CD32CDD}"/>
              </a:ext>
            </a:extLst>
          </p:cNvPr>
          <p:cNvCxnSpPr>
            <a:cxnSpLocks/>
            <a:stCxn id="14" idx="2"/>
            <a:endCxn id="13" idx="2"/>
          </p:cNvCxnSpPr>
          <p:nvPr/>
        </p:nvCxnSpPr>
        <p:spPr>
          <a:xfrm rot="10800000" flipH="1" flipV="1">
            <a:off x="2921000" y="2704078"/>
            <a:ext cx="260350" cy="1382962"/>
          </a:xfrm>
          <a:prstGeom prst="curvedConnector3">
            <a:avLst>
              <a:gd name="adj1" fmla="val -226829"/>
            </a:avLst>
          </a:prstGeom>
          <a:ln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EEE045-7F69-AD61-22BB-B0D45567214C}"/>
              </a:ext>
            </a:extLst>
          </p:cNvPr>
          <p:cNvSpPr txBox="1"/>
          <p:nvPr/>
        </p:nvSpPr>
        <p:spPr>
          <a:xfrm>
            <a:off x="1016785" y="3272448"/>
            <a:ext cx="153591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 안에 구조체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661547B-570C-A256-0CBE-14993056A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183" y="2469885"/>
            <a:ext cx="2857899" cy="2181529"/>
          </a:xfrm>
          <a:prstGeom prst="rect">
            <a:avLst/>
          </a:prstGeom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779C99ED-F81F-79E7-157E-8B5FA38130E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93B358-628B-7687-421B-E148FFF599D0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안에 구조체를 가진 다계층도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5121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E5D763-98F3-5DFD-9818-2DAD996F8B4A}"/>
              </a:ext>
            </a:extLst>
          </p:cNvPr>
          <p:cNvSpPr/>
          <p:nvPr/>
        </p:nvSpPr>
        <p:spPr>
          <a:xfrm>
            <a:off x="2852275" y="2552863"/>
            <a:ext cx="2519964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E00B685-0DA4-D9B2-F4C9-F792F934B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624" y="2679606"/>
            <a:ext cx="2124371" cy="264832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FB48B2D-A9D4-3034-B591-F4385AE84B2F}"/>
              </a:ext>
            </a:extLst>
          </p:cNvPr>
          <p:cNvSpPr/>
          <p:nvPr/>
        </p:nvSpPr>
        <p:spPr>
          <a:xfrm>
            <a:off x="3007850" y="2912454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BAD77CF-9495-E5F7-50B8-EF782EF4C8B1}"/>
              </a:ext>
            </a:extLst>
          </p:cNvPr>
          <p:cNvSpPr/>
          <p:nvPr/>
        </p:nvSpPr>
        <p:spPr>
          <a:xfrm>
            <a:off x="2988800" y="3889466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80A5F2-0E24-71D9-274F-28ABBB76CC47}"/>
              </a:ext>
            </a:extLst>
          </p:cNvPr>
          <p:cNvSpPr/>
          <p:nvPr/>
        </p:nvSpPr>
        <p:spPr>
          <a:xfrm>
            <a:off x="5677039" y="2552862"/>
            <a:ext cx="4211036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3B6EB-47ED-A71E-BE04-E6E360C70B57}"/>
              </a:ext>
            </a:extLst>
          </p:cNvPr>
          <p:cNvSpPr txBox="1"/>
          <p:nvPr/>
        </p:nvSpPr>
        <p:spPr>
          <a:xfrm>
            <a:off x="3300793" y="1550514"/>
            <a:ext cx="55904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메시지를 종류에 따라 계열화도 하실 수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공통된 멤버 매번 작성하시지 마시고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상속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하십시요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0CEFA78E-1425-79F2-3B9B-DC408CD32CDD}"/>
              </a:ext>
            </a:extLst>
          </p:cNvPr>
          <p:cNvCxnSpPr>
            <a:cxnSpLocks/>
            <a:stCxn id="14" idx="2"/>
            <a:endCxn id="13" idx="2"/>
          </p:cNvCxnSpPr>
          <p:nvPr/>
        </p:nvCxnSpPr>
        <p:spPr>
          <a:xfrm rot="10800000" flipH="1">
            <a:off x="2988800" y="2969604"/>
            <a:ext cx="19050" cy="977012"/>
          </a:xfrm>
          <a:prstGeom prst="curvedConnector3">
            <a:avLst>
              <a:gd name="adj1" fmla="val -1200000"/>
            </a:avLst>
          </a:prstGeom>
          <a:ln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EEE045-7F69-AD61-22BB-B0D45567214C}"/>
              </a:ext>
            </a:extLst>
          </p:cNvPr>
          <p:cNvSpPr txBox="1"/>
          <p:nvPr/>
        </p:nvSpPr>
        <p:spPr>
          <a:xfrm>
            <a:off x="2071226" y="3334999"/>
            <a:ext cx="704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derived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0DA949F0-DC31-77C8-BB20-77FC12708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603" y="2616363"/>
            <a:ext cx="2448267" cy="2114845"/>
          </a:xfrm>
          <a:prstGeom prst="rect">
            <a:avLst/>
          </a:prstGeom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46FBE85B-FB19-05FA-AE15-6B11C6F4856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2C03E-9356-6AC0-137B-6A9E5C1D67E9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상속된 구조체도 직렬화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627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E5D763-98F3-5DFD-9818-2DAD996F8B4A}"/>
              </a:ext>
            </a:extLst>
          </p:cNvPr>
          <p:cNvSpPr/>
          <p:nvPr/>
        </p:nvSpPr>
        <p:spPr>
          <a:xfrm>
            <a:off x="2417084" y="2675433"/>
            <a:ext cx="3376377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CBAD77CF-9495-E5F7-50B8-EF782EF4C8B1}"/>
              </a:ext>
            </a:extLst>
          </p:cNvPr>
          <p:cNvSpPr/>
          <p:nvPr/>
        </p:nvSpPr>
        <p:spPr>
          <a:xfrm>
            <a:off x="3282942" y="4012036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80A5F2-0E24-71D9-274F-28ABBB76CC47}"/>
              </a:ext>
            </a:extLst>
          </p:cNvPr>
          <p:cNvSpPr/>
          <p:nvPr/>
        </p:nvSpPr>
        <p:spPr>
          <a:xfrm>
            <a:off x="6003151" y="2675432"/>
            <a:ext cx="4211036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3B6EB-47ED-A71E-BE04-E6E360C70B57}"/>
              </a:ext>
            </a:extLst>
          </p:cNvPr>
          <p:cNvSpPr txBox="1"/>
          <p:nvPr/>
        </p:nvSpPr>
        <p:spPr>
          <a:xfrm>
            <a:off x="2468798" y="1678700"/>
            <a:ext cx="72544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날포인터는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되지 않지만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 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shared_ptr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std::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unique_ptr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가능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하며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Ibuffer_serialzable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받아 수동으로 직렬화 대상을 지정해 주거나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직접 직렬화 관련 함수를 정의해 주어야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46FBE85B-FB19-05FA-AE15-6B11C6F4856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2C03E-9356-6AC0-137B-6A9E5C1D67E9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포인터도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7AE4DE-06E0-2958-D51D-0CF8B65D6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375" y="2856029"/>
            <a:ext cx="3010320" cy="17909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98791F2-41D4-4145-440B-0AA0864D9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568" y="2795349"/>
            <a:ext cx="3115110" cy="18004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FBCE85-742D-C64C-1105-536019452899}"/>
              </a:ext>
            </a:extLst>
          </p:cNvPr>
          <p:cNvSpPr txBox="1"/>
          <p:nvPr/>
        </p:nvSpPr>
        <p:spPr>
          <a:xfrm>
            <a:off x="549918" y="3100266"/>
            <a:ext cx="17728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①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Ibuffer_serializaable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을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상속받습니다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CA771E9-9B16-B9F7-93E4-EB1291B68BA0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322785" y="3054256"/>
            <a:ext cx="1837781" cy="24606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6A64BC7-B4A7-AC70-7B66-09FE1F1A050F}"/>
              </a:ext>
            </a:extLst>
          </p:cNvPr>
          <p:cNvCxnSpPr/>
          <p:nvPr/>
        </p:nvCxnSpPr>
        <p:spPr>
          <a:xfrm>
            <a:off x="4188965" y="3054256"/>
            <a:ext cx="1362770" cy="0"/>
          </a:xfrm>
          <a:prstGeom prst="line">
            <a:avLst/>
          </a:prstGeom>
          <a:ln w="12700">
            <a:solidFill>
              <a:srgbClr val="66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895A528-0710-554B-3F57-F6A4AA8AFB2B}"/>
              </a:ext>
            </a:extLst>
          </p:cNvPr>
          <p:cNvCxnSpPr>
            <a:cxnSpLocks/>
          </p:cNvCxnSpPr>
          <p:nvPr/>
        </p:nvCxnSpPr>
        <p:spPr>
          <a:xfrm>
            <a:off x="2889836" y="4447173"/>
            <a:ext cx="2110589" cy="0"/>
          </a:xfrm>
          <a:prstGeom prst="line">
            <a:avLst/>
          </a:prstGeom>
          <a:ln w="12700">
            <a:solidFill>
              <a:srgbClr val="66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CDB04CC-21D2-23B6-724B-2032F424CAEB}"/>
              </a:ext>
            </a:extLst>
          </p:cNvPr>
          <p:cNvSpPr txBox="1"/>
          <p:nvPr/>
        </p:nvSpPr>
        <p:spPr>
          <a:xfrm>
            <a:off x="188464" y="4585573"/>
            <a:ext cx="21782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직렬화할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대상을 나열해 줍니다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여기서는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x, y, z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92C2A22-C4B1-9CED-862A-B0ABE7992B10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2366719" y="4472749"/>
            <a:ext cx="1533868" cy="31287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5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1D660E-318F-ACD8-9633-BDAA56EC5C18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8657479" y="2973320"/>
            <a:ext cx="344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message serialization for game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9FA2F1-5261-43E0-103B-5262A5A5AF3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2177563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787FF-AA69-9CE4-0D0A-0BAEE1FFC4D8}"/>
              </a:ext>
            </a:extLst>
          </p:cNvPr>
          <p:cNvSpPr txBox="1"/>
          <p:nvPr/>
        </p:nvSpPr>
        <p:spPr>
          <a:xfrm>
            <a:off x="2464853" y="1427275"/>
            <a:ext cx="7262295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가능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기본이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바이너리 데이터는 무엇이든 담을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버퍼에 이미지 데이터를 넣어서 직렬화 하십시요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FA83EF-E221-C3B2-13E4-24620587C1F0}"/>
              </a:ext>
            </a:extLst>
          </p:cNvPr>
          <p:cNvSpPr/>
          <p:nvPr/>
        </p:nvSpPr>
        <p:spPr>
          <a:xfrm>
            <a:off x="2352462" y="2700663"/>
            <a:ext cx="4309556" cy="142303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D6CA8A-6BC2-6F23-317E-0150621E2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11" y="2720841"/>
            <a:ext cx="3067478" cy="138131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718B939-A6E2-4283-315E-DA5EBBB9582F}"/>
              </a:ext>
            </a:extLst>
          </p:cNvPr>
          <p:cNvSpPr/>
          <p:nvPr/>
        </p:nvSpPr>
        <p:spPr>
          <a:xfrm>
            <a:off x="2352462" y="4189271"/>
            <a:ext cx="4309557" cy="2224777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6802299-B67C-D5DC-A308-41267BCEB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862" y="4212647"/>
            <a:ext cx="4153480" cy="21243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335AA03-7460-E039-93FF-22ABFF101657}"/>
              </a:ext>
            </a:extLst>
          </p:cNvPr>
          <p:cNvSpPr txBox="1"/>
          <p:nvPr/>
        </p:nvSpPr>
        <p:spPr>
          <a:xfrm>
            <a:off x="230449" y="3280479"/>
            <a:ext cx="20274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자체도 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가능합니다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A42DC88-C831-F472-05B6-240A8F6D4CA8}"/>
              </a:ext>
            </a:extLst>
          </p:cNvPr>
          <p:cNvCxnSpPr>
            <a:cxnSpLocks/>
          </p:cNvCxnSpPr>
          <p:nvPr/>
        </p:nvCxnSpPr>
        <p:spPr>
          <a:xfrm>
            <a:off x="2257910" y="3359884"/>
            <a:ext cx="402740" cy="5161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E21ECC5-2BAE-2CFB-5711-FC4932F78126}"/>
              </a:ext>
            </a:extLst>
          </p:cNvPr>
          <p:cNvSpPr txBox="1"/>
          <p:nvPr/>
        </p:nvSpPr>
        <p:spPr>
          <a:xfrm>
            <a:off x="143940" y="3508594"/>
            <a:ext cx="20274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image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배열이라도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간단히 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가능합니다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FCA694E-C613-B771-1BA5-372FC4D57DB5}"/>
              </a:ext>
            </a:extLst>
          </p:cNvPr>
          <p:cNvCxnSpPr>
            <a:cxnSpLocks/>
          </p:cNvCxnSpPr>
          <p:nvPr/>
        </p:nvCxnSpPr>
        <p:spPr>
          <a:xfrm flipV="1">
            <a:off x="2157441" y="3731021"/>
            <a:ext cx="503209" cy="24802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8C6B8DF-E5E1-5392-68A7-E35DFE2EBE30}"/>
              </a:ext>
            </a:extLst>
          </p:cNvPr>
          <p:cNvSpPr/>
          <p:nvPr/>
        </p:nvSpPr>
        <p:spPr>
          <a:xfrm>
            <a:off x="6745278" y="4153036"/>
            <a:ext cx="4309557" cy="226101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B81A797-67D7-842C-BFF7-09D6734402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040" y="4191642"/>
            <a:ext cx="3086531" cy="140989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F08ABAE-FED5-B7CA-01B7-6450E54023DA}"/>
              </a:ext>
            </a:extLst>
          </p:cNvPr>
          <p:cNvSpPr txBox="1"/>
          <p:nvPr/>
        </p:nvSpPr>
        <p:spPr>
          <a:xfrm>
            <a:off x="914400" y="5990414"/>
            <a:ext cx="11991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간단하게 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1168D81-7F24-7604-4ACC-97AEE9A3EC8C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113557" y="6113525"/>
            <a:ext cx="312143" cy="3226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6615DCB-CFF4-2E32-45FF-2947D4E2EA0A}"/>
              </a:ext>
            </a:extLst>
          </p:cNvPr>
          <p:cNvSpPr txBox="1"/>
          <p:nvPr/>
        </p:nvSpPr>
        <p:spPr>
          <a:xfrm>
            <a:off x="10278836" y="4473528"/>
            <a:ext cx="12499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D560A2E-2F20-ABFD-E22A-2FBBA34D0595}"/>
              </a:ext>
            </a:extLst>
          </p:cNvPr>
          <p:cNvCxnSpPr>
            <a:cxnSpLocks/>
          </p:cNvCxnSpPr>
          <p:nvPr/>
        </p:nvCxnSpPr>
        <p:spPr>
          <a:xfrm flipH="1">
            <a:off x="9818144" y="4715302"/>
            <a:ext cx="460692" cy="5156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467B0D1A-4C58-66F2-B8D8-5485DABB4743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6BF1D-12B6-F6BA-521C-DC2D80CECDC4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이미지 같은 바이너리 데이터의 직렬화도 가능합니까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471796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73055BB-88A7-0DF4-7749-E06949D9743B}"/>
              </a:ext>
            </a:extLst>
          </p:cNvPr>
          <p:cNvSpPr/>
          <p:nvPr/>
        </p:nvSpPr>
        <p:spPr>
          <a:xfrm>
            <a:off x="2240382" y="2536856"/>
            <a:ext cx="3283099" cy="3085413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861370-BF2B-96C5-B431-643C55BCCEA4}"/>
              </a:ext>
            </a:extLst>
          </p:cNvPr>
          <p:cNvSpPr txBox="1"/>
          <p:nvPr/>
        </p:nvSpPr>
        <p:spPr>
          <a:xfrm>
            <a:off x="2711450" y="1338039"/>
            <a:ext cx="67691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직렬화도 더 간단해 집니다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protobuf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객체의 직렬화도 지원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객체일 경우 자동적으로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수행해 줍니다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5F235-F537-87A5-BDDB-17FFA1BB6067}"/>
              </a:ext>
            </a:extLst>
          </p:cNvPr>
          <p:cNvSpPr txBox="1"/>
          <p:nvPr/>
        </p:nvSpPr>
        <p:spPr>
          <a:xfrm>
            <a:off x="4467742" y="1035929"/>
            <a:ext cx="3256517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함께 라면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648B13-A4AF-57A4-E86B-421BAD32A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564" y="2607196"/>
            <a:ext cx="3061262" cy="27337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461F06-E3C3-6B3F-6930-7B290C235D1F}"/>
              </a:ext>
            </a:extLst>
          </p:cNvPr>
          <p:cNvSpPr txBox="1"/>
          <p:nvPr/>
        </p:nvSpPr>
        <p:spPr>
          <a:xfrm>
            <a:off x="1053792" y="2797165"/>
            <a:ext cx="109173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r"/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생성한 클래스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SendA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5A54505-CEDA-64DD-6B49-25A81575A4D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145523" y="3074164"/>
            <a:ext cx="513265" cy="12311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5741DE-01CC-125B-D35A-B2D40EF0FC4E}"/>
              </a:ext>
            </a:extLst>
          </p:cNvPr>
          <p:cNvSpPr/>
          <p:nvPr/>
        </p:nvSpPr>
        <p:spPr>
          <a:xfrm>
            <a:off x="5743451" y="2536855"/>
            <a:ext cx="3075714" cy="162590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0FDB98B-67D6-ECAA-ADDD-535FBD43F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260" y="2607196"/>
            <a:ext cx="2557763" cy="14382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7014541-75A1-E940-7895-EA1A1445E80D}"/>
              </a:ext>
            </a:extLst>
          </p:cNvPr>
          <p:cNvSpPr txBox="1"/>
          <p:nvPr/>
        </p:nvSpPr>
        <p:spPr>
          <a:xfrm>
            <a:off x="7812140" y="2222145"/>
            <a:ext cx="28395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생성한 메시지 객체  클래스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552D805-B8A5-1DEC-CF5C-AE2D75CF238B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7003691" y="2345256"/>
            <a:ext cx="808449" cy="62119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D5A7DB8-1A3D-F229-69E4-10827F724CAF}"/>
              </a:ext>
            </a:extLst>
          </p:cNvPr>
          <p:cNvSpPr txBox="1"/>
          <p:nvPr/>
        </p:nvSpPr>
        <p:spPr>
          <a:xfrm>
            <a:off x="8934065" y="2713845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메시지 객체에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set_xxx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값을 설정합니다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217989C-1D22-1DFF-A652-C651378AF150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7203027" y="2913900"/>
            <a:ext cx="1731038" cy="16329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077A3D9-CF4F-E5EB-E067-2FCA285FBBA4}"/>
              </a:ext>
            </a:extLst>
          </p:cNvPr>
          <p:cNvSpPr/>
          <p:nvPr/>
        </p:nvSpPr>
        <p:spPr>
          <a:xfrm>
            <a:off x="5761991" y="4449436"/>
            <a:ext cx="3075714" cy="114566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6D5A5801-2B0F-4AE1-CA49-81E4022FCD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9260" y="4528970"/>
            <a:ext cx="3039905" cy="4083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47C6E8-A2A4-BB41-4457-59B1542A14AE}"/>
              </a:ext>
            </a:extLst>
          </p:cNvPr>
          <p:cNvSpPr txBox="1"/>
          <p:nvPr/>
        </p:nvSpPr>
        <p:spPr>
          <a:xfrm>
            <a:off x="8997255" y="3419922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객체일 경우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SerializeTo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직렬화 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29227BE-8122-16D2-5D23-79D8F2182E41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8194717" y="3516433"/>
            <a:ext cx="802538" cy="10354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B45DAE-E53D-18F1-52B5-22410D181E50}"/>
              </a:ext>
            </a:extLst>
          </p:cNvPr>
          <p:cNvSpPr txBox="1"/>
          <p:nvPr/>
        </p:nvSpPr>
        <p:spPr>
          <a:xfrm>
            <a:off x="8934065" y="4814208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객체일 경우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ParseFrom…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역직렬화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A1BE118-B255-24A1-C897-870B5A4F631F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8194717" y="4874911"/>
            <a:ext cx="739348" cy="13935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8654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8264D0-EC00-4351-0447-ECBCFA026052}"/>
              </a:ext>
            </a:extLst>
          </p:cNvPr>
          <p:cNvSpPr/>
          <p:nvPr/>
        </p:nvSpPr>
        <p:spPr>
          <a:xfrm>
            <a:off x="1228475" y="4825137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48D3358-EFE0-80FE-B372-4F7B05F20421}"/>
              </a:ext>
            </a:extLst>
          </p:cNvPr>
          <p:cNvSpPr/>
          <p:nvPr/>
        </p:nvSpPr>
        <p:spPr>
          <a:xfrm>
            <a:off x="1213902" y="4103417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17EF7AF-6465-AB73-B58B-A7DBAA93DF0D}"/>
              </a:ext>
            </a:extLst>
          </p:cNvPr>
          <p:cNvSpPr/>
          <p:nvPr/>
        </p:nvSpPr>
        <p:spPr>
          <a:xfrm>
            <a:off x="1228475" y="3675185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7B2307-CAD2-48F2-E59F-AA59F25B0B8E}"/>
              </a:ext>
            </a:extLst>
          </p:cNvPr>
          <p:cNvSpPr/>
          <p:nvPr/>
        </p:nvSpPr>
        <p:spPr>
          <a:xfrm>
            <a:off x="1690280" y="2744444"/>
            <a:ext cx="1066929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rgbClr val="0000FF"/>
                </a:solidFill>
              </a:rPr>
              <a:t>sSTORAGE_CAPACITY</a:t>
            </a:r>
            <a:endParaRPr lang="ko-KR" altLang="en-US" sz="600" dirty="0">
              <a:solidFill>
                <a:srgbClr val="0000FF"/>
              </a:solidFill>
            </a:endParaRPr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30D90958-1121-2BC7-7C20-7A83F1FEF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599" y="2449284"/>
            <a:ext cx="2193381" cy="108983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E9AC941-A600-126D-68F2-259F58A3CEAF}"/>
              </a:ext>
            </a:extLst>
          </p:cNvPr>
          <p:cNvSpPr/>
          <p:nvPr/>
        </p:nvSpPr>
        <p:spPr>
          <a:xfrm>
            <a:off x="5268673" y="2412338"/>
            <a:ext cx="5007570" cy="341389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24637665-A797-12D6-06B9-2302C8ADD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453" y="2431282"/>
            <a:ext cx="4258269" cy="2800741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B8BB7FB-9802-36E0-B4E0-80531E006CED}"/>
              </a:ext>
            </a:extLst>
          </p:cNvPr>
          <p:cNvCxnSpPr>
            <a:cxnSpLocks/>
          </p:cNvCxnSpPr>
          <p:nvPr/>
        </p:nvCxnSpPr>
        <p:spPr>
          <a:xfrm>
            <a:off x="4870652" y="3031584"/>
            <a:ext cx="681917" cy="4610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5B02A2B-1A1C-3456-2C23-155DB9742E48}"/>
              </a:ext>
            </a:extLst>
          </p:cNvPr>
          <p:cNvSpPr txBox="1"/>
          <p:nvPr/>
        </p:nvSpPr>
        <p:spPr>
          <a:xfrm>
            <a:off x="3263983" y="1023236"/>
            <a:ext cx="5664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rgbClr val="0C0C0C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아주 복잡한 데이터도 간단하게 직렬화</a:t>
            </a:r>
          </a:p>
        </p:txBody>
      </p:sp>
      <p:sp>
        <p:nvSpPr>
          <p:cNvPr id="75" name="폭발: 8pt 74">
            <a:extLst>
              <a:ext uri="{FF2B5EF4-FFF2-40B4-BE49-F238E27FC236}">
                <a16:creationId xmlns:a16="http://schemas.microsoft.com/office/drawing/2014/main" id="{89EAC032-413D-426C-3693-77D9C15AAAEF}"/>
              </a:ext>
            </a:extLst>
          </p:cNvPr>
          <p:cNvSpPr/>
          <p:nvPr/>
        </p:nvSpPr>
        <p:spPr>
          <a:xfrm>
            <a:off x="8841123" y="4785752"/>
            <a:ext cx="2345934" cy="1431562"/>
          </a:xfrm>
          <a:prstGeom prst="irregularSeal1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엄청 복잡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3D16C0A-C1FF-1180-7481-2A97A2C225E9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F7BE4A7-E159-EC2D-5AE8-3429C5E547A9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그림 104">
            <a:extLst>
              <a:ext uri="{FF2B5EF4-FFF2-40B4-BE49-F238E27FC236}">
                <a16:creationId xmlns:a16="http://schemas.microsoft.com/office/drawing/2014/main" id="{43A37D57-3558-BB76-48C9-E60F1C55B3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5462" y="3595533"/>
            <a:ext cx="2193381" cy="6888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EE0117C-7B2D-8ED9-5A61-493C0D5D2DD8}"/>
              </a:ext>
            </a:extLst>
          </p:cNvPr>
          <p:cNvCxnSpPr>
            <a:cxnSpLocks/>
          </p:cNvCxnSpPr>
          <p:nvPr/>
        </p:nvCxnSpPr>
        <p:spPr>
          <a:xfrm>
            <a:off x="4870652" y="3777245"/>
            <a:ext cx="681917" cy="66644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그림 106">
            <a:extLst>
              <a:ext uri="{FF2B5EF4-FFF2-40B4-BE49-F238E27FC236}">
                <a16:creationId xmlns:a16="http://schemas.microsoft.com/office/drawing/2014/main" id="{B2D95965-624C-83DB-8CD5-63F9EE83C8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9144" y="4397190"/>
            <a:ext cx="2193381" cy="74925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42F805E-8835-A607-CFFA-B318ED801A1B}"/>
              </a:ext>
            </a:extLst>
          </p:cNvPr>
          <p:cNvCxnSpPr>
            <a:cxnSpLocks/>
          </p:cNvCxnSpPr>
          <p:nvPr/>
        </p:nvCxnSpPr>
        <p:spPr>
          <a:xfrm>
            <a:off x="4870652" y="4618025"/>
            <a:ext cx="681917" cy="1485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579D7EEE-79C7-2579-2A9E-8BF8A694E62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0C8DF-18D8-8924-60E8-778147683355}"/>
              </a:ext>
            </a:extLst>
          </p:cNvPr>
          <p:cNvSpPr txBox="1"/>
          <p:nvPr/>
        </p:nvSpPr>
        <p:spPr>
          <a:xfrm>
            <a:off x="3469630" y="1993001"/>
            <a:ext cx="60684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이것을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정의해서 직렬화 하려면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..?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현실적으로 극한 쌩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노가다겠죠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FE001DB-3D9A-D93E-23D2-EABB75AA21E0}"/>
              </a:ext>
            </a:extLst>
          </p:cNvPr>
          <p:cNvCxnSpPr>
            <a:cxnSpLocks/>
          </p:cNvCxnSpPr>
          <p:nvPr/>
        </p:nvCxnSpPr>
        <p:spPr>
          <a:xfrm>
            <a:off x="2686428" y="2901604"/>
            <a:ext cx="33456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B9B9C6-6FA9-22FD-12DB-BB05578ABF78}"/>
              </a:ext>
            </a:extLst>
          </p:cNvPr>
          <p:cNvSpPr/>
          <p:nvPr/>
        </p:nvSpPr>
        <p:spPr>
          <a:xfrm>
            <a:off x="1588618" y="3876647"/>
            <a:ext cx="1066929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rgbClr val="0000FF"/>
                </a:solidFill>
              </a:rPr>
              <a:t>sINFO_WORLD_AREA</a:t>
            </a:r>
            <a:endParaRPr lang="ko-KR" altLang="en-US" sz="600" dirty="0">
              <a:solidFill>
                <a:srgbClr val="0000FF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B56521F-A65D-7A66-CC95-27FA1C37EF54}"/>
              </a:ext>
            </a:extLst>
          </p:cNvPr>
          <p:cNvCxnSpPr>
            <a:cxnSpLocks/>
          </p:cNvCxnSpPr>
          <p:nvPr/>
        </p:nvCxnSpPr>
        <p:spPr>
          <a:xfrm>
            <a:off x="2613318" y="4089258"/>
            <a:ext cx="33456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0089003-2CFA-6172-6389-4B89845B9B95}"/>
              </a:ext>
            </a:extLst>
          </p:cNvPr>
          <p:cNvCxnSpPr>
            <a:cxnSpLocks/>
          </p:cNvCxnSpPr>
          <p:nvPr/>
        </p:nvCxnSpPr>
        <p:spPr>
          <a:xfrm>
            <a:off x="1441045" y="3876647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7CA9E6D-7C15-2F51-04F7-B0CCDE837B64}"/>
              </a:ext>
            </a:extLst>
          </p:cNvPr>
          <p:cNvCxnSpPr>
            <a:cxnSpLocks/>
          </p:cNvCxnSpPr>
          <p:nvPr/>
        </p:nvCxnSpPr>
        <p:spPr>
          <a:xfrm flipV="1">
            <a:off x="1454177" y="4089258"/>
            <a:ext cx="250047" cy="16567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0E9108-67E5-F08B-9987-2028F5DBF7E1}"/>
              </a:ext>
            </a:extLst>
          </p:cNvPr>
          <p:cNvSpPr/>
          <p:nvPr/>
        </p:nvSpPr>
        <p:spPr>
          <a:xfrm>
            <a:off x="1592300" y="4782054"/>
            <a:ext cx="1066929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rgbClr val="0000FF"/>
                </a:solidFill>
              </a:rPr>
              <a:t>sINFO_WORLD_POINT</a:t>
            </a:r>
            <a:endParaRPr lang="ko-KR" altLang="en-US" sz="600" dirty="0">
              <a:solidFill>
                <a:srgbClr val="0000FF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C236C44-CCE2-F21E-B5A8-75367DC89F69}"/>
              </a:ext>
            </a:extLst>
          </p:cNvPr>
          <p:cNvCxnSpPr>
            <a:cxnSpLocks/>
          </p:cNvCxnSpPr>
          <p:nvPr/>
        </p:nvCxnSpPr>
        <p:spPr>
          <a:xfrm>
            <a:off x="2588448" y="4939214"/>
            <a:ext cx="33456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92CBEE1-663C-C74C-72E3-5E6F79E47DEF}"/>
              </a:ext>
            </a:extLst>
          </p:cNvPr>
          <p:cNvCxnSpPr>
            <a:cxnSpLocks/>
          </p:cNvCxnSpPr>
          <p:nvPr/>
        </p:nvCxnSpPr>
        <p:spPr>
          <a:xfrm>
            <a:off x="1452385" y="4915953"/>
            <a:ext cx="250047" cy="438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065F59A-C8B0-E83B-056E-A2648CF5345B}"/>
              </a:ext>
            </a:extLst>
          </p:cNvPr>
          <p:cNvSpPr txBox="1"/>
          <p:nvPr/>
        </p:nvSpPr>
        <p:spPr>
          <a:xfrm>
            <a:off x="3263983" y="1719200"/>
            <a:ext cx="64797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다중 계층 수천 개 데이터 수십 개 클래스로 구성된 엄청 복잡한 데이터 복합체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!!</a:t>
            </a:r>
            <a:endParaRPr lang="ko-KR" altLang="en-US" sz="1400" dirty="0">
              <a:solidFill>
                <a:srgbClr val="0C0C0C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64C29E-5DC1-8CF4-58D3-AB7AA07491C1}"/>
              </a:ext>
            </a:extLst>
          </p:cNvPr>
          <p:cNvSpPr/>
          <p:nvPr/>
        </p:nvSpPr>
        <p:spPr>
          <a:xfrm>
            <a:off x="850384" y="3457638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3ABD784-18DD-EFBB-F029-7A14CD1703E3}"/>
              </a:ext>
            </a:extLst>
          </p:cNvPr>
          <p:cNvCxnSpPr>
            <a:cxnSpLocks/>
          </p:cNvCxnSpPr>
          <p:nvPr/>
        </p:nvCxnSpPr>
        <p:spPr>
          <a:xfrm>
            <a:off x="1062954" y="3659100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FF893B9-265C-8925-2AFA-824DA11F4863}"/>
              </a:ext>
            </a:extLst>
          </p:cNvPr>
          <p:cNvSpPr/>
          <p:nvPr/>
        </p:nvSpPr>
        <p:spPr>
          <a:xfrm>
            <a:off x="479273" y="3233110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EF343EC-39C2-9A1D-5C73-F318D3A01719}"/>
              </a:ext>
            </a:extLst>
          </p:cNvPr>
          <p:cNvCxnSpPr>
            <a:cxnSpLocks/>
          </p:cNvCxnSpPr>
          <p:nvPr/>
        </p:nvCxnSpPr>
        <p:spPr>
          <a:xfrm>
            <a:off x="691843" y="3434572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ACD0F8-F3F3-4E7B-E510-3C7D63DF0AFF}"/>
              </a:ext>
            </a:extLst>
          </p:cNvPr>
          <p:cNvSpPr/>
          <p:nvPr/>
        </p:nvSpPr>
        <p:spPr>
          <a:xfrm>
            <a:off x="827113" y="4627978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F506AA0-FCB4-5585-EFB3-5D8E99713983}"/>
              </a:ext>
            </a:extLst>
          </p:cNvPr>
          <p:cNvCxnSpPr>
            <a:cxnSpLocks/>
          </p:cNvCxnSpPr>
          <p:nvPr/>
        </p:nvCxnSpPr>
        <p:spPr>
          <a:xfrm>
            <a:off x="1039683" y="4829440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폭발: 8pt 30">
            <a:extLst>
              <a:ext uri="{FF2B5EF4-FFF2-40B4-BE49-F238E27FC236}">
                <a16:creationId xmlns:a16="http://schemas.microsoft.com/office/drawing/2014/main" id="{BDF5B0BC-1C0B-5A33-A811-DCAE6344AFF8}"/>
              </a:ext>
            </a:extLst>
          </p:cNvPr>
          <p:cNvSpPr/>
          <p:nvPr/>
        </p:nvSpPr>
        <p:spPr>
          <a:xfrm>
            <a:off x="1056368" y="2788290"/>
            <a:ext cx="2957220" cy="1431562"/>
          </a:xfrm>
          <a:prstGeom prst="irregularSeal1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엄청 다단계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 안에 구조체 안에 구조체 안에 구조체도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...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가능</a:t>
            </a:r>
          </a:p>
        </p:txBody>
      </p:sp>
    </p:spTree>
    <p:extLst>
      <p:ext uri="{BB962C8B-B14F-4D97-AF65-F5344CB8AC3E}">
        <p14:creationId xmlns:p14="http://schemas.microsoft.com/office/powerpoint/2010/main" val="23516429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09AF958F-6551-7045-D2C6-527A3D406AF2}"/>
              </a:ext>
            </a:extLst>
          </p:cNvPr>
          <p:cNvSpPr/>
          <p:nvPr/>
        </p:nvSpPr>
        <p:spPr>
          <a:xfrm>
            <a:off x="1747084" y="3818923"/>
            <a:ext cx="4310741" cy="100887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3B48185-2709-C83B-5916-45178C46B044}"/>
              </a:ext>
            </a:extLst>
          </p:cNvPr>
          <p:cNvSpPr/>
          <p:nvPr/>
        </p:nvSpPr>
        <p:spPr>
          <a:xfrm>
            <a:off x="1770600" y="1942089"/>
            <a:ext cx="4287225" cy="135273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460A63-0161-4FEC-9FD1-F0D1202C7CCF}"/>
              </a:ext>
            </a:extLst>
          </p:cNvPr>
          <p:cNvSpPr txBox="1"/>
          <p:nvPr/>
        </p:nvSpPr>
        <p:spPr>
          <a:xfrm>
            <a:off x="4169746" y="981297"/>
            <a:ext cx="38525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하지만 </a:t>
            </a:r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면 간단합니다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7A2531-2959-474A-148F-D819F63B3EAB}"/>
              </a:ext>
            </a:extLst>
          </p:cNvPr>
          <p:cNvSpPr txBox="1"/>
          <p:nvPr/>
        </p:nvSpPr>
        <p:spPr>
          <a:xfrm>
            <a:off x="6393687" y="2041749"/>
            <a:ext cx="49410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한방에 직렬화 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1BDA41-C4E5-5CD5-6F02-72038E178F11}"/>
              </a:ext>
            </a:extLst>
          </p:cNvPr>
          <p:cNvSpPr txBox="1"/>
          <p:nvPr/>
        </p:nvSpPr>
        <p:spPr>
          <a:xfrm>
            <a:off x="6393687" y="2766668"/>
            <a:ext cx="22994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전송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~~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38DC5-D913-9260-8878-6FE738953E79}"/>
              </a:ext>
            </a:extLst>
          </p:cNvPr>
          <p:cNvSpPr txBox="1"/>
          <p:nvPr/>
        </p:nvSpPr>
        <p:spPr>
          <a:xfrm>
            <a:off x="6393687" y="4171288"/>
            <a:ext cx="43107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③ 역직렬화도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extract&lt;T&gt;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한방에 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22B338-2958-91B2-D816-0A9A275E7B42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FA9DE44-3317-AAA2-C91D-E3A81C510F92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0B4AA9AF-E965-5F01-D8E5-0491A38C24EE}"/>
              </a:ext>
            </a:extLst>
          </p:cNvPr>
          <p:cNvSpPr/>
          <p:nvPr/>
        </p:nvSpPr>
        <p:spPr>
          <a:xfrm>
            <a:off x="3548670" y="3426879"/>
            <a:ext cx="537029" cy="26230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83BD6C39-EFC5-22F4-9021-2A026B5F8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640" y="2042666"/>
            <a:ext cx="2572109" cy="106694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0626748-12DF-0293-0448-0518498E8EF0}"/>
              </a:ext>
            </a:extLst>
          </p:cNvPr>
          <p:cNvSpPr txBox="1"/>
          <p:nvPr/>
        </p:nvSpPr>
        <p:spPr>
          <a:xfrm>
            <a:off x="5829196" y="4607416"/>
            <a:ext cx="26636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참 쉽죠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81148E99-3C2A-ACF8-41C6-7DB598616E7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AEF0EC-9F73-6917-D6DC-FE04DF537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560" y="3912116"/>
            <a:ext cx="3205600" cy="64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494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8FF90A25-32B9-B74B-9AEF-9238D3E6D924}"/>
              </a:ext>
            </a:extLst>
          </p:cNvPr>
          <p:cNvSpPr/>
          <p:nvPr/>
        </p:nvSpPr>
        <p:spPr>
          <a:xfrm>
            <a:off x="2947832" y="3018351"/>
            <a:ext cx="2564454" cy="252188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1910695-3B29-7722-E02D-346700AA47AC}"/>
              </a:ext>
            </a:extLst>
          </p:cNvPr>
          <p:cNvSpPr/>
          <p:nvPr/>
        </p:nvSpPr>
        <p:spPr>
          <a:xfrm>
            <a:off x="6534792" y="3016095"/>
            <a:ext cx="2564454" cy="252188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2711449" y="1461549"/>
            <a:ext cx="84659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원하는 구조체는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생성자가 있으면 안됩니다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생성자를 이용해서 구현했기 때문에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…,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이런 경우에도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Ibuffer_seriazable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사용하면 가능합니다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09A4C00-BC26-A63F-7C36-43868378D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152" y="3079984"/>
            <a:ext cx="2419688" cy="163852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3C2867B-AE4C-070E-8A64-C0436D1B0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476" y="3077727"/>
            <a:ext cx="2257740" cy="183858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84B3FE1-3B47-A238-ACFB-EC7906C45CEC}"/>
              </a:ext>
            </a:extLst>
          </p:cNvPr>
          <p:cNvSpPr txBox="1"/>
          <p:nvPr/>
        </p:nvSpPr>
        <p:spPr>
          <a:xfrm>
            <a:off x="8239910" y="3381145"/>
            <a:ext cx="12882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생성자다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F9EC32-505C-5F1B-33E3-00BB8DBA5690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7667910" y="3504256"/>
            <a:ext cx="572000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3529279-3DD4-A83C-F150-6F6815C20B54}"/>
              </a:ext>
            </a:extLst>
          </p:cNvPr>
          <p:cNvSpPr txBox="1"/>
          <p:nvPr/>
        </p:nvSpPr>
        <p:spPr>
          <a:xfrm>
            <a:off x="4033838" y="2710574"/>
            <a:ext cx="9890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가능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FB8875-FA03-88DA-515B-071E053BD3D0}"/>
              </a:ext>
            </a:extLst>
          </p:cNvPr>
          <p:cNvSpPr txBox="1"/>
          <p:nvPr/>
        </p:nvSpPr>
        <p:spPr>
          <a:xfrm>
            <a:off x="7523176" y="2710574"/>
            <a:ext cx="9890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불가능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913620A4-EE06-A526-484A-CD391D894CF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62709-4677-621A-BB48-B7E328F8031E}"/>
              </a:ext>
            </a:extLst>
          </p:cNvPr>
          <p:cNvSpPr txBox="1"/>
          <p:nvPr/>
        </p:nvSpPr>
        <p:spPr>
          <a:xfrm>
            <a:off x="2033669" y="1002738"/>
            <a:ext cx="8124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제약 조건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94373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787FF-AA69-9CE4-0D0A-0BAEE1FFC4D8}"/>
              </a:ext>
            </a:extLst>
          </p:cNvPr>
          <p:cNvSpPr txBox="1"/>
          <p:nvPr/>
        </p:nvSpPr>
        <p:spPr>
          <a:xfrm>
            <a:off x="2285492" y="2912388"/>
            <a:ext cx="8596086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개수나 계층의 제한은 없습니다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메모리가 허락하는 한도까지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수십만 개 데이터로 구성된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500Mbyte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정도를 직렬화 후 전송하기도 했었습니다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구조체가 너무 다단으로 되어 있거나 해서 컴파일의 한계가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부딧칠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수는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웬만해서는 없는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경우겠지만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말입니다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7CC0D3-04E4-BB7B-B018-E62A9AAA8FD8}"/>
              </a:ext>
            </a:extLst>
          </p:cNvPr>
          <p:cNvSpPr txBox="1"/>
          <p:nvPr/>
        </p:nvSpPr>
        <p:spPr>
          <a:xfrm>
            <a:off x="2033668" y="2182450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최대 어디까지 직렬화 되는 </a:t>
            </a:r>
            <a:r>
              <a:rPr lang="ko-KR" altLang="en-US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거에요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079925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DD8483-789D-42F2-3735-92CBCAF45BF8}"/>
              </a:ext>
            </a:extLst>
          </p:cNvPr>
          <p:cNvSpPr txBox="1"/>
          <p:nvPr/>
        </p:nvSpPr>
        <p:spPr>
          <a:xfrm>
            <a:off x="2031241" y="1769583"/>
            <a:ext cx="8850818" cy="2600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버전은 </a:t>
            </a:r>
            <a:r>
              <a:rPr lang="en-US" altLang="ko-KR" sz="1400" dirty="0" err="1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.buffer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버전인 </a:t>
            </a:r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서로 호환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 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구현되어서 실시간 처리로 동작해서 압도적으로 빠르지는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최근 테스트 결과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버전과 비슷한 성능인 것 같더군요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JSON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비해서는 당연히 압도적으로 빠릅니다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구현 기술면에서 많은 차이를 보이므로 추후 따로 자세한 자료로 설명하겠습니다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E0557111-AEF6-357C-D579-9342D2322777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EA9BCD-3331-1474-3A7C-91CD787BFC84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C#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버전은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887485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8E508C-A631-1F00-172F-7D681839948D}"/>
              </a:ext>
            </a:extLst>
          </p:cNvPr>
          <p:cNvSpPr/>
          <p:nvPr/>
        </p:nvSpPr>
        <p:spPr>
          <a:xfrm>
            <a:off x="6549484" y="2944646"/>
            <a:ext cx="2892696" cy="193448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6757BD-6FDD-2424-4270-32627FDE1570}"/>
              </a:ext>
            </a:extLst>
          </p:cNvPr>
          <p:cNvSpPr/>
          <p:nvPr/>
        </p:nvSpPr>
        <p:spPr>
          <a:xfrm>
            <a:off x="3047407" y="2944646"/>
            <a:ext cx="2892696" cy="193448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DD8483-789D-42F2-3735-92CBCAF45BF8}"/>
              </a:ext>
            </a:extLst>
          </p:cNvPr>
          <p:cNvSpPr txBox="1"/>
          <p:nvPr/>
        </p:nvSpPr>
        <p:spPr>
          <a:xfrm>
            <a:off x="2173536" y="1833224"/>
            <a:ext cx="8255849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당연히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클래스 멤버 변수들의 종류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순서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구성만 동일하면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23959D8-837A-882E-A841-3010EAAFC00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6EF63-71CC-ED68-D3BE-65F46E4F7C54}"/>
              </a:ext>
            </a:extLst>
          </p:cNvPr>
          <p:cNvSpPr txBox="1"/>
          <p:nvPr/>
        </p:nvSpPr>
        <p:spPr>
          <a:xfrm>
            <a:off x="2963763" y="1301569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C++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→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C#,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C++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→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C#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간 메시지 교환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681A66B-6AED-44FF-784A-AE14F8C6C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554" y="3103445"/>
            <a:ext cx="2657846" cy="13527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A2B185-AB72-295B-3F9A-BEC28AE02819}"/>
              </a:ext>
            </a:extLst>
          </p:cNvPr>
          <p:cNvSpPr txBox="1"/>
          <p:nvPr/>
        </p:nvSpPr>
        <p:spPr>
          <a:xfrm>
            <a:off x="4240437" y="2656380"/>
            <a:ext cx="708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C++</a:t>
            </a:r>
            <a:endParaRPr lang="ko-KR" altLang="en-US" sz="14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9842713-4047-0224-9F28-9348420A6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8189" y="3043326"/>
            <a:ext cx="2553056" cy="16861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7592619-E948-3E6F-BBBA-7690380DA285}"/>
              </a:ext>
            </a:extLst>
          </p:cNvPr>
          <p:cNvSpPr txBox="1"/>
          <p:nvPr/>
        </p:nvSpPr>
        <p:spPr>
          <a:xfrm>
            <a:off x="7736330" y="2656380"/>
            <a:ext cx="708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C#</a:t>
            </a:r>
            <a:endParaRPr lang="ko-KR" altLang="en-US" sz="14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B6E2399-6939-B3CC-95D4-C13781E89259}"/>
              </a:ext>
            </a:extLst>
          </p:cNvPr>
          <p:cNvCxnSpPr>
            <a:cxnSpLocks/>
          </p:cNvCxnSpPr>
          <p:nvPr/>
        </p:nvCxnSpPr>
        <p:spPr>
          <a:xfrm>
            <a:off x="6046083" y="3779814"/>
            <a:ext cx="41591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0B6A058-D4BE-D224-27ED-0F993E6B0F64}"/>
              </a:ext>
            </a:extLst>
          </p:cNvPr>
          <p:cNvSpPr txBox="1"/>
          <p:nvPr/>
        </p:nvSpPr>
        <p:spPr>
          <a:xfrm>
            <a:off x="5998497" y="3846009"/>
            <a:ext cx="5509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호환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94B9CA-F7B0-9873-FA5A-BC711659E499}"/>
              </a:ext>
            </a:extLst>
          </p:cNvPr>
          <p:cNvSpPr txBox="1"/>
          <p:nvPr/>
        </p:nvSpPr>
        <p:spPr>
          <a:xfrm>
            <a:off x="2963763" y="4936159"/>
            <a:ext cx="418063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String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std::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wstring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과 호환된다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 std::vector&lt;T&gt;, std::list&lt;T&gt;t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List&lt;T&gt;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와 호환되며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 std::map&lt;K,V&gt;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Dictinary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&lt;K,V&gt;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와 호환됩니다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99774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DD8483-789D-42F2-3735-92CBCAF45BF8}"/>
              </a:ext>
            </a:extLst>
          </p:cNvPr>
          <p:cNvSpPr txBox="1"/>
          <p:nvPr/>
        </p:nvSpPr>
        <p:spPr>
          <a:xfrm>
            <a:off x="2476402" y="3003036"/>
            <a:ext cx="7239196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이거 지원 안 되면 아무 의미 없죠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unreal 3D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Include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하면 사용 가능하며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unity3D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버전인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CGDK.buffer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dll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파일을 복사만 해고 사용하시면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4A8EB8F0-B6C0-E6E7-C608-92CA7E7C6A6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95264-56DC-3C3D-6D05-36A7384E3D7F}"/>
              </a:ext>
            </a:extLst>
          </p:cNvPr>
          <p:cNvSpPr txBox="1"/>
          <p:nvPr/>
        </p:nvSpPr>
        <p:spPr>
          <a:xfrm>
            <a:off x="2963763" y="2327653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unreal 3D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와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unity 3D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도 사용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65521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6CD04F-2B4D-C862-39FE-90E20EDE58CF}"/>
              </a:ext>
            </a:extLst>
          </p:cNvPr>
          <p:cNvSpPr txBox="1"/>
          <p:nvPr/>
        </p:nvSpPr>
        <p:spPr>
          <a:xfrm>
            <a:off x="3966472" y="3916070"/>
            <a:ext cx="76979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장점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따로 작성할 필요 없어 관리가 쉽고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과정이 간단함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언어마다 개별 구현이 필요하다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F03451-69E9-B6E4-BCC0-C059B2A6B9FD}"/>
              </a:ext>
            </a:extLst>
          </p:cNvPr>
          <p:cNvSpPr txBox="1"/>
          <p:nvPr/>
        </p:nvSpPr>
        <p:spPr>
          <a:xfrm>
            <a:off x="1378580" y="2359106"/>
            <a:ext cx="2537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+ IDL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86EA59-1246-B277-34AF-BDF52EB69A84}"/>
              </a:ext>
            </a:extLst>
          </p:cNvPr>
          <p:cNvSpPr txBox="1"/>
          <p:nvPr/>
        </p:nvSpPr>
        <p:spPr>
          <a:xfrm>
            <a:off x="3966472" y="2275346"/>
            <a:ext cx="79905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장점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정의하면 컴파일만으로 다양한 언어에 사용 가능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작성을 따로 해야 해 관리가 힘들고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과정이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번거럽움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AE0F50-B57F-854F-9B73-5A1F98905193}"/>
              </a:ext>
            </a:extLst>
          </p:cNvPr>
          <p:cNvSpPr txBox="1"/>
          <p:nvPr/>
        </p:nvSpPr>
        <p:spPr>
          <a:xfrm>
            <a:off x="1370440" y="3860066"/>
            <a:ext cx="2537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schema·less</a:t>
            </a:r>
            <a:endParaRPr lang="en-US" altLang="ko-KR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AC9F766-BB16-2F5D-AA92-603B366D5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068" y="4741359"/>
            <a:ext cx="1176688" cy="1846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F05AB0-62B6-ECCD-520A-00AFB883E4F5}"/>
              </a:ext>
            </a:extLst>
          </p:cNvPr>
          <p:cNvSpPr txBox="1"/>
          <p:nvPr/>
        </p:nvSpPr>
        <p:spPr>
          <a:xfrm>
            <a:off x="5213964" y="4584193"/>
            <a:ext cx="1176688" cy="375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err="1">
                <a:solidFill>
                  <a:srgbClr val="00B0F0"/>
                </a:solidFill>
                <a:latin typeface="Segoe UI Variable Text Light" pitchFamily="2" charset="0"/>
                <a:ea typeface="HY신명조" panose="02030600000101010101" pitchFamily="18" charset="-127"/>
              </a:rPr>
              <a:t>Flexbuffers</a:t>
            </a:r>
            <a:endParaRPr lang="en-US" altLang="ko-KR" sz="1400" dirty="0">
              <a:solidFill>
                <a:srgbClr val="00B0F0"/>
              </a:solidFill>
              <a:latin typeface="Segoe UI Variable Text Light" pitchFamily="2" charset="0"/>
              <a:ea typeface="HY견명조" panose="02030600000101010101" pitchFamily="18" charset="-127"/>
            </a:endParaRPr>
          </a:p>
        </p:txBody>
      </p:sp>
      <p:pic>
        <p:nvPicPr>
          <p:cNvPr id="15" name="Picture 8" descr="What is JSON? The most important questions explained simply ✓">
            <a:extLst>
              <a:ext uri="{FF2B5EF4-FFF2-40B4-BE49-F238E27FC236}">
                <a16:creationId xmlns:a16="http://schemas.microsoft.com/office/drawing/2014/main" id="{B86C1A46-A87A-D179-88C7-6A99A4548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485" y="4635935"/>
            <a:ext cx="949274" cy="39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protobuf는 어떻게 사용해요?">
            <a:extLst>
              <a:ext uri="{FF2B5EF4-FFF2-40B4-BE49-F238E27FC236}">
                <a16:creationId xmlns:a16="http://schemas.microsoft.com/office/drawing/2014/main" id="{87691A8E-2171-EA69-EEC2-DB3B7C629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013" y="2979275"/>
            <a:ext cx="911525" cy="34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63DC43A6-7992-744D-D2B4-A252711D4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538" y="2916676"/>
            <a:ext cx="1000188" cy="56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2F2DB0F-859E-7AE5-B846-DEA531DC7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972" y="3058311"/>
            <a:ext cx="1176688" cy="1846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1EB249-DD56-3436-15A9-346277EC8557}"/>
              </a:ext>
            </a:extLst>
          </p:cNvPr>
          <p:cNvSpPr txBox="1"/>
          <p:nvPr/>
        </p:nvSpPr>
        <p:spPr>
          <a:xfrm>
            <a:off x="2963763" y="1437966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vs 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schemaless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674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3448928" y="1930225"/>
            <a:ext cx="5294145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대상이 되는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서버의 메시지의 목적과 특성을 먼저 파악할 필요가 있겠죠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가지 케이스로 구분하여 알아 봅시다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03C17-AFBF-8179-D9B3-7AC6C204C98D}"/>
              </a:ext>
            </a:extLst>
          </p:cNvPr>
          <p:cNvSpPr txBox="1"/>
          <p:nvPr/>
        </p:nvSpPr>
        <p:spPr>
          <a:xfrm>
            <a:off x="3145184" y="3480473"/>
            <a:ext cx="54286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첫째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실시간 동기화 메시지들의 특성은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C16A8-4C3D-8C0E-8126-1FC42F8ADA20}"/>
              </a:ext>
            </a:extLst>
          </p:cNvPr>
          <p:cNvSpPr txBox="1"/>
          <p:nvPr/>
        </p:nvSpPr>
        <p:spPr>
          <a:xfrm>
            <a:off x="2975965" y="4451613"/>
            <a:ext cx="57671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둘째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계정 데이터 메시지의 특성은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D376A4-CFA9-825B-EC09-05EC0BD7E959}"/>
              </a:ext>
            </a:extLst>
          </p:cNvPr>
          <p:cNvSpPr txBox="1"/>
          <p:nvPr/>
        </p:nvSpPr>
        <p:spPr>
          <a:xfrm>
            <a:off x="2033669" y="1330192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메시지들의 특성</a:t>
            </a:r>
          </a:p>
        </p:txBody>
      </p:sp>
    </p:spTree>
    <p:extLst>
      <p:ext uri="{BB962C8B-B14F-4D97-AF65-F5344CB8AC3E}">
        <p14:creationId xmlns:p14="http://schemas.microsoft.com/office/powerpoint/2010/main" val="37033897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DFAED-4A1B-8427-9AD9-9B39E4CD950A}"/>
              </a:ext>
            </a:extLst>
          </p:cNvPr>
          <p:cNvSpPr txBox="1"/>
          <p:nvPr/>
        </p:nvSpPr>
        <p:spPr>
          <a:xfrm>
            <a:off x="3786186" y="2009425"/>
            <a:ext cx="5045957" cy="338554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두가지 방식 모두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F7669-00E9-051C-FC08-625C5E8A00F4}"/>
              </a:ext>
            </a:extLst>
          </p:cNvPr>
          <p:cNvSpPr txBox="1"/>
          <p:nvPr/>
        </p:nvSpPr>
        <p:spPr>
          <a:xfrm>
            <a:off x="1751974" y="2766010"/>
            <a:ext cx="3559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+ IDL{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A083C-53E1-5084-B74B-B8ED57B714DF}"/>
              </a:ext>
            </a:extLst>
          </p:cNvPr>
          <p:cNvSpPr txBox="1"/>
          <p:nvPr/>
        </p:nvSpPr>
        <p:spPr>
          <a:xfrm>
            <a:off x="6519210" y="2766010"/>
            <a:ext cx="2537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schema·less</a:t>
            </a:r>
            <a:endParaRPr lang="en-US" altLang="ko-KR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704DC6-FB86-B1DE-F95E-AE784674B09D}"/>
              </a:ext>
            </a:extLst>
          </p:cNvPr>
          <p:cNvSpPr txBox="1"/>
          <p:nvPr/>
        </p:nvSpPr>
        <p:spPr>
          <a:xfrm>
            <a:off x="1973431" y="3218521"/>
            <a:ext cx="380839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따로 작성할 필요 없이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struct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바로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복잡한 메시지도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방식의 단점 극복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0B45B6-4E42-AAD3-A570-5761386FA740}"/>
              </a:ext>
            </a:extLst>
          </p:cNvPr>
          <p:cNvSpPr txBox="1"/>
          <p:nvPr/>
        </p:nvSpPr>
        <p:spPr>
          <a:xfrm>
            <a:off x="6754102" y="3218521"/>
            <a:ext cx="380839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extract&lt;T&gt;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없이 바로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가능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다양한 언어와 플랫폼 이식이 힘들다는 단점 극복 못함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C++, 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올인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96EF010-7D90-7512-BA36-62C61692C235}"/>
              </a:ext>
            </a:extLst>
          </p:cNvPr>
          <p:cNvCxnSpPr/>
          <p:nvPr/>
        </p:nvCxnSpPr>
        <p:spPr>
          <a:xfrm>
            <a:off x="6188871" y="2780298"/>
            <a:ext cx="0" cy="157145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693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05396" y="2720775"/>
            <a:ext cx="7751716" cy="2304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기본적으로 서버에서 사용하도록 개발된 겁이고 서버 개발에 사용하고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안정성은 아주 비중을 둬서 고려되고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 안전 처리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가변 데이터 유효성 확인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경계 확인 등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 Safe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제공하고 있지는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덕분에 분리 직렬화와 역직렬화도 가능하며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구조만 호환되면 서로간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964961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CGDK::buffer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의 안정성은 어떻습니까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146681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1881991" y="2488784"/>
            <a:ext cx="8569019" cy="2169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예외 안전 보장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(Basic Exception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Safty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Gaurantee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제공합니다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버퍼의 특성상 강한 예외 안전 보장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(Strong Exception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Safty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Gaurantee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까지 제공하면 너무 비효율적일 수 있는데 다가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2PC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처리 구조로 구현 시 직렬화 중 예외가 발생하면 할당 받은 버퍼를 통으로 해제하는 식으로 구현을 전제로 하기 때문에 기본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 안전 보장 만으로 충분하다고 판단 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D25571-3A4C-6F36-509C-F752A376FE7B}"/>
              </a:ext>
            </a:extLst>
          </p:cNvPr>
          <p:cNvSpPr txBox="1"/>
          <p:nvPr/>
        </p:nvSpPr>
        <p:spPr>
          <a:xfrm>
            <a:off x="2963763" y="1883989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안정성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: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예외 안전 보장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122609-0B5D-AA21-81B7-925EE4BC732F}"/>
              </a:ext>
            </a:extLst>
          </p:cNvPr>
          <p:cNvSpPr txBox="1"/>
          <p:nvPr/>
        </p:nvSpPr>
        <p:spPr>
          <a:xfrm>
            <a:off x="544288" y="6290994"/>
            <a:ext cx="568898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2PC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2-Phase Commit.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 안전 보장과 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rollback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처리를 위한 서버의 일반적인 구현 형태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543209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05396" y="2238869"/>
            <a:ext cx="7751716" cy="3031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포인터를 다루는 만큼 처리 시 꼼꼼히 메모리 경계 확인을 수행합니다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할당된 범위를 넘어 접근 시 예외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(Exception)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던집니다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문자열이나 가변 데이터 처리 시 잘못된 데이터는 치명적 문제를 일으킬 수 있으므로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꼼꼼한 검사를 통해 서버에서 사용 가능할 수준의 안정성을 제공합니다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잘못된 데이터나 범위가 넘어가는 접근이 있을 경우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Release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버전에서는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던져주고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Debug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버전에서는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'Assert'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함께 걸어 줍니다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이것은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#define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통해 옵션으로 조정할 수도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833230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안정성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: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경계 영역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12244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사용법은 간단합니까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DD9CFF-4705-5EBB-27F7-91B9C81ADC90}"/>
              </a:ext>
            </a:extLst>
          </p:cNvPr>
          <p:cNvSpPr txBox="1"/>
          <p:nvPr/>
        </p:nvSpPr>
        <p:spPr>
          <a:xfrm>
            <a:off x="1881991" y="1360158"/>
            <a:ext cx="6188859" cy="2304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매우 간단합니다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include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하면 바로 사용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100%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템플릿으로 작성되어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lib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dll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없습니다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dll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포함시키면 바로 사용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buffer_view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buffer,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shared_bufer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개의 클래스와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append, extract, front,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get_size_of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alloc_shared_buffer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 함수면 대부분의 작업들이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810E68-871B-1A36-A1F2-97084EDB62C0}"/>
              </a:ext>
            </a:extLst>
          </p:cNvPr>
          <p:cNvSpPr txBox="1"/>
          <p:nvPr/>
        </p:nvSpPr>
        <p:spPr>
          <a:xfrm>
            <a:off x="2072491" y="3823202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F1C311-47DA-13F9-504A-5FF896B35945}"/>
              </a:ext>
            </a:extLst>
          </p:cNvPr>
          <p:cNvSpPr txBox="1"/>
          <p:nvPr/>
        </p:nvSpPr>
        <p:spPr>
          <a:xfrm>
            <a:off x="2072491" y="4069520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 = </a:t>
            </a:r>
            <a:r>
              <a:rPr lang="en-US" altLang="ko-KR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C37F0A-B135-EAFD-86EE-7120964ECDB9}"/>
              </a:ext>
            </a:extLst>
          </p:cNvPr>
          <p:cNvSpPr txBox="1"/>
          <p:nvPr/>
        </p:nvSpPr>
        <p:spPr>
          <a:xfrm>
            <a:off x="2072491" y="4338657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front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오프셋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E5FEB-BAC9-16A4-0E84-FC9808B0B7DD}"/>
              </a:ext>
            </a:extLst>
          </p:cNvPr>
          <p:cNvSpPr txBox="1"/>
          <p:nvPr/>
        </p:nvSpPr>
        <p:spPr>
          <a:xfrm>
            <a:off x="2072491" y="4792456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get_size_of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8FF099-F261-A6B2-72FC-050D98A47DB4}"/>
              </a:ext>
            </a:extLst>
          </p:cNvPr>
          <p:cNvSpPr txBox="1"/>
          <p:nvPr/>
        </p:nvSpPr>
        <p:spPr>
          <a:xfrm>
            <a:off x="2072491" y="5082995"/>
            <a:ext cx="29440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크기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C6415-D8C9-EE98-710B-DB05E84822E0}"/>
              </a:ext>
            </a:extLst>
          </p:cNvPr>
          <p:cNvSpPr txBox="1"/>
          <p:nvPr/>
        </p:nvSpPr>
        <p:spPr>
          <a:xfrm>
            <a:off x="5330273" y="3803369"/>
            <a:ext cx="37756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써넣기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EA3D96-EF7F-8ED9-8546-79F2DE616A82}"/>
              </a:ext>
            </a:extLst>
          </p:cNvPr>
          <p:cNvSpPr txBox="1"/>
          <p:nvPr/>
        </p:nvSpPr>
        <p:spPr>
          <a:xfrm>
            <a:off x="5330273" y="4069519"/>
            <a:ext cx="419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역직렬화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빼내어 오기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7ACD97-1E35-F5B6-1A93-3F6B6D670723}"/>
              </a:ext>
            </a:extLst>
          </p:cNvPr>
          <p:cNvSpPr txBox="1"/>
          <p:nvPr/>
        </p:nvSpPr>
        <p:spPr>
          <a:xfrm>
            <a:off x="5330273" y="4326000"/>
            <a:ext cx="66839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피크함수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 처음에서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오프셋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만큼 떨어진 위치에서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얻어오기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extract&lt;T&gt;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처럼 빼내지 않고 읽어 내기만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A2B40-7269-75BD-6D60-CDA69B422512}"/>
              </a:ext>
            </a:extLst>
          </p:cNvPr>
          <p:cNvSpPr txBox="1"/>
          <p:nvPr/>
        </p:nvSpPr>
        <p:spPr>
          <a:xfrm>
            <a:off x="5330273" y="4813428"/>
            <a:ext cx="36930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시 크기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얻는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D59113-C364-7A1B-F1F0-F1CEF063DB70}"/>
              </a:ext>
            </a:extLst>
          </p:cNvPr>
          <p:cNvSpPr txBox="1"/>
          <p:nvPr/>
        </p:nvSpPr>
        <p:spPr>
          <a:xfrm>
            <a:off x="5330273" y="5103967"/>
            <a:ext cx="6115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버퍼 할당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크기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만큼의 메모리를 할당해서 버퍼를 생성해 준다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C058C247-B10C-50EC-A84F-B3CB676C580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0681487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969453-053B-E9C9-FB31-26CE821FE39F}"/>
              </a:ext>
            </a:extLst>
          </p:cNvPr>
          <p:cNvSpPr/>
          <p:nvPr/>
        </p:nvSpPr>
        <p:spPr>
          <a:xfrm>
            <a:off x="2922333" y="2663424"/>
            <a:ext cx="1080000" cy="39758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data_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E28BB7-5274-F7FC-C22E-D420EDF407AB}"/>
              </a:ext>
            </a:extLst>
          </p:cNvPr>
          <p:cNvSpPr/>
          <p:nvPr/>
        </p:nvSpPr>
        <p:spPr>
          <a:xfrm>
            <a:off x="4001966" y="2663424"/>
            <a:ext cx="1080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size_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62C7FE-DAF0-FC6E-54DA-FB0FE8B3072A}"/>
              </a:ext>
            </a:extLst>
          </p:cNvPr>
          <p:cNvSpPr/>
          <p:nvPr/>
        </p:nvSpPr>
        <p:spPr>
          <a:xfrm>
            <a:off x="2922333" y="4334676"/>
            <a:ext cx="1080000" cy="39758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data_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732A37-A5D2-B635-0913-2B68B1F74BA3}"/>
              </a:ext>
            </a:extLst>
          </p:cNvPr>
          <p:cNvSpPr txBox="1"/>
          <p:nvPr/>
        </p:nvSpPr>
        <p:spPr>
          <a:xfrm>
            <a:off x="741316" y="2649364"/>
            <a:ext cx="2355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buffer_view</a:t>
            </a:r>
            <a:endParaRPr lang="ko-KR" altLang="en-US" sz="14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630DA3-FE9C-430E-0490-E17E5A74E02D}"/>
              </a:ext>
            </a:extLst>
          </p:cNvPr>
          <p:cNvSpPr txBox="1"/>
          <p:nvPr/>
        </p:nvSpPr>
        <p:spPr>
          <a:xfrm>
            <a:off x="734057" y="3527476"/>
            <a:ext cx="2355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buffer</a:t>
            </a:r>
            <a:endParaRPr lang="ko-KR" altLang="en-US" sz="14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1F636E-55B4-13AF-B9E0-75ECC82BC9AD}"/>
              </a:ext>
            </a:extLst>
          </p:cNvPr>
          <p:cNvSpPr txBox="1"/>
          <p:nvPr/>
        </p:nvSpPr>
        <p:spPr>
          <a:xfrm>
            <a:off x="755829" y="4391078"/>
            <a:ext cx="2355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shared_buffer</a:t>
            </a:r>
            <a:endParaRPr lang="ko-KR" altLang="en-US" sz="14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96FA09-B13A-2D17-35F2-A625F304F1DA}"/>
              </a:ext>
            </a:extLst>
          </p:cNvPr>
          <p:cNvSpPr/>
          <p:nvPr/>
        </p:nvSpPr>
        <p:spPr>
          <a:xfrm>
            <a:off x="4001966" y="4334676"/>
            <a:ext cx="1080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size_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69DB62-7735-20D0-CC2E-887E4BEDFD3C}"/>
              </a:ext>
            </a:extLst>
          </p:cNvPr>
          <p:cNvSpPr/>
          <p:nvPr/>
        </p:nvSpPr>
        <p:spPr>
          <a:xfrm>
            <a:off x="2922333" y="3483480"/>
            <a:ext cx="1080000" cy="39758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data_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76D1A7-4226-D2AE-E0B3-A7F4297EEFD9}"/>
              </a:ext>
            </a:extLst>
          </p:cNvPr>
          <p:cNvSpPr/>
          <p:nvPr/>
        </p:nvSpPr>
        <p:spPr>
          <a:xfrm>
            <a:off x="4001966" y="3483480"/>
            <a:ext cx="1080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size_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DF5BB8-5F73-EDAD-A71C-B3A300354701}"/>
              </a:ext>
            </a:extLst>
          </p:cNvPr>
          <p:cNvSpPr/>
          <p:nvPr/>
        </p:nvSpPr>
        <p:spPr>
          <a:xfrm>
            <a:off x="5140022" y="3483480"/>
            <a:ext cx="1080000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lower bound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20A6C8-258A-84E2-7E5A-3F0B0B278C14}"/>
              </a:ext>
            </a:extLst>
          </p:cNvPr>
          <p:cNvSpPr/>
          <p:nvPr/>
        </p:nvSpPr>
        <p:spPr>
          <a:xfrm>
            <a:off x="6200690" y="3483480"/>
            <a:ext cx="1099332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upper bound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C0ADB1-EA2C-BFA0-AF2C-B5E660101C8A}"/>
              </a:ext>
            </a:extLst>
          </p:cNvPr>
          <p:cNvSpPr/>
          <p:nvPr/>
        </p:nvSpPr>
        <p:spPr>
          <a:xfrm>
            <a:off x="5140022" y="3483480"/>
            <a:ext cx="2160000" cy="397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F358CC-E515-0F1E-61DF-1294EA4B4862}"/>
              </a:ext>
            </a:extLst>
          </p:cNvPr>
          <p:cNvSpPr/>
          <p:nvPr/>
        </p:nvSpPr>
        <p:spPr>
          <a:xfrm>
            <a:off x="5140022" y="4334676"/>
            <a:ext cx="1080000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lower bound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E6B5F3-AEA7-97D0-1A28-A2002B5DAD73}"/>
              </a:ext>
            </a:extLst>
          </p:cNvPr>
          <p:cNvSpPr/>
          <p:nvPr/>
        </p:nvSpPr>
        <p:spPr>
          <a:xfrm>
            <a:off x="6200689" y="4334676"/>
            <a:ext cx="1099333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upper </a:t>
            </a:r>
            <a:r>
              <a:rPr lang="en-US" altLang="ko-KR" sz="1100" dirty="0" err="1">
                <a:solidFill>
                  <a:schemeClr val="tx1"/>
                </a:solidFill>
              </a:rPr>
              <a:t>ounnd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541D21-6223-A556-B907-E4CA420CCFCC}"/>
              </a:ext>
            </a:extLst>
          </p:cNvPr>
          <p:cNvSpPr/>
          <p:nvPr/>
        </p:nvSpPr>
        <p:spPr>
          <a:xfrm>
            <a:off x="5140023" y="4334676"/>
            <a:ext cx="2160000" cy="397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A0034A-AFAA-88ED-A09E-FCA2532EF82C}"/>
              </a:ext>
            </a:extLst>
          </p:cNvPr>
          <p:cNvSpPr/>
          <p:nvPr/>
        </p:nvSpPr>
        <p:spPr>
          <a:xfrm>
            <a:off x="7346003" y="4334676"/>
            <a:ext cx="1358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original buffer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A5E56A-183D-3691-9C52-A6568BAEA642}"/>
              </a:ext>
            </a:extLst>
          </p:cNvPr>
          <p:cNvSpPr/>
          <p:nvPr/>
        </p:nvSpPr>
        <p:spPr>
          <a:xfrm>
            <a:off x="7416358" y="4732259"/>
            <a:ext cx="13580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4472C4"/>
                </a:solidFill>
                <a:ea typeface="HY신명조" panose="02030600000101010101" pitchFamily="18" charset="-127"/>
              </a:rPr>
              <a:t>smart pointer</a:t>
            </a:r>
            <a:endParaRPr lang="ko-KR" altLang="en-US" sz="1400" b="1" dirty="0">
              <a:solidFill>
                <a:srgbClr val="4472C4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A4218D7-9CE3-4CB8-677C-74F2C86A8C14}"/>
              </a:ext>
            </a:extLst>
          </p:cNvPr>
          <p:cNvSpPr/>
          <p:nvPr/>
        </p:nvSpPr>
        <p:spPr>
          <a:xfrm>
            <a:off x="7416358" y="5013716"/>
            <a:ext cx="188865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rgbClr val="4472C4"/>
                </a:solidFill>
              </a:rPr>
              <a:t>std::</a:t>
            </a:r>
            <a:r>
              <a:rPr lang="en-US" altLang="ko-KR" sz="1000" dirty="0" err="1">
                <a:solidFill>
                  <a:srgbClr val="4472C4"/>
                </a:solidFill>
              </a:rPr>
              <a:t>shared_ptr</a:t>
            </a:r>
            <a:r>
              <a:rPr lang="en-US" altLang="ko-KR" sz="1000" dirty="0">
                <a:solidFill>
                  <a:srgbClr val="4472C4"/>
                </a:solidFill>
              </a:rPr>
              <a:t>&lt;</a:t>
            </a:r>
            <a:r>
              <a:rPr lang="en-US" altLang="ko-KR" sz="1000" dirty="0" err="1">
                <a:solidFill>
                  <a:srgbClr val="4472C4"/>
                </a:solidFill>
              </a:rPr>
              <a:t>Imemory</a:t>
            </a:r>
            <a:r>
              <a:rPr lang="en-US" altLang="ko-KR" sz="1000" dirty="0">
                <a:solidFill>
                  <a:srgbClr val="4472C4"/>
                </a:solidFill>
              </a:rPr>
              <a:t>&gt; or</a:t>
            </a:r>
            <a:br>
              <a:rPr lang="en-US" altLang="ko-KR" sz="1000" dirty="0">
                <a:solidFill>
                  <a:srgbClr val="4472C4"/>
                </a:solidFill>
              </a:rPr>
            </a:br>
            <a:r>
              <a:rPr lang="en-US" altLang="ko-KR" sz="1000" dirty="0">
                <a:solidFill>
                  <a:srgbClr val="4472C4"/>
                </a:solidFill>
              </a:rPr>
              <a:t>CGDK::</a:t>
            </a:r>
            <a:r>
              <a:rPr lang="en-US" altLang="ko-KR" sz="1000" dirty="0" err="1">
                <a:solidFill>
                  <a:srgbClr val="4472C4"/>
                </a:solidFill>
              </a:rPr>
              <a:t>object_ptr</a:t>
            </a:r>
            <a:r>
              <a:rPr lang="en-US" altLang="ko-KR" sz="1000" dirty="0">
                <a:solidFill>
                  <a:srgbClr val="4472C4"/>
                </a:solidFill>
              </a:rPr>
              <a:t>&lt;</a:t>
            </a:r>
            <a:r>
              <a:rPr lang="en-US" altLang="ko-KR" sz="1000" dirty="0" err="1">
                <a:solidFill>
                  <a:srgbClr val="4472C4"/>
                </a:solidFill>
              </a:rPr>
              <a:t>Imemory</a:t>
            </a:r>
            <a:r>
              <a:rPr lang="en-US" altLang="ko-KR" sz="1000" dirty="0">
                <a:solidFill>
                  <a:srgbClr val="4472C4"/>
                </a:solidFill>
              </a:rPr>
              <a:t>&gt;</a:t>
            </a:r>
            <a:endParaRPr lang="ko-KR" altLang="en-US" sz="1000" dirty="0">
              <a:solidFill>
                <a:srgbClr val="4472C4"/>
              </a:solidFill>
            </a:endParaRPr>
          </a:p>
          <a:p>
            <a:endParaRPr lang="ko-KR" altLang="en-US" sz="1000" dirty="0">
              <a:solidFill>
                <a:srgbClr val="4472C4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8F1CA1-9D27-3834-F667-8BE41A561CCA}"/>
              </a:ext>
            </a:extLst>
          </p:cNvPr>
          <p:cNvSpPr txBox="1"/>
          <p:nvPr/>
        </p:nvSpPr>
        <p:spPr>
          <a:xfrm>
            <a:off x="2963763" y="118407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3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종류의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buffer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6F6F71-B7AE-BAD0-30C6-4BACB6687321}"/>
              </a:ext>
            </a:extLst>
          </p:cNvPr>
          <p:cNvSpPr txBox="1"/>
          <p:nvPr/>
        </p:nvSpPr>
        <p:spPr>
          <a:xfrm>
            <a:off x="5277522" y="2599342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data_, size_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두개의 변수만 존재함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읽어내기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front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읽기와 </a:t>
            </a:r>
            <a:r>
              <a:rPr lang="ko-KR" altLang="en-US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덥어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쓰기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02B07A-D92B-61CF-2AE3-B2042FD7D5A1}"/>
              </a:ext>
            </a:extLst>
          </p:cNvPr>
          <p:cNvSpPr txBox="1"/>
          <p:nvPr/>
        </p:nvSpPr>
        <p:spPr>
          <a:xfrm>
            <a:off x="7416358" y="3496699"/>
            <a:ext cx="2762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buffer_view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+ </a:t>
            </a:r>
            <a:r>
              <a:rPr lang="ko-KR" altLang="en-US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경계 정보 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bound_info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en-US" altLang="ko-KR" sz="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써넣기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)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기능 추가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DCBDCE-95C2-D920-AA38-406E8F178E54}"/>
              </a:ext>
            </a:extLst>
          </p:cNvPr>
          <p:cNvSpPr txBox="1"/>
          <p:nvPr/>
        </p:nvSpPr>
        <p:spPr>
          <a:xfrm>
            <a:off x="8811131" y="4116710"/>
            <a:ext cx="27350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+ </a:t>
            </a:r>
            <a:r>
              <a:rPr lang="ko-KR" altLang="en-US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스마터</a:t>
            </a:r>
            <a:r>
              <a:rPr lang="ko-KR" altLang="en-US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포인터</a:t>
            </a:r>
            <a:endParaRPr lang="en-US" altLang="ko-KR" sz="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버퍼의 동적 할당 및 공유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할당된 버퍼는 스마트 포인터로 관리합니다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(SIZE)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함수와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함수로 할당 가능합니다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74DDFD-C6F6-5F50-9E16-E57300A67B5D}"/>
              </a:ext>
            </a:extLst>
          </p:cNvPr>
          <p:cNvSpPr txBox="1"/>
          <p:nvPr/>
        </p:nvSpPr>
        <p:spPr>
          <a:xfrm>
            <a:off x="2324830" y="1709067"/>
            <a:ext cx="88154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경계 영역 정보의 유무와 원본 버퍼의 관리 기능에 따라 기능을 달리하는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종의 버퍼 클래스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D294A6C-D21B-3088-30BC-76D98C15C173}"/>
              </a:ext>
            </a:extLst>
          </p:cNvPr>
          <p:cNvCxnSpPr>
            <a:endCxn id="10" idx="2"/>
          </p:cNvCxnSpPr>
          <p:nvPr/>
        </p:nvCxnSpPr>
        <p:spPr>
          <a:xfrm flipV="1">
            <a:off x="1911651" y="2957141"/>
            <a:ext cx="7260" cy="47185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356429C-13B9-CF2F-C26D-E02A87B6BCE6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933424" y="3895469"/>
            <a:ext cx="0" cy="49560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088B56A-C2F9-36B1-BBF2-CFE92B1BC900}"/>
              </a:ext>
            </a:extLst>
          </p:cNvPr>
          <p:cNvSpPr txBox="1"/>
          <p:nvPr/>
        </p:nvSpPr>
        <p:spPr>
          <a:xfrm>
            <a:off x="1515878" y="309515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상속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55F57A-098D-5EF9-1376-1DD6C78C82D0}"/>
              </a:ext>
            </a:extLst>
          </p:cNvPr>
          <p:cNvSpPr txBox="1"/>
          <p:nvPr/>
        </p:nvSpPr>
        <p:spPr>
          <a:xfrm>
            <a:off x="1515878" y="403631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상속</a:t>
            </a:r>
          </a:p>
        </p:txBody>
      </p:sp>
    </p:spTree>
    <p:extLst>
      <p:ext uri="{BB962C8B-B14F-4D97-AF65-F5344CB8AC3E}">
        <p14:creationId xmlns:p14="http://schemas.microsoft.com/office/powerpoint/2010/main" val="42094962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26E04-0941-C92D-5B9E-0F2D0A11D750}"/>
              </a:ext>
            </a:extLst>
          </p:cNvPr>
          <p:cNvSpPr txBox="1"/>
          <p:nvPr/>
        </p:nvSpPr>
        <p:spPr>
          <a:xfrm>
            <a:off x="3383349" y="2710188"/>
            <a:ext cx="6669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GitHub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C6F43-C2BC-B61F-4BAE-8B83FAF9DB4A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247E0C-B6AE-F519-A326-3DC0E229C1B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718B1A8D-A771-5471-D26B-D1DD269AB92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FD66BA-9B2E-FF66-B127-98803D6F1C30}"/>
              </a:ext>
            </a:extLst>
          </p:cNvPr>
          <p:cNvSpPr txBox="1"/>
          <p:nvPr/>
        </p:nvSpPr>
        <p:spPr>
          <a:xfrm>
            <a:off x="3545328" y="3118621"/>
            <a:ext cx="5593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hlinkClick r:id="rId3"/>
              </a:rPr>
              <a:t>CGLabs</a:t>
            </a:r>
            <a:r>
              <a:rPr lang="en-US" altLang="ko-KR" sz="1400" dirty="0">
                <a:hlinkClick r:id="rId3"/>
              </a:rPr>
              <a:t>/</a:t>
            </a:r>
            <a:r>
              <a:rPr lang="en-US" altLang="ko-KR" sz="1400" dirty="0" err="1">
                <a:hlinkClick r:id="rId3"/>
              </a:rPr>
              <a:t>CGDK.buffer</a:t>
            </a:r>
            <a:r>
              <a:rPr lang="en-US" altLang="ko-KR" sz="1400" dirty="0">
                <a:hlinkClick r:id="rId3"/>
              </a:rPr>
              <a:t>: Buffer system for message serialization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2972D3-7577-D5D2-9FA9-80E360F8D95B}"/>
              </a:ext>
            </a:extLst>
          </p:cNvPr>
          <p:cNvSpPr txBox="1"/>
          <p:nvPr/>
        </p:nvSpPr>
        <p:spPr>
          <a:xfrm>
            <a:off x="3387160" y="3650095"/>
            <a:ext cx="60945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e-mail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hlinkClick r:id="rId4"/>
              </a:rPr>
              <a:t>sangducks@gmail.com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sangduck@cgcii.co.kr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FEBD6-CC21-49B4-B005-6964FA5D94BA}"/>
              </a:ext>
            </a:extLst>
          </p:cNvPr>
          <p:cNvSpPr txBox="1"/>
          <p:nvPr/>
        </p:nvSpPr>
        <p:spPr>
          <a:xfrm>
            <a:off x="2963763" y="1476074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어디서 구할 수 있나요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E99781-697D-68F8-AB00-71A14BB7A988}"/>
              </a:ext>
            </a:extLst>
          </p:cNvPr>
          <p:cNvSpPr txBox="1"/>
          <p:nvPr/>
        </p:nvSpPr>
        <p:spPr>
          <a:xfrm>
            <a:off x="3802217" y="2001881"/>
            <a:ext cx="45875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Github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 구할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49631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26E04-0941-C92D-5B9E-0F2D0A11D750}"/>
              </a:ext>
            </a:extLst>
          </p:cNvPr>
          <p:cNvSpPr txBox="1"/>
          <p:nvPr/>
        </p:nvSpPr>
        <p:spPr>
          <a:xfrm>
            <a:off x="3802216" y="1757576"/>
            <a:ext cx="518123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project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내에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tutorial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참고하세요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좀 더 다양한 활용법과 방법 예제가 소개되어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수많은 기능과 함수들이 존재하지만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3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함수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5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정도만 알면 웬만큼 쓸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C6F43-C2BC-B61F-4BAE-8B83FAF9DB4A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247E0C-B6AE-F519-A326-3DC0E229C1B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718B1A8D-A771-5471-D26B-D1DD269AB92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62C038-230A-6C8F-36F7-93D853A70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032" y="2865501"/>
            <a:ext cx="4439269" cy="253876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455226-2A16-A3AB-86EA-D937EAD6E6A7}"/>
              </a:ext>
            </a:extLst>
          </p:cNvPr>
          <p:cNvSpPr txBox="1"/>
          <p:nvPr/>
        </p:nvSpPr>
        <p:spPr>
          <a:xfrm>
            <a:off x="3946650" y="5404268"/>
            <a:ext cx="40630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(tutorial 4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1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시간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Cut~)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CDE54-B93F-3BE8-4A05-F19733981194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사용법은 어떻게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0732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26E04-0941-C92D-5B9E-0F2D0A11D750}"/>
              </a:ext>
            </a:extLst>
          </p:cNvPr>
          <p:cNvSpPr txBox="1"/>
          <p:nvPr/>
        </p:nvSpPr>
        <p:spPr>
          <a:xfrm>
            <a:off x="3613025" y="1585780"/>
            <a:ext cx="521267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MIT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License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상업용이든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뭐든 써 주시는 것만으로도 감사하고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사용했다고 표시를 해 주셔도 더더욱 감사할 따름이겠습니다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C6F43-C2BC-B61F-4BAE-8B83FAF9DB4A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247E0C-B6AE-F519-A326-3DC0E229C1B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718B1A8D-A771-5471-D26B-D1DD269AB92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8160C6E-0B44-6EF3-8EDD-94947B11B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370" y="2386417"/>
            <a:ext cx="4901260" cy="36404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B171FA-E3A6-6129-97F7-BB809339929F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라이선스는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03474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DE1A92-CBF2-EB25-C1D0-5F6313AA8818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EF35D48-D105-FC22-C12D-ACAB4CCA9AD2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50D72A2-D7CF-319E-2CEA-2C88D355705C}"/>
              </a:ext>
            </a:extLst>
          </p:cNvPr>
          <p:cNvSpPr txBox="1"/>
          <p:nvPr/>
        </p:nvSpPr>
        <p:spPr>
          <a:xfrm>
            <a:off x="4630798" y="1476846"/>
            <a:ext cx="328765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Q </a:t>
            </a:r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&amp;</a:t>
            </a:r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3608B-B6B0-EBDB-A391-7B6D11033394}"/>
              </a:ext>
            </a:extLst>
          </p:cNvPr>
          <p:cNvSpPr txBox="1"/>
          <p:nvPr/>
        </p:nvSpPr>
        <p:spPr>
          <a:xfrm>
            <a:off x="2941534" y="4608840"/>
            <a:ext cx="60945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GitHub</a:t>
            </a:r>
          </a:p>
          <a:p>
            <a:r>
              <a:rPr lang="en-US" altLang="ko-KR" sz="1400" dirty="0" err="1">
                <a:hlinkClick r:id="rId3"/>
              </a:rPr>
              <a:t>CGLabs</a:t>
            </a:r>
            <a:r>
              <a:rPr lang="en-US" altLang="ko-KR" sz="1400" dirty="0">
                <a:hlinkClick r:id="rId3"/>
              </a:rPr>
              <a:t>/</a:t>
            </a:r>
            <a:r>
              <a:rPr lang="en-US" altLang="ko-KR" sz="1400" dirty="0" err="1">
                <a:hlinkClick r:id="rId3"/>
              </a:rPr>
              <a:t>CGDK.buffer</a:t>
            </a:r>
            <a:r>
              <a:rPr lang="en-US" altLang="ko-KR" sz="1400" dirty="0">
                <a:hlinkClick r:id="rId3"/>
              </a:rPr>
              <a:t>: Buffer system for message serialization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FA4CC-CCEF-442A-7990-4D61703B93CF}"/>
              </a:ext>
            </a:extLst>
          </p:cNvPr>
          <p:cNvSpPr txBox="1"/>
          <p:nvPr/>
        </p:nvSpPr>
        <p:spPr>
          <a:xfrm>
            <a:off x="2941534" y="5194211"/>
            <a:ext cx="60945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Email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hlinkClick r:id="rId4"/>
              </a:rPr>
              <a:t>sangducks@gmail.com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sangduck@cgcii.co.kr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2399291D-FE17-9E45-344E-7393AC96DB1D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823275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2033669" y="1596050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첫째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실시간 동기화 메시지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A628CD-CE7B-977D-73CD-B96CB27A8184}"/>
              </a:ext>
            </a:extLst>
          </p:cNvPr>
          <p:cNvSpPr txBox="1"/>
          <p:nvPr/>
        </p:nvSpPr>
        <p:spPr>
          <a:xfrm>
            <a:off x="3276098" y="2637910"/>
            <a:ext cx="5639805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플레이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동기화를 위해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클라간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혹은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클라와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서버 간에 주고 받는 메시지들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6DB7E2-A277-BE5E-CDF3-132E787B9064}"/>
              </a:ext>
            </a:extLst>
          </p:cNvPr>
          <p:cNvSpPr txBox="1"/>
          <p:nvPr/>
        </p:nvSpPr>
        <p:spPr>
          <a:xfrm>
            <a:off x="2928174" y="3441254"/>
            <a:ext cx="6815584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게임의 장르와 채택한 네트워킹 시스템에 따라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천차만별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69416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F652E2-88F6-1E14-E657-FECF0BB626F6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10597039" y="2934970"/>
            <a:ext cx="1398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comparison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6685F4-9982-3201-9274-D84B0C8636D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1860425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 descr="protobuf는 어떻게 사용해요?">
            <a:extLst>
              <a:ext uri="{FF2B5EF4-FFF2-40B4-BE49-F238E27FC236}">
                <a16:creationId xmlns:a16="http://schemas.microsoft.com/office/drawing/2014/main" id="{80519DE8-C332-B69C-D731-E1F5EE5EF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242" y="1551644"/>
            <a:ext cx="1312407" cy="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C7923BC0-0FB4-3499-E653-561E2C2FC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680" y="2034412"/>
            <a:ext cx="1367355" cy="7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What is JSON? The most important questions explained simply ✓">
            <a:extLst>
              <a:ext uri="{FF2B5EF4-FFF2-40B4-BE49-F238E27FC236}">
                <a16:creationId xmlns:a16="http://schemas.microsoft.com/office/drawing/2014/main" id="{3BACA44B-D7A7-16C7-0454-183CAFEB3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213" y="4105790"/>
            <a:ext cx="949274" cy="39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59E9AA-E2D6-4149-6B9C-A3780CFDE3CE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3BCC331-F2BF-5EEF-54B4-080721865B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D2A61645-614B-5645-48F5-D8FB135E67E5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53BFA0-3E0D-4398-010A-3F94A9E0B586}"/>
              </a:ext>
            </a:extLst>
          </p:cNvPr>
          <p:cNvSpPr txBox="1"/>
          <p:nvPr/>
        </p:nvSpPr>
        <p:spPr>
          <a:xfrm>
            <a:off x="3448928" y="4974563"/>
            <a:ext cx="5294145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대혼돈의 직렬화 라이브러리 시대에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과연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게임에 최적인 직렬화 라이브러리는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</a:p>
        </p:txBody>
      </p:sp>
      <p:pic>
        <p:nvPicPr>
          <p:cNvPr id="1026" name="Picture 2" descr="MessagePack - Android SDK statistics">
            <a:extLst>
              <a:ext uri="{FF2B5EF4-FFF2-40B4-BE49-F238E27FC236}">
                <a16:creationId xmlns:a16="http://schemas.microsoft.com/office/drawing/2014/main" id="{FBB09952-0E06-0875-BB83-025E62DD2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952" y="2322844"/>
            <a:ext cx="960261" cy="30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afka 메시지에 스키마를 정의해 보자 : Apache Avro | by Joon | Medium">
            <a:extLst>
              <a:ext uri="{FF2B5EF4-FFF2-40B4-BE49-F238E27FC236}">
                <a16:creationId xmlns:a16="http://schemas.microsoft.com/office/drawing/2014/main" id="{C3199865-1D18-492C-7272-116C7CC62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952" y="3887910"/>
            <a:ext cx="543460" cy="54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Xml 파일 형식 기호 - 무료 상호 작용개 아이콘">
            <a:extLst>
              <a:ext uri="{FF2B5EF4-FFF2-40B4-BE49-F238E27FC236}">
                <a16:creationId xmlns:a16="http://schemas.microsoft.com/office/drawing/2014/main" id="{3FE895B0-B68F-3982-AE6B-28E5FAB46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330" y="4245487"/>
            <a:ext cx="304483" cy="30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3CEB1C-E71D-D3FC-51DF-3C50056F66DB}"/>
              </a:ext>
            </a:extLst>
          </p:cNvPr>
          <p:cNvSpPr txBox="1"/>
          <p:nvPr/>
        </p:nvSpPr>
        <p:spPr>
          <a:xfrm>
            <a:off x="8673058" y="4549970"/>
            <a:ext cx="2164477" cy="432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설마 이걸 메시지 직렬화에 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쓰려는 게임은 없겠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…?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6662435-8B4C-9B6E-5A64-0482BD0DCA19}"/>
              </a:ext>
            </a:extLst>
          </p:cNvPr>
          <p:cNvCxnSpPr>
            <a:cxnSpLocks/>
          </p:cNvCxnSpPr>
          <p:nvPr/>
        </p:nvCxnSpPr>
        <p:spPr>
          <a:xfrm>
            <a:off x="3805344" y="2999791"/>
            <a:ext cx="42998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A8726E6-6E58-DA5A-D577-A7FDC8AB9EC0}"/>
              </a:ext>
            </a:extLst>
          </p:cNvPr>
          <p:cNvCxnSpPr>
            <a:cxnSpLocks/>
          </p:cNvCxnSpPr>
          <p:nvPr/>
        </p:nvCxnSpPr>
        <p:spPr>
          <a:xfrm>
            <a:off x="3805344" y="2121779"/>
            <a:ext cx="42998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0DB336B-44B6-BB90-0E7E-628CB60F1102}"/>
              </a:ext>
            </a:extLst>
          </p:cNvPr>
          <p:cNvCxnSpPr>
            <a:cxnSpLocks/>
          </p:cNvCxnSpPr>
          <p:nvPr/>
        </p:nvCxnSpPr>
        <p:spPr>
          <a:xfrm>
            <a:off x="3805344" y="3956951"/>
            <a:ext cx="42998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4E8E764-8516-E57C-D106-8A1AA82C56C3}"/>
              </a:ext>
            </a:extLst>
          </p:cNvPr>
          <p:cNvSpPr txBox="1"/>
          <p:nvPr/>
        </p:nvSpPr>
        <p:spPr>
          <a:xfrm>
            <a:off x="3007282" y="1589029"/>
            <a:ext cx="7980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일진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373713-A464-0AED-2E5E-4C440BEB6ED0}"/>
              </a:ext>
            </a:extLst>
          </p:cNvPr>
          <p:cNvSpPr txBox="1"/>
          <p:nvPr/>
        </p:nvSpPr>
        <p:spPr>
          <a:xfrm>
            <a:off x="2829868" y="4082407"/>
            <a:ext cx="11528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아웃사이더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4AB345-7BB9-ADDA-ABB9-8A030E5644A8}"/>
              </a:ext>
            </a:extLst>
          </p:cNvPr>
          <p:cNvSpPr txBox="1"/>
          <p:nvPr/>
        </p:nvSpPr>
        <p:spPr>
          <a:xfrm>
            <a:off x="9083402" y="3928884"/>
            <a:ext cx="12171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불가촉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ABFE11-1A08-1A7F-2093-89D327F0B615}"/>
              </a:ext>
            </a:extLst>
          </p:cNvPr>
          <p:cNvSpPr txBox="1"/>
          <p:nvPr/>
        </p:nvSpPr>
        <p:spPr>
          <a:xfrm>
            <a:off x="5344910" y="4464090"/>
            <a:ext cx="18741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웹 바닥에선 내가 일진인데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endParaRPr lang="ko-KR" alt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111044-7B72-71E8-2728-B03D802B572F}"/>
              </a:ext>
            </a:extLst>
          </p:cNvPr>
          <p:cNvSpPr txBox="1"/>
          <p:nvPr/>
        </p:nvSpPr>
        <p:spPr>
          <a:xfrm>
            <a:off x="2971030" y="3340552"/>
            <a:ext cx="8705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듣보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??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74A246-1EA8-EDB3-B4E1-667F15286131}"/>
              </a:ext>
            </a:extLst>
          </p:cNvPr>
          <p:cNvSpPr txBox="1"/>
          <p:nvPr/>
        </p:nvSpPr>
        <p:spPr>
          <a:xfrm>
            <a:off x="2944667" y="2378593"/>
            <a:ext cx="5042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이진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5BF1BE-9294-7927-FB79-1E2B62E920A8}"/>
              </a:ext>
            </a:extLst>
          </p:cNvPr>
          <p:cNvSpPr txBox="1"/>
          <p:nvPr/>
        </p:nvSpPr>
        <p:spPr>
          <a:xfrm>
            <a:off x="2522367" y="3851940"/>
            <a:ext cx="15099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>
                <a:latin typeface="+mn-ea"/>
              </a:rPr>
              <a:t>넘을 수 없는 </a:t>
            </a:r>
            <a:r>
              <a:rPr lang="en-US" altLang="ko-KR" sz="800" b="1" dirty="0">
                <a:latin typeface="+mn-ea"/>
              </a:rPr>
              <a:t>4</a:t>
            </a:r>
            <a:r>
              <a:rPr lang="ko-KR" altLang="en-US" sz="800" b="1" dirty="0">
                <a:latin typeface="+mn-ea"/>
              </a:rPr>
              <a:t>차원의 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205AAB-295F-30DD-D52F-CEA92DC585D7}"/>
              </a:ext>
            </a:extLst>
          </p:cNvPr>
          <p:cNvSpPr txBox="1"/>
          <p:nvPr/>
        </p:nvSpPr>
        <p:spPr>
          <a:xfrm>
            <a:off x="6093190" y="2563551"/>
            <a:ext cx="153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성능을 쫓아 </a:t>
            </a:r>
            <a:r>
              <a:rPr lang="ko-KR" altLang="en-US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괴랄해졌지만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결과는 비만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…"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060AFE-0641-1B71-281B-D598A97CEF3F}"/>
              </a:ext>
            </a:extLst>
          </p:cNvPr>
          <p:cNvSpPr txBox="1"/>
          <p:nvPr/>
        </p:nvSpPr>
        <p:spPr>
          <a:xfrm>
            <a:off x="4510369" y="4245487"/>
            <a:ext cx="89929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…"</a:t>
            </a:r>
            <a:endParaRPr lang="ko-KR" altLang="en-US" sz="800" dirty="0"/>
          </a:p>
        </p:txBody>
      </p:sp>
      <p:pic>
        <p:nvPicPr>
          <p:cNvPr id="33" name="Picture 4" descr="직렬화 라이브러리(출처: eskeptor.tistory.com)">
            <a:extLst>
              <a:ext uri="{FF2B5EF4-FFF2-40B4-BE49-F238E27FC236}">
                <a16:creationId xmlns:a16="http://schemas.microsoft.com/office/drawing/2014/main" id="{0FA0CF9B-2B98-C780-2539-C613061AB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331" y="3301063"/>
            <a:ext cx="473407" cy="47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15A7FA4-2833-CCEE-311B-752F4A0A0F54}"/>
              </a:ext>
            </a:extLst>
          </p:cNvPr>
          <p:cNvSpPr txBox="1"/>
          <p:nvPr/>
        </p:nvSpPr>
        <p:spPr>
          <a:xfrm>
            <a:off x="6531467" y="3400418"/>
            <a:ext cx="569525" cy="375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Segoe UI Variable Text Semibold" pitchFamily="2" charset="0"/>
                <a:ea typeface="HY신명조" panose="02030600000101010101" pitchFamily="18" charset="-127"/>
              </a:rPr>
              <a:t>SBE</a:t>
            </a:r>
            <a:endParaRPr lang="en-US" altLang="ko-KR" sz="1400" dirty="0">
              <a:latin typeface="Segoe UI Variable Text Semibold" pitchFamily="2" charset="0"/>
              <a:ea typeface="HY견명조" panose="02030600000101010101" pitchFamily="18" charset="-127"/>
            </a:endParaRPr>
          </a:p>
        </p:txBody>
      </p:sp>
      <p:pic>
        <p:nvPicPr>
          <p:cNvPr id="39" name="Picture 6" descr="Cap'n Proto · GitHub">
            <a:extLst>
              <a:ext uri="{FF2B5EF4-FFF2-40B4-BE49-F238E27FC236}">
                <a16:creationId xmlns:a16="http://schemas.microsoft.com/office/drawing/2014/main" id="{1323D323-9B15-2CF0-3613-98AF981BF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21" y="3403850"/>
            <a:ext cx="355507" cy="35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1D8FD9A-EDAD-D94C-C7E4-BBE5E283027A}"/>
              </a:ext>
            </a:extLst>
          </p:cNvPr>
          <p:cNvSpPr txBox="1"/>
          <p:nvPr/>
        </p:nvSpPr>
        <p:spPr>
          <a:xfrm>
            <a:off x="7628090" y="2227852"/>
            <a:ext cx="902242" cy="294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 err="1">
                <a:solidFill>
                  <a:srgbClr val="00B0F0"/>
                </a:solidFill>
                <a:latin typeface="Segoe UI Variable Text Light" pitchFamily="2" charset="0"/>
                <a:ea typeface="HY신명조" panose="02030600000101010101" pitchFamily="18" charset="-127"/>
              </a:rPr>
              <a:t>Flexbuffers</a:t>
            </a:r>
            <a:endParaRPr lang="en-US" altLang="ko-KR" sz="1000" dirty="0">
              <a:solidFill>
                <a:srgbClr val="00B0F0"/>
              </a:solidFill>
              <a:latin typeface="Segoe UI Variable Text Light" pitchFamily="2" charset="0"/>
              <a:ea typeface="HY견명조" panose="02030600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E4260F-D276-7ABE-C657-8D9AD5355E5F}"/>
              </a:ext>
            </a:extLst>
          </p:cNvPr>
          <p:cNvSpPr txBox="1"/>
          <p:nvPr/>
        </p:nvSpPr>
        <p:spPr>
          <a:xfrm>
            <a:off x="7689525" y="2455177"/>
            <a:ext cx="96026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"No! schema"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60FAC4-E11D-8E66-BDDD-B61DAC1E2F03}"/>
              </a:ext>
            </a:extLst>
          </p:cNvPr>
          <p:cNvSpPr txBox="1"/>
          <p:nvPr/>
        </p:nvSpPr>
        <p:spPr>
          <a:xfrm>
            <a:off x="6686401" y="3726325"/>
            <a:ext cx="3555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2FEBE6-074C-258E-D9DE-519A3D8AF27B}"/>
              </a:ext>
            </a:extLst>
          </p:cNvPr>
          <p:cNvSpPr txBox="1"/>
          <p:nvPr/>
        </p:nvSpPr>
        <p:spPr>
          <a:xfrm>
            <a:off x="4535081" y="2592757"/>
            <a:ext cx="117955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작고 빠른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…"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4F16C1-1079-F8EA-6A80-1AAF519C0B10}"/>
              </a:ext>
            </a:extLst>
          </p:cNvPr>
          <p:cNvSpPr txBox="1"/>
          <p:nvPr/>
        </p:nvSpPr>
        <p:spPr>
          <a:xfrm>
            <a:off x="7199323" y="3757725"/>
            <a:ext cx="96026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먹는 건가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B0F2AE-D27F-F9E2-F629-B989F6F78B65}"/>
              </a:ext>
            </a:extLst>
          </p:cNvPr>
          <p:cNvSpPr txBox="1"/>
          <p:nvPr/>
        </p:nvSpPr>
        <p:spPr>
          <a:xfrm>
            <a:off x="5496392" y="3743611"/>
            <a:ext cx="12208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"!??"</a:t>
            </a:r>
          </a:p>
        </p:txBody>
      </p:sp>
    </p:spTree>
    <p:extLst>
      <p:ext uri="{BB962C8B-B14F-4D97-AF65-F5344CB8AC3E}">
        <p14:creationId xmlns:p14="http://schemas.microsoft.com/office/powerpoint/2010/main" val="20354819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5F235-F537-87A5-BDDB-17FFA1BB6067}"/>
              </a:ext>
            </a:extLst>
          </p:cNvPr>
          <p:cNvSpPr txBox="1"/>
          <p:nvPr/>
        </p:nvSpPr>
        <p:spPr>
          <a:xfrm>
            <a:off x="3220741" y="1035929"/>
            <a:ext cx="5750518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JSON vs protobuf vs </a:t>
            </a:r>
            <a:r>
              <a:rPr lang="en-US" altLang="ko-KR" sz="1400" dirty="0" err="1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flatbuffers</a:t>
            </a:r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 vs 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endParaRPr lang="ko-KR" altLang="en-US" sz="14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F4C77A8-E995-8D9A-80D7-C1F499BAD792}"/>
              </a:ext>
            </a:extLst>
          </p:cNvPr>
          <p:cNvSpPr txBox="1"/>
          <p:nvPr/>
        </p:nvSpPr>
        <p:spPr>
          <a:xfrm>
            <a:off x="5284529" y="1673486"/>
            <a:ext cx="507401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거의 뭐 웹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API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표준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아주 범용적으로 널리 사용 중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문자열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되어 있어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인간이 읽을 수 있고 메모장으로 수정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용량은 무지막지함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성능은 해탈의 경지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7" name="Picture 2" descr="protobuf는 어떻게 사용해요?">
            <a:extLst>
              <a:ext uri="{FF2B5EF4-FFF2-40B4-BE49-F238E27FC236}">
                <a16:creationId xmlns:a16="http://schemas.microsoft.com/office/drawing/2014/main" id="{38A7282E-A173-6D5F-F2D4-0C39E98CB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909" y="2571957"/>
            <a:ext cx="1312407" cy="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48915213-C360-FDD0-C225-EF479642E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435" y="3609875"/>
            <a:ext cx="1367355" cy="7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What is JSON? The most important questions explained simply ✓">
            <a:extLst>
              <a:ext uri="{FF2B5EF4-FFF2-40B4-BE49-F238E27FC236}">
                <a16:creationId xmlns:a16="http://schemas.microsoft.com/office/drawing/2014/main" id="{CAFDFBE0-B719-E5E2-EA2A-8BEC49516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221" y="1673724"/>
            <a:ext cx="937783" cy="39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1A76B2A-CA59-F247-F71D-E22D80F0EE4B}"/>
              </a:ext>
            </a:extLst>
          </p:cNvPr>
          <p:cNvSpPr txBox="1"/>
          <p:nvPr/>
        </p:nvSpPr>
        <p:spPr>
          <a:xfrm>
            <a:off x="3406288" y="5241142"/>
            <a:ext cx="1875649" cy="46166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</a:t>
            </a:r>
            <a:r>
              <a:rPr lang="en-US" altLang="ko-KR" sz="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Yamae</a:t>
            </a:r>
            <a:r>
              <a:rPr lang="ko-KR" altLang="en-US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endParaRPr lang="ko-KR" altLang="en-US" sz="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7DFDC8-607A-3BAD-B441-FF9042F307E3}"/>
              </a:ext>
            </a:extLst>
          </p:cNvPr>
          <p:cNvSpPr txBox="1"/>
          <p:nvPr/>
        </p:nvSpPr>
        <p:spPr>
          <a:xfrm>
            <a:off x="5284529" y="2478239"/>
            <a:ext cx="582089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Schema(IDL)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필요</a:t>
            </a:r>
            <a:endParaRPr lang="en-US" altLang="ko-KR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빠름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JSON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비하면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(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웹서버 관점이라면 초고속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최고의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이식성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 다양한 언어로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compile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없는 언어가 없음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다양한 자료형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지원와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작은 크기의 직렬화 결과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but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조금 복잡한 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단계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부분데이터 읽기 불가능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제로 카피 불가능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느림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81A40D-DBE3-E787-1C65-0992E2041719}"/>
              </a:ext>
            </a:extLst>
          </p:cNvPr>
          <p:cNvSpPr txBox="1"/>
          <p:nvPr/>
        </p:nvSpPr>
        <p:spPr>
          <a:xfrm>
            <a:off x="5257055" y="3695950"/>
            <a:ext cx="41586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Schema(IDL)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필요</a:t>
            </a:r>
            <a:endParaRPr lang="en-US" altLang="ko-KR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Packing/Unpacking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과정 없음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더 빠름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protobuf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비하면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(2~3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 정도 빠른 것 같음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제로 카피 전송도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부분데이터 읽기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나름 다양한 언어로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compile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지원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와아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~~!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but~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 큰 직렬화 결과물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복잡함을 넘어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map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같은 자료형 직렬화 지원하지 않아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괴랄은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더해만 가고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51B833-D2F9-D55F-0C00-98C3C16D47F5}"/>
              </a:ext>
            </a:extLst>
          </p:cNvPr>
          <p:cNvSpPr txBox="1"/>
          <p:nvPr/>
        </p:nvSpPr>
        <p:spPr>
          <a:xfrm>
            <a:off x="5284528" y="5110019"/>
            <a:ext cx="44592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struct == schema (IDL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불필요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Schema-less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지원</a:t>
            </a:r>
            <a:endParaRPr lang="en-US" altLang="ko-KR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부분데이터 읽기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쓰기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 쉬움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병합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조합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등등 다양한 버퍼 조작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제로 카피 전송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압도적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극강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성능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(TMP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위력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C++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컴파일러가 최적화해 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이식성은 오직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06665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199662" y="1553912"/>
            <a:ext cx="9366451" cy="1980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protubuf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직렬화와 역직렬화 벤치마크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기본자료형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정수 배열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연관 자료형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(std::map),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복합 구조체의 직렬화 역직렬화 테스트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g-test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사용해 직렬화와 역직렬화를 해서 목표 데이터에 저장하는 과정을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1,000,000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 반복하여 걸린 시간을 측정하였습니다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대상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플랫폰은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Windows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Linux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 수행했으며 하드웨어는 인텔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13900k,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메모리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128GByte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소스코드는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github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CGDK.buffer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/C++/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unit_test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411134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FBDA4B-EBF0-DD01-0723-B2FE6B744E4A}"/>
              </a:ext>
            </a:extLst>
          </p:cNvPr>
          <p:cNvSpPr txBox="1"/>
          <p:nvPr/>
        </p:nvSpPr>
        <p:spPr>
          <a:xfrm>
            <a:off x="4271399" y="1034792"/>
            <a:ext cx="47958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라이브러리 성능을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Benchmark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해보자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55E87E8-34B7-73A8-2854-CF2550CE303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EE7E6B-F2C6-8024-B428-F0D503CE7797}"/>
              </a:ext>
            </a:extLst>
          </p:cNvPr>
          <p:cNvSpPr txBox="1"/>
          <p:nvPr/>
        </p:nvSpPr>
        <p:spPr>
          <a:xfrm>
            <a:off x="3688956" y="3546920"/>
            <a:ext cx="5607909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uint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test</a:t>
            </a:r>
            <a:r>
              <a:rPr lang="ko-KR" altLang="en-US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돌려본 결과입니다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.(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CGDK.buffer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/C++/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unit_test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unit_test.benchmark.basic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89D2A3-1081-4AFC-6D05-95AEB8A435EB}"/>
              </a:ext>
            </a:extLst>
          </p:cNvPr>
          <p:cNvSpPr txBox="1"/>
          <p:nvPr/>
        </p:nvSpPr>
        <p:spPr>
          <a:xfrm>
            <a:off x="4458485" y="6360331"/>
            <a:ext cx="1244095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windows 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ECE28-A924-5EF7-47C0-C2C2872F26F8}"/>
              </a:ext>
            </a:extLst>
          </p:cNvPr>
          <p:cNvSpPr txBox="1"/>
          <p:nvPr/>
        </p:nvSpPr>
        <p:spPr>
          <a:xfrm>
            <a:off x="7154931" y="6360330"/>
            <a:ext cx="1244095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ubuntu 23.04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130BC1-FAC4-61CC-732F-1DE5DDF46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367" y="3815013"/>
            <a:ext cx="3058330" cy="26310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57F663-E29A-407E-3593-4927804E4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930" y="3811449"/>
            <a:ext cx="2231297" cy="262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390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4E6B15E-3C2F-BE88-39FE-631D9B116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129" y="1472351"/>
            <a:ext cx="3555204" cy="37718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8A51A9-86B5-7404-72C2-74B61E54A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081" y="1472351"/>
            <a:ext cx="3551328" cy="374226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411134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FBDA4B-EBF0-DD01-0723-B2FE6B744E4A}"/>
              </a:ext>
            </a:extLst>
          </p:cNvPr>
          <p:cNvSpPr txBox="1"/>
          <p:nvPr/>
        </p:nvSpPr>
        <p:spPr>
          <a:xfrm>
            <a:off x="2626371" y="1034792"/>
            <a:ext cx="69392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 vs protobuf vs 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flatbuffers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성능 테스트 결과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55E87E8-34B7-73A8-2854-CF2550CE303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AB529B-75B8-7E16-0388-FBEB9FC62C2F}"/>
              </a:ext>
            </a:extLst>
          </p:cNvPr>
          <p:cNvSpPr txBox="1"/>
          <p:nvPr/>
        </p:nvSpPr>
        <p:spPr>
          <a:xfrm>
            <a:off x="1898261" y="3671574"/>
            <a:ext cx="3433276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windows 11, Intel 13900k 128Gbytes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221277-708B-1A1A-3575-2600624D0443}"/>
              </a:ext>
            </a:extLst>
          </p:cNvPr>
          <p:cNvSpPr txBox="1"/>
          <p:nvPr/>
        </p:nvSpPr>
        <p:spPr>
          <a:xfrm>
            <a:off x="6006327" y="3671574"/>
            <a:ext cx="4082486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ubuntu 23.04, Intel 13900k 128Gbytes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8F6A94-E4D6-6591-B48F-CFB5A1673CE3}"/>
              </a:ext>
            </a:extLst>
          </p:cNvPr>
          <p:cNvSpPr txBox="1"/>
          <p:nvPr/>
        </p:nvSpPr>
        <p:spPr>
          <a:xfrm>
            <a:off x="2099727" y="5193104"/>
            <a:ext cx="9843314" cy="1434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용량은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protobuf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 가장 적게 차지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했습니다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정수는 값에 따라 가변 크기를 취하기 때문이죠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기본형 데이터 직렬화는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60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배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~100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배 정도의 성능 차이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나고 말았습니다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보다는 대략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2~3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 정도 빨랐지만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에는 크게 못 미쳤고 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너무 큰 데이터를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만들어 냅니다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Windows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에서는 성능이 심각하게 떨어진다는 특이함이 있습니다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(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msvc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컴파일러의 문제로 추측됩니다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결론은 역시 압도적으로 </a:t>
            </a:r>
            <a:r>
              <a:rPr lang="en-US" altLang="ko-KR" sz="12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CGDK.buffer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의 성능이 우수하다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죠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44391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220142" y="1778179"/>
            <a:ext cx="7751716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직렬화는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처리 과정 모두를 고려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 편의성도 따져 봐야 하겠죠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각 라이브러리로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과정을 뜯어 보며 분석해보도록 하겠습니다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아래 데이터를 직렬화와 역직렬화를 수행하는 과정을 보겠습니다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단순 직렬화 성능 비교 만이 전부는 아니죠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3C41B23-E5C1-DAC8-C328-EFBD9E988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051" y="2970483"/>
            <a:ext cx="2495898" cy="2029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84DA10-8893-412B-69F0-05D403FC8B66}"/>
              </a:ext>
            </a:extLst>
          </p:cNvPr>
          <p:cNvSpPr txBox="1"/>
          <p:nvPr/>
        </p:nvSpPr>
        <p:spPr>
          <a:xfrm>
            <a:off x="2498185" y="5171337"/>
            <a:ext cx="77517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이후 예제 소스는 직렬화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역직렬화의 과정만 보여주기 위해 간략화 한 코드입니다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04588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7D671E9-BF6F-BEF1-75EC-934D23B8FF0A}"/>
              </a:ext>
            </a:extLst>
          </p:cNvPr>
          <p:cNvSpPr/>
          <p:nvPr/>
        </p:nvSpPr>
        <p:spPr>
          <a:xfrm>
            <a:off x="2475040" y="2376176"/>
            <a:ext cx="3192843" cy="218186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012230" y="1680457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먼저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작성합니다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A5DB8F6-853B-EBEF-D3C9-EF2004FF7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606" y="2502863"/>
            <a:ext cx="2543530" cy="17052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B6505D-D32C-FDF4-7691-0F51F9A0BC9B}"/>
              </a:ext>
            </a:extLst>
          </p:cNvPr>
          <p:cNvSpPr txBox="1"/>
          <p:nvPr/>
        </p:nvSpPr>
        <p:spPr>
          <a:xfrm>
            <a:off x="2404663" y="2139939"/>
            <a:ext cx="141348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unbelievable.proto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0C97D-3420-949B-F69E-9CD609778C67}"/>
              </a:ext>
            </a:extLst>
          </p:cNvPr>
          <p:cNvSpPr txBox="1"/>
          <p:nvPr/>
        </p:nvSpPr>
        <p:spPr>
          <a:xfrm>
            <a:off x="2012229" y="4729201"/>
            <a:ext cx="8492901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protoc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컴파일 해서 생성된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unbelievable.h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unbelievable.cc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파일을 포함시킵니다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5" name="Picture 2" descr="protobuf는 어떻게 사용해요?">
            <a:extLst>
              <a:ext uri="{FF2B5EF4-FFF2-40B4-BE49-F238E27FC236}">
                <a16:creationId xmlns:a16="http://schemas.microsoft.com/office/drawing/2014/main" id="{735DF015-08D1-4FDB-CF16-44798507F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950" y="961109"/>
            <a:ext cx="1312407" cy="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968404-7EEB-B32F-3404-9511A2C22AEC}"/>
              </a:ext>
            </a:extLst>
          </p:cNvPr>
          <p:cNvSpPr txBox="1"/>
          <p:nvPr/>
        </p:nvSpPr>
        <p:spPr>
          <a:xfrm>
            <a:off x="2963763" y="102263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           직렬화 예제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82833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7D671E9-BF6F-BEF1-75EC-934D23B8FF0A}"/>
              </a:ext>
            </a:extLst>
          </p:cNvPr>
          <p:cNvSpPr/>
          <p:nvPr/>
        </p:nvSpPr>
        <p:spPr>
          <a:xfrm>
            <a:off x="2363361" y="1503663"/>
            <a:ext cx="3590709" cy="385709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47275" y="1066207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직렬화해서 전송합니다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0C97D-3420-949B-F69E-9CD609778C67}"/>
              </a:ext>
            </a:extLst>
          </p:cNvPr>
          <p:cNvSpPr txBox="1"/>
          <p:nvPr/>
        </p:nvSpPr>
        <p:spPr>
          <a:xfrm>
            <a:off x="6303075" y="1729850"/>
            <a:ext cx="4618724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객체를 먼저 생성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(.proto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컴파일해서 포함시킨 파일에 있습니다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5DF6B5-9415-49CD-4F20-B8A212DCC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02" y="1573389"/>
            <a:ext cx="3410426" cy="3639058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A9214EB-4FAA-5191-1A43-61E73B9EE42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311896" y="2031471"/>
            <a:ext cx="991179" cy="38703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CD46365A-20D8-30FB-3C44-B430E9343745}"/>
              </a:ext>
            </a:extLst>
          </p:cNvPr>
          <p:cNvSpPr/>
          <p:nvPr/>
        </p:nvSpPr>
        <p:spPr>
          <a:xfrm>
            <a:off x="5600409" y="2649318"/>
            <a:ext cx="467075" cy="1444891"/>
          </a:xfrm>
          <a:prstGeom prst="rightBrace">
            <a:avLst>
              <a:gd name="adj1" fmla="val 4561"/>
              <a:gd name="adj2" fmla="val 46619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2BCA6A-D87E-E6FF-3D02-5274BB72BB53}"/>
              </a:ext>
            </a:extLst>
          </p:cNvPr>
          <p:cNvSpPr txBox="1"/>
          <p:nvPr/>
        </p:nvSpPr>
        <p:spPr>
          <a:xfrm>
            <a:off x="6303075" y="3075493"/>
            <a:ext cx="4618724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객체에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값을 넣어 주어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야만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 과정이 메시지가 복잡해 지면 보통 일이 아니겠죠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D7C9B9-A276-FA5E-12F9-8860051AB980}"/>
              </a:ext>
            </a:extLst>
          </p:cNvPr>
          <p:cNvSpPr txBox="1"/>
          <p:nvPr/>
        </p:nvSpPr>
        <p:spPr>
          <a:xfrm>
            <a:off x="6303075" y="4276373"/>
            <a:ext cx="4618724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드디어 메모리에 직렬화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en-US" altLang="ko-KR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9BFBC7F-8D39-F292-7772-EA3E374D3FBB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667884" y="4439495"/>
            <a:ext cx="635191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096E7B-E783-AC6B-B854-40CB05FB7568}"/>
              </a:ext>
            </a:extLst>
          </p:cNvPr>
          <p:cNvSpPr txBox="1"/>
          <p:nvPr/>
        </p:nvSpPr>
        <p:spPr>
          <a:xfrm>
            <a:off x="6303075" y="4765738"/>
            <a:ext cx="4618724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⑥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메모리 버퍼에 직렬화 한 결과물을 전송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(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실제는 이 과정이 좀 더 복잡할 것입니다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EE61825-BDB8-7368-1AF3-AF7E9154D9B4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5667884" y="4928860"/>
            <a:ext cx="635191" cy="13849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0697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7D671E9-BF6F-BEF1-75EC-934D23B8FF0A}"/>
              </a:ext>
            </a:extLst>
          </p:cNvPr>
          <p:cNvSpPr/>
          <p:nvPr/>
        </p:nvSpPr>
        <p:spPr>
          <a:xfrm>
            <a:off x="2363361" y="1503663"/>
            <a:ext cx="4912082" cy="385709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1C6D82-CE3D-2225-A762-8283154A3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100" y="1547288"/>
            <a:ext cx="4734586" cy="3781953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19352" y="1066207"/>
            <a:ext cx="7464548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이제 전송 받은 </a:t>
            </a:r>
            <a:r>
              <a:rPr lang="ko-KR" altLang="en-US" sz="1400">
                <a:latin typeface="HY신명조" panose="02030600000101010101" pitchFamily="18" charset="-127"/>
                <a:ea typeface="HY신명조" panose="02030600000101010101" pitchFamily="18" charset="-127"/>
              </a:rPr>
              <a:t>데이터를 역직렬화를 해 최종 결과물을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저장해 봅시다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0C97D-3420-949B-F69E-9CD609778C67}"/>
              </a:ext>
            </a:extLst>
          </p:cNvPr>
          <p:cNvSpPr txBox="1"/>
          <p:nvPr/>
        </p:nvSpPr>
        <p:spPr>
          <a:xfrm>
            <a:off x="7472241" y="1848537"/>
            <a:ext cx="3634333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⑦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역시 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객체를 먼저 생성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직렬화한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message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객체와 동일해야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A9214EB-4FAA-5191-1A43-61E73B9EE42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360757" y="2150158"/>
            <a:ext cx="2111484" cy="2144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CD46365A-20D8-30FB-3C44-B430E9343745}"/>
              </a:ext>
            </a:extLst>
          </p:cNvPr>
          <p:cNvSpPr/>
          <p:nvPr/>
        </p:nvSpPr>
        <p:spPr>
          <a:xfrm>
            <a:off x="7332554" y="3267485"/>
            <a:ext cx="174588" cy="1413369"/>
          </a:xfrm>
          <a:prstGeom prst="rightBrace">
            <a:avLst>
              <a:gd name="adj1" fmla="val 4561"/>
              <a:gd name="adj2" fmla="val 33285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2BCA6A-D87E-E6FF-3D02-5274BB72BB53}"/>
              </a:ext>
            </a:extLst>
          </p:cNvPr>
          <p:cNvSpPr txBox="1"/>
          <p:nvPr/>
        </p:nvSpPr>
        <p:spPr>
          <a:xfrm>
            <a:off x="7472241" y="3546751"/>
            <a:ext cx="4435899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⑨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이제 반대로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객체에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값을 읽어 냅니다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 과정 역시 메시지가 복잡해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엄청난 일이겠죠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D7C9B9-A276-FA5E-12F9-8860051AB980}"/>
              </a:ext>
            </a:extLst>
          </p:cNvPr>
          <p:cNvSpPr txBox="1"/>
          <p:nvPr/>
        </p:nvSpPr>
        <p:spPr>
          <a:xfrm>
            <a:off x="7472241" y="2730755"/>
            <a:ext cx="2761216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⑧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메모리 버퍼에서 객체로 역직렬화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en-US" altLang="ko-KR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9BFBC7F-8D39-F292-7772-EA3E374D3FBB}"/>
              </a:ext>
            </a:extLst>
          </p:cNvPr>
          <p:cNvCxnSpPr>
            <a:cxnSpLocks/>
          </p:cNvCxnSpPr>
          <p:nvPr/>
        </p:nvCxnSpPr>
        <p:spPr>
          <a:xfrm flipH="1" flipV="1">
            <a:off x="5172293" y="2636387"/>
            <a:ext cx="2299948" cy="27550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096E7B-E783-AC6B-B854-40CB05FB7568}"/>
              </a:ext>
            </a:extLst>
          </p:cNvPr>
          <p:cNvSpPr txBox="1"/>
          <p:nvPr/>
        </p:nvSpPr>
        <p:spPr>
          <a:xfrm>
            <a:off x="7472241" y="4831844"/>
            <a:ext cx="2048479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⑩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최종 적용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EE61825-BDB8-7368-1AF3-AF7E9154D9B4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418437" y="4994966"/>
            <a:ext cx="3053804" cy="5168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0583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1643570" y="1333931"/>
            <a:ext cx="9385072" cy="2627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특징은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message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객체에 값을 넣어서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SerializeTo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호출해 직렬화를 해야 한다는 것이죠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즉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단계에 걸친 직렬화 과정이 필요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덕분에 성능을 비록 희생했지만 작은 크기의 직렬화가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복잡한 메시지라면 매번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데이터 직렬화와 역직렬화 작업해주는 것은 좀 번거롭고 복잡한 일이 될 수 있을 것입니다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전반적으로 문안한 편이긴 하지만  게임용 직렬화 라이브러리로는 좀 아쉬운 느낌입니다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811079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Topology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에 따라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DA0A4-5319-A995-E52A-2AF6B93DA71C}"/>
              </a:ext>
            </a:extLst>
          </p:cNvPr>
          <p:cNvSpPr txBox="1"/>
          <p:nvPr/>
        </p:nvSpPr>
        <p:spPr>
          <a:xfrm>
            <a:off x="7789465" y="1955832"/>
            <a:ext cx="1555332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P2P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(Peer to Peer)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D8FC1C-1833-7466-313F-9EE00ECADC7C}"/>
              </a:ext>
            </a:extLst>
          </p:cNvPr>
          <p:cNvSpPr txBox="1"/>
          <p:nvPr/>
        </p:nvSpPr>
        <p:spPr>
          <a:xfrm>
            <a:off x="2460150" y="1955831"/>
            <a:ext cx="1911319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C/S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(Client Server)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71C12C-85E7-2BD6-F8FE-82111CD50197}"/>
              </a:ext>
            </a:extLst>
          </p:cNvPr>
          <p:cNvSpPr txBox="1"/>
          <p:nvPr/>
        </p:nvSpPr>
        <p:spPr>
          <a:xfrm>
            <a:off x="1352206" y="4413639"/>
            <a:ext cx="48182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Server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모든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Client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1:1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접속해 송수신을 중계하는 방식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대규모 접속에 유리하지만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P2P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 딜레이가 길며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Server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에 엄청난 부하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몰릴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D1E3F4-A119-4242-CD6F-44DA0EF120A3}"/>
              </a:ext>
            </a:extLst>
          </p:cNvPr>
          <p:cNvSpPr txBox="1"/>
          <p:nvPr/>
        </p:nvSpPr>
        <p:spPr>
          <a:xfrm>
            <a:off x="6556032" y="4321305"/>
            <a:ext cx="41338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모든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Peer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들이 서로 송수신하는 방식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최소화를 위한 방식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대규모 접속 게임은 힘들다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민감한 슈팅 게임들이 많이 사용하며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Peer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당 초당 수십회의 매우 빈번히 메시지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쏘는 경우가 많다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5" name="Picture 3" descr="C:\Users\조상현\AppData\Local\Microsoft\Windows\Temporary Internet Files\Content.IE5\RD6OFC11\MCj04348450000[1].png">
            <a:extLst>
              <a:ext uri="{FF2B5EF4-FFF2-40B4-BE49-F238E27FC236}">
                <a16:creationId xmlns:a16="http://schemas.microsoft.com/office/drawing/2014/main" id="{9E596AA8-987C-19BF-9A67-7263D4FA0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5284" y="2671015"/>
            <a:ext cx="781050" cy="781050"/>
          </a:xfrm>
          <a:prstGeom prst="rect">
            <a:avLst/>
          </a:prstGeom>
          <a:noFill/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BEDC49B-9E2A-2624-A501-5F4ABA288835}"/>
              </a:ext>
            </a:extLst>
          </p:cNvPr>
          <p:cNvSpPr txBox="1"/>
          <p:nvPr/>
        </p:nvSpPr>
        <p:spPr>
          <a:xfrm>
            <a:off x="3109654" y="2487831"/>
            <a:ext cx="103655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Server</a:t>
            </a:r>
            <a:endParaRPr lang="ko-KR" altLang="en-US" sz="800" dirty="0"/>
          </a:p>
        </p:txBody>
      </p:sp>
      <p:pic>
        <p:nvPicPr>
          <p:cNvPr id="25" name="그래픽 24">
            <a:extLst>
              <a:ext uri="{FF2B5EF4-FFF2-40B4-BE49-F238E27FC236}">
                <a16:creationId xmlns:a16="http://schemas.microsoft.com/office/drawing/2014/main" id="{4DFE41B8-1BEF-BE5B-C806-4EC9F0F9A4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091391" y="3719256"/>
            <a:ext cx="492227" cy="492227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FB9CD3E6-F4E6-B4EB-21AE-9D7CDD107D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110989" y="3741629"/>
            <a:ext cx="492227" cy="492227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1B37C069-5464-6111-EC9D-B395E6F5A8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879242" y="3695221"/>
            <a:ext cx="492227" cy="492227"/>
          </a:xfrm>
          <a:prstGeom prst="rect">
            <a:avLst/>
          </a:prstGeom>
        </p:spPr>
      </p:pic>
      <p:pic>
        <p:nvPicPr>
          <p:cNvPr id="29" name="그래픽 28">
            <a:extLst>
              <a:ext uri="{FF2B5EF4-FFF2-40B4-BE49-F238E27FC236}">
                <a16:creationId xmlns:a16="http://schemas.microsoft.com/office/drawing/2014/main" id="{03B8A27C-115B-F703-8D18-E11859B37E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296165" y="2953256"/>
            <a:ext cx="492227" cy="492227"/>
          </a:xfrm>
          <a:prstGeom prst="rect">
            <a:avLst/>
          </a:prstGeom>
        </p:spPr>
      </p:pic>
      <p:pic>
        <p:nvPicPr>
          <p:cNvPr id="30" name="그래픽 29">
            <a:extLst>
              <a:ext uri="{FF2B5EF4-FFF2-40B4-BE49-F238E27FC236}">
                <a16:creationId xmlns:a16="http://schemas.microsoft.com/office/drawing/2014/main" id="{2F03C7F8-F042-4E28-9C19-2B2CE7DA3F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636054" y="3675091"/>
            <a:ext cx="492227" cy="492227"/>
          </a:xfrm>
          <a:prstGeom prst="rect">
            <a:avLst/>
          </a:prstGeom>
        </p:spPr>
      </p:pic>
      <p:pic>
        <p:nvPicPr>
          <p:cNvPr id="31" name="그래픽 30">
            <a:extLst>
              <a:ext uri="{FF2B5EF4-FFF2-40B4-BE49-F238E27FC236}">
                <a16:creationId xmlns:a16="http://schemas.microsoft.com/office/drawing/2014/main" id="{36D0D230-D55E-401C-05BA-6C3D117B24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703670" y="3664849"/>
            <a:ext cx="492227" cy="492227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D5EFB46E-AB45-56DC-A46B-13ADBC419D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009625" y="2869893"/>
            <a:ext cx="492227" cy="492227"/>
          </a:xfrm>
          <a:prstGeom prst="rect">
            <a:avLst/>
          </a:prstGeom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B0F6CD55-36F4-48B5-F135-882E2D0FB1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031394" y="2474212"/>
            <a:ext cx="492227" cy="492227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300C638-A919-2D66-9E3C-AF3F13C7CC95}"/>
              </a:ext>
            </a:extLst>
          </p:cNvPr>
          <p:cNvCxnSpPr>
            <a:cxnSpLocks/>
          </p:cNvCxnSpPr>
          <p:nvPr/>
        </p:nvCxnSpPr>
        <p:spPr>
          <a:xfrm flipV="1">
            <a:off x="2460150" y="3416962"/>
            <a:ext cx="565134" cy="41350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CF064DD-2B4F-4404-D1F3-E3554E709F97}"/>
              </a:ext>
            </a:extLst>
          </p:cNvPr>
          <p:cNvCxnSpPr>
            <a:cxnSpLocks/>
          </p:cNvCxnSpPr>
          <p:nvPr/>
        </p:nvCxnSpPr>
        <p:spPr>
          <a:xfrm flipV="1">
            <a:off x="3345895" y="3439611"/>
            <a:ext cx="0" cy="30201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9D5D25A-5D9F-68AC-B907-CECE8D65AEA2}"/>
              </a:ext>
            </a:extLst>
          </p:cNvPr>
          <p:cNvCxnSpPr>
            <a:cxnSpLocks/>
          </p:cNvCxnSpPr>
          <p:nvPr/>
        </p:nvCxnSpPr>
        <p:spPr>
          <a:xfrm flipH="1" flipV="1">
            <a:off x="3635689" y="3395676"/>
            <a:ext cx="391174" cy="2995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6FDC16B-8852-0A24-C9B9-AE666A514EFF}"/>
              </a:ext>
            </a:extLst>
          </p:cNvPr>
          <p:cNvSpPr txBox="1"/>
          <p:nvPr/>
        </p:nvSpPr>
        <p:spPr>
          <a:xfrm>
            <a:off x="2088443" y="4163778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78FAF7-CC4D-0283-7639-E4C39E136F90}"/>
              </a:ext>
            </a:extLst>
          </p:cNvPr>
          <p:cNvSpPr txBox="1"/>
          <p:nvPr/>
        </p:nvSpPr>
        <p:spPr>
          <a:xfrm>
            <a:off x="3088645" y="4162615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1F337A-28B1-6E3C-5361-16BED30531E6}"/>
              </a:ext>
            </a:extLst>
          </p:cNvPr>
          <p:cNvSpPr txBox="1"/>
          <p:nvPr/>
        </p:nvSpPr>
        <p:spPr>
          <a:xfrm>
            <a:off x="3859071" y="4126554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4EDCFF-229C-C978-BE30-178E574D9896}"/>
              </a:ext>
            </a:extLst>
          </p:cNvPr>
          <p:cNvSpPr txBox="1"/>
          <p:nvPr/>
        </p:nvSpPr>
        <p:spPr>
          <a:xfrm>
            <a:off x="7264243" y="3378516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41AA342-3295-0C79-3F26-8ED635EF95B5}"/>
              </a:ext>
            </a:extLst>
          </p:cNvPr>
          <p:cNvSpPr txBox="1"/>
          <p:nvPr/>
        </p:nvSpPr>
        <p:spPr>
          <a:xfrm>
            <a:off x="7612083" y="4082345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0FF342-E231-ADD1-CBF6-978EF070AA75}"/>
              </a:ext>
            </a:extLst>
          </p:cNvPr>
          <p:cNvSpPr txBox="1"/>
          <p:nvPr/>
        </p:nvSpPr>
        <p:spPr>
          <a:xfrm>
            <a:off x="8692845" y="4067222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D02E86-F39F-3BBE-96A3-B946DC60FB70}"/>
              </a:ext>
            </a:extLst>
          </p:cNvPr>
          <p:cNvSpPr txBox="1"/>
          <p:nvPr/>
        </p:nvSpPr>
        <p:spPr>
          <a:xfrm>
            <a:off x="9047668" y="3319187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226991-9140-F780-EB7E-2834A6C7275D}"/>
              </a:ext>
            </a:extLst>
          </p:cNvPr>
          <p:cNvSpPr txBox="1"/>
          <p:nvPr/>
        </p:nvSpPr>
        <p:spPr>
          <a:xfrm>
            <a:off x="8034387" y="2913175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506F5DB-84B0-F034-1DFC-E74D80275F85}"/>
              </a:ext>
            </a:extLst>
          </p:cNvPr>
          <p:cNvCxnSpPr>
            <a:cxnSpLocks/>
          </p:cNvCxnSpPr>
          <p:nvPr/>
        </p:nvCxnSpPr>
        <p:spPr>
          <a:xfrm flipH="1" flipV="1">
            <a:off x="8558609" y="2837644"/>
            <a:ext cx="391174" cy="2995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C68A266-3001-1CB5-2EA9-833A8AC1EE4C}"/>
              </a:ext>
            </a:extLst>
          </p:cNvPr>
          <p:cNvCxnSpPr>
            <a:cxnSpLocks/>
          </p:cNvCxnSpPr>
          <p:nvPr/>
        </p:nvCxnSpPr>
        <p:spPr>
          <a:xfrm flipH="1" flipV="1">
            <a:off x="8143254" y="4067222"/>
            <a:ext cx="479717" cy="321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360D522-95FF-0367-BF99-C7187B4E7BA6}"/>
              </a:ext>
            </a:extLst>
          </p:cNvPr>
          <p:cNvCxnSpPr>
            <a:cxnSpLocks/>
          </p:cNvCxnSpPr>
          <p:nvPr/>
        </p:nvCxnSpPr>
        <p:spPr>
          <a:xfrm flipH="1">
            <a:off x="9195897" y="3626210"/>
            <a:ext cx="118831" cy="2042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02B18D2-DE8F-7397-7E1E-7ACBCF0BA5F0}"/>
              </a:ext>
            </a:extLst>
          </p:cNvPr>
          <p:cNvCxnSpPr>
            <a:cxnSpLocks/>
          </p:cNvCxnSpPr>
          <p:nvPr/>
        </p:nvCxnSpPr>
        <p:spPr>
          <a:xfrm flipH="1">
            <a:off x="7800783" y="2918770"/>
            <a:ext cx="118831" cy="2042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9E3AED0-7392-3B13-D151-324D8A57482B}"/>
              </a:ext>
            </a:extLst>
          </p:cNvPr>
          <p:cNvCxnSpPr>
            <a:cxnSpLocks/>
          </p:cNvCxnSpPr>
          <p:nvPr/>
        </p:nvCxnSpPr>
        <p:spPr>
          <a:xfrm>
            <a:off x="7566204" y="3593960"/>
            <a:ext cx="104750" cy="1971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082E6D0-A7D6-0512-0276-8C5F34908E3C}"/>
              </a:ext>
            </a:extLst>
          </p:cNvPr>
          <p:cNvCxnSpPr>
            <a:cxnSpLocks/>
          </p:cNvCxnSpPr>
          <p:nvPr/>
        </p:nvCxnSpPr>
        <p:spPr>
          <a:xfrm>
            <a:off x="8405182" y="3137189"/>
            <a:ext cx="372169" cy="5329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F78106C-5C8A-E4B5-D085-F65E9995603E}"/>
              </a:ext>
            </a:extLst>
          </p:cNvPr>
          <p:cNvCxnSpPr>
            <a:cxnSpLocks/>
          </p:cNvCxnSpPr>
          <p:nvPr/>
        </p:nvCxnSpPr>
        <p:spPr>
          <a:xfrm flipH="1">
            <a:off x="8128281" y="3331942"/>
            <a:ext cx="764003" cy="42087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1BA36E1-912A-6990-B6A4-87B76141D8EF}"/>
              </a:ext>
            </a:extLst>
          </p:cNvPr>
          <p:cNvCxnSpPr>
            <a:cxnSpLocks/>
          </p:cNvCxnSpPr>
          <p:nvPr/>
        </p:nvCxnSpPr>
        <p:spPr>
          <a:xfrm flipH="1">
            <a:off x="7928842" y="3209750"/>
            <a:ext cx="199439" cy="43037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FD817CF-0656-27B9-5583-B98CA120649A}"/>
              </a:ext>
            </a:extLst>
          </p:cNvPr>
          <p:cNvCxnSpPr>
            <a:cxnSpLocks/>
          </p:cNvCxnSpPr>
          <p:nvPr/>
        </p:nvCxnSpPr>
        <p:spPr>
          <a:xfrm>
            <a:off x="7858206" y="3331942"/>
            <a:ext cx="793788" cy="40303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BADD288-773E-558C-412B-B2468F23225D}"/>
              </a:ext>
            </a:extLst>
          </p:cNvPr>
          <p:cNvCxnSpPr>
            <a:cxnSpLocks/>
          </p:cNvCxnSpPr>
          <p:nvPr/>
        </p:nvCxnSpPr>
        <p:spPr>
          <a:xfrm flipV="1">
            <a:off x="7897773" y="3243163"/>
            <a:ext cx="953660" cy="228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래픽 3">
            <a:extLst>
              <a:ext uri="{FF2B5EF4-FFF2-40B4-BE49-F238E27FC236}">
                <a16:creationId xmlns:a16="http://schemas.microsoft.com/office/drawing/2014/main" id="{AF15D34F-10E0-96CC-34EB-9B89A64B88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226471" y="2947623"/>
            <a:ext cx="492227" cy="4922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A6EF82-1948-E171-7334-80B8BD7F4151}"/>
              </a:ext>
            </a:extLst>
          </p:cNvPr>
          <p:cNvSpPr txBox="1"/>
          <p:nvPr/>
        </p:nvSpPr>
        <p:spPr>
          <a:xfrm>
            <a:off x="4206300" y="3378956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DA3B5FA-18B1-AAE3-E638-AD51BF3E738E}"/>
              </a:ext>
            </a:extLst>
          </p:cNvPr>
          <p:cNvCxnSpPr>
            <a:cxnSpLocks/>
          </p:cNvCxnSpPr>
          <p:nvPr/>
        </p:nvCxnSpPr>
        <p:spPr>
          <a:xfrm flipH="1">
            <a:off x="3725753" y="3144625"/>
            <a:ext cx="435356" cy="106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래픽 13">
            <a:extLst>
              <a:ext uri="{FF2B5EF4-FFF2-40B4-BE49-F238E27FC236}">
                <a16:creationId xmlns:a16="http://schemas.microsoft.com/office/drawing/2014/main" id="{BDA009B4-7251-5B8F-CC7B-EDB2C109D8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886896" y="2865152"/>
            <a:ext cx="492227" cy="492227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038A4FC-FDFA-8660-CDEF-466115B44BCC}"/>
              </a:ext>
            </a:extLst>
          </p:cNvPr>
          <p:cNvCxnSpPr>
            <a:cxnSpLocks/>
          </p:cNvCxnSpPr>
          <p:nvPr/>
        </p:nvCxnSpPr>
        <p:spPr>
          <a:xfrm flipV="1">
            <a:off x="2321700" y="3190781"/>
            <a:ext cx="622557" cy="8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5BF1E6D-9716-1E3B-EE4B-55CA882D6F7F}"/>
              </a:ext>
            </a:extLst>
          </p:cNvPr>
          <p:cNvSpPr txBox="1"/>
          <p:nvPr/>
        </p:nvSpPr>
        <p:spPr>
          <a:xfrm>
            <a:off x="1883948" y="3309674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045715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C305F2-8F8E-9EBD-B1DB-9977556C7416}"/>
              </a:ext>
            </a:extLst>
          </p:cNvPr>
          <p:cNvSpPr/>
          <p:nvPr/>
        </p:nvSpPr>
        <p:spPr>
          <a:xfrm>
            <a:off x="2277476" y="1997629"/>
            <a:ext cx="3879019" cy="267209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BC78F-E0F3-9635-AF29-3A491D6854F3}"/>
              </a:ext>
            </a:extLst>
          </p:cNvPr>
          <p:cNvSpPr txBox="1"/>
          <p:nvPr/>
        </p:nvSpPr>
        <p:spPr>
          <a:xfrm>
            <a:off x="2165791" y="1610666"/>
            <a:ext cx="6552420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 역시 먼저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schema(IDL)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먼저 작성해야 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462B052-582B-4D9B-FA46-B8DA88151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461" y="2265560"/>
            <a:ext cx="2191056" cy="22291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5B864DE-6790-34D1-B6B3-9B479DEB6369}"/>
              </a:ext>
            </a:extLst>
          </p:cNvPr>
          <p:cNvSpPr txBox="1"/>
          <p:nvPr/>
        </p:nvSpPr>
        <p:spPr>
          <a:xfrm>
            <a:off x="6261193" y="2739184"/>
            <a:ext cx="5228137" cy="880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flatbuffer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map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자료형을 지원하지 않기 때문이 배열의 변형으로 구현해야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 구조가 복잡해지면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schema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작업부터 장난 아닐 수 있습니다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57F4491-6807-91E3-D526-BBA8ABB9A68C}"/>
              </a:ext>
            </a:extLst>
          </p:cNvPr>
          <p:cNvCxnSpPr>
            <a:cxnSpLocks/>
          </p:cNvCxnSpPr>
          <p:nvPr/>
        </p:nvCxnSpPr>
        <p:spPr>
          <a:xfrm flipH="1" flipV="1">
            <a:off x="3867005" y="2800548"/>
            <a:ext cx="2394189" cy="13985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32B660-B3CD-6783-98E2-7DB817A20E84}"/>
              </a:ext>
            </a:extLst>
          </p:cNvPr>
          <p:cNvSpPr txBox="1"/>
          <p:nvPr/>
        </p:nvSpPr>
        <p:spPr>
          <a:xfrm>
            <a:off x="2165791" y="4727364"/>
            <a:ext cx="8492901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컴파일 해서 얻은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unbelievable.generated.h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파일을 프로젝트에 포함시킵니다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E5D384-BE14-3A9F-1620-0492A41C47C8}"/>
              </a:ext>
            </a:extLst>
          </p:cNvPr>
          <p:cNvSpPr txBox="1"/>
          <p:nvPr/>
        </p:nvSpPr>
        <p:spPr>
          <a:xfrm>
            <a:off x="2963763" y="102263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           직렬화 예제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29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D183AA6C-A7FD-E6D8-F77A-4A2BC6C48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47" y="900009"/>
            <a:ext cx="1367355" cy="7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4515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AA553C0-DF19-8D6E-DD02-9CF4BCF005F0}"/>
              </a:ext>
            </a:extLst>
          </p:cNvPr>
          <p:cNvSpPr/>
          <p:nvPr/>
        </p:nvSpPr>
        <p:spPr>
          <a:xfrm>
            <a:off x="2363360" y="1503663"/>
            <a:ext cx="9447057" cy="435268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D9D65CD-92AC-532E-15C9-1E28A8899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01" y="1606049"/>
            <a:ext cx="6868484" cy="403916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E26373-6F70-308C-8D11-4F466B717D49}"/>
              </a:ext>
            </a:extLst>
          </p:cNvPr>
          <p:cNvSpPr txBox="1"/>
          <p:nvPr/>
        </p:nvSpPr>
        <p:spPr>
          <a:xfrm>
            <a:off x="2347275" y="1066207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직렬화해서 전송합니다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BA77D4F5-8EFB-1FA9-06B3-399863F03F37}"/>
              </a:ext>
            </a:extLst>
          </p:cNvPr>
          <p:cNvSpPr/>
          <p:nvPr/>
        </p:nvSpPr>
        <p:spPr>
          <a:xfrm>
            <a:off x="6581119" y="2330038"/>
            <a:ext cx="467075" cy="1287898"/>
          </a:xfrm>
          <a:prstGeom prst="rightBrace">
            <a:avLst>
              <a:gd name="adj1" fmla="val 4561"/>
              <a:gd name="adj2" fmla="val 15051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4420A8-0AE6-959B-6117-44B10932D2C3}"/>
              </a:ext>
            </a:extLst>
          </p:cNvPr>
          <p:cNvSpPr txBox="1"/>
          <p:nvPr/>
        </p:nvSpPr>
        <p:spPr>
          <a:xfrm>
            <a:off x="6263524" y="1553159"/>
            <a:ext cx="5546894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builder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를 먼저 선언합니다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 (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내부적으로 메모리를 할당합니다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B689F0-54B7-30C6-735F-6BBF9DA10D15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5502688" y="1716281"/>
            <a:ext cx="760836" cy="43353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7619DE-7A44-F060-E523-5E24D0ABE8D0}"/>
              </a:ext>
            </a:extLst>
          </p:cNvPr>
          <p:cNvSpPr txBox="1"/>
          <p:nvPr/>
        </p:nvSpPr>
        <p:spPr>
          <a:xfrm>
            <a:off x="7103962" y="2011156"/>
            <a:ext cx="4797195" cy="1171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불연속 메모리에 존재하는 데이터는 일일이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선행적으로 버퍼에 써넣어 주고 그 위치를 리턴 받아 보관했다 최종 직렬화 시 전달해줘야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아주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방식이죠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메시지가 복잡하면 이 과정 자체가 아주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~~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헬일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수 있을 뿐만 아니라 성능에도 악영향일 수 있어 보입니다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FAB460-A471-2CAC-9C11-53320C1CEEA8}"/>
              </a:ext>
            </a:extLst>
          </p:cNvPr>
          <p:cNvSpPr txBox="1"/>
          <p:nvPr/>
        </p:nvSpPr>
        <p:spPr>
          <a:xfrm>
            <a:off x="7013223" y="3597841"/>
            <a:ext cx="4618724" cy="1171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최종적으로 직렬화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데이터는 위치 정보가 기록되는 아주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방식을 채택하고 있습니다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덕분에 부분 읽기가 가능하다고 자랑하지만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 용량도 매우 커지게 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5F139FC-E8A8-C393-AED6-E4B94C82AE81}"/>
              </a:ext>
            </a:extLst>
          </p:cNvPr>
          <p:cNvCxnSpPr>
            <a:cxnSpLocks/>
          </p:cNvCxnSpPr>
          <p:nvPr/>
        </p:nvCxnSpPr>
        <p:spPr>
          <a:xfrm flipH="1">
            <a:off x="5681844" y="3797203"/>
            <a:ext cx="1422118" cy="20940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BC0B524-27A0-EC15-691B-840A1298C328}"/>
              </a:ext>
            </a:extLst>
          </p:cNvPr>
          <p:cNvSpPr txBox="1"/>
          <p:nvPr/>
        </p:nvSpPr>
        <p:spPr>
          <a:xfrm>
            <a:off x="6905509" y="5063694"/>
            <a:ext cx="4618724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⑥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메모리 버퍼에 직렬화 한 결과물을 전송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>
              <a:lnSpc>
                <a:spcPct val="120000"/>
              </a:lnSpc>
            </a:pP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덤탱이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정보까지 전송해야 하는 </a:t>
            </a: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과연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0428767-C938-8968-9B7C-495BEA84975A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6372879" y="5316840"/>
            <a:ext cx="532630" cy="4847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2266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AA553C0-DF19-8D6E-DD02-9CF4BCF005F0}"/>
              </a:ext>
            </a:extLst>
          </p:cNvPr>
          <p:cNvSpPr/>
          <p:nvPr/>
        </p:nvSpPr>
        <p:spPr>
          <a:xfrm>
            <a:off x="2347274" y="1503663"/>
            <a:ext cx="9169977" cy="435268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5AA3A7-6BFC-9E0A-A8A8-A8967A435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624" y="1586039"/>
            <a:ext cx="5534797" cy="3248478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4420A8-0AE6-959B-6117-44B10932D2C3}"/>
              </a:ext>
            </a:extLst>
          </p:cNvPr>
          <p:cNvSpPr txBox="1"/>
          <p:nvPr/>
        </p:nvSpPr>
        <p:spPr>
          <a:xfrm>
            <a:off x="6621221" y="1830890"/>
            <a:ext cx="4812270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⑦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데이터 형을 선언하고 버퍼를 넣는 것만으로 끝납니다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처럼 </a:t>
            </a: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ParseFrom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같은 것을 호출할 필요가 없습니다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 데이터와 위치정보 데이터가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 버퍼에 들어 있어서 가능한 일이겠죠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B689F0-54B7-30C6-735F-6BBF9DA10D15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5926150" y="2205728"/>
            <a:ext cx="695071" cy="9990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7619DE-7A44-F060-E523-5E24D0ABE8D0}"/>
              </a:ext>
            </a:extLst>
          </p:cNvPr>
          <p:cNvSpPr txBox="1"/>
          <p:nvPr/>
        </p:nvSpPr>
        <p:spPr>
          <a:xfrm>
            <a:off x="6807787" y="3210278"/>
            <a:ext cx="4709464" cy="1614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⑧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이제 데이터를 읽어서 저장합니다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기본적으로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string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이나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vector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같은 자료형도 자체적인 자료형을 사용하기 때문에 일일이 읽어서 저장해줘야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엄청 손이 많이 가는 직렬화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 작업일 수 밖에 없습니다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복잡한 메시지라면 이 과정도 어마 무시하게 복잡해질 수 있겠죠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그러나 간단한 데이터라면 성능을 위해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…??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차라리 구조체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통복사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직렬화를 권해 드리고 싶네요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02A89-35F3-7E44-03B0-C606F532D9DF}"/>
              </a:ext>
            </a:extLst>
          </p:cNvPr>
          <p:cNvSpPr txBox="1"/>
          <p:nvPr/>
        </p:nvSpPr>
        <p:spPr>
          <a:xfrm>
            <a:off x="2319352" y="1066207"/>
            <a:ext cx="4912082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이제 전송 받은 데이터를 역직렬화 해서 저장해 봅시다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0DE9AA-867B-2511-CBB8-2FC8559766EF}"/>
              </a:ext>
            </a:extLst>
          </p:cNvPr>
          <p:cNvSpPr txBox="1"/>
          <p:nvPr/>
        </p:nvSpPr>
        <p:spPr>
          <a:xfrm>
            <a:off x="4132436" y="5149271"/>
            <a:ext cx="2048479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⑨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최종 적용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D997C50-F4CC-5E4A-61BB-164FFFE6588B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3853044" y="4676702"/>
            <a:ext cx="279392" cy="63569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E090CBCB-0113-7764-5BC9-62A71B03322E}"/>
              </a:ext>
            </a:extLst>
          </p:cNvPr>
          <p:cNvSpPr/>
          <p:nvPr/>
        </p:nvSpPr>
        <p:spPr>
          <a:xfrm>
            <a:off x="6518297" y="3073258"/>
            <a:ext cx="364133" cy="1320001"/>
          </a:xfrm>
          <a:prstGeom prst="rightBrace">
            <a:avLst>
              <a:gd name="adj1" fmla="val 4561"/>
              <a:gd name="adj2" fmla="val 23512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3168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118220" y="1004136"/>
            <a:ext cx="9329230" cy="833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역직렬화시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ParseFrom…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과정이 필요 없어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빠르긴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결과물이 너무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뚱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뚜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웅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부분 읽기가 가능하다지만 이 정도까지 감수할 정도인지 의문입니다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A5EE83-AED8-3BDD-0DB9-435FE9111E4C}"/>
              </a:ext>
            </a:extLst>
          </p:cNvPr>
          <p:cNvSpPr txBox="1"/>
          <p:nvPr/>
        </p:nvSpPr>
        <p:spPr>
          <a:xfrm>
            <a:off x="2687390" y="2057652"/>
            <a:ext cx="6942864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int, int, int64_t, uint64_t, float, double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데이터들을 직렬화 하면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(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총 용량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36Byte)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36Byte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26Byte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64Byte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A0E2C6-FF65-E200-E29F-A290A869D011}"/>
              </a:ext>
            </a:extLst>
          </p:cNvPr>
          <p:cNvSpPr txBox="1"/>
          <p:nvPr/>
        </p:nvSpPr>
        <p:spPr>
          <a:xfrm>
            <a:off x="2680410" y="3134582"/>
            <a:ext cx="5407230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6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총 용량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205Byte)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직렬화 하면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229Byte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205Byte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308Byte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F3FFA5-E971-4EE2-8380-612E11980429}"/>
              </a:ext>
            </a:extLst>
          </p:cNvPr>
          <p:cNvSpPr txBox="1"/>
          <p:nvPr/>
        </p:nvSpPr>
        <p:spPr>
          <a:xfrm>
            <a:off x="1998393" y="4320279"/>
            <a:ext cx="9107029" cy="1092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무엇보다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 방법으로 인해 과정이 너무 복잡하며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 조금만 복잡해지면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작성부터가 어마하게 복잡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할 수 있어 보입니다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구조체 통복사가 차라리 더 편하지 않을까 싶은 느낌도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그렇다고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동기화용 작은 메시지 용으로 쓰기에도 너무 직렬화 결과물 용량이 큰 상황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게임에서 사용은 이도 저도 아닌 것이 아주 애매한 느낌입니다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541597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1CE54A-D39D-5485-94EA-C26DD04DC612}"/>
              </a:ext>
            </a:extLst>
          </p:cNvPr>
          <p:cNvSpPr/>
          <p:nvPr/>
        </p:nvSpPr>
        <p:spPr>
          <a:xfrm>
            <a:off x="2461080" y="4876592"/>
            <a:ext cx="5196146" cy="105853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D0FF44-0F42-0C65-5C78-CF328E1045E1}"/>
              </a:ext>
            </a:extLst>
          </p:cNvPr>
          <p:cNvSpPr/>
          <p:nvPr/>
        </p:nvSpPr>
        <p:spPr>
          <a:xfrm>
            <a:off x="2461079" y="3234261"/>
            <a:ext cx="5196147" cy="105853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05396" y="1687439"/>
            <a:ext cx="8667404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작성할 필요 없습니다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'ENABLE_STRUCT_SERIALIAZBLE'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구조체에 포함시켜 주시면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사용하는 구조체 데이터 그대로 직렬화와 역직렬화가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A1977B-2A9C-FAB0-83CD-CBE9E5573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008" y="3347436"/>
            <a:ext cx="3277057" cy="8192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F6C22AB-DCF0-5A56-8B97-EA1515EF1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408" y="4977174"/>
            <a:ext cx="4706007" cy="8573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8867F3-54C5-61B8-17CE-41071348CAE5}"/>
              </a:ext>
            </a:extLst>
          </p:cNvPr>
          <p:cNvSpPr txBox="1"/>
          <p:nvPr/>
        </p:nvSpPr>
        <p:spPr>
          <a:xfrm>
            <a:off x="2461079" y="2818863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 줄로 직렬화와 전송까지 끝날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0C5E3F-7BA0-DCBA-434C-5671EEAB4770}"/>
              </a:ext>
            </a:extLst>
          </p:cNvPr>
          <p:cNvSpPr txBox="1"/>
          <p:nvPr/>
        </p:nvSpPr>
        <p:spPr>
          <a:xfrm>
            <a:off x="2449369" y="4490816"/>
            <a:ext cx="6178099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전송 받은 데이터를 역직렬화 역시 한 줄로 저장까지 끝낼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742426-A1C0-11C0-9C30-FDD7B3225379}"/>
              </a:ext>
            </a:extLst>
          </p:cNvPr>
          <p:cNvSpPr txBox="1"/>
          <p:nvPr/>
        </p:nvSpPr>
        <p:spPr>
          <a:xfrm>
            <a:off x="7806890" y="5128860"/>
            <a:ext cx="192403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초딩도 가능한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직렬화지만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초고성능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E2E7AF-D080-64C0-C773-BD6DD6D3721B}"/>
              </a:ext>
            </a:extLst>
          </p:cNvPr>
          <p:cNvSpPr txBox="1"/>
          <p:nvPr/>
        </p:nvSpPr>
        <p:spPr>
          <a:xfrm>
            <a:off x="3575784" y="959218"/>
            <a:ext cx="325651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</a:t>
            </a:r>
            <a:r>
              <a:rPr lang="en-US" altLang="ko-KR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Yamae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74A2B1-2831-6DCE-34C5-CA4F2AF3620B}"/>
              </a:ext>
            </a:extLst>
          </p:cNvPr>
          <p:cNvSpPr txBox="1"/>
          <p:nvPr/>
        </p:nvSpPr>
        <p:spPr>
          <a:xfrm>
            <a:off x="2963763" y="102263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           직렬화 예제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2985B-1701-854B-3CBB-1D808038901C}"/>
              </a:ext>
            </a:extLst>
          </p:cNvPr>
          <p:cNvSpPr txBox="1"/>
          <p:nvPr/>
        </p:nvSpPr>
        <p:spPr>
          <a:xfrm>
            <a:off x="2455187" y="5983406"/>
            <a:ext cx="6178099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비교조차 할 수 없을 정도로 간단하고 압도적 성능을 제공합니다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35779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EF59D299-6B62-B73A-6B2C-6FD56EE8C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515" y="1333171"/>
            <a:ext cx="1002321" cy="56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25004D5-F142-4019-80F3-5909C5627A6B}"/>
              </a:ext>
            </a:extLst>
          </p:cNvPr>
          <p:cNvCxnSpPr>
            <a:cxnSpLocks/>
            <a:stCxn id="89" idx="2"/>
            <a:endCxn id="92" idx="0"/>
          </p:cNvCxnSpPr>
          <p:nvPr/>
        </p:nvCxnSpPr>
        <p:spPr>
          <a:xfrm>
            <a:off x="2717556" y="2009102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02FAD57-5CE2-2C42-C3BE-C17209C53E57}"/>
              </a:ext>
            </a:extLst>
          </p:cNvPr>
          <p:cNvCxnSpPr>
            <a:cxnSpLocks/>
            <a:stCxn id="173" idx="3"/>
            <a:endCxn id="92" idx="1"/>
          </p:cNvCxnSpPr>
          <p:nvPr/>
        </p:nvCxnSpPr>
        <p:spPr>
          <a:xfrm flipV="1">
            <a:off x="1818247" y="2248744"/>
            <a:ext cx="151222" cy="22512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1411170-6ADC-B855-67FB-A6C38669DB74}"/>
              </a:ext>
            </a:extLst>
          </p:cNvPr>
          <p:cNvCxnSpPr>
            <a:cxnSpLocks/>
            <a:stCxn id="172" idx="2"/>
            <a:endCxn id="173" idx="0"/>
          </p:cNvCxnSpPr>
          <p:nvPr/>
        </p:nvCxnSpPr>
        <p:spPr>
          <a:xfrm>
            <a:off x="1459202" y="2013461"/>
            <a:ext cx="1976" cy="35437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BDD6F98D-1514-C2AB-620C-3CEC3CDED09E}"/>
              </a:ext>
            </a:extLst>
          </p:cNvPr>
          <p:cNvSpPr/>
          <p:nvPr/>
        </p:nvSpPr>
        <p:spPr>
          <a:xfrm>
            <a:off x="1969469" y="1797047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B4426048-963C-C20B-09E6-381F4945A62F}"/>
              </a:ext>
            </a:extLst>
          </p:cNvPr>
          <p:cNvSpPr/>
          <p:nvPr/>
        </p:nvSpPr>
        <p:spPr>
          <a:xfrm>
            <a:off x="1969469" y="2142716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 생성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DDFF9F1-224F-FB67-75C9-1157417C9CF6}"/>
              </a:ext>
            </a:extLst>
          </p:cNvPr>
          <p:cNvSpPr/>
          <p:nvPr/>
        </p:nvSpPr>
        <p:spPr>
          <a:xfrm>
            <a:off x="1969469" y="2488385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객체에 </a:t>
            </a:r>
            <a:r>
              <a:rPr lang="en-US" altLang="ko-KR" sz="800" dirty="0">
                <a:solidFill>
                  <a:srgbClr val="0C0C0C"/>
                </a:solidFill>
              </a:rPr>
              <a:t>Data </a:t>
            </a:r>
            <a:r>
              <a:rPr lang="ko-KR" altLang="en-US" sz="800" dirty="0">
                <a:solidFill>
                  <a:srgbClr val="0C0C0C"/>
                </a:solidFill>
              </a:rPr>
              <a:t>입력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21EB9973-B0C4-A32D-210E-EF1E70F68587}"/>
              </a:ext>
            </a:extLst>
          </p:cNvPr>
          <p:cNvSpPr/>
          <p:nvPr/>
        </p:nvSpPr>
        <p:spPr>
          <a:xfrm>
            <a:off x="1969469" y="304345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직렬화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952B7E4B-F3C5-921B-0600-0FC56EEB43D6}"/>
              </a:ext>
            </a:extLst>
          </p:cNvPr>
          <p:cNvSpPr/>
          <p:nvPr/>
        </p:nvSpPr>
        <p:spPr>
          <a:xfrm>
            <a:off x="1969469" y="3361211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전송을 위한 </a:t>
            </a:r>
            <a:r>
              <a:rPr lang="ko-KR" altLang="en-US" sz="800" dirty="0" err="1">
                <a:solidFill>
                  <a:srgbClr val="0C0C0C"/>
                </a:solidFill>
              </a:rPr>
              <a:t>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B02D6B72-1335-FB98-9DB0-9F9CDC77247F}"/>
              </a:ext>
            </a:extLst>
          </p:cNvPr>
          <p:cNvSpPr/>
          <p:nvPr/>
        </p:nvSpPr>
        <p:spPr>
          <a:xfrm>
            <a:off x="1969469" y="374524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송신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72E4CE0-34E1-134B-3D71-529316B42220}"/>
              </a:ext>
            </a:extLst>
          </p:cNvPr>
          <p:cNvSpPr/>
          <p:nvPr/>
        </p:nvSpPr>
        <p:spPr>
          <a:xfrm>
            <a:off x="1969469" y="409091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수신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7C968BCF-B608-EB2E-B7F4-425A11FF9542}"/>
              </a:ext>
            </a:extLst>
          </p:cNvPr>
          <p:cNvSpPr/>
          <p:nvPr/>
        </p:nvSpPr>
        <p:spPr>
          <a:xfrm>
            <a:off x="1969469" y="451450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수신 버퍼에서 </a:t>
            </a:r>
            <a:r>
              <a:rPr lang="ko-KR" altLang="en-US" sz="800" dirty="0" err="1">
                <a:solidFill>
                  <a:srgbClr val="0C0C0C"/>
                </a:solidFill>
              </a:rPr>
              <a:t>디버퍼링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77904724-6BB8-D9CD-D843-4FD5518DCC48}"/>
              </a:ext>
            </a:extLst>
          </p:cNvPr>
          <p:cNvSpPr/>
          <p:nvPr/>
        </p:nvSpPr>
        <p:spPr>
          <a:xfrm>
            <a:off x="1969469" y="486017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객체로 </a:t>
            </a:r>
            <a:r>
              <a:rPr lang="en-US" altLang="ko-KR" sz="800" dirty="0">
                <a:solidFill>
                  <a:srgbClr val="0C0C0C"/>
                </a:solidFill>
              </a:rPr>
              <a:t>Parsing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CD69E4A2-A1AC-10ED-B823-7457E16EE3CB}"/>
              </a:ext>
            </a:extLst>
          </p:cNvPr>
          <p:cNvSpPr/>
          <p:nvPr/>
        </p:nvSpPr>
        <p:spPr>
          <a:xfrm>
            <a:off x="1969469" y="520584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</a:t>
            </a:r>
            <a:r>
              <a:rPr lang="en-US" altLang="ko-KR" sz="800" dirty="0">
                <a:solidFill>
                  <a:srgbClr val="0C0C0C"/>
                </a:solidFill>
              </a:rPr>
              <a:t> </a:t>
            </a:r>
            <a:r>
              <a:rPr lang="ko-KR" altLang="en-US" sz="800" dirty="0">
                <a:solidFill>
                  <a:srgbClr val="0C0C0C"/>
                </a:solidFill>
              </a:rPr>
              <a:t>읽어서 </a:t>
            </a:r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r>
              <a:rPr lang="ko-KR" altLang="en-US" sz="800" dirty="0">
                <a:solidFill>
                  <a:srgbClr val="0C0C0C"/>
                </a:solidFill>
              </a:rPr>
              <a:t>에 입력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0C0CB3C5-FB8E-9E38-627F-A06C068199E5}"/>
              </a:ext>
            </a:extLst>
          </p:cNvPr>
          <p:cNvSpPr/>
          <p:nvPr/>
        </p:nvSpPr>
        <p:spPr>
          <a:xfrm>
            <a:off x="1969469" y="555151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1A878763-743D-AB58-4760-AC233319FECA}"/>
              </a:ext>
            </a:extLst>
          </p:cNvPr>
          <p:cNvCxnSpPr>
            <a:cxnSpLocks/>
            <a:stCxn id="101" idx="2"/>
            <a:endCxn id="124" idx="0"/>
          </p:cNvCxnSpPr>
          <p:nvPr/>
        </p:nvCxnSpPr>
        <p:spPr>
          <a:xfrm>
            <a:off x="2717556" y="5417897"/>
            <a:ext cx="0" cy="13361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4FD89DE0-2B73-4689-0D0C-D45B05E9F93B}"/>
              </a:ext>
            </a:extLst>
          </p:cNvPr>
          <p:cNvSpPr/>
          <p:nvPr/>
        </p:nvSpPr>
        <p:spPr>
          <a:xfrm>
            <a:off x="1102133" y="1801406"/>
            <a:ext cx="714138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작성</a:t>
            </a: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0F3E9AAD-0602-CEB7-A226-711C72C1673A}"/>
              </a:ext>
            </a:extLst>
          </p:cNvPr>
          <p:cNvSpPr/>
          <p:nvPr/>
        </p:nvSpPr>
        <p:spPr>
          <a:xfrm>
            <a:off x="1104109" y="2367839"/>
            <a:ext cx="714138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컴파일</a:t>
            </a:r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A531953E-F828-883B-2816-E4D1146F1095}"/>
              </a:ext>
            </a:extLst>
          </p:cNvPr>
          <p:cNvCxnSpPr>
            <a:cxnSpLocks/>
            <a:stCxn id="173" idx="3"/>
            <a:endCxn id="100" idx="1"/>
          </p:cNvCxnSpPr>
          <p:nvPr/>
        </p:nvCxnSpPr>
        <p:spPr>
          <a:xfrm>
            <a:off x="1818247" y="2473867"/>
            <a:ext cx="151222" cy="249233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CFBB3FF-0663-0694-70EB-5CE32C759405}"/>
              </a:ext>
            </a:extLst>
          </p:cNvPr>
          <p:cNvCxnSpPr>
            <a:cxnSpLocks/>
            <a:stCxn id="92" idx="2"/>
            <a:endCxn id="93" idx="0"/>
          </p:cNvCxnSpPr>
          <p:nvPr/>
        </p:nvCxnSpPr>
        <p:spPr>
          <a:xfrm>
            <a:off x="2717556" y="2354771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1D8F7E2-4A9E-72A9-60FC-48507A17618C}"/>
              </a:ext>
            </a:extLst>
          </p:cNvPr>
          <p:cNvCxnSpPr>
            <a:cxnSpLocks/>
            <a:stCxn id="93" idx="2"/>
            <a:endCxn id="94" idx="0"/>
          </p:cNvCxnSpPr>
          <p:nvPr/>
        </p:nvCxnSpPr>
        <p:spPr>
          <a:xfrm>
            <a:off x="2717556" y="2700440"/>
            <a:ext cx="0" cy="3430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C8A6716-22D7-C164-246D-3F5DE96B0865}"/>
              </a:ext>
            </a:extLst>
          </p:cNvPr>
          <p:cNvCxnSpPr>
            <a:cxnSpLocks/>
            <a:stCxn id="94" idx="2"/>
            <a:endCxn id="95" idx="0"/>
          </p:cNvCxnSpPr>
          <p:nvPr/>
        </p:nvCxnSpPr>
        <p:spPr>
          <a:xfrm>
            <a:off x="2717556" y="3255509"/>
            <a:ext cx="0" cy="105702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1192E29-AAB8-2216-4492-6C54B377A022}"/>
              </a:ext>
            </a:extLst>
          </p:cNvPr>
          <p:cNvCxnSpPr>
            <a:cxnSpLocks/>
            <a:stCxn id="95" idx="2"/>
            <a:endCxn id="97" idx="0"/>
          </p:cNvCxnSpPr>
          <p:nvPr/>
        </p:nvCxnSpPr>
        <p:spPr>
          <a:xfrm>
            <a:off x="2717556" y="3573266"/>
            <a:ext cx="0" cy="171978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F3A646F-B1CA-9EE6-0F8C-91B737364318}"/>
              </a:ext>
            </a:extLst>
          </p:cNvPr>
          <p:cNvCxnSpPr>
            <a:cxnSpLocks/>
            <a:stCxn id="97" idx="2"/>
            <a:endCxn id="98" idx="0"/>
          </p:cNvCxnSpPr>
          <p:nvPr/>
        </p:nvCxnSpPr>
        <p:spPr>
          <a:xfrm>
            <a:off x="2717556" y="3957299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7FB2DAA-C0F9-8DEA-4B97-22F0C7B046CF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>
            <a:off x="2717556" y="4302968"/>
            <a:ext cx="0" cy="211536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685E6DF-3535-7682-26FD-72E1DEF5A1D5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>
            <a:off x="2717556" y="4726559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D98D493-DA12-152A-378C-79401A013102}"/>
              </a:ext>
            </a:extLst>
          </p:cNvPr>
          <p:cNvCxnSpPr>
            <a:cxnSpLocks/>
            <a:stCxn id="100" idx="2"/>
            <a:endCxn id="101" idx="0"/>
          </p:cNvCxnSpPr>
          <p:nvPr/>
        </p:nvCxnSpPr>
        <p:spPr>
          <a:xfrm>
            <a:off x="2717556" y="5072228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F010EBA-5067-4D69-7AA7-110578BA4B21}"/>
              </a:ext>
            </a:extLst>
          </p:cNvPr>
          <p:cNvCxnSpPr>
            <a:cxnSpLocks/>
          </p:cNvCxnSpPr>
          <p:nvPr/>
        </p:nvCxnSpPr>
        <p:spPr>
          <a:xfrm>
            <a:off x="1738058" y="3639021"/>
            <a:ext cx="7398962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8E28FBC-563C-2B10-8BD3-C61C0985F82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841119" y="2009102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8041FA5-9767-65DE-17EA-F076619C8830}"/>
              </a:ext>
            </a:extLst>
          </p:cNvPr>
          <p:cNvCxnSpPr>
            <a:cxnSpLocks/>
          </p:cNvCxnSpPr>
          <p:nvPr/>
        </p:nvCxnSpPr>
        <p:spPr>
          <a:xfrm>
            <a:off x="1675237" y="4437256"/>
            <a:ext cx="7454803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12D66EF-BAD5-452F-177A-85EFB9A5CE26}"/>
              </a:ext>
            </a:extLst>
          </p:cNvPr>
          <p:cNvSpPr/>
          <p:nvPr/>
        </p:nvSpPr>
        <p:spPr>
          <a:xfrm>
            <a:off x="5093032" y="1797047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2E3C957-C322-41D0-0341-1C2979FB8F30}"/>
              </a:ext>
            </a:extLst>
          </p:cNvPr>
          <p:cNvSpPr/>
          <p:nvPr/>
        </p:nvSpPr>
        <p:spPr>
          <a:xfrm>
            <a:off x="5093032" y="2142716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builder</a:t>
            </a:r>
            <a:r>
              <a:rPr lang="ko-KR" altLang="en-US" sz="800" dirty="0">
                <a:solidFill>
                  <a:srgbClr val="0C0C0C"/>
                </a:solidFill>
              </a:rPr>
              <a:t> 생성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93B7EDC-281A-D91D-7C70-C2C3627F4B50}"/>
              </a:ext>
            </a:extLst>
          </p:cNvPr>
          <p:cNvSpPr/>
          <p:nvPr/>
        </p:nvSpPr>
        <p:spPr>
          <a:xfrm>
            <a:off x="5093032" y="2488385"/>
            <a:ext cx="1496174" cy="442181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build</a:t>
            </a:r>
            <a:r>
              <a:rPr lang="ko-KR" altLang="en-US" sz="800" b="1" dirty="0">
                <a:solidFill>
                  <a:srgbClr val="0C0C0C"/>
                </a:solidFill>
              </a:rPr>
              <a:t>로 요소 데이터 먼저 버퍼에 쓰기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9473C2A-EC44-0934-DF6F-FD08DCB2C6EF}"/>
              </a:ext>
            </a:extLst>
          </p:cNvPr>
          <p:cNvSpPr/>
          <p:nvPr/>
        </p:nvSpPr>
        <p:spPr>
          <a:xfrm>
            <a:off x="5093032" y="304345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직렬화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C3F9FF7-27F4-56EE-6BDA-456A3A46E60B}"/>
              </a:ext>
            </a:extLst>
          </p:cNvPr>
          <p:cNvSpPr/>
          <p:nvPr/>
        </p:nvSpPr>
        <p:spPr>
          <a:xfrm>
            <a:off x="5093032" y="374524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7B236DE-2C2E-4FBB-FEAC-CE6092BCD85A}"/>
              </a:ext>
            </a:extLst>
          </p:cNvPr>
          <p:cNvSpPr/>
          <p:nvPr/>
        </p:nvSpPr>
        <p:spPr>
          <a:xfrm>
            <a:off x="5093032" y="409091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수신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DC5D252-85E1-4B1A-C353-E7617FF1507A}"/>
              </a:ext>
            </a:extLst>
          </p:cNvPr>
          <p:cNvSpPr/>
          <p:nvPr/>
        </p:nvSpPr>
        <p:spPr>
          <a:xfrm>
            <a:off x="5093032" y="451226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수신 버퍼에서 </a:t>
            </a:r>
            <a:r>
              <a:rPr lang="ko-KR" altLang="en-US" sz="800" dirty="0" err="1">
                <a:solidFill>
                  <a:srgbClr val="0C0C0C"/>
                </a:solidFill>
              </a:rPr>
              <a:t>디버퍼링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C8159D8-43E1-ACD9-4D7B-9AF6DF8A48E8}"/>
              </a:ext>
            </a:extLst>
          </p:cNvPr>
          <p:cNvSpPr/>
          <p:nvPr/>
        </p:nvSpPr>
        <p:spPr>
          <a:xfrm>
            <a:off x="5093032" y="4991130"/>
            <a:ext cx="1496174" cy="404837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객체</a:t>
            </a:r>
            <a:r>
              <a:rPr lang="en-US" altLang="ko-KR" sz="800" dirty="0">
                <a:solidFill>
                  <a:srgbClr val="0C0C0C"/>
                </a:solidFill>
              </a:rPr>
              <a:t> </a:t>
            </a:r>
            <a:r>
              <a:rPr lang="ko-KR" altLang="en-US" sz="800" dirty="0">
                <a:solidFill>
                  <a:srgbClr val="0C0C0C"/>
                </a:solidFill>
              </a:rPr>
              <a:t>읽어서 </a:t>
            </a:r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r>
              <a:rPr lang="ko-KR" altLang="en-US" sz="800" dirty="0">
                <a:solidFill>
                  <a:srgbClr val="0C0C0C"/>
                </a:solidFill>
              </a:rPr>
              <a:t>에 입력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F6B55B5-E247-C6C2-E3BE-8C316C4F3FB9}"/>
              </a:ext>
            </a:extLst>
          </p:cNvPr>
          <p:cNvSpPr/>
          <p:nvPr/>
        </p:nvSpPr>
        <p:spPr>
          <a:xfrm>
            <a:off x="5093032" y="551200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B4BAE-2EA8-7476-3166-5384CA038B88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>
            <a:off x="5841119" y="5395967"/>
            <a:ext cx="0" cy="11603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D3DA7AB-C2BF-5951-A779-C788676DCAB7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5841119" y="4724318"/>
            <a:ext cx="0" cy="266812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DA540F7-4EAB-0564-FABC-856A97D4A506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5841119" y="2354771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903BA7F-4725-B60D-EBD3-97E9464566E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5841119" y="2930566"/>
            <a:ext cx="0" cy="112886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1BAA724-AD3B-B66D-0552-CE4AA018610D}"/>
              </a:ext>
            </a:extLst>
          </p:cNvPr>
          <p:cNvCxnSpPr>
            <a:cxnSpLocks/>
            <a:stCxn id="83" idx="2"/>
            <a:endCxn id="13" idx="0"/>
          </p:cNvCxnSpPr>
          <p:nvPr/>
        </p:nvCxnSpPr>
        <p:spPr>
          <a:xfrm flipH="1">
            <a:off x="5841119" y="3565537"/>
            <a:ext cx="4623" cy="17970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6E5BF71-FCEA-26A0-C8E7-8F01DF4A6038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5841119" y="3957299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81F69B6-C594-2169-801F-131AD2C8012F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5841119" y="4302968"/>
            <a:ext cx="0" cy="20929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FA7F61D-6669-4CCB-E492-D189D0A19853}"/>
              </a:ext>
            </a:extLst>
          </p:cNvPr>
          <p:cNvSpPr/>
          <p:nvPr/>
        </p:nvSpPr>
        <p:spPr>
          <a:xfrm>
            <a:off x="7543230" y="181032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CDB6E8A-EEC1-49B8-E366-E186F34377B6}"/>
              </a:ext>
            </a:extLst>
          </p:cNvPr>
          <p:cNvSpPr/>
          <p:nvPr/>
        </p:nvSpPr>
        <p:spPr>
          <a:xfrm>
            <a:off x="7543230" y="5522205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7EA9D6B-3B87-8813-6A6F-8E11540EE2AA}"/>
              </a:ext>
            </a:extLst>
          </p:cNvPr>
          <p:cNvSpPr/>
          <p:nvPr/>
        </p:nvSpPr>
        <p:spPr>
          <a:xfrm>
            <a:off x="7543230" y="480725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역직렬화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2CE239B-9A66-07D8-761C-4A5B261129ED}"/>
              </a:ext>
            </a:extLst>
          </p:cNvPr>
          <p:cNvSpPr/>
          <p:nvPr/>
        </p:nvSpPr>
        <p:spPr>
          <a:xfrm>
            <a:off x="7543230" y="304345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직렬화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10647D2-DA47-C253-575C-6151A11A9CEE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>
          <a:xfrm>
            <a:off x="8291317" y="2022379"/>
            <a:ext cx="0" cy="102107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C8C5A60-6E40-FF1D-4625-EBAECE7AB2FA}"/>
              </a:ext>
            </a:extLst>
          </p:cNvPr>
          <p:cNvCxnSpPr>
            <a:cxnSpLocks/>
            <a:stCxn id="44" idx="2"/>
            <a:endCxn id="51" idx="0"/>
          </p:cNvCxnSpPr>
          <p:nvPr/>
        </p:nvCxnSpPr>
        <p:spPr>
          <a:xfrm>
            <a:off x="8291317" y="3255509"/>
            <a:ext cx="0" cy="50891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735C4DD-A96E-A221-FF14-CBEB3701D15E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>
            <a:off x="8291317" y="3976479"/>
            <a:ext cx="0" cy="156633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0F0C377-DF32-5A57-1585-F8188AFA5E22}"/>
              </a:ext>
            </a:extLst>
          </p:cNvPr>
          <p:cNvSpPr/>
          <p:nvPr/>
        </p:nvSpPr>
        <p:spPr>
          <a:xfrm>
            <a:off x="7543230" y="376442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A1670EA-A2D3-B269-F7C4-A7482E525A09}"/>
              </a:ext>
            </a:extLst>
          </p:cNvPr>
          <p:cNvSpPr/>
          <p:nvPr/>
        </p:nvSpPr>
        <p:spPr>
          <a:xfrm>
            <a:off x="7543230" y="413311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수신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0F6836A-B377-AC20-EB38-7A6F1EA47290}"/>
              </a:ext>
            </a:extLst>
          </p:cNvPr>
          <p:cNvCxnSpPr>
            <a:cxnSpLocks/>
            <a:stCxn id="52" idx="2"/>
            <a:endCxn id="42" idx="0"/>
          </p:cNvCxnSpPr>
          <p:nvPr/>
        </p:nvCxnSpPr>
        <p:spPr>
          <a:xfrm>
            <a:off x="8291317" y="4345167"/>
            <a:ext cx="0" cy="46208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4391ACB-0DDE-DC88-DC1D-220C84943B2B}"/>
              </a:ext>
            </a:extLst>
          </p:cNvPr>
          <p:cNvCxnSpPr>
            <a:cxnSpLocks/>
            <a:stCxn id="42" idx="2"/>
            <a:endCxn id="41" idx="0"/>
          </p:cNvCxnSpPr>
          <p:nvPr/>
        </p:nvCxnSpPr>
        <p:spPr>
          <a:xfrm>
            <a:off x="8291317" y="5019309"/>
            <a:ext cx="0" cy="502896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E6F4908-8A92-4F5D-23F0-98CE06ACE4AA}"/>
              </a:ext>
            </a:extLst>
          </p:cNvPr>
          <p:cNvSpPr txBox="1"/>
          <p:nvPr/>
        </p:nvSpPr>
        <p:spPr>
          <a:xfrm>
            <a:off x="7748240" y="1523302"/>
            <a:ext cx="11243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2B281B-BCB1-2E14-23F2-9C8F1BB08C88}"/>
              </a:ext>
            </a:extLst>
          </p:cNvPr>
          <p:cNvSpPr txBox="1"/>
          <p:nvPr/>
        </p:nvSpPr>
        <p:spPr>
          <a:xfrm>
            <a:off x="9190856" y="3026136"/>
            <a:ext cx="27691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데이터를 바로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make_shared_buffer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끝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3AB336-093A-1B17-6412-CF6B8C2C2591}"/>
              </a:ext>
            </a:extLst>
          </p:cNvPr>
          <p:cNvSpPr txBox="1"/>
          <p:nvPr/>
        </p:nvSpPr>
        <p:spPr>
          <a:xfrm>
            <a:off x="9161034" y="4746041"/>
            <a:ext cx="294131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전송 받은 데이터를 바로 최종 데이터로 역직렬화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할 수 있습니다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전송 받은 버퍼를 메시지 크기로 잘라서 바로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on_message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전달이 가능하며 이걸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를 바로 전송도 가능합니다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 량이 많아질수록 더 엄청난 성능차이를 낼 수 있습니다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79" name="Picture 2" descr="protobuf는 어떻게 사용해요?">
            <a:extLst>
              <a:ext uri="{FF2B5EF4-FFF2-40B4-BE49-F238E27FC236}">
                <a16:creationId xmlns:a16="http://schemas.microsoft.com/office/drawing/2014/main" id="{A35B0184-CC18-2774-11D5-44D06D8BA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124" y="1385185"/>
            <a:ext cx="958894" cy="36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D1646690-5E21-930C-063F-F77A82166ABB}"/>
              </a:ext>
            </a:extLst>
          </p:cNvPr>
          <p:cNvSpPr txBox="1"/>
          <p:nvPr/>
        </p:nvSpPr>
        <p:spPr>
          <a:xfrm>
            <a:off x="3220741" y="1035929"/>
            <a:ext cx="5750518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JSON vs protobuf vs flatbuffer vs 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 serializing process</a:t>
            </a:r>
            <a:endParaRPr lang="ko-KR" altLang="en-US" sz="1400" dirty="0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092A7D9D-6B64-E539-5716-34FE37BF29EB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4536516" y="2004601"/>
            <a:ext cx="1976" cy="35437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CB4E478-A5C4-DEE7-F6EC-36A4E286CBFD}"/>
              </a:ext>
            </a:extLst>
          </p:cNvPr>
          <p:cNvSpPr/>
          <p:nvPr/>
        </p:nvSpPr>
        <p:spPr>
          <a:xfrm>
            <a:off x="4105152" y="1792546"/>
            <a:ext cx="862727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schema</a:t>
            </a:r>
            <a:r>
              <a:rPr lang="ko-KR" altLang="en-US" sz="800" dirty="0">
                <a:solidFill>
                  <a:srgbClr val="0C0C0C"/>
                </a:solidFill>
              </a:rPr>
              <a:t>작성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F4DA92C-A84F-725C-B15C-041A39EA1E77}"/>
              </a:ext>
            </a:extLst>
          </p:cNvPr>
          <p:cNvSpPr/>
          <p:nvPr/>
        </p:nvSpPr>
        <p:spPr>
          <a:xfrm>
            <a:off x="4107128" y="2358979"/>
            <a:ext cx="862727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schema</a:t>
            </a:r>
            <a:r>
              <a:rPr lang="ko-KR" altLang="en-US" sz="800" dirty="0">
                <a:solidFill>
                  <a:srgbClr val="0C0C0C"/>
                </a:solidFill>
              </a:rPr>
              <a:t>컴파일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D2AA40D-C62B-0DC6-3A98-C120B3EE44F3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4969855" y="2465007"/>
            <a:ext cx="123177" cy="68447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F691CFA-F4D1-270A-73EA-E40B88D20B1D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>
            <a:off x="4969855" y="2465007"/>
            <a:ext cx="123177" cy="215328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AACB920-5079-317C-5FE9-57FB911AEEC6}"/>
              </a:ext>
            </a:extLst>
          </p:cNvPr>
          <p:cNvSpPr txBox="1"/>
          <p:nvPr/>
        </p:nvSpPr>
        <p:spPr>
          <a:xfrm>
            <a:off x="975656" y="4803806"/>
            <a:ext cx="10871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ParseFrom…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732B3C-EBC2-A246-41C6-ADAC3598DB16}"/>
              </a:ext>
            </a:extLst>
          </p:cNvPr>
          <p:cNvSpPr txBox="1"/>
          <p:nvPr/>
        </p:nvSpPr>
        <p:spPr>
          <a:xfrm>
            <a:off x="947266" y="3023067"/>
            <a:ext cx="10871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SerializeTo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85F7088-FE20-94F1-E775-ACCAB307E5F6}"/>
              </a:ext>
            </a:extLst>
          </p:cNvPr>
          <p:cNvSpPr txBox="1"/>
          <p:nvPr/>
        </p:nvSpPr>
        <p:spPr>
          <a:xfrm>
            <a:off x="3736541" y="2618241"/>
            <a:ext cx="13613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Create…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 과정이 많이 복잡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4EE189-20CA-7DCC-9286-1513A85A99C5}"/>
              </a:ext>
            </a:extLst>
          </p:cNvPr>
          <p:cNvSpPr txBox="1"/>
          <p:nvPr/>
        </p:nvSpPr>
        <p:spPr>
          <a:xfrm>
            <a:off x="4403028" y="2999987"/>
            <a:ext cx="862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Finish…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815F78F-B6F7-9C9C-B876-7E41F159B039}"/>
              </a:ext>
            </a:extLst>
          </p:cNvPr>
          <p:cNvSpPr txBox="1"/>
          <p:nvPr/>
        </p:nvSpPr>
        <p:spPr>
          <a:xfrm>
            <a:off x="260049" y="3286656"/>
            <a:ext cx="14249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부분 메시지 읽기가 불가능해 역직렬화를 위해서는 메시지 종류 정보는 따로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붙혀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줘야 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E4FCBD16-0621-BB5A-2125-16AB4054DF05}"/>
              </a:ext>
            </a:extLst>
          </p:cNvPr>
          <p:cNvSpPr/>
          <p:nvPr/>
        </p:nvSpPr>
        <p:spPr>
          <a:xfrm>
            <a:off x="5097655" y="335348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전송을 위한 </a:t>
            </a:r>
            <a:r>
              <a:rPr lang="ko-KR" altLang="en-US" sz="800" dirty="0" err="1">
                <a:solidFill>
                  <a:srgbClr val="0C0C0C"/>
                </a:solidFill>
              </a:rPr>
              <a:t>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0F2D034-79F8-F4FE-955F-B899B1378C18}"/>
              </a:ext>
            </a:extLst>
          </p:cNvPr>
          <p:cNvCxnSpPr>
            <a:cxnSpLocks/>
            <a:stCxn id="11" idx="2"/>
            <a:endCxn id="83" idx="0"/>
          </p:cNvCxnSpPr>
          <p:nvPr/>
        </p:nvCxnSpPr>
        <p:spPr>
          <a:xfrm>
            <a:off x="5841119" y="3255507"/>
            <a:ext cx="4623" cy="9797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39815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3249002" y="2010025"/>
            <a:ext cx="7095582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중 하나만 읽으려 해도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ParseFrom…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메시지 전체를 역직렬화 해야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그래서 실제 역직렬화를 하기 위해서는 추가적인 정보가 필요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별 것 아닌 것 같아도 실제는 매우 성가실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부분 읽기 필요한가요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pic>
        <p:nvPicPr>
          <p:cNvPr id="13" name="Picture 2" descr="protobuf는 어떻게 사용해요?">
            <a:extLst>
              <a:ext uri="{FF2B5EF4-FFF2-40B4-BE49-F238E27FC236}">
                <a16:creationId xmlns:a16="http://schemas.microsoft.com/office/drawing/2014/main" id="{EB8CB912-BED4-673B-36CB-0FBC318B8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585" y="2383301"/>
            <a:ext cx="1028610" cy="38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5EB4956-FD9F-E1BF-43DD-D4A50517E801}"/>
              </a:ext>
            </a:extLst>
          </p:cNvPr>
          <p:cNvSpPr txBox="1"/>
          <p:nvPr/>
        </p:nvSpPr>
        <p:spPr>
          <a:xfrm>
            <a:off x="3249002" y="4078643"/>
            <a:ext cx="6399576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front&lt;T&gt;([offset])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사용해서 부분 읽기도 쓰기도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offset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주어 임의의 위치의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임위의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값을 읽을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9D2000-CCBE-7583-7299-A2C60E3153CD}"/>
              </a:ext>
            </a:extLst>
          </p:cNvPr>
          <p:cNvSpPr txBox="1"/>
          <p:nvPr/>
        </p:nvSpPr>
        <p:spPr>
          <a:xfrm>
            <a:off x="2025469" y="1582892"/>
            <a:ext cx="8750723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의외로 많이 필요하긴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23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88744ED5-BC78-8F12-DFE3-AE6F8B6F3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585" y="3246001"/>
            <a:ext cx="1002321" cy="56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56F85E4-9678-6CBB-4636-1C285873A168}"/>
              </a:ext>
            </a:extLst>
          </p:cNvPr>
          <p:cNvSpPr txBox="1"/>
          <p:nvPr/>
        </p:nvSpPr>
        <p:spPr>
          <a:xfrm>
            <a:off x="3249002" y="3163750"/>
            <a:ext cx="7095582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한번 직렬화 된 데이터는 언제든지 원하는 읽어낼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 크기가 그렇게 늘리는 것을 정당화하긴 부족한 감이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07B05-59A5-3475-04F0-E02E8518D7C8}"/>
              </a:ext>
            </a:extLst>
          </p:cNvPr>
          <p:cNvSpPr txBox="1"/>
          <p:nvPr/>
        </p:nvSpPr>
        <p:spPr>
          <a:xfrm>
            <a:off x="2131585" y="4329719"/>
            <a:ext cx="11243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73C5155-BE23-44F1-27EC-FB734DF22EA4}"/>
              </a:ext>
            </a:extLst>
          </p:cNvPr>
          <p:cNvCxnSpPr>
            <a:cxnSpLocks/>
          </p:cNvCxnSpPr>
          <p:nvPr/>
        </p:nvCxnSpPr>
        <p:spPr>
          <a:xfrm flipV="1">
            <a:off x="2116462" y="3976634"/>
            <a:ext cx="8212999" cy="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5D51C2A-EBE4-6046-A5EA-451DF1336FA3}"/>
              </a:ext>
            </a:extLst>
          </p:cNvPr>
          <p:cNvCxnSpPr>
            <a:cxnSpLocks/>
          </p:cNvCxnSpPr>
          <p:nvPr/>
        </p:nvCxnSpPr>
        <p:spPr>
          <a:xfrm flipV="1">
            <a:off x="2109482" y="3088997"/>
            <a:ext cx="8212999" cy="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73641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는 어떻게 성능을 기여하나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9D2000-CCBE-7583-7299-A2C60E3153CD}"/>
              </a:ext>
            </a:extLst>
          </p:cNvPr>
          <p:cNvSpPr txBox="1"/>
          <p:nvPr/>
        </p:nvSpPr>
        <p:spPr>
          <a:xfrm>
            <a:off x="993036" y="1593631"/>
            <a:ext cx="399777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CGDK10.network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네트워크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/o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성능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EA8063-EDE9-D698-9661-E41CAE87A7B5}"/>
              </a:ext>
            </a:extLst>
          </p:cNvPr>
          <p:cNvSpPr txBox="1"/>
          <p:nvPr/>
        </p:nvSpPr>
        <p:spPr>
          <a:xfrm>
            <a:off x="1822511" y="2115254"/>
            <a:ext cx="8843162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ubuntu 13900k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기준으로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접속일때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echo test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 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4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억메시지 이상의 송신과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4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억 메시지 이상의 수신 능력을 보여줍니다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/o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처리가 가장 중요하겠지만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Zero-Copy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전송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재전송 까지 가능했던 것도 바로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시스템이 있기에 가능했다고 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465613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DE1A92-CBF2-EB25-C1D0-5F6313AA8818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EF35D48-D105-FC22-C12D-ACAB4CCA9AD2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50D72A2-D7CF-319E-2CEA-2C88D355705C}"/>
              </a:ext>
            </a:extLst>
          </p:cNvPr>
          <p:cNvSpPr txBox="1"/>
          <p:nvPr/>
        </p:nvSpPr>
        <p:spPr>
          <a:xfrm>
            <a:off x="4630798" y="1476846"/>
            <a:ext cx="328765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Q </a:t>
            </a:r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&amp;</a:t>
            </a:r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3608B-B6B0-EBDB-A391-7B6D11033394}"/>
              </a:ext>
            </a:extLst>
          </p:cNvPr>
          <p:cNvSpPr txBox="1"/>
          <p:nvPr/>
        </p:nvSpPr>
        <p:spPr>
          <a:xfrm>
            <a:off x="2941534" y="4608840"/>
            <a:ext cx="60945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GitHub</a:t>
            </a:r>
          </a:p>
          <a:p>
            <a:r>
              <a:rPr lang="en-US" altLang="ko-KR" sz="1400" dirty="0" err="1">
                <a:hlinkClick r:id="rId3"/>
              </a:rPr>
              <a:t>CGLabs</a:t>
            </a:r>
            <a:r>
              <a:rPr lang="en-US" altLang="ko-KR" sz="1400" dirty="0">
                <a:hlinkClick r:id="rId3"/>
              </a:rPr>
              <a:t>/</a:t>
            </a:r>
            <a:r>
              <a:rPr lang="en-US" altLang="ko-KR" sz="1400" dirty="0" err="1">
                <a:hlinkClick r:id="rId3"/>
              </a:rPr>
              <a:t>CGDK.buffer</a:t>
            </a:r>
            <a:r>
              <a:rPr lang="en-US" altLang="ko-KR" sz="1400" dirty="0">
                <a:hlinkClick r:id="rId3"/>
              </a:rPr>
              <a:t>: Buffer system for message serialization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FA4CC-CCEF-442A-7990-4D61703B93CF}"/>
              </a:ext>
            </a:extLst>
          </p:cNvPr>
          <p:cNvSpPr txBox="1"/>
          <p:nvPr/>
        </p:nvSpPr>
        <p:spPr>
          <a:xfrm>
            <a:off x="2941534" y="5194211"/>
            <a:ext cx="60945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Email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hlinkClick r:id="rId4"/>
              </a:rPr>
              <a:t>sangducks@gmail.com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sangduck@cgcii.co.kr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2399291D-FE17-9E45-344E-7393AC96DB1D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6061523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F652E2-88F6-1E14-E657-FECF0BB626F6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9620550" y="2973320"/>
            <a:ext cx="239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technical explanation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6685F4-9982-3201-9274-D84B0C8636D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076703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시스템 따라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577078-FD71-2C99-17DA-91CD56F46F97}"/>
              </a:ext>
            </a:extLst>
          </p:cNvPr>
          <p:cNvSpPr txBox="1"/>
          <p:nvPr/>
        </p:nvSpPr>
        <p:spPr>
          <a:xfrm>
            <a:off x="1230045" y="2976520"/>
            <a:ext cx="750773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MMO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F51DF-D7C7-B2FF-3DA9-9E6500FFD683}"/>
              </a:ext>
            </a:extLst>
          </p:cNvPr>
          <p:cNvSpPr txBox="1"/>
          <p:nvPr/>
        </p:nvSpPr>
        <p:spPr>
          <a:xfrm>
            <a:off x="6963499" y="2976520"/>
            <a:ext cx="1159952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실시간 전략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432558-CFAE-6386-DD5B-3617295B11FC}"/>
              </a:ext>
            </a:extLst>
          </p:cNvPr>
          <p:cNvSpPr txBox="1"/>
          <p:nvPr/>
        </p:nvSpPr>
        <p:spPr>
          <a:xfrm>
            <a:off x="9931357" y="2976520"/>
            <a:ext cx="1366867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레이싱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F08EF-A54F-5CB5-CF18-53AEFFC389FF}"/>
              </a:ext>
            </a:extLst>
          </p:cNvPr>
          <p:cNvSpPr txBox="1"/>
          <p:nvPr/>
        </p:nvSpPr>
        <p:spPr>
          <a:xfrm>
            <a:off x="4806676" y="5011170"/>
            <a:ext cx="24403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카드 보드류는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열외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AF70CF-5094-0D6D-5E9B-83BC6F1A870D}"/>
              </a:ext>
            </a:extLst>
          </p:cNvPr>
          <p:cNvSpPr txBox="1"/>
          <p:nvPr/>
        </p:nvSpPr>
        <p:spPr>
          <a:xfrm>
            <a:off x="3788725" y="2976520"/>
            <a:ext cx="1366867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슈팅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액션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6712C4-FDD7-067F-BF70-7F87ED983671}"/>
              </a:ext>
            </a:extLst>
          </p:cNvPr>
          <p:cNvSpPr txBox="1"/>
          <p:nvPr/>
        </p:nvSpPr>
        <p:spPr>
          <a:xfrm>
            <a:off x="3071694" y="3375942"/>
            <a:ext cx="30080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최소화가 핵심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인한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외삽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Error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최소화하기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위해 엄청 빈번히 쏘는 경우가 많지만</a:t>
            </a:r>
            <a:b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빈번히 쏘는 것보다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Delay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줄이는 것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중요하다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E6912F-A47C-B4EB-205F-109D2C7AFC21}"/>
              </a:ext>
            </a:extLst>
          </p:cNvPr>
          <p:cNvSpPr txBox="1"/>
          <p:nvPr/>
        </p:nvSpPr>
        <p:spPr>
          <a:xfrm>
            <a:off x="536767" y="3375942"/>
            <a:ext cx="23460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수백 수천 수만 단위의 대규모 접속으로 인해 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서버에 엄청난 송수신 부하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엄청날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AOI(Area of Interest)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크기에 따라 송수신 부하는 기하급수적으로 늘어날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FC5CC9-E430-BF06-820B-BA45FF0C8A67}"/>
              </a:ext>
            </a:extLst>
          </p:cNvPr>
          <p:cNvSpPr txBox="1"/>
          <p:nvPr/>
        </p:nvSpPr>
        <p:spPr>
          <a:xfrm>
            <a:off x="6126250" y="3375942"/>
            <a:ext cx="32026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대량의 유닛들의 정확한 동기화 처리가 필요하다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유닛이 많을 수 있어 유닛당 동기화는 사실상 불가능해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동기식 방법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(Lock Step)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많이 사용한다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0F4C75-17E0-27F3-C470-9A1F3D00F070}"/>
              </a:ext>
            </a:extLst>
          </p:cNvPr>
          <p:cNvSpPr txBox="1"/>
          <p:nvPr/>
        </p:nvSpPr>
        <p:spPr>
          <a:xfrm>
            <a:off x="9349839" y="3326335"/>
            <a:ext cx="26839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빠른 유닛 이동으로 짧은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외삽으로도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큰 오차가 날수 있는 만큼 빈번한 동기를 하는 경우가 많다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Loss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무시하고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UDP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마구 뿌리는 방법을 많이 사용한다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138718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3612588" y="2513187"/>
            <a:ext cx="2952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① SFINAE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CA49D2-794C-0662-6F99-0421C7549D9C}"/>
              </a:ext>
            </a:extLst>
          </p:cNvPr>
          <p:cNvSpPr txBox="1"/>
          <p:nvPr/>
        </p:nvSpPr>
        <p:spPr>
          <a:xfrm>
            <a:off x="3663573" y="1670686"/>
            <a:ext cx="4878815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마법의 직렬화의 기술적 큰 축은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10E230-A277-1E3F-0013-3996AB2B60B3}"/>
              </a:ext>
            </a:extLst>
          </p:cNvPr>
          <p:cNvSpPr txBox="1"/>
          <p:nvPr/>
        </p:nvSpPr>
        <p:spPr>
          <a:xfrm>
            <a:off x="3612588" y="3751367"/>
            <a:ext cx="49668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② Template Meta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756B7E-7908-3444-7CF2-48DC7C083A72}"/>
              </a:ext>
            </a:extLst>
          </p:cNvPr>
          <p:cNvSpPr txBox="1"/>
          <p:nvPr/>
        </p:nvSpPr>
        <p:spPr>
          <a:xfrm>
            <a:off x="3982535" y="2897001"/>
            <a:ext cx="49668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append/extract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데이터의 형에 따라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그에 맞는 처리를 실행하는 핵심 원리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835785-7209-11D4-72C5-D7F5DF40CD43}"/>
              </a:ext>
            </a:extLst>
          </p:cNvPr>
          <p:cNvSpPr txBox="1"/>
          <p:nvPr/>
        </p:nvSpPr>
        <p:spPr>
          <a:xfrm>
            <a:off x="4052337" y="4127876"/>
            <a:ext cx="49668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직렬화가 가능하도록 한 핵심 원리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940727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3994553" y="1339069"/>
            <a:ext cx="42028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사용한 자료형 별 처리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C44208-2A18-3C28-03FB-5932C356C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988" y="2472177"/>
            <a:ext cx="7840169" cy="12670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C30900-3C28-8486-A267-4C2BCA8DDDDB}"/>
              </a:ext>
            </a:extLst>
          </p:cNvPr>
          <p:cNvSpPr txBox="1"/>
          <p:nvPr/>
        </p:nvSpPr>
        <p:spPr>
          <a:xfrm>
            <a:off x="2432988" y="3883374"/>
            <a:ext cx="77758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때 템플릿 특화와 함께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사용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2069ED-AB43-9A89-27E7-ED0D74FA137D}"/>
              </a:ext>
            </a:extLst>
          </p:cNvPr>
          <p:cNvSpPr txBox="1"/>
          <p:nvPr/>
        </p:nvSpPr>
        <p:spPr>
          <a:xfrm>
            <a:off x="2377044" y="1962395"/>
            <a:ext cx="77758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append&lt;T&gt;()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적합한 함수를 호출해 직렬화 처리를 수행하게 되어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0057B8-B2EF-88AC-6E4B-D77E026E46C2}"/>
              </a:ext>
            </a:extLst>
          </p:cNvPr>
          <p:cNvSpPr txBox="1"/>
          <p:nvPr/>
        </p:nvSpPr>
        <p:spPr>
          <a:xfrm>
            <a:off x="295155" y="2654959"/>
            <a:ext cx="1838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4byte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interger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1C92C3F-5235-7239-72BA-D40A530C5C70}"/>
              </a:ext>
            </a:extLst>
          </p:cNvPr>
          <p:cNvCxnSpPr>
            <a:cxnSpLocks/>
          </p:cNvCxnSpPr>
          <p:nvPr/>
        </p:nvCxnSpPr>
        <p:spPr>
          <a:xfrm>
            <a:off x="2106057" y="2778070"/>
            <a:ext cx="412453" cy="13517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66E4467-6927-7AFF-223A-5DE20342F821}"/>
              </a:ext>
            </a:extLst>
          </p:cNvPr>
          <p:cNvSpPr txBox="1"/>
          <p:nvPr/>
        </p:nvSpPr>
        <p:spPr>
          <a:xfrm>
            <a:off x="295155" y="2913242"/>
            <a:ext cx="1838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4byte float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6C7D5D-2D57-128B-A672-6A0AE50F561B}"/>
              </a:ext>
            </a:extLst>
          </p:cNvPr>
          <p:cNvSpPr txBox="1"/>
          <p:nvPr/>
        </p:nvSpPr>
        <p:spPr>
          <a:xfrm>
            <a:off x="308661" y="3117725"/>
            <a:ext cx="1838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char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형 문자열 직렬화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180BE2-2BA1-3EEE-8573-A48789B7EEFA}"/>
              </a:ext>
            </a:extLst>
          </p:cNvPr>
          <p:cNvSpPr txBox="1"/>
          <p:nvPr/>
        </p:nvSpPr>
        <p:spPr>
          <a:xfrm>
            <a:off x="295154" y="3318129"/>
            <a:ext cx="20818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형 선형 컨테이너 직렬화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CD54F4B-D4E3-680F-AD03-A1D47A8A3EF5}"/>
              </a:ext>
            </a:extLst>
          </p:cNvPr>
          <p:cNvCxnSpPr>
            <a:cxnSpLocks/>
          </p:cNvCxnSpPr>
          <p:nvPr/>
        </p:nvCxnSpPr>
        <p:spPr>
          <a:xfrm>
            <a:off x="2004365" y="3054068"/>
            <a:ext cx="514145" cy="1909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15F19BC-A953-CFC1-C655-C5441B73C159}"/>
              </a:ext>
            </a:extLst>
          </p:cNvPr>
          <p:cNvCxnSpPr>
            <a:cxnSpLocks/>
          </p:cNvCxnSpPr>
          <p:nvPr/>
        </p:nvCxnSpPr>
        <p:spPr>
          <a:xfrm flipV="1">
            <a:off x="2064168" y="3240075"/>
            <a:ext cx="454342" cy="6903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6944601-38E4-1182-7880-1E3CDBD188C2}"/>
              </a:ext>
            </a:extLst>
          </p:cNvPr>
          <p:cNvCxnSpPr>
            <a:cxnSpLocks/>
          </p:cNvCxnSpPr>
          <p:nvPr/>
        </p:nvCxnSpPr>
        <p:spPr>
          <a:xfrm flipV="1">
            <a:off x="2265168" y="3393761"/>
            <a:ext cx="253342" cy="5191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40BFE61-56D4-031A-446C-AF58E5B3528F}"/>
              </a:ext>
            </a:extLst>
          </p:cNvPr>
          <p:cNvSpPr txBox="1"/>
          <p:nvPr/>
        </p:nvSpPr>
        <p:spPr>
          <a:xfrm>
            <a:off x="291297" y="3580488"/>
            <a:ext cx="20818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형 연관 컨테이너 직렬화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743815B-C24E-FB8E-6F68-1D1D9ECF43DE}"/>
              </a:ext>
            </a:extLst>
          </p:cNvPr>
          <p:cNvCxnSpPr>
            <a:cxnSpLocks/>
          </p:cNvCxnSpPr>
          <p:nvPr/>
        </p:nvCxnSpPr>
        <p:spPr>
          <a:xfrm flipV="1">
            <a:off x="2261311" y="3573811"/>
            <a:ext cx="257199" cy="13422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95619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C30900-3C28-8486-A267-4C2BCA8DDDDB}"/>
              </a:ext>
            </a:extLst>
          </p:cNvPr>
          <p:cNvSpPr txBox="1"/>
          <p:nvPr/>
        </p:nvSpPr>
        <p:spPr>
          <a:xfrm>
            <a:off x="6057322" y="3943586"/>
            <a:ext cx="28797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'SFINAE'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의해서 말입니다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0BFE61-56D4-031A-446C-AF58E5B3528F}"/>
              </a:ext>
            </a:extLst>
          </p:cNvPr>
          <p:cNvSpPr txBox="1"/>
          <p:nvPr/>
        </p:nvSpPr>
        <p:spPr>
          <a:xfrm>
            <a:off x="6057322" y="3397642"/>
            <a:ext cx="46626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자료 형에 따라 각각 다른 함수가 호출되어 다른 방식으로 직렬화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수행합니다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됩니다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>
              <a:solidFill>
                <a:srgbClr val="0C0C0C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C6C3AA-5B7D-B58E-35B9-65DD265445AC}"/>
              </a:ext>
            </a:extLst>
          </p:cNvPr>
          <p:cNvSpPr txBox="1"/>
          <p:nvPr/>
        </p:nvSpPr>
        <p:spPr>
          <a:xfrm>
            <a:off x="3795432" y="2109736"/>
            <a:ext cx="3518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&gt;(</a:t>
            </a:r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[value]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);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AFC50AC-598A-04BA-32B3-FA5B5964649F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5415890" y="2566594"/>
            <a:ext cx="641432" cy="109265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78CA52E-609A-E59A-DE88-BA859094A928}"/>
              </a:ext>
            </a:extLst>
          </p:cNvPr>
          <p:cNvCxnSpPr/>
          <p:nvPr/>
        </p:nvCxnSpPr>
        <p:spPr>
          <a:xfrm>
            <a:off x="5213331" y="2554040"/>
            <a:ext cx="324091" cy="0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E031643-3A5E-4BB1-D7C3-3359B0980B75}"/>
              </a:ext>
            </a:extLst>
          </p:cNvPr>
          <p:cNvSpPr txBox="1"/>
          <p:nvPr/>
        </p:nvSpPr>
        <p:spPr>
          <a:xfrm>
            <a:off x="2231878" y="4370650"/>
            <a:ext cx="414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[value] =</a:t>
            </a:r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&gt;();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E0B41BD-CD51-BBBA-0CCE-5D558A4B28AE}"/>
              </a:ext>
            </a:extLst>
          </p:cNvPr>
          <p:cNvCxnSpPr/>
          <p:nvPr/>
        </p:nvCxnSpPr>
        <p:spPr>
          <a:xfrm>
            <a:off x="5091799" y="4458458"/>
            <a:ext cx="324091" cy="0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BBEF4D7-772D-1432-BBEA-5EE4DFF64518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5253844" y="3659252"/>
            <a:ext cx="803478" cy="69743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0447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2084225" y="2012003"/>
            <a:ext cx="62201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먼저 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클래스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정의를 보실 필요가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5DB5A-6D8C-2911-E231-70A4E10F7BDD}"/>
              </a:ext>
            </a:extLst>
          </p:cNvPr>
          <p:cNvSpPr txBox="1"/>
          <p:nvPr/>
        </p:nvSpPr>
        <p:spPr>
          <a:xfrm>
            <a:off x="2101590" y="2420137"/>
            <a:ext cx="8174432" cy="10088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>
            <a:noAutofit/>
          </a:bodyPr>
          <a:lstStyle/>
          <a:p>
            <a:pPr defTabSz="360000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360000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defTabSz="360000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	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b="1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defTabSz="360000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	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constexpr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0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_data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…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defTabSz="360000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232EA-CAF8-7E9F-74D3-DCDC106591D6}"/>
              </a:ext>
            </a:extLst>
          </p:cNvPr>
          <p:cNvSpPr txBox="1"/>
          <p:nvPr/>
        </p:nvSpPr>
        <p:spPr>
          <a:xfrm>
            <a:off x="6058637" y="3102908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 함수가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시 호출됩니다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166F347-C4C7-DA9E-56C6-79AF3C03BDBE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785044" y="3148731"/>
            <a:ext cx="273593" cy="7728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375116D-9A2E-BCA5-D65B-FEBD8313DC1A}"/>
              </a:ext>
            </a:extLst>
          </p:cNvPr>
          <p:cNvSpPr txBox="1"/>
          <p:nvPr/>
        </p:nvSpPr>
        <p:spPr>
          <a:xfrm>
            <a:off x="3740595" y="3148731"/>
            <a:ext cx="179055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 형식이 리턴형이 됩니다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7637C31-9986-0319-A984-824918DD14E0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615709" y="2961805"/>
            <a:ext cx="124886" cy="31003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6051E7C-9076-DEBE-AB62-5FD13C0AB4B5}"/>
              </a:ext>
            </a:extLst>
          </p:cNvPr>
          <p:cNvSpPr txBox="1"/>
          <p:nvPr/>
        </p:nvSpPr>
        <p:spPr>
          <a:xfrm>
            <a:off x="2133085" y="3542985"/>
            <a:ext cx="9175642" cy="1307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static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_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do_append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(…)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using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정의된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전부입니다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즉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용량이 없는 껍데기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클래스죠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클래스는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static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함수의 선택 역할만 하는 클래스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A55FCD-803A-102C-4C3F-8182C2124CBA}"/>
              </a:ext>
            </a:extLst>
          </p:cNvPr>
          <p:cNvSpPr txBox="1"/>
          <p:nvPr/>
        </p:nvSpPr>
        <p:spPr>
          <a:xfrm>
            <a:off x="2543752" y="1217949"/>
            <a:ext cx="6220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이 동작을 이해하시려면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687789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7DFB11-5EA0-9A7F-F920-D28EE68CEA01}"/>
              </a:ext>
            </a:extLst>
          </p:cNvPr>
          <p:cNvSpPr txBox="1"/>
          <p:nvPr/>
        </p:nvSpPr>
        <p:spPr>
          <a:xfrm>
            <a:off x="2131021" y="1888614"/>
            <a:ext cx="70946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템플릿 특화와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이용해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종류별로 만들어 놓고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18D03A-76B6-2E3A-1F23-7210B299F2DB}"/>
              </a:ext>
            </a:extLst>
          </p:cNvPr>
          <p:cNvSpPr txBox="1"/>
          <p:nvPr/>
        </p:nvSpPr>
        <p:spPr>
          <a:xfrm>
            <a:off x="2008784" y="2535306"/>
            <a:ext cx="8174432" cy="217174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is_string_type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basic_string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is_string_type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is_linear_container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is_set_container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…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B5304-82AD-9F20-59ED-E0112C5A48EB}"/>
              </a:ext>
            </a:extLst>
          </p:cNvPr>
          <p:cNvSpPr txBox="1"/>
          <p:nvPr/>
        </p:nvSpPr>
        <p:spPr>
          <a:xfrm>
            <a:off x="2115899" y="4858896"/>
            <a:ext cx="70946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맞는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serializer_append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&lt;…&gt;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클래스가 선택되도록 해준 것이죠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867518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2283294" y="1557829"/>
            <a:ext cx="6220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함수에서는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C30900-3C28-8486-A267-4C2BCA8DDDDB}"/>
              </a:ext>
            </a:extLst>
          </p:cNvPr>
          <p:cNvSpPr txBox="1"/>
          <p:nvPr/>
        </p:nvSpPr>
        <p:spPr>
          <a:xfrm>
            <a:off x="2277507" y="3200298"/>
            <a:ext cx="8213662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달랑 한 줄 뿐이지만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동작은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이용해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맞는 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&lt;…&gt;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클래스가 선택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선택된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serializer_apped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&lt;T&gt;::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_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do_append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호출해 실제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처리됩니다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리턴 값은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&lt;…&gt;::type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형이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그에 맞는 클래스가 선택되므로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다른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_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do_append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선택될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5DB5A-6D8C-2911-E231-70A4E10F7BDD}"/>
              </a:ext>
            </a:extLst>
          </p:cNvPr>
          <p:cNvSpPr txBox="1"/>
          <p:nvPr/>
        </p:nvSpPr>
        <p:spPr>
          <a:xfrm>
            <a:off x="2144398" y="1988980"/>
            <a:ext cx="7775882" cy="110146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>
            <a:noAutofit/>
          </a:bodyPr>
          <a:lstStyle/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template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&lt;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T&gt;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constexpr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1200" b="1" dirty="0" err="1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self_t,T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&gt;::type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const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T&amp; _data)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{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	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1200" b="1" dirty="0" err="1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self_t,T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&gt;::_</a:t>
            </a:r>
            <a:r>
              <a:rPr lang="en-US" altLang="ko-KR" sz="1200" b="1" dirty="0" err="1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do_append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(*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, _data);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9AC459-F921-48DA-A493-0D6AB70A303C}"/>
              </a:ext>
            </a:extLst>
          </p:cNvPr>
          <p:cNvSpPr txBox="1"/>
          <p:nvPr/>
        </p:nvSpPr>
        <p:spPr>
          <a:xfrm>
            <a:off x="2234227" y="5489040"/>
            <a:ext cx="31591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간단하쥬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알고 나면 쉬운 법이죠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466552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670A-966F-74DB-F582-6DE274F15741}"/>
              </a:ext>
            </a:extLst>
          </p:cNvPr>
          <p:cNvSpPr txBox="1"/>
          <p:nvPr/>
        </p:nvSpPr>
        <p:spPr>
          <a:xfrm>
            <a:off x="1727199" y="835841"/>
            <a:ext cx="8861709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만이 아니라 각 함수에 대응하는 총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5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가지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BAFEECC-F797-14C9-F9FE-87403FD8C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091" y="1199283"/>
            <a:ext cx="9297805" cy="52893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909B23F-9CA9-3906-6CB8-7FD9772509A3}"/>
              </a:ext>
            </a:extLst>
          </p:cNvPr>
          <p:cNvCxnSpPr>
            <a:cxnSpLocks/>
          </p:cNvCxnSpPr>
          <p:nvPr/>
        </p:nvCxnSpPr>
        <p:spPr>
          <a:xfrm>
            <a:off x="3842796" y="1672542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BA1A8DF-E40F-C7E9-CDEF-67B24432EB16}"/>
              </a:ext>
            </a:extLst>
          </p:cNvPr>
          <p:cNvCxnSpPr>
            <a:cxnSpLocks/>
          </p:cNvCxnSpPr>
          <p:nvPr/>
        </p:nvCxnSpPr>
        <p:spPr>
          <a:xfrm>
            <a:off x="3821578" y="2710404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4A1AE62-EBEF-919B-02E1-2101205F46BE}"/>
              </a:ext>
            </a:extLst>
          </p:cNvPr>
          <p:cNvCxnSpPr>
            <a:cxnSpLocks/>
          </p:cNvCxnSpPr>
          <p:nvPr/>
        </p:nvCxnSpPr>
        <p:spPr>
          <a:xfrm>
            <a:off x="3835083" y="2185686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B2F5BB4-A9C1-6361-65CF-A0DED6114ACC}"/>
              </a:ext>
            </a:extLst>
          </p:cNvPr>
          <p:cNvCxnSpPr>
            <a:cxnSpLocks/>
          </p:cNvCxnSpPr>
          <p:nvPr/>
        </p:nvCxnSpPr>
        <p:spPr>
          <a:xfrm>
            <a:off x="3790715" y="3536062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1ADD37F-0EB2-E814-99F2-44B9744F8302}"/>
              </a:ext>
            </a:extLst>
          </p:cNvPr>
          <p:cNvCxnSpPr>
            <a:cxnSpLocks/>
          </p:cNvCxnSpPr>
          <p:nvPr/>
        </p:nvCxnSpPr>
        <p:spPr>
          <a:xfrm>
            <a:off x="3474342" y="4359793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AD10791-17C3-08C8-E68D-B7C5AE3A7BD8}"/>
              </a:ext>
            </a:extLst>
          </p:cNvPr>
          <p:cNvSpPr txBox="1"/>
          <p:nvPr/>
        </p:nvSpPr>
        <p:spPr>
          <a:xfrm>
            <a:off x="5707905" y="1300232"/>
            <a:ext cx="16998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①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serializer_prepand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30D14F1-9420-38B1-72EF-951433E56D77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728258" y="1423343"/>
            <a:ext cx="979647" cy="17975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897595-CE32-6AE4-6FA5-CCDA736F4C7B}"/>
              </a:ext>
            </a:extLst>
          </p:cNvPr>
          <p:cNvSpPr txBox="1"/>
          <p:nvPr/>
        </p:nvSpPr>
        <p:spPr>
          <a:xfrm>
            <a:off x="5895029" y="2062575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②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427D48C-2865-B17C-9165-0E3AD301DE9D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4716684" y="2141316"/>
            <a:ext cx="1178345" cy="4437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7F9700A-D0FA-4FA8-DADE-A15BC1C03DF5}"/>
              </a:ext>
            </a:extLst>
          </p:cNvPr>
          <p:cNvSpPr txBox="1"/>
          <p:nvPr/>
        </p:nvSpPr>
        <p:spPr>
          <a:xfrm>
            <a:off x="5895029" y="2596224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serializer_extract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95DB137-AD8E-EF27-1877-B1F8DD51C863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4687747" y="2667965"/>
            <a:ext cx="1207282" cy="5137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29BD199-394F-EEA8-E495-430D06384BFF}"/>
              </a:ext>
            </a:extLst>
          </p:cNvPr>
          <p:cNvSpPr txBox="1"/>
          <p:nvPr/>
        </p:nvSpPr>
        <p:spPr>
          <a:xfrm>
            <a:off x="5995343" y="3429000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serializer_peek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1483FD7-01B1-C135-72FF-462F318DBEF3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4647235" y="3495554"/>
            <a:ext cx="1348108" cy="5655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E2EE9FE-F6A1-C3F8-8287-9DF2AA89A290}"/>
              </a:ext>
            </a:extLst>
          </p:cNvPr>
          <p:cNvSpPr txBox="1"/>
          <p:nvPr/>
        </p:nvSpPr>
        <p:spPr>
          <a:xfrm>
            <a:off x="5895029" y="4169183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serializer_get_size_of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89446D8-B685-1D69-C674-BCB3695981DE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4340506" y="4292294"/>
            <a:ext cx="1554523" cy="770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3010C30-A214-9CCA-5E0C-B8F4329FB7F3}"/>
              </a:ext>
            </a:extLst>
          </p:cNvPr>
          <p:cNvSpPr txBox="1"/>
          <p:nvPr/>
        </p:nvSpPr>
        <p:spPr>
          <a:xfrm>
            <a:off x="7277176" y="1316365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앞에 데이터를 붙일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(prepend)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CBBEDC-5E24-87CA-70CD-CBDFCD99B1B0}"/>
              </a:ext>
            </a:extLst>
          </p:cNvPr>
          <p:cNvSpPr txBox="1"/>
          <p:nvPr/>
        </p:nvSpPr>
        <p:spPr>
          <a:xfrm>
            <a:off x="7389066" y="2064859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데이터를 뒤에 추가할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(append)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09697C-5E61-1576-8439-C1707F09C179}"/>
              </a:ext>
            </a:extLst>
          </p:cNvPr>
          <p:cNvSpPr txBox="1"/>
          <p:nvPr/>
        </p:nvSpPr>
        <p:spPr>
          <a:xfrm>
            <a:off x="7367846" y="2610797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데이터를 추출할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(extract)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153FE0-2C28-409A-9C62-836D2753D46A}"/>
              </a:ext>
            </a:extLst>
          </p:cNvPr>
          <p:cNvSpPr txBox="1"/>
          <p:nvPr/>
        </p:nvSpPr>
        <p:spPr>
          <a:xfrm>
            <a:off x="7340840" y="3428738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데이터를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peek</a:t>
            </a:r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(front)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F8205D-1090-6BFF-D9DB-F7401CF18CD8}"/>
              </a:ext>
            </a:extLst>
          </p:cNvPr>
          <p:cNvSpPr txBox="1"/>
          <p:nvPr/>
        </p:nvSpPr>
        <p:spPr>
          <a:xfrm>
            <a:off x="7608986" y="4165655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 크기를 구할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en-US" altLang="ko-KR" sz="1000" dirty="0" err="1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get_size_of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627854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B1B7C75-E5CD-925D-4070-8FEC38A11676}"/>
              </a:ext>
            </a:extLst>
          </p:cNvPr>
          <p:cNvSpPr txBox="1"/>
          <p:nvPr/>
        </p:nvSpPr>
        <p:spPr>
          <a:xfrm>
            <a:off x="2057400" y="1960234"/>
            <a:ext cx="9398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아직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static reflection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문법을 제공하고 있지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생성자와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그리고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TMP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복합해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야매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reflection'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을 구현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 만들었습니다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동작 원리를 간단히 설명을 하자면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2336800" y="3139516"/>
            <a:ext cx="8991600" cy="1954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생성자를 사용해서 멤버 변수의 개수를 알아냅니다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부모 클래스 포함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멤버개수만큼 인자를 넣은 생성자를 호출합니다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인자에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수행 하는 임시 객체를 넣습니다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 임시 객체는 각 멤버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받아 알아낼 수 있기 때문에 해당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생각보다 원리는 간단하죠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BEB968-EEF7-0990-C4E6-2F6E29031DA2}"/>
              </a:ext>
            </a:extLst>
          </p:cNvPr>
          <p:cNvSpPr txBox="1"/>
          <p:nvPr/>
        </p:nvSpPr>
        <p:spPr>
          <a:xfrm>
            <a:off x="2543752" y="1217949"/>
            <a:ext cx="6220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그럼 구조체 직렬화는 어떻게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5613768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9CB154-9801-69A4-B62C-018DED1BE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131" y="804817"/>
            <a:ext cx="9552714" cy="57102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3AD3A0-7AD2-D631-F7D2-4889638A560B}"/>
              </a:ext>
            </a:extLst>
          </p:cNvPr>
          <p:cNvSpPr txBox="1"/>
          <p:nvPr/>
        </p:nvSpPr>
        <p:spPr>
          <a:xfrm>
            <a:off x="8688388" y="3813816"/>
            <a:ext cx="2652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기본 생성자를 이용해 멤버의 개수를 알아내는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tmp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코드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멤버 개수를 구하는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러시아 개발자 발표 자료 참고함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18DA39-471C-B569-327F-C27091FF075B}"/>
              </a:ext>
            </a:extLst>
          </p:cNvPr>
          <p:cNvSpPr txBox="1"/>
          <p:nvPr/>
        </p:nvSpPr>
        <p:spPr>
          <a:xfrm>
            <a:off x="8688387" y="2040537"/>
            <a:ext cx="281859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aligenment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따른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offset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계산을 위한 코드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01F7E19-A75B-91E8-CD28-9531C1283B29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8477250" y="1930401"/>
            <a:ext cx="211137" cy="23324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30D809C1-BF26-6887-1D61-1B72A93793C7}"/>
              </a:ext>
            </a:extLst>
          </p:cNvPr>
          <p:cNvSpPr/>
          <p:nvPr/>
        </p:nvSpPr>
        <p:spPr>
          <a:xfrm>
            <a:off x="8305800" y="2228850"/>
            <a:ext cx="247650" cy="3987800"/>
          </a:xfrm>
          <a:prstGeom prst="rightBrace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864B7049-A617-EBC7-46BD-D4C74B62D590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8415998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B19499A-E022-DCF3-8678-AECBFDA08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686" y="333046"/>
            <a:ext cx="7106083" cy="621380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3AD3A0-7AD2-D631-F7D2-4889638A560B}"/>
              </a:ext>
            </a:extLst>
          </p:cNvPr>
          <p:cNvSpPr txBox="1"/>
          <p:nvPr/>
        </p:nvSpPr>
        <p:spPr>
          <a:xfrm>
            <a:off x="703046" y="2186717"/>
            <a:ext cx="323613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extract_member_impl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&lt;T…&gt;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멤버 개수만큼 뺑뺑이 돌려 확장해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멤버 인자를 전달하는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412EC-6519-0359-16F3-BB4E1D20744A}"/>
              </a:ext>
            </a:extLst>
          </p:cNvPr>
          <p:cNvSpPr txBox="1"/>
          <p:nvPr/>
        </p:nvSpPr>
        <p:spPr>
          <a:xfrm>
            <a:off x="7806319" y="2862333"/>
            <a:ext cx="36826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생성자 모든 인자에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any_constructor_extract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&lt;T&gt; 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임시 객체를 넣습니다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이때 인자의 타입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any_constructor_extract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넘겨집니다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.(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이러면 게임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~)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F089A43-E970-1F1C-57C3-B99014C87D4B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7251700" y="2959100"/>
            <a:ext cx="554619" cy="25717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4D6073-A5EE-D38B-7EBC-1BFEEC84B632}"/>
              </a:ext>
            </a:extLst>
          </p:cNvPr>
          <p:cNvSpPr txBox="1"/>
          <p:nvPr/>
        </p:nvSpPr>
        <p:spPr>
          <a:xfrm>
            <a:off x="1012124" y="810221"/>
            <a:ext cx="290810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⑥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any_constructor_extract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여기서 실제적인 직렬화 처리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멤버 변수의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을 넘겨 받았으므로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넘겨 받은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extract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만 하면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여기서 실질적 역직렬화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를 호출함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sp>
        <p:nvSpPr>
          <p:cNvPr id="26" name="오른쪽 중괄호 25">
            <a:extLst>
              <a:ext uri="{FF2B5EF4-FFF2-40B4-BE49-F238E27FC236}">
                <a16:creationId xmlns:a16="http://schemas.microsoft.com/office/drawing/2014/main" id="{55F2362E-0E48-4B97-7E40-EBD17DFB187B}"/>
              </a:ext>
            </a:extLst>
          </p:cNvPr>
          <p:cNvSpPr/>
          <p:nvPr/>
        </p:nvSpPr>
        <p:spPr>
          <a:xfrm rot="10800000">
            <a:off x="3939178" y="2084851"/>
            <a:ext cx="139123" cy="1066556"/>
          </a:xfrm>
          <a:prstGeom prst="rightBrace">
            <a:avLst>
              <a:gd name="adj1" fmla="val 8333"/>
              <a:gd name="adj2" fmla="val 52381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오른쪽 중괄호 27">
            <a:extLst>
              <a:ext uri="{FF2B5EF4-FFF2-40B4-BE49-F238E27FC236}">
                <a16:creationId xmlns:a16="http://schemas.microsoft.com/office/drawing/2014/main" id="{38CE31CD-F141-2A29-C788-AE5ED663D259}"/>
              </a:ext>
            </a:extLst>
          </p:cNvPr>
          <p:cNvSpPr/>
          <p:nvPr/>
        </p:nvSpPr>
        <p:spPr>
          <a:xfrm rot="10800000">
            <a:off x="3939178" y="767503"/>
            <a:ext cx="139123" cy="1066556"/>
          </a:xfrm>
          <a:prstGeom prst="rightBrace">
            <a:avLst>
              <a:gd name="adj1" fmla="val 8333"/>
              <a:gd name="adj2" fmla="val 52381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EED2597-2740-4CD5-0270-9E351CB194CC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3939177" y="4801977"/>
            <a:ext cx="651873" cy="9713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15F70D5-DD29-4840-8EBE-C29A03AD61F2}"/>
              </a:ext>
            </a:extLst>
          </p:cNvPr>
          <p:cNvSpPr txBox="1"/>
          <p:nvPr/>
        </p:nvSpPr>
        <p:spPr>
          <a:xfrm>
            <a:off x="558800" y="4545172"/>
            <a:ext cx="33803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extract_member_impl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를 첫 호출</a:t>
            </a:r>
            <a:endParaRPr lang="en-US" altLang="ko-KR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'ENABLE_STRUCT_SERIZATE'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설정되어 있으면 여기가 호출됩니다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구해진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member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개수만큼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뺑뺑이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돌려기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시작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BE61BE9-4A58-4F8C-1F9F-90659C8FFBE7}"/>
              </a:ext>
            </a:extLst>
          </p:cNvPr>
          <p:cNvCxnSpPr/>
          <p:nvPr/>
        </p:nvCxnSpPr>
        <p:spPr>
          <a:xfrm>
            <a:off x="4921250" y="2959100"/>
            <a:ext cx="2330450" cy="0"/>
          </a:xfrm>
          <a:prstGeom prst="line">
            <a:avLst/>
          </a:prstGeom>
          <a:ln w="12700">
            <a:solidFill>
              <a:srgbClr val="0000FF"/>
            </a:solidFill>
            <a:prstDash val="sys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A8FE4E3-B916-D214-346E-B553189A25F3}"/>
              </a:ext>
            </a:extLst>
          </p:cNvPr>
          <p:cNvSpPr txBox="1"/>
          <p:nvPr/>
        </p:nvSpPr>
        <p:spPr>
          <a:xfrm>
            <a:off x="8792960" y="4853954"/>
            <a:ext cx="28596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②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먼저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구조체의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member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개수를 구합니다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63E658F-11ED-43C5-EE53-99600A699669}"/>
              </a:ext>
            </a:extLst>
          </p:cNvPr>
          <p:cNvCxnSpPr>
            <a:cxnSpLocks/>
          </p:cNvCxnSpPr>
          <p:nvPr/>
        </p:nvCxnSpPr>
        <p:spPr>
          <a:xfrm>
            <a:off x="7413308" y="4876800"/>
            <a:ext cx="1184592" cy="0"/>
          </a:xfrm>
          <a:prstGeom prst="line">
            <a:avLst/>
          </a:prstGeom>
          <a:ln w="12700">
            <a:solidFill>
              <a:srgbClr val="0000FF"/>
            </a:solidFill>
            <a:prstDash val="sys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FF2A838-EF4F-514C-6DAC-C63CD26646C1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8521120" y="4918680"/>
            <a:ext cx="271840" cy="5838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119ADA0-60F2-BAE6-E748-70FFA93C4FEC}"/>
              </a:ext>
            </a:extLst>
          </p:cNvPr>
          <p:cNvSpPr txBox="1"/>
          <p:nvPr/>
        </p:nvSpPr>
        <p:spPr>
          <a:xfrm>
            <a:off x="1025567" y="6023097"/>
            <a:ext cx="31591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알고 나면 간단하지만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개발할 때는 별에 별 삽질을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AD205F98-D037-19D6-7F8A-B9CD9DC6261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014DC-694C-C4A7-70A1-46F8BD346C64}"/>
              </a:ext>
            </a:extLst>
          </p:cNvPr>
          <p:cNvSpPr txBox="1"/>
          <p:nvPr/>
        </p:nvSpPr>
        <p:spPr>
          <a:xfrm>
            <a:off x="439750" y="3365944"/>
            <a:ext cx="349068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①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serialize_extrct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클래스 선택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'ENABLE_STRUCT_SERIZATE'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설정되는 구조체를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extract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하면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의해 이 클래스가 선택됩니다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FEEF549-878B-44DD-BAAB-C837C415E52B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930433" y="3365944"/>
            <a:ext cx="660617" cy="27699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449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3555759" y="2908849"/>
            <a:ext cx="5080482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장르는 따라 다르겠지만 공통점을 찾아 보자면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3890810" y="2578226"/>
            <a:ext cx="4410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실시간 동기화 메시지의 특성</a:t>
            </a:r>
          </a:p>
        </p:txBody>
      </p:sp>
    </p:spTree>
    <p:extLst>
      <p:ext uri="{BB962C8B-B14F-4D97-AF65-F5344CB8AC3E}">
        <p14:creationId xmlns:p14="http://schemas.microsoft.com/office/powerpoint/2010/main" val="230104540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1949450" y="1575319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코드가 너무 많아 보이는데 실행 시간이 너무 오래 걸리는 것이 아닙니까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B7C75-E5CD-925D-4070-8FEC38A11676}"/>
              </a:ext>
            </a:extLst>
          </p:cNvPr>
          <p:cNvSpPr txBox="1"/>
          <p:nvPr/>
        </p:nvSpPr>
        <p:spPr>
          <a:xfrm>
            <a:off x="2409041" y="2001332"/>
            <a:ext cx="8193811" cy="2169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코드를 자세히 보시면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constexpr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구현되어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있습니닷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모두는 아니지만 대부분의 복잡한 코드는 실행시간이 아닌 컴파일 타입에 실행되기 때문에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실행 시간에는 최적화 되어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극강의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성능을 보여줍니다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컴파일 시간은 좀 더 걸릴 수 있겠죠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그래도 뭐 웬만해서는 불편을 줄만큼 컴파일이 오래 걸리지는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E10CC6A6-BDD7-0DA0-0EC3-B33210747FC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4484838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1949450" y="1083397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앞으로의 업그레이드 계획은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B7C75-E5CD-925D-4070-8FEC38A11676}"/>
              </a:ext>
            </a:extLst>
          </p:cNvPr>
          <p:cNvSpPr txBox="1"/>
          <p:nvPr/>
        </p:nvSpPr>
        <p:spPr>
          <a:xfrm>
            <a:off x="2409041" y="1384473"/>
            <a:ext cx="7055317" cy="445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크게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방향으로의 업그레이드를 계획하고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E10CC6A6-BDD7-0DA0-0EC3-B33210747FC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53FBB-2706-28CD-FB00-2919949F1890}"/>
              </a:ext>
            </a:extLst>
          </p:cNvPr>
          <p:cNvSpPr txBox="1"/>
          <p:nvPr/>
        </p:nvSpPr>
        <p:spPr>
          <a:xfrm>
            <a:off x="2429398" y="1896523"/>
            <a:ext cx="8682299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안정성의 강화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지금도 안정성에는 큰 문제가 없지만 앞으로도 잘못된 사용을 막는 방향으로 개선하려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메모리를 다루기 때문에 절대적 안정성을 최우선으로 개선할 생각입니다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A7982-899B-7D28-A666-D717045999CD}"/>
              </a:ext>
            </a:extLst>
          </p:cNvPr>
          <p:cNvSpPr txBox="1"/>
          <p:nvPr/>
        </p:nvSpPr>
        <p:spPr>
          <a:xfrm>
            <a:off x="2429398" y="3073326"/>
            <a:ext cx="8080415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2.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새로운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C++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문법 적용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곧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표준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추가될 예정이고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추가가 되면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야매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표준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재구현할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예정입니다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SFINAE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conecpt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대체해 난해한 코드를 좀더 간략한 코드로 개선할 생각입니다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43747D-C285-5432-10FC-61D51E26CFE7}"/>
              </a:ext>
            </a:extLst>
          </p:cNvPr>
          <p:cNvSpPr txBox="1"/>
          <p:nvPr/>
        </p:nvSpPr>
        <p:spPr>
          <a:xfrm>
            <a:off x="2431329" y="4572066"/>
            <a:ext cx="8080415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3.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표준화에 대비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네트워크 표준인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Network.TS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준비되고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언제 표준안이 확정될지는 모르겠지만 여기서 추가되는 버퍼를 기반으로 동작할 수 있도록 준비하고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072859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DE1A92-CBF2-EB25-C1D0-5F6313AA8818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EF35D48-D105-FC22-C12D-ACAB4CCA9AD2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50D72A2-D7CF-319E-2CEA-2C88D355705C}"/>
              </a:ext>
            </a:extLst>
          </p:cNvPr>
          <p:cNvSpPr txBox="1"/>
          <p:nvPr/>
        </p:nvSpPr>
        <p:spPr>
          <a:xfrm>
            <a:off x="4630798" y="1476846"/>
            <a:ext cx="328765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Q </a:t>
            </a:r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&amp;</a:t>
            </a:r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3608B-B6B0-EBDB-A391-7B6D11033394}"/>
              </a:ext>
            </a:extLst>
          </p:cNvPr>
          <p:cNvSpPr txBox="1"/>
          <p:nvPr/>
        </p:nvSpPr>
        <p:spPr>
          <a:xfrm>
            <a:off x="2941534" y="4608840"/>
            <a:ext cx="60945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GitHub</a:t>
            </a:r>
          </a:p>
          <a:p>
            <a:r>
              <a:rPr lang="en-US" altLang="ko-KR" sz="1400" dirty="0" err="1">
                <a:hlinkClick r:id="rId3"/>
              </a:rPr>
              <a:t>CGLabs</a:t>
            </a:r>
            <a:r>
              <a:rPr lang="en-US" altLang="ko-KR" sz="1400" dirty="0">
                <a:hlinkClick r:id="rId3"/>
              </a:rPr>
              <a:t>/</a:t>
            </a:r>
            <a:r>
              <a:rPr lang="en-US" altLang="ko-KR" sz="1400" dirty="0" err="1">
                <a:hlinkClick r:id="rId3"/>
              </a:rPr>
              <a:t>CGDK.buffer</a:t>
            </a:r>
            <a:r>
              <a:rPr lang="en-US" altLang="ko-KR" sz="1400" dirty="0">
                <a:hlinkClick r:id="rId3"/>
              </a:rPr>
              <a:t>: Buffer system for message serialization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FA4CC-CCEF-442A-7990-4D61703B93CF}"/>
              </a:ext>
            </a:extLst>
          </p:cNvPr>
          <p:cNvSpPr txBox="1"/>
          <p:nvPr/>
        </p:nvSpPr>
        <p:spPr>
          <a:xfrm>
            <a:off x="2941534" y="5194211"/>
            <a:ext cx="60945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Email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hlinkClick r:id="rId4"/>
              </a:rPr>
              <a:t>sangducks@gmail.com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sangduck@cgcii.co.kr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2399291D-FE17-9E45-344E-7393AC96DB1D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694137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25045</TotalTime>
  <Words>6944</Words>
  <Application>Microsoft Office PowerPoint</Application>
  <PresentationFormat>와이드스크린</PresentationFormat>
  <Paragraphs>1043</Paragraphs>
  <Slides>92</Slides>
  <Notes>85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92</vt:i4>
      </vt:variant>
    </vt:vector>
  </HeadingPairs>
  <TitlesOfParts>
    <vt:vector size="104" baseType="lpstr">
      <vt:lpstr>HY견고딕</vt:lpstr>
      <vt:lpstr>HY견명조</vt:lpstr>
      <vt:lpstr>HY신명조</vt:lpstr>
      <vt:lpstr>돋움체</vt:lpstr>
      <vt:lpstr>맑은 고딕</vt:lpstr>
      <vt:lpstr>Arial</vt:lpstr>
      <vt:lpstr>Segoe UI Emoji</vt:lpstr>
      <vt:lpstr>Segoe UI Semibold</vt:lpstr>
      <vt:lpstr>Segoe UI Variable Small Semibol</vt:lpstr>
      <vt:lpstr>Segoe UI Variable Text Light</vt:lpstr>
      <vt:lpstr>Segoe UI Variable Text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조상현</dc:creator>
  <cp:lastModifiedBy>상현 조</cp:lastModifiedBy>
  <cp:revision>5934</cp:revision>
  <dcterms:created xsi:type="dcterms:W3CDTF">2016-03-23T14:08:17Z</dcterms:created>
  <dcterms:modified xsi:type="dcterms:W3CDTF">2023-10-29T20:39:07Z</dcterms:modified>
</cp:coreProperties>
</file>