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1"/>
  </p:notesMasterIdLst>
  <p:sldIdLst>
    <p:sldId id="256" r:id="rId2"/>
    <p:sldId id="257" r:id="rId3"/>
    <p:sldId id="258" r:id="rId4"/>
    <p:sldId id="259" r:id="rId5"/>
    <p:sldId id="260" r:id="rId6"/>
    <p:sldId id="261" r:id="rId7"/>
    <p:sldId id="262" r:id="rId8"/>
    <p:sldId id="263" r:id="rId9"/>
    <p:sldId id="285" r:id="rId10"/>
    <p:sldId id="286"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29" autoAdjust="0"/>
  </p:normalViewPr>
  <p:slideViewPr>
    <p:cSldViewPr>
      <p:cViewPr>
        <p:scale>
          <a:sx n="90" d="100"/>
          <a:sy n="90" d="100"/>
        </p:scale>
        <p:origin x="-7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gvdbraak\Dropbox\GPU%20cache%20model\reuse%20distance%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23857201443569553"/>
          <c:y val="9.9490111506762291E-2"/>
          <c:w val="0.71517429461942328"/>
          <c:h val="0.52331721692683153"/>
        </c:manualLayout>
      </c:layout>
      <c:barChart>
        <c:barDir val="col"/>
        <c:grouping val="clustered"/>
        <c:ser>
          <c:idx val="0"/>
          <c:order val="0"/>
          <c:tx>
            <c:strRef>
              <c:f>Sheet1!$C$3</c:f>
              <c:strCache>
                <c:ptCount val="1"/>
                <c:pt idx="0">
                  <c:v>Freqency</c:v>
                </c:pt>
              </c:strCache>
            </c:strRef>
          </c:tx>
          <c:spPr>
            <a:solidFill>
              <a:schemeClr val="accent6"/>
            </a:solidFill>
          </c:spPr>
          <c:cat>
            <c:strRef>
              <c:f>Sheet1!$A$4:$A$7</c:f>
              <c:strCache>
                <c:ptCount val="4"/>
                <c:pt idx="0">
                  <c:v>0</c:v>
                </c:pt>
                <c:pt idx="1">
                  <c:v>1</c:v>
                </c:pt>
                <c:pt idx="2">
                  <c:v>2</c:v>
                </c:pt>
                <c:pt idx="3">
                  <c:v>∞</c:v>
                </c:pt>
              </c:strCache>
            </c:strRef>
          </c:cat>
          <c:val>
            <c:numRef>
              <c:f>Sheet1!$C$4:$C$7</c:f>
              <c:numCache>
                <c:formatCode>0%</c:formatCode>
                <c:ptCount val="4"/>
                <c:pt idx="0">
                  <c:v>0.5</c:v>
                </c:pt>
                <c:pt idx="1">
                  <c:v>0.25</c:v>
                </c:pt>
                <c:pt idx="2">
                  <c:v>0</c:v>
                </c:pt>
                <c:pt idx="3">
                  <c:v>0.25</c:v>
                </c:pt>
              </c:numCache>
            </c:numRef>
          </c:val>
        </c:ser>
        <c:gapWidth val="50"/>
        <c:axId val="65361408"/>
        <c:axId val="65503232"/>
      </c:barChart>
      <c:catAx>
        <c:axId val="65361408"/>
        <c:scaling>
          <c:orientation val="minMax"/>
        </c:scaling>
        <c:axPos val="b"/>
        <c:title>
          <c:tx>
            <c:rich>
              <a:bodyPr/>
              <a:lstStyle/>
              <a:p>
                <a:pPr>
                  <a:defRPr sz="1050"/>
                </a:pPr>
                <a:r>
                  <a:rPr lang="en-US" sz="1050"/>
                  <a:t>reuse distance</a:t>
                </a:r>
              </a:p>
            </c:rich>
          </c:tx>
          <c:layout>
            <c:manualLayout>
              <c:xMode val="edge"/>
              <c:yMode val="edge"/>
              <c:x val="0.44736050099000835"/>
              <c:y val="0.8571549893842888"/>
            </c:manualLayout>
          </c:layout>
        </c:title>
        <c:tickLblPos val="nextTo"/>
        <c:txPr>
          <a:bodyPr anchor="ctr" anchorCtr="0"/>
          <a:lstStyle/>
          <a:p>
            <a:pPr>
              <a:defRPr sz="1100">
                <a:latin typeface="Arial" pitchFamily="34" charset="0"/>
                <a:cs typeface="Arial" pitchFamily="34" charset="0"/>
              </a:defRPr>
            </a:pPr>
            <a:endParaRPr lang="en-US"/>
          </a:p>
        </c:txPr>
        <c:crossAx val="65503232"/>
        <c:crosses val="autoZero"/>
        <c:auto val="1"/>
        <c:lblAlgn val="ctr"/>
        <c:lblOffset val="100"/>
      </c:catAx>
      <c:valAx>
        <c:axId val="65503232"/>
        <c:scaling>
          <c:orientation val="minMax"/>
          <c:max val="0.750000000000001"/>
          <c:min val="0"/>
        </c:scaling>
        <c:axPos val="l"/>
        <c:majorGridlines/>
        <c:title>
          <c:tx>
            <c:rich>
              <a:bodyPr rot="-5400000" vert="horz"/>
              <a:lstStyle/>
              <a:p>
                <a:pPr>
                  <a:defRPr sz="1050"/>
                </a:pPr>
                <a:r>
                  <a:rPr lang="en-US" sz="1050"/>
                  <a:t>frequency</a:t>
                </a:r>
              </a:p>
            </c:rich>
          </c:tx>
          <c:layout>
            <c:manualLayout>
              <c:xMode val="edge"/>
              <c:yMode val="edge"/>
              <c:x val="0"/>
              <c:y val="0.11753372933646455"/>
            </c:manualLayout>
          </c:layout>
        </c:title>
        <c:numFmt formatCode="0%" sourceLinked="1"/>
        <c:tickLblPos val="nextTo"/>
        <c:txPr>
          <a:bodyPr/>
          <a:lstStyle/>
          <a:p>
            <a:pPr>
              <a:defRPr sz="1100"/>
            </a:pPr>
            <a:endParaRPr lang="en-US"/>
          </a:p>
        </c:txPr>
        <c:crossAx val="65361408"/>
        <c:crosses val="autoZero"/>
        <c:crossBetween val="between"/>
        <c:majorUnit val="0.25"/>
      </c:valAx>
    </c:plotArea>
    <c:plotVisOnly val="1"/>
  </c:chart>
  <c:spPr>
    <a:solidFill>
      <a:sysClr val="window" lastClr="FFFFFF"/>
    </a:solidFill>
    <a:ln>
      <a:solidFill>
        <a:schemeClr val="accent6"/>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23857201443569553"/>
          <c:y val="9.9490111506762291E-2"/>
          <c:w val="0.71517429461942372"/>
          <c:h val="0.52331721692683153"/>
        </c:manualLayout>
      </c:layout>
      <c:barChart>
        <c:barDir val="col"/>
        <c:grouping val="clustered"/>
        <c:ser>
          <c:idx val="0"/>
          <c:order val="0"/>
          <c:tx>
            <c:strRef>
              <c:f>Sheet1!$C$3</c:f>
              <c:strCache>
                <c:ptCount val="1"/>
                <c:pt idx="0">
                  <c:v>Freqency</c:v>
                </c:pt>
              </c:strCache>
            </c:strRef>
          </c:tx>
          <c:spPr>
            <a:solidFill>
              <a:schemeClr val="accent6"/>
            </a:solidFill>
          </c:spPr>
          <c:cat>
            <c:strRef>
              <c:f>Sheet1!$A$4:$A$7</c:f>
              <c:strCache>
                <c:ptCount val="4"/>
                <c:pt idx="0">
                  <c:v>0</c:v>
                </c:pt>
                <c:pt idx="1">
                  <c:v>1</c:v>
                </c:pt>
                <c:pt idx="2">
                  <c:v>2</c:v>
                </c:pt>
                <c:pt idx="3">
                  <c:v>∞</c:v>
                </c:pt>
              </c:strCache>
            </c:strRef>
          </c:cat>
          <c:val>
            <c:numRef>
              <c:f>Sheet1!$C$14:$C$17</c:f>
              <c:numCache>
                <c:formatCode>0%</c:formatCode>
                <c:ptCount val="4"/>
                <c:pt idx="0">
                  <c:v>0</c:v>
                </c:pt>
                <c:pt idx="1">
                  <c:v>0.75000000000000022</c:v>
                </c:pt>
                <c:pt idx="2">
                  <c:v>0</c:v>
                </c:pt>
                <c:pt idx="3">
                  <c:v>0.25</c:v>
                </c:pt>
              </c:numCache>
            </c:numRef>
          </c:val>
        </c:ser>
        <c:gapWidth val="50"/>
        <c:axId val="65557248"/>
        <c:axId val="65559552"/>
      </c:barChart>
      <c:catAx>
        <c:axId val="65557248"/>
        <c:scaling>
          <c:orientation val="minMax"/>
        </c:scaling>
        <c:axPos val="b"/>
        <c:title>
          <c:tx>
            <c:rich>
              <a:bodyPr/>
              <a:lstStyle/>
              <a:p>
                <a:pPr>
                  <a:defRPr sz="1050"/>
                </a:pPr>
                <a:r>
                  <a:rPr lang="en-US" sz="1050"/>
                  <a:t>reuse distance</a:t>
                </a:r>
              </a:p>
            </c:rich>
          </c:tx>
          <c:layout>
            <c:manualLayout>
              <c:xMode val="edge"/>
              <c:yMode val="edge"/>
              <c:x val="0.44736050099000846"/>
              <c:y val="0.8571549893842888"/>
            </c:manualLayout>
          </c:layout>
        </c:title>
        <c:tickLblPos val="nextTo"/>
        <c:txPr>
          <a:bodyPr anchor="ctr" anchorCtr="0"/>
          <a:lstStyle/>
          <a:p>
            <a:pPr>
              <a:defRPr sz="1100">
                <a:latin typeface="Arial" pitchFamily="34" charset="0"/>
                <a:cs typeface="Arial" pitchFamily="34" charset="0"/>
              </a:defRPr>
            </a:pPr>
            <a:endParaRPr lang="en-US"/>
          </a:p>
        </c:txPr>
        <c:crossAx val="65559552"/>
        <c:crosses val="autoZero"/>
        <c:auto val="1"/>
        <c:lblAlgn val="ctr"/>
        <c:lblOffset val="100"/>
      </c:catAx>
      <c:valAx>
        <c:axId val="65559552"/>
        <c:scaling>
          <c:orientation val="minMax"/>
          <c:max val="0.75000000000000122"/>
          <c:min val="0"/>
        </c:scaling>
        <c:axPos val="l"/>
        <c:majorGridlines/>
        <c:title>
          <c:tx>
            <c:rich>
              <a:bodyPr rot="-5400000" vert="horz"/>
              <a:lstStyle/>
              <a:p>
                <a:pPr>
                  <a:defRPr sz="1050"/>
                </a:pPr>
                <a:r>
                  <a:rPr lang="en-US" sz="1050"/>
                  <a:t>frequency</a:t>
                </a:r>
              </a:p>
            </c:rich>
          </c:tx>
          <c:layout>
            <c:manualLayout>
              <c:xMode val="edge"/>
              <c:yMode val="edge"/>
              <c:x val="0"/>
              <c:y val="0.12922963576921306"/>
            </c:manualLayout>
          </c:layout>
        </c:title>
        <c:numFmt formatCode="0%" sourceLinked="1"/>
        <c:tickLblPos val="nextTo"/>
        <c:txPr>
          <a:bodyPr/>
          <a:lstStyle/>
          <a:p>
            <a:pPr>
              <a:defRPr sz="1100"/>
            </a:pPr>
            <a:endParaRPr lang="en-US"/>
          </a:p>
        </c:txPr>
        <c:crossAx val="65557248"/>
        <c:crosses val="autoZero"/>
        <c:crossBetween val="between"/>
        <c:majorUnit val="0.25"/>
      </c:valAx>
    </c:plotArea>
    <c:plotVisOnly val="1"/>
  </c:chart>
  <c:spPr>
    <a:solidFill>
      <a:sysClr val="window" lastClr="FFFFFF"/>
    </a:solidFill>
    <a:ln>
      <a:solidFill>
        <a:schemeClr val="accent6"/>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23857201443569553"/>
          <c:y val="9.9490111506762291E-2"/>
          <c:w val="0.71517429461942372"/>
          <c:h val="0.52331721692683153"/>
        </c:manualLayout>
      </c:layout>
      <c:barChart>
        <c:barDir val="col"/>
        <c:grouping val="clustered"/>
        <c:ser>
          <c:idx val="0"/>
          <c:order val="0"/>
          <c:tx>
            <c:strRef>
              <c:f>Sheet1!$C$3</c:f>
              <c:strCache>
                <c:ptCount val="1"/>
                <c:pt idx="0">
                  <c:v>Freqency</c:v>
                </c:pt>
              </c:strCache>
            </c:strRef>
          </c:tx>
          <c:spPr>
            <a:solidFill>
              <a:schemeClr val="accent6"/>
            </a:solidFill>
          </c:spPr>
          <c:cat>
            <c:strRef>
              <c:f>Sheet1!$A$4:$A$7</c:f>
              <c:strCache>
                <c:ptCount val="4"/>
                <c:pt idx="0">
                  <c:v>0</c:v>
                </c:pt>
                <c:pt idx="1">
                  <c:v>1</c:v>
                </c:pt>
                <c:pt idx="2">
                  <c:v>2</c:v>
                </c:pt>
                <c:pt idx="3">
                  <c:v>∞</c:v>
                </c:pt>
              </c:strCache>
            </c:strRef>
          </c:cat>
          <c:val>
            <c:numRef>
              <c:f>Sheet1!$C$14:$C$17</c:f>
              <c:numCache>
                <c:formatCode>0%</c:formatCode>
                <c:ptCount val="4"/>
                <c:pt idx="0">
                  <c:v>0.75000000000000033</c:v>
                </c:pt>
                <c:pt idx="1">
                  <c:v>0</c:v>
                </c:pt>
                <c:pt idx="2">
                  <c:v>0</c:v>
                </c:pt>
                <c:pt idx="3">
                  <c:v>0.25</c:v>
                </c:pt>
              </c:numCache>
            </c:numRef>
          </c:val>
        </c:ser>
        <c:gapWidth val="50"/>
        <c:axId val="74683520"/>
        <c:axId val="74685824"/>
      </c:barChart>
      <c:catAx>
        <c:axId val="74683520"/>
        <c:scaling>
          <c:orientation val="minMax"/>
        </c:scaling>
        <c:axPos val="b"/>
        <c:title>
          <c:tx>
            <c:rich>
              <a:bodyPr/>
              <a:lstStyle/>
              <a:p>
                <a:pPr>
                  <a:defRPr sz="1050"/>
                </a:pPr>
                <a:r>
                  <a:rPr lang="en-US" sz="1050"/>
                  <a:t>reuse distance</a:t>
                </a:r>
              </a:p>
            </c:rich>
          </c:tx>
          <c:layout>
            <c:manualLayout>
              <c:xMode val="edge"/>
              <c:yMode val="edge"/>
              <c:x val="0.44736050099000851"/>
              <c:y val="0.8571549893842888"/>
            </c:manualLayout>
          </c:layout>
        </c:title>
        <c:tickLblPos val="nextTo"/>
        <c:txPr>
          <a:bodyPr anchor="ctr" anchorCtr="0"/>
          <a:lstStyle/>
          <a:p>
            <a:pPr>
              <a:defRPr sz="1100">
                <a:latin typeface="Arial" pitchFamily="34" charset="0"/>
                <a:cs typeface="Arial" pitchFamily="34" charset="0"/>
              </a:defRPr>
            </a:pPr>
            <a:endParaRPr lang="en-US"/>
          </a:p>
        </c:txPr>
        <c:crossAx val="74685824"/>
        <c:crosses val="autoZero"/>
        <c:auto val="1"/>
        <c:lblAlgn val="ctr"/>
        <c:lblOffset val="100"/>
      </c:catAx>
      <c:valAx>
        <c:axId val="74685824"/>
        <c:scaling>
          <c:orientation val="minMax"/>
          <c:max val="0.75000000000000122"/>
          <c:min val="0"/>
        </c:scaling>
        <c:axPos val="l"/>
        <c:majorGridlines/>
        <c:title>
          <c:tx>
            <c:rich>
              <a:bodyPr rot="-5400000" vert="horz"/>
              <a:lstStyle/>
              <a:p>
                <a:pPr>
                  <a:defRPr sz="1050"/>
                </a:pPr>
                <a:r>
                  <a:rPr lang="en-US" sz="1050"/>
                  <a:t>frequency</a:t>
                </a:r>
              </a:p>
            </c:rich>
          </c:tx>
          <c:layout>
            <c:manualLayout>
              <c:xMode val="edge"/>
              <c:yMode val="edge"/>
              <c:x val="0"/>
              <c:y val="0.12922963576921306"/>
            </c:manualLayout>
          </c:layout>
        </c:title>
        <c:numFmt formatCode="0%" sourceLinked="1"/>
        <c:tickLblPos val="nextTo"/>
        <c:txPr>
          <a:bodyPr/>
          <a:lstStyle/>
          <a:p>
            <a:pPr>
              <a:defRPr sz="1100"/>
            </a:pPr>
            <a:endParaRPr lang="en-US"/>
          </a:p>
        </c:txPr>
        <c:crossAx val="74683520"/>
        <c:crosses val="autoZero"/>
        <c:crossBetween val="between"/>
        <c:majorUnit val="0.25"/>
      </c:valAx>
    </c:plotArea>
    <c:plotVisOnly val="1"/>
  </c:chart>
  <c:spPr>
    <a:solidFill>
      <a:sysClr val="window" lastClr="FFFFFF"/>
    </a:solidFill>
    <a:ln>
      <a:solidFill>
        <a:schemeClr val="accent6"/>
      </a:solid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23857201443569553"/>
          <c:y val="9.9490111506762291E-2"/>
          <c:w val="0.71517429461942372"/>
          <c:h val="0.52331721692683153"/>
        </c:manualLayout>
      </c:layout>
      <c:barChart>
        <c:barDir val="col"/>
        <c:grouping val="clustered"/>
        <c:ser>
          <c:idx val="0"/>
          <c:order val="0"/>
          <c:tx>
            <c:strRef>
              <c:f>Sheet1!$C$3</c:f>
              <c:strCache>
                <c:ptCount val="1"/>
                <c:pt idx="0">
                  <c:v>Freqency</c:v>
                </c:pt>
              </c:strCache>
            </c:strRef>
          </c:tx>
          <c:spPr>
            <a:solidFill>
              <a:schemeClr val="accent6"/>
            </a:solidFill>
          </c:spPr>
          <c:cat>
            <c:strRef>
              <c:f>Sheet1!$A$4:$A$7</c:f>
              <c:strCache>
                <c:ptCount val="4"/>
                <c:pt idx="0">
                  <c:v>0</c:v>
                </c:pt>
                <c:pt idx="1">
                  <c:v>1</c:v>
                </c:pt>
                <c:pt idx="2">
                  <c:v>2</c:v>
                </c:pt>
                <c:pt idx="3">
                  <c:v>∞</c:v>
                </c:pt>
              </c:strCache>
            </c:strRef>
          </c:cat>
          <c:val>
            <c:numRef>
              <c:f>Sheet1!$C$24:$C$27</c:f>
              <c:numCache>
                <c:formatCode>0%</c:formatCode>
                <c:ptCount val="4"/>
                <c:pt idx="0">
                  <c:v>0.25</c:v>
                </c:pt>
                <c:pt idx="1">
                  <c:v>0.25</c:v>
                </c:pt>
                <c:pt idx="2">
                  <c:v>0</c:v>
                </c:pt>
                <c:pt idx="3">
                  <c:v>0.5</c:v>
                </c:pt>
              </c:numCache>
            </c:numRef>
          </c:val>
        </c:ser>
        <c:gapWidth val="50"/>
        <c:axId val="75980160"/>
        <c:axId val="75990528"/>
      </c:barChart>
      <c:catAx>
        <c:axId val="75980160"/>
        <c:scaling>
          <c:orientation val="minMax"/>
        </c:scaling>
        <c:axPos val="b"/>
        <c:title>
          <c:tx>
            <c:rich>
              <a:bodyPr/>
              <a:lstStyle/>
              <a:p>
                <a:pPr>
                  <a:defRPr sz="1050"/>
                </a:pPr>
                <a:r>
                  <a:rPr lang="en-US" sz="1050"/>
                  <a:t>reuse distance</a:t>
                </a:r>
              </a:p>
            </c:rich>
          </c:tx>
          <c:layout>
            <c:manualLayout>
              <c:xMode val="edge"/>
              <c:yMode val="edge"/>
              <c:x val="0.44736050099000851"/>
              <c:y val="0.8571549893842888"/>
            </c:manualLayout>
          </c:layout>
        </c:title>
        <c:tickLblPos val="nextTo"/>
        <c:txPr>
          <a:bodyPr anchor="ctr" anchorCtr="0"/>
          <a:lstStyle/>
          <a:p>
            <a:pPr>
              <a:defRPr sz="1100">
                <a:latin typeface="Arial" pitchFamily="34" charset="0"/>
                <a:cs typeface="Arial" pitchFamily="34" charset="0"/>
              </a:defRPr>
            </a:pPr>
            <a:endParaRPr lang="en-US"/>
          </a:p>
        </c:txPr>
        <c:crossAx val="75990528"/>
        <c:crosses val="autoZero"/>
        <c:auto val="1"/>
        <c:lblAlgn val="ctr"/>
        <c:lblOffset val="100"/>
      </c:catAx>
      <c:valAx>
        <c:axId val="75990528"/>
        <c:scaling>
          <c:orientation val="minMax"/>
          <c:max val="0.75000000000000122"/>
          <c:min val="0"/>
        </c:scaling>
        <c:axPos val="l"/>
        <c:majorGridlines/>
        <c:title>
          <c:tx>
            <c:rich>
              <a:bodyPr rot="-5400000" vert="horz"/>
              <a:lstStyle/>
              <a:p>
                <a:pPr>
                  <a:defRPr sz="1050"/>
                </a:pPr>
                <a:r>
                  <a:rPr lang="en-US" sz="1050"/>
                  <a:t>frequency</a:t>
                </a:r>
              </a:p>
            </c:rich>
          </c:tx>
          <c:layout>
            <c:manualLayout>
              <c:xMode val="edge"/>
              <c:yMode val="edge"/>
              <c:x val="0"/>
              <c:y val="0.12922963576921306"/>
            </c:manualLayout>
          </c:layout>
        </c:title>
        <c:numFmt formatCode="0%" sourceLinked="1"/>
        <c:tickLblPos val="nextTo"/>
        <c:txPr>
          <a:bodyPr/>
          <a:lstStyle/>
          <a:p>
            <a:pPr>
              <a:defRPr sz="1100"/>
            </a:pPr>
            <a:endParaRPr lang="en-US"/>
          </a:p>
        </c:txPr>
        <c:crossAx val="75980160"/>
        <c:crosses val="autoZero"/>
        <c:crossBetween val="between"/>
        <c:majorUnit val="0.25"/>
      </c:valAx>
    </c:plotArea>
    <c:plotVisOnly val="1"/>
  </c:chart>
  <c:spPr>
    <a:solidFill>
      <a:sysClr val="window" lastClr="FFFFFF"/>
    </a:solidFill>
    <a:ln>
      <a:solidFill>
        <a:schemeClr val="accent6"/>
      </a:solid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23857201443569553"/>
          <c:y val="9.9490111506762291E-2"/>
          <c:w val="0.71517429461942372"/>
          <c:h val="0.52331721692683153"/>
        </c:manualLayout>
      </c:layout>
      <c:barChart>
        <c:barDir val="col"/>
        <c:grouping val="clustered"/>
        <c:ser>
          <c:idx val="0"/>
          <c:order val="0"/>
          <c:tx>
            <c:strRef>
              <c:f>Sheet1!$C$3</c:f>
              <c:strCache>
                <c:ptCount val="1"/>
                <c:pt idx="0">
                  <c:v>Freqency</c:v>
                </c:pt>
              </c:strCache>
            </c:strRef>
          </c:tx>
          <c:spPr>
            <a:solidFill>
              <a:schemeClr val="accent6"/>
            </a:solidFill>
          </c:spPr>
          <c:cat>
            <c:strRef>
              <c:f>Sheet1!$A$4:$A$7</c:f>
              <c:strCache>
                <c:ptCount val="4"/>
                <c:pt idx="0">
                  <c:v>0</c:v>
                </c:pt>
                <c:pt idx="1">
                  <c:v>1</c:v>
                </c:pt>
                <c:pt idx="2">
                  <c:v>2</c:v>
                </c:pt>
                <c:pt idx="3">
                  <c:v>∞</c:v>
                </c:pt>
              </c:strCache>
            </c:strRef>
          </c:cat>
          <c:val>
            <c:numRef>
              <c:f>Sheet1!$C$34:$C$37</c:f>
              <c:numCache>
                <c:formatCode>0%</c:formatCode>
                <c:ptCount val="4"/>
                <c:pt idx="0">
                  <c:v>0.37500000000000017</c:v>
                </c:pt>
                <c:pt idx="1">
                  <c:v>0.125</c:v>
                </c:pt>
                <c:pt idx="2">
                  <c:v>0</c:v>
                </c:pt>
                <c:pt idx="3">
                  <c:v>0.5</c:v>
                </c:pt>
              </c:numCache>
            </c:numRef>
          </c:val>
        </c:ser>
        <c:gapWidth val="50"/>
        <c:axId val="76417280"/>
        <c:axId val="76448512"/>
      </c:barChart>
      <c:catAx>
        <c:axId val="76417280"/>
        <c:scaling>
          <c:orientation val="minMax"/>
        </c:scaling>
        <c:axPos val="b"/>
        <c:title>
          <c:tx>
            <c:rich>
              <a:bodyPr/>
              <a:lstStyle/>
              <a:p>
                <a:pPr>
                  <a:defRPr sz="1050"/>
                </a:pPr>
                <a:r>
                  <a:rPr lang="en-US" sz="1050"/>
                  <a:t>reuse distance</a:t>
                </a:r>
              </a:p>
            </c:rich>
          </c:tx>
          <c:layout>
            <c:manualLayout>
              <c:xMode val="edge"/>
              <c:yMode val="edge"/>
              <c:x val="0.44736050099000851"/>
              <c:y val="0.8571549893842888"/>
            </c:manualLayout>
          </c:layout>
        </c:title>
        <c:tickLblPos val="nextTo"/>
        <c:txPr>
          <a:bodyPr anchor="ctr" anchorCtr="0"/>
          <a:lstStyle/>
          <a:p>
            <a:pPr>
              <a:defRPr sz="1100">
                <a:latin typeface="Arial" pitchFamily="34" charset="0"/>
                <a:cs typeface="Arial" pitchFamily="34" charset="0"/>
              </a:defRPr>
            </a:pPr>
            <a:endParaRPr lang="en-US"/>
          </a:p>
        </c:txPr>
        <c:crossAx val="76448512"/>
        <c:crosses val="autoZero"/>
        <c:auto val="1"/>
        <c:lblAlgn val="ctr"/>
        <c:lblOffset val="100"/>
      </c:catAx>
      <c:valAx>
        <c:axId val="76448512"/>
        <c:scaling>
          <c:orientation val="minMax"/>
          <c:max val="0.75000000000000122"/>
          <c:min val="0"/>
        </c:scaling>
        <c:axPos val="l"/>
        <c:majorGridlines/>
        <c:title>
          <c:tx>
            <c:rich>
              <a:bodyPr rot="-5400000" vert="horz"/>
              <a:lstStyle/>
              <a:p>
                <a:pPr>
                  <a:defRPr sz="1050"/>
                </a:pPr>
                <a:r>
                  <a:rPr lang="en-US" sz="1050"/>
                  <a:t>frequency</a:t>
                </a:r>
              </a:p>
            </c:rich>
          </c:tx>
          <c:layout>
            <c:manualLayout>
              <c:xMode val="edge"/>
              <c:yMode val="edge"/>
              <c:x val="0"/>
              <c:y val="0.12922963576921306"/>
            </c:manualLayout>
          </c:layout>
        </c:title>
        <c:numFmt formatCode="0%" sourceLinked="1"/>
        <c:tickLblPos val="nextTo"/>
        <c:txPr>
          <a:bodyPr/>
          <a:lstStyle/>
          <a:p>
            <a:pPr>
              <a:defRPr sz="1100"/>
            </a:pPr>
            <a:endParaRPr lang="en-US"/>
          </a:p>
        </c:txPr>
        <c:crossAx val="76417280"/>
        <c:crosses val="autoZero"/>
        <c:crossBetween val="between"/>
        <c:majorUnit val="0.25"/>
      </c:valAx>
    </c:plotArea>
    <c:plotVisOnly val="1"/>
  </c:chart>
  <c:spPr>
    <a:solidFill>
      <a:sysClr val="window" lastClr="FFFFFF"/>
    </a:solidFill>
    <a:ln>
      <a:solidFill>
        <a:schemeClr val="accent6"/>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Reuse distance theory works on a sequential trace of memory accesses. What if we just assume some kind of thread ordering on the GPU (round-robin for now): then we can apply the reuse distance theory as before. First instruction 0 for all threads, then instruction 1 for all threads. Calculate address, cache-line, and distance (cache-line granularity) as before. This gives us the cache miss rate in the end.</a:t>
            </a:r>
          </a:p>
          <a:p>
            <a:pPr lvl="0" rtl="0">
              <a:buNone/>
            </a:pPr>
            <a:r>
              <a:rPr lang="en-GB"/>
              <a:t>Note: </a:t>
            </a:r>
            <a:r>
              <a:rPr lang="en-GB" b="1"/>
              <a:t>tid</a:t>
            </a:r>
            <a:r>
              <a:rPr lang="en-GB"/>
              <a:t> is the thread ID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Reuse distance theory works on a sequential trace of memory accesses. What if we just assume some kind of thread ordering on the GPU (round-robin for now): then we can apply the reuse distance theory as before. First instruction 0 for all threads, then instruction 1 for all threads. Calculate address, cache-line, and distance (cache-line granularity) as before. This gives us the cache miss rate in the end.</a:t>
            </a:r>
          </a:p>
          <a:p>
            <a:pPr lvl="0" rtl="0">
              <a:buNone/>
            </a:pPr>
            <a:r>
              <a:rPr lang="en-GB"/>
              <a:t>Note: </a:t>
            </a:r>
            <a:r>
              <a:rPr lang="en-GB" b="1"/>
              <a:t>tid</a:t>
            </a:r>
            <a:r>
              <a:rPr lang="en-GB"/>
              <a:t> is the thread ID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dirty="0"/>
              <a:t>However, what we did is not correct. The next 3 topics (2,3,4) will handle three main things we forgot about. What we don’t discuss further here is the thread hierarchy, see the paper for details. Picture is just for illustration, don’t explain it in detail.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Note: time is not necessarily in seconds or in cycles, but rather in ‘units’.</a:t>
            </a:r>
          </a:p>
          <a:p>
            <a:pPr lvl="0" rtl="0">
              <a:buNone/>
            </a:pPr>
            <a:r>
              <a:rPr lang="en-GB"/>
              <a:t>- Instruction / thread ID as before</a:t>
            </a:r>
          </a:p>
          <a:p>
            <a:pPr lvl="0" rtl="0">
              <a:buNone/>
            </a:pPr>
            <a:r>
              <a:rPr lang="en-GB"/>
              <a:t>- Address / cache-line as before</a:t>
            </a:r>
          </a:p>
          <a:p>
            <a:pPr lvl="0" rtl="0">
              <a:buNone/>
            </a:pPr>
            <a:r>
              <a:rPr lang="en-GB"/>
              <a:t>- Now, every requests gets a </a:t>
            </a:r>
            <a:r>
              <a:rPr lang="en-GB" b="1"/>
              <a:t>fixed latency of 2 time units</a:t>
            </a:r>
          </a:p>
          <a:p>
            <a:pPr lvl="0" rtl="0">
              <a:buNone/>
            </a:pPr>
            <a:r>
              <a:rPr lang="en-GB"/>
              <a:t>- The ‘cache-effect’ row is the new ‘cache-line’ row on which to base the distance</a:t>
            </a:r>
          </a:p>
          <a:p>
            <a:pPr lvl="0" rtl="0">
              <a:buNone/>
            </a:pPr>
            <a:r>
              <a:rPr lang="en-GB"/>
              <a:t>Note that we have more compulsory misses than we had before. We call those extra misses </a:t>
            </a:r>
            <a:r>
              <a:rPr lang="en-GB" b="1"/>
              <a:t>latency misses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Reuse distances are changed. But how to set the latencies?</a:t>
            </a:r>
          </a:p>
          <a:p>
            <a:endParaRPr/>
          </a:p>
          <a:p>
            <a:pPr lvl="0" rtl="0">
              <a:buNone/>
            </a:pPr>
            <a:r>
              <a:rPr lang="en-GB"/>
              <a:t>Two things:</a:t>
            </a:r>
          </a:p>
          <a:p>
            <a:pPr lvl="0" rtl="0">
              <a:buNone/>
            </a:pPr>
            <a:r>
              <a:rPr lang="en-GB"/>
              <a:t>1) Use a separate hit and miss latency (see next slide)</a:t>
            </a:r>
          </a:p>
          <a:p>
            <a:pPr lvl="0" rtl="0">
              <a:buNone/>
            </a:pPr>
            <a:r>
              <a:rPr lang="en-GB"/>
              <a:t>2) Use some kind of distribution instead of a fixed latency</a:t>
            </a:r>
          </a:p>
          <a:p>
            <a:endParaRPr/>
          </a:p>
          <a:p>
            <a:pPr lvl="0" rtl="0">
              <a:buNone/>
            </a:pPr>
            <a:r>
              <a:rPr lang="en-GB"/>
              <a:t>Still the same problem: what values? what distribution?</a:t>
            </a:r>
          </a:p>
          <a:p>
            <a:endParaRPr/>
          </a:p>
          <a:p>
            <a:pPr lvl="0" rtl="0">
              <a:buNone/>
            </a:pPr>
            <a:r>
              <a:rPr lang="en-GB"/>
              <a:t>Luckily, most of the behaviour (hit/miss rates) is already captured by having some kind of: 1) latency, 2) distribution. Actual values (e.g. 10 vs 100) don’t have an impact as big as introducing latencies. Same holds for the distribution and its parameters (e.g. stddev).</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Example as before, but now with a variable latency:</a:t>
            </a:r>
          </a:p>
          <a:p>
            <a:pPr lvl="0" rtl="0">
              <a:buNone/>
            </a:pPr>
            <a:r>
              <a:rPr lang="en-GB"/>
              <a:t>- 2 time-units for a miss</a:t>
            </a:r>
          </a:p>
          <a:p>
            <a:pPr lvl="0" rtl="0">
              <a:buNone/>
            </a:pPr>
            <a:r>
              <a:rPr lang="en-GB"/>
              <a:t>- 0 time-units for a hit</a:t>
            </a:r>
          </a:p>
          <a:p>
            <a:pPr lvl="0" rtl="0">
              <a:buNone/>
            </a:pPr>
            <a:r>
              <a:rPr lang="en-GB"/>
              <a:t>Note that at time 4 and 5 two ‘cache effects’ occur simultaneously (</a:t>
            </a:r>
            <a:r>
              <a:rPr lang="en-GB" b="1"/>
              <a:t>coloured in blue and green</a:t>
            </a:r>
            <a:r>
              <a:rPr lang="en-GB"/>
              <a:t>)</a:t>
            </a:r>
          </a:p>
          <a:p>
            <a:endParaRPr/>
          </a:p>
          <a:p>
            <a:pPr lvl="0" rtl="0">
              <a:buNone/>
            </a:pPr>
            <a:r>
              <a:rPr lang="en-GB"/>
              <a:t>This slide is not too important. Bottomline is that the reuse distances change again and thus the cache hit/miss rates.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Explain what MSHRs are.</a:t>
            </a:r>
          </a:p>
          <a:p>
            <a:pPr lvl="0" rtl="0">
              <a:buNone/>
            </a:pPr>
            <a:r>
              <a:rPr lang="en-GB"/>
              <a:t>Next slide shows how this is incorporated in the model</a:t>
            </a:r>
          </a:p>
          <a:p>
            <a:pPr lvl="0" rtl="0">
              <a:buNone/>
            </a:pPr>
            <a:r>
              <a:rPr lang="en-GB"/>
              <a:t>Just mention here that we used micro-benchmarks (not how): the pictures are for fun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Same example as before, but:</a:t>
            </a:r>
          </a:p>
          <a:p>
            <a:pPr lvl="0" rtl="0">
              <a:buNone/>
            </a:pPr>
            <a:r>
              <a:rPr lang="en-GB"/>
              <a:t>- Only 2 out of the 4 threads (to keep it simple)</a:t>
            </a:r>
          </a:p>
          <a:p>
            <a:pPr lvl="0" rtl="0">
              <a:buNone/>
            </a:pPr>
            <a:r>
              <a:rPr lang="en-GB"/>
              <a:t>- Only 1 MSHR (not a lot - not realistic)</a:t>
            </a:r>
          </a:p>
          <a:p>
            <a:endParaRPr/>
          </a:p>
          <a:p>
            <a:pPr lvl="0" rtl="0">
              <a:buNone/>
            </a:pPr>
            <a:r>
              <a:rPr lang="en-GB"/>
              <a:t>First instruction tid0: normal (but a miss: MSHR full)</a:t>
            </a:r>
          </a:p>
          <a:p>
            <a:pPr lvl="0" rtl="0">
              <a:buNone/>
            </a:pPr>
            <a:r>
              <a:rPr lang="en-GB">
                <a:solidFill>
                  <a:schemeClr val="dk1"/>
                </a:solidFill>
              </a:rPr>
              <a:t>First instruction tid1</a:t>
            </a:r>
            <a:r>
              <a:rPr lang="en-GB"/>
              <a:t>: miss and also MSHR full! </a:t>
            </a:r>
            <a:r>
              <a:rPr lang="en-GB" b="1"/>
              <a:t>Postponed/delayed</a:t>
            </a:r>
          </a:p>
          <a:p>
            <a:pPr lvl="0" rtl="0">
              <a:buNone/>
            </a:pPr>
            <a:r>
              <a:rPr lang="en-GB"/>
              <a:t>Second instruction tid0: normal (hit)</a:t>
            </a:r>
          </a:p>
          <a:p>
            <a:pPr lvl="0" rtl="0">
              <a:buNone/>
            </a:pPr>
            <a:r>
              <a:rPr lang="en-GB"/>
              <a:t>First instruction tid1: retry, now with MSHR available</a:t>
            </a:r>
          </a:p>
          <a:p>
            <a:pPr lvl="0" rtl="0">
              <a:buNone/>
            </a:pPr>
            <a:r>
              <a:rPr lang="en-GB"/>
              <a:t>Etc.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 Introduce cache associativity and sets</a:t>
            </a:r>
          </a:p>
          <a:p>
            <a:pPr lvl="0" rtl="0">
              <a:buNone/>
            </a:pPr>
            <a:r>
              <a:rPr lang="en-GB"/>
              <a:t>- Explain what a hashing function is: f(address) -&gt; set ID</a:t>
            </a:r>
          </a:p>
          <a:p>
            <a:pPr lvl="0" rtl="0">
              <a:buNone/>
            </a:pPr>
            <a:r>
              <a:rPr lang="en-GB"/>
              <a:t>- Mention here that we used micro-benchmarks (not how)</a:t>
            </a:r>
          </a:p>
          <a:p>
            <a:pPr lvl="0" rtl="0">
              <a:buNone/>
            </a:pPr>
            <a:r>
              <a:rPr lang="en-GB"/>
              <a:t>- Shortly explain the results of the mapping: XOR operations using certain bits</a:t>
            </a:r>
          </a:p>
          <a:p>
            <a:pPr lvl="0" rtl="0">
              <a:buNone/>
            </a:pPr>
            <a:r>
              <a:rPr lang="en-GB"/>
              <a:t>Note: cache 16/48KB configuration was probably not mentioned before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Quick slide:</a:t>
            </a:r>
          </a:p>
          <a:p>
            <a:pPr lvl="0" rtl="0">
              <a:buNone/>
            </a:pPr>
            <a:r>
              <a:rPr lang="en-GB"/>
              <a:t>- Mention that it is available on Github</a:t>
            </a:r>
          </a:p>
          <a:p>
            <a:pPr lvl="0" rtl="0">
              <a:buNone/>
            </a:pPr>
            <a:r>
              <a:rPr lang="en-GB"/>
              <a:t>- Mention that it uses Ocelot to generate </a:t>
            </a:r>
            <a:r>
              <a:rPr lang="en-GB" b="1"/>
              <a:t>unordered</a:t>
            </a:r>
            <a:r>
              <a:rPr lang="en-GB"/>
              <a:t> traces</a:t>
            </a:r>
          </a:p>
          <a:p>
            <a:pPr lvl="0" rtl="0">
              <a:buNone/>
            </a:pPr>
            <a:r>
              <a:rPr lang="en-GB"/>
              <a:t>- Mention that we can actually use </a:t>
            </a:r>
            <a:r>
              <a:rPr lang="en-GB" b="1"/>
              <a:t>hardware performance counters</a:t>
            </a:r>
            <a:r>
              <a:rPr lang="en-GB"/>
              <a:t> to compare and verify (next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dirty="0"/>
              <a:t>Problem people might have: GPUs hide memory latencies through multi-threading, why bother with caches at all? Why should we investigate them? Well, a lot of GPU programs are in fact memory BW bound (show roofline quickly as illustration). Anything that we gain in the cache saves off-chip accesses, saving BW and thus giving (theoretically) equal performance improvements.</a:t>
            </a:r>
          </a:p>
          <a:p>
            <a:pPr lvl="0" rtl="0">
              <a:buNone/>
            </a:pPr>
            <a:r>
              <a:rPr lang="en-GB" sz="1000" i="0" dirty="0">
                <a:solidFill>
                  <a:srgbClr val="FF0000"/>
                </a:solidFill>
              </a:rPr>
              <a:t>Small disclaimer: We focus on </a:t>
            </a:r>
            <a:r>
              <a:rPr lang="en-GB" sz="1000" b="1" i="0" dirty="0">
                <a:solidFill>
                  <a:srgbClr val="FF0000"/>
                </a:solidFill>
              </a:rPr>
              <a:t>L1 only </a:t>
            </a:r>
            <a:r>
              <a:rPr lang="en-GB" sz="1000" i="0" dirty="0">
                <a:solidFill>
                  <a:srgbClr val="FF0000"/>
                </a:solidFill>
              </a:rPr>
              <a:t>in this work. L1 is the main challenge, as finding the order of memory requests is the main challenge. Once this order is known and the L1 is modelled, all misses to the L1 are simply input to an L2 model. This L2 model can be based on existing reuse distance theory models, i.e. it is a similar problem as for existing multi-core CPU cache models.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Quick slide:</a:t>
            </a:r>
          </a:p>
          <a:p>
            <a:pPr lvl="0" rtl="0">
              <a:buNone/>
            </a:pPr>
            <a:r>
              <a:rPr lang="en-GB"/>
              <a:t>- Two benchmark suites (almost) all kernels</a:t>
            </a:r>
          </a:p>
          <a:p>
            <a:pPr lvl="0" rtl="0">
              <a:buNone/>
            </a:pPr>
            <a:r>
              <a:rPr lang="en-GB"/>
              <a:t>- NVIDIA GPU with both cache configurations (</a:t>
            </a:r>
            <a:r>
              <a:rPr lang="en-GB" b="1"/>
              <a:t>16KB shown</a:t>
            </a:r>
            <a:r>
              <a:rPr lang="en-GB"/>
              <a:t>)</a:t>
            </a:r>
          </a:p>
          <a:p>
            <a:pPr lvl="0" rtl="0">
              <a:buNone/>
            </a:pPr>
            <a:r>
              <a:rPr lang="en-GB"/>
              <a:t>- 4 types of misses compared against the profiler (see next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Example of a single result to get people familiar with the results:</a:t>
            </a:r>
          </a:p>
          <a:p>
            <a:pPr lvl="0" rtl="0">
              <a:buNone/>
            </a:pPr>
            <a:r>
              <a:rPr lang="en-GB"/>
              <a:t>- Explain left (</a:t>
            </a:r>
            <a:r>
              <a:rPr lang="en-GB" b="1"/>
              <a:t>model</a:t>
            </a:r>
            <a:r>
              <a:rPr lang="en-GB"/>
              <a:t>) versus right (</a:t>
            </a:r>
            <a:r>
              <a:rPr lang="en-GB" b="1"/>
              <a:t>hardware/real/profiler/measured</a:t>
            </a:r>
            <a:r>
              <a:rPr lang="en-GB"/>
              <a:t>)</a:t>
            </a:r>
          </a:p>
          <a:p>
            <a:pPr lvl="0" rtl="0">
              <a:buNone/>
            </a:pPr>
            <a:r>
              <a:rPr lang="en-GB"/>
              <a:t>- Explain different colours</a:t>
            </a:r>
          </a:p>
          <a:p>
            <a:pPr lvl="0" rtl="0">
              <a:buNone/>
            </a:pPr>
            <a:r>
              <a:rPr lang="en-GB"/>
              <a:t>- No associativity misses for this particular example</a:t>
            </a:r>
          </a:p>
          <a:p>
            <a:pPr lvl="0" rtl="0">
              <a:buNone/>
            </a:pPr>
            <a:r>
              <a:rPr lang="en-GB"/>
              <a:t>- Explain the black number (latency misses are not included in the number, as the profiler does not consider them misses: they don’t generate extra traffic to off-chip memory)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Parboil part 1/2</a:t>
            </a:r>
          </a:p>
          <a:p>
            <a:endParaRPr/>
          </a:p>
          <a:p>
            <a:pPr lvl="0" rtl="0">
              <a:buNone/>
            </a:pPr>
            <a:r>
              <a:rPr lang="en-GB"/>
              <a:t>Mention a few examples (some that match nicely, some that don’t) and indicate them on the graphs.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GB">
                <a:solidFill>
                  <a:schemeClr val="dk1"/>
                </a:solidFill>
              </a:rPr>
              <a:t>Parboil part 2/2</a:t>
            </a:r>
          </a:p>
          <a:p>
            <a:endParaRPr/>
          </a:p>
          <a:p>
            <a:pPr lvl="0" rtl="0">
              <a:buClr>
                <a:schemeClr val="dk1"/>
              </a:buClr>
              <a:buSzPct val="100000"/>
              <a:buFont typeface="Arial"/>
              <a:buNone/>
            </a:pPr>
            <a:r>
              <a:rPr lang="en-GB">
                <a:solidFill>
                  <a:schemeClr val="dk1"/>
                </a:solidFill>
              </a:rPr>
              <a:t>Mention a few examples (some that match nicely, some that don’t) and indicate them on the graphs.</a:t>
            </a:r>
          </a:p>
          <a:p>
            <a:pPr lvl="0" rtl="0">
              <a:buNone/>
            </a:pPr>
            <a:r>
              <a:rPr lang="en-GB" b="1"/>
              <a:t>Note</a:t>
            </a:r>
            <a:r>
              <a:rPr lang="en-GB"/>
              <a:t>: most have 100% misses, all compulsory. In other words, there is no data-reuse (or they use shared memory for that). The model captures this nicely.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GB">
                <a:solidFill>
                  <a:schemeClr val="dk1"/>
                </a:solidFill>
              </a:rPr>
              <a:t>PolyBench</a:t>
            </a:r>
          </a:p>
          <a:p>
            <a:endParaRPr/>
          </a:p>
          <a:p>
            <a:pPr lvl="0" rtl="0">
              <a:buClr>
                <a:schemeClr val="dk1"/>
              </a:buClr>
              <a:buSzPct val="100000"/>
              <a:buFont typeface="Arial"/>
              <a:buNone/>
            </a:pPr>
            <a:r>
              <a:rPr lang="en-GB">
                <a:solidFill>
                  <a:schemeClr val="dk1"/>
                </a:solidFill>
              </a:rPr>
              <a:t>Mention a few examples (some that match nicely, some that don’t) and indicate them on the graphs.</a:t>
            </a:r>
          </a:p>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We have seen the graphs, but is this good for a cache model? Let’s make a unusual comparison and compare it to a simulator.</a:t>
            </a:r>
          </a:p>
          <a:p>
            <a:endParaRPr/>
          </a:p>
          <a:p>
            <a:pPr lvl="0" rtl="0">
              <a:buNone/>
            </a:pPr>
            <a:r>
              <a:rPr lang="en-GB" b="1"/>
              <a:t>Intuition</a:t>
            </a:r>
            <a:r>
              <a:rPr lang="en-GB"/>
              <a:t>: simulator is more accurate. </a:t>
            </a:r>
            <a:r>
              <a:rPr lang="en-GB" b="1"/>
              <a:t>Reality</a:t>
            </a:r>
            <a:r>
              <a:rPr lang="en-GB"/>
              <a:t>: model is more accurate (and faster of course). </a:t>
            </a:r>
            <a:r>
              <a:rPr lang="en-GB" b="1"/>
              <a:t>Reason</a:t>
            </a:r>
            <a:r>
              <a:rPr lang="en-GB"/>
              <a:t>: simulating/modelling the order in which threads execute and arrive at the cache is the real challenge here.</a:t>
            </a:r>
          </a:p>
          <a:p>
            <a:endParaRPr/>
          </a:p>
          <a:p>
            <a:pPr lvl="0" rtl="0">
              <a:buNone/>
            </a:pPr>
            <a:r>
              <a:rPr lang="en-GB"/>
              <a:t>Example kernel explains how to read this graph: it is a histogram of absolute differences in cache miss rate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Yes, we do.</a:t>
            </a:r>
          </a:p>
          <a:p>
            <a:endParaRPr/>
          </a:p>
          <a:p>
            <a:pPr lvl="0" rtl="0">
              <a:buNone/>
            </a:pPr>
            <a:r>
              <a:rPr lang="en-GB"/>
              <a:t>Error rates increase (</a:t>
            </a:r>
            <a:r>
              <a:rPr lang="en-GB" b="1"/>
              <a:t>higher is worse</a:t>
            </a:r>
            <a:r>
              <a:rPr lang="en-GB"/>
              <a:t>) as soon as we disable one of the modelling components. Can you imagine what happens if we disable all 3 of them? (maybe don’t ask - I don’t have the number, but make clear that these numbers here are disabling the individual parts of the model)</a:t>
            </a:r>
          </a:p>
          <a:p>
            <a:endParaRPr/>
          </a:p>
          <a:p>
            <a:pPr lvl="0" rtl="0">
              <a:buNone/>
            </a:pPr>
            <a:r>
              <a:rPr lang="en-GB"/>
              <a:t>Picture is just the same as before, showing the 6.4% error on average.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sz="1400"/>
              <a:t>Parboil LBM: Lattice-Boltzmann Method Fluid Dynamics </a:t>
            </a:r>
          </a:p>
          <a:p>
            <a:pPr lvl="0" rtl="0">
              <a:buNone/>
            </a:pPr>
            <a:r>
              <a:rPr lang="en-GB" sz="1400"/>
              <a:t>A fluid dynamics simulation of an enclosed, lid-driven cavity, using the Lattice-Boltzmann Method.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GPU caches are normal CPU-like caches with ways, sets, cache-lines, replacement policies, L1/L2 hierarchy.</a:t>
            </a:r>
          </a:p>
          <a:p>
            <a:pPr lvl="0" rtl="0">
              <a:buNone/>
            </a:pPr>
            <a:r>
              <a:rPr lang="en-GB"/>
              <a:t>However, the challenge in making a GPU cache model lies in finding the </a:t>
            </a:r>
            <a:r>
              <a:rPr lang="en-GB" b="1"/>
              <a:t>order</a:t>
            </a:r>
            <a:r>
              <a:rPr lang="en-GB"/>
              <a:t> in which memory requests appear to the cache. Within a thread the order is fixed (instr 1, 2, 3, etc.), but it is not clear which threads execute when. Some run on different cores/SMs, some run sequential in time as threadblocks, some run in lock-step as warps, and some might diverge w.r.t. to each other based on conditionals or misses/hits.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dirty="0"/>
              <a:t>The cache model can be used to get </a:t>
            </a:r>
            <a:r>
              <a:rPr lang="en-GB" b="1" dirty="0"/>
              <a:t>insight</a:t>
            </a:r>
            <a:r>
              <a:rPr lang="en-GB" dirty="0"/>
              <a:t> or a miss rate </a:t>
            </a:r>
            <a:r>
              <a:rPr lang="en-GB" b="1" dirty="0"/>
              <a:t>prediction</a:t>
            </a:r>
            <a:r>
              <a:rPr lang="en-GB" dirty="0"/>
              <a:t>. </a:t>
            </a:r>
            <a:endParaRPr lang="en-GB" dirty="0" smtClean="0"/>
          </a:p>
          <a:p>
            <a:pPr lvl="0" rtl="0">
              <a:buNone/>
            </a:pPr>
            <a:r>
              <a:rPr lang="en-GB" dirty="0" smtClean="0"/>
              <a:t>3C model: </a:t>
            </a:r>
            <a:r>
              <a:rPr lang="en-GB" sz="1100" dirty="0" smtClean="0">
                <a:solidFill>
                  <a:schemeClr val="dk1"/>
                </a:solidFill>
              </a:rPr>
              <a:t>compulsory, capacity, conflict misses, introduced</a:t>
            </a:r>
            <a:r>
              <a:rPr lang="en-GB" sz="1100" baseline="0" dirty="0" smtClean="0">
                <a:solidFill>
                  <a:schemeClr val="dk1"/>
                </a:solidFill>
              </a:rPr>
              <a:t> by Mark Hill, the keynote speaker at HPCA</a:t>
            </a:r>
            <a:endParaRPr lang="en-GB" dirty="0" smtClean="0"/>
          </a:p>
          <a:p>
            <a:pPr lvl="0" rtl="0">
              <a:buNone/>
            </a:pPr>
            <a:r>
              <a:rPr lang="en-GB" dirty="0" smtClean="0"/>
              <a:t>It can </a:t>
            </a:r>
            <a:r>
              <a:rPr lang="en-GB" dirty="0"/>
              <a:t>be used by GPU programmers, compilers, or processor designers. Some examples are mentioned</a:t>
            </a:r>
            <a:r>
              <a:rPr lang="en-GB" dirty="0" smtClean="0"/>
              <a:t>.</a:t>
            </a:r>
          </a:p>
          <a:p>
            <a:pPr lvl="0" rtl="0">
              <a:buNone/>
            </a:pP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dirty="0" smtClean="0"/>
              <a:t>To estimate the amount of cache misses (based on the 3C model), a </a:t>
            </a:r>
            <a:r>
              <a:rPr lang="en-GB" b="1" i="0" dirty="0" smtClean="0"/>
              <a:t>reuse distance </a:t>
            </a:r>
            <a:r>
              <a:rPr lang="en-GB" dirty="0" smtClean="0"/>
              <a:t>profile can be constructed</a:t>
            </a:r>
            <a:r>
              <a:rPr lang="en-GB" baseline="0" dirty="0" smtClean="0"/>
              <a:t> from a memory access trace.</a:t>
            </a:r>
            <a:endParaRPr lang="en-GB" dirty="0" smtClean="0"/>
          </a:p>
          <a:p>
            <a:pPr lvl="0" rtl="0">
              <a:buNone/>
            </a:pPr>
            <a:r>
              <a:rPr lang="en-GB" dirty="0" smtClean="0"/>
              <a:t>OK</a:t>
            </a:r>
            <a:r>
              <a:rPr lang="en-GB" dirty="0"/>
              <a:t>, let’s get started with how cache models for CPUs work.</a:t>
            </a:r>
          </a:p>
          <a:p>
            <a:pPr lvl="0" rtl="0">
              <a:buNone/>
            </a:pPr>
            <a:r>
              <a:rPr lang="en-GB" dirty="0"/>
              <a:t>Explain reuse distance theory for an example at </a:t>
            </a:r>
            <a:r>
              <a:rPr lang="en-GB" b="1" dirty="0"/>
              <a:t>address</a:t>
            </a:r>
            <a:r>
              <a:rPr lang="en-GB" dirty="0"/>
              <a:t> granularity (step-by-step)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solidFill>
                  <a:schemeClr val="dk1"/>
                </a:solidFill>
              </a:rPr>
              <a:t>Explain reuse distance theory for the same example at </a:t>
            </a:r>
            <a:r>
              <a:rPr lang="en-GB" b="1">
                <a:solidFill>
                  <a:schemeClr val="dk1"/>
                </a:solidFill>
              </a:rPr>
              <a:t>cache-line</a:t>
            </a:r>
            <a:r>
              <a:rPr lang="en-GB">
                <a:solidFill>
                  <a:schemeClr val="dk1"/>
                </a:solidFill>
              </a:rPr>
              <a:t> granularity (arrows only in animation)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Explain how the reuse distance leads to a cache miss rate. On the left is an example table for the frequency (at cache-line granularity), on the right is the same but then visualised as a graph. Conclusion: 3 compulsory misses (42%) and 1 capacity miss (14%) for an example cache of 2 lines.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Overview slides. We’ll discuss 4 items (extensions to the existing theory) to fit GPUs (i.e. find the order in which accesses occur to the hardware):</a:t>
            </a:r>
          </a:p>
          <a:p>
            <a:pPr lvl="0" rtl="0">
              <a:buNone/>
            </a:pPr>
            <a:r>
              <a:rPr lang="en-GB"/>
              <a:t>- Execution model</a:t>
            </a:r>
          </a:p>
          <a:p>
            <a:pPr lvl="0" rtl="0">
              <a:buNone/>
            </a:pPr>
            <a:r>
              <a:rPr lang="en-GB"/>
              <a:t>- Memory latencies</a:t>
            </a:r>
          </a:p>
          <a:p>
            <a:pPr lvl="0" rtl="0">
              <a:buNone/>
            </a:pPr>
            <a:r>
              <a:rPr lang="en-GB"/>
              <a:t>- MSHRs</a:t>
            </a:r>
          </a:p>
          <a:p>
            <a:pPr lvl="0" rtl="0">
              <a:buNone/>
            </a:pPr>
            <a:r>
              <a:rPr lang="en-GB"/>
              <a:t>- Cache associativity (not really related to order)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Reuse distance theory works on a sequential trace of memory accesses. What if we just assume some kind of thread ordering on the GPU (round-robin for now): then we can apply the reuse distance theory as before. First instruction 0 for all threads, then instruction 1 for all threads. Calculate address, cache-line, and distance (cache-line granularity) as before. This gives us the cache miss rate in the end.</a:t>
            </a:r>
          </a:p>
          <a:p>
            <a:pPr lvl="0" rtl="0">
              <a:buNone/>
            </a:pPr>
            <a:r>
              <a:rPr lang="en-GB"/>
              <a:t>Note: </a:t>
            </a:r>
            <a:r>
              <a:rPr lang="en-GB" b="1"/>
              <a:t>tid</a:t>
            </a:r>
            <a:r>
              <a:rPr lang="en-GB"/>
              <a:t> is the thread ID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2667599"/>
          </a:xfrm>
          <a:prstGeom prst="rect">
            <a:avLst/>
          </a:prstGeom>
          <a:solidFill>
            <a:schemeClr val="dk2"/>
          </a:solidFill>
          <a:ln>
            <a:noFill/>
          </a:ln>
        </p:spPr>
        <p:txBody>
          <a:bodyPr lIns="91425" tIns="45700" rIns="91425" bIns="45700" anchor="ctr" anchorCtr="0">
            <a:noAutofit/>
          </a:bodyPr>
          <a:lstStyle/>
          <a:p>
            <a:endParaRPr/>
          </a:p>
        </p:txBody>
      </p:sp>
      <p:cxnSp>
        <p:nvCxnSpPr>
          <p:cNvPr id="9" name="Shape 9"/>
          <p:cNvCxnSpPr/>
          <p:nvPr/>
        </p:nvCxnSpPr>
        <p:spPr>
          <a:xfrm>
            <a:off x="0" y="265086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416012"/>
            <a:ext cx="7772400" cy="1249799"/>
          </a:xfrm>
          <a:prstGeom prst="rect">
            <a:avLst/>
          </a:prstGeom>
          <a:noFill/>
          <a:ln>
            <a:noFill/>
          </a:ln>
        </p:spPr>
        <p:txBody>
          <a:bodyPr lIns="91425" tIns="91425" rIns="91425" bIns="91425" anchor="b" anchorCtr="0"/>
          <a:lstStyle>
            <a:lvl1pPr marL="0" indent="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marL="0" indent="4572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marL="0" indent="4572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marL="0" indent="4572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marL="0" indent="4572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marL="0" indent="4572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marL="0" indent="4572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marL="0" indent="4572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marL="0" indent="4572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dirty="0"/>
          </a:p>
        </p:txBody>
      </p:sp>
      <p:sp>
        <p:nvSpPr>
          <p:cNvPr id="11" name="Shape 11"/>
          <p:cNvSpPr txBox="1">
            <a:spLocks noGrp="1"/>
          </p:cNvSpPr>
          <p:nvPr>
            <p:ph type="subTitle" idx="1"/>
          </p:nvPr>
        </p:nvSpPr>
        <p:spPr>
          <a:xfrm>
            <a:off x="685800" y="2798316"/>
            <a:ext cx="7772400" cy="888899"/>
          </a:xfrm>
          <a:prstGeom prst="rect">
            <a:avLst/>
          </a:prstGeom>
          <a:noFill/>
          <a:ln>
            <a:noFill/>
          </a:ln>
        </p:spPr>
        <p:txBody>
          <a:bodyPr lIns="91425" tIns="91425" rIns="91425" bIns="91425" anchor="t" anchorCtr="0"/>
          <a:lstStyle>
            <a:lvl1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900900"/>
          </a:xfrm>
          <a:prstGeom prst="rect">
            <a:avLst/>
          </a:prstGeom>
          <a:solidFill>
            <a:srgbClr val="2388DB"/>
          </a:solidFill>
          <a:ln>
            <a:noFill/>
          </a:ln>
        </p:spPr>
        <p:txBody>
          <a:bodyPr lIns="91425" tIns="45700" rIns="91425" bIns="45700" anchor="ctr" anchorCtr="0">
            <a:noAutofit/>
          </a:bodyPr>
          <a:lstStyle/>
          <a:p>
            <a:endParaRPr/>
          </a:p>
        </p:txBody>
      </p:sp>
      <p:cxnSp>
        <p:nvCxnSpPr>
          <p:cNvPr id="14" name="Shape 14"/>
          <p:cNvCxnSpPr/>
          <p:nvPr/>
        </p:nvCxnSpPr>
        <p:spPr>
          <a:xfrm>
            <a:off x="0" y="883702"/>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61386"/>
            <a:ext cx="8229600" cy="671700"/>
          </a:xfrm>
          <a:prstGeom prst="rect">
            <a:avLst/>
          </a:prstGeom>
          <a:noFill/>
          <a:ln>
            <a:noFill/>
          </a:ln>
        </p:spPr>
        <p:txBody>
          <a:bodyPr lIns="91425" tIns="91425" rIns="91425" bIns="91425" anchor="b" anchorCtr="0"/>
          <a:lstStyle>
            <a:lvl1pPr marL="0" indent="0"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a:endParaRPr dirty="0"/>
          </a:p>
        </p:txBody>
      </p:sp>
      <p:sp>
        <p:nvSpPr>
          <p:cNvPr id="16" name="Shape 16"/>
          <p:cNvSpPr txBox="1">
            <a:spLocks noGrp="1"/>
          </p:cNvSpPr>
          <p:nvPr>
            <p:ph type="body" idx="1"/>
          </p:nvPr>
        </p:nvSpPr>
        <p:spPr>
          <a:xfrm>
            <a:off x="457200" y="1080950"/>
            <a:ext cx="8229600" cy="54869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7" name="Shape 17"/>
          <p:cNvSpPr txBox="1"/>
          <p:nvPr/>
        </p:nvSpPr>
        <p:spPr>
          <a:xfrm>
            <a:off x="-125" y="6567900"/>
            <a:ext cx="9144000" cy="290099"/>
          </a:xfrm>
          <a:prstGeom prst="rect">
            <a:avLst/>
          </a:prstGeom>
        </p:spPr>
        <p:txBody>
          <a:bodyPr lIns="91425" tIns="91425" rIns="91425" bIns="91425" anchor="t" anchorCtr="0">
            <a:noAutofit/>
          </a:bodyPr>
          <a:lstStyle/>
          <a:p>
            <a:pPr lvl="0" rtl="0">
              <a:buNone/>
              <a:tabLst>
                <a:tab pos="8961438" algn="r"/>
              </a:tabLst>
            </a:pPr>
            <a:r>
              <a:rPr lang="en-GB" sz="1000" dirty="0"/>
              <a:t>HPCA-20 </a:t>
            </a:r>
            <a:r>
              <a:rPr lang="en-GB" sz="1000" dirty="0">
                <a:solidFill>
                  <a:schemeClr val="accent1"/>
                </a:solidFill>
              </a:rPr>
              <a:t>|</a:t>
            </a:r>
            <a:r>
              <a:rPr lang="en-GB" sz="1000" dirty="0"/>
              <a:t> GPU Cache Model </a:t>
            </a:r>
            <a:r>
              <a:rPr lang="en-GB" sz="1000" dirty="0">
                <a:solidFill>
                  <a:schemeClr val="accent1"/>
                </a:solidFill>
              </a:rPr>
              <a:t>|</a:t>
            </a:r>
            <a:r>
              <a:rPr lang="en-GB" sz="1000" dirty="0"/>
              <a:t> </a:t>
            </a:r>
            <a:r>
              <a:rPr lang="en-GB" sz="1000" dirty="0" err="1"/>
              <a:t>Gert</a:t>
            </a:r>
            <a:r>
              <a:rPr lang="en-GB" sz="1000" dirty="0"/>
              <a:t>-Jan van den Braak </a:t>
            </a:r>
            <a:r>
              <a:rPr lang="en-GB" sz="1000" dirty="0">
                <a:solidFill>
                  <a:schemeClr val="accent1"/>
                </a:solidFill>
              </a:rPr>
              <a:t>|</a:t>
            </a:r>
            <a:r>
              <a:rPr lang="en-GB" sz="1000" dirty="0"/>
              <a:t> February </a:t>
            </a:r>
            <a:r>
              <a:rPr lang="en-GB" sz="1000" dirty="0" smtClean="0"/>
              <a:t>2014	</a:t>
            </a:r>
            <a:fld id="{0993565A-5EC6-4FC8-9C0E-D79598319328}" type="slidenum">
              <a:rPr lang="en-GB" sz="1000" smtClean="0"/>
              <a:pPr lvl="0" rtl="0">
                <a:buNone/>
                <a:tabLst>
                  <a:tab pos="8961438" algn="r"/>
                </a:tabLst>
              </a:pPr>
              <a:t>‹#›</a:t>
            </a:fld>
            <a:endParaRPr lang="en-GB" sz="1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457200" y="1116975"/>
            <a:ext cx="3994500" cy="54510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20" name="Shape 20"/>
          <p:cNvSpPr txBox="1">
            <a:spLocks noGrp="1"/>
          </p:cNvSpPr>
          <p:nvPr>
            <p:ph type="body" idx="2"/>
          </p:nvPr>
        </p:nvSpPr>
        <p:spPr>
          <a:xfrm>
            <a:off x="4692274" y="1116975"/>
            <a:ext cx="3994500" cy="54510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21" name="Shape 21"/>
          <p:cNvSpPr/>
          <p:nvPr/>
        </p:nvSpPr>
        <p:spPr>
          <a:xfrm>
            <a:off x="0" y="0"/>
            <a:ext cx="9144000" cy="900900"/>
          </a:xfrm>
          <a:prstGeom prst="rect">
            <a:avLst/>
          </a:prstGeom>
          <a:solidFill>
            <a:srgbClr val="2388DB"/>
          </a:solidFill>
          <a:ln>
            <a:noFill/>
          </a:ln>
        </p:spPr>
        <p:txBody>
          <a:bodyPr lIns="91425" tIns="45700" rIns="91425" bIns="45700" anchor="ctr" anchorCtr="0">
            <a:noAutofit/>
          </a:bodyPr>
          <a:lstStyle/>
          <a:p>
            <a:endParaRPr/>
          </a:p>
        </p:txBody>
      </p:sp>
      <p:cxnSp>
        <p:nvCxnSpPr>
          <p:cNvPr id="22" name="Shape 22"/>
          <p:cNvCxnSpPr/>
          <p:nvPr/>
        </p:nvCxnSpPr>
        <p:spPr>
          <a:xfrm>
            <a:off x="0" y="883702"/>
            <a:ext cx="9144000" cy="0"/>
          </a:xfrm>
          <a:prstGeom prst="straightConnector1">
            <a:avLst/>
          </a:prstGeom>
          <a:noFill/>
          <a:ln w="57150" cap="flat">
            <a:solidFill>
              <a:srgbClr val="000000">
                <a:alpha val="14900"/>
              </a:srgbClr>
            </a:solidFill>
            <a:prstDash val="solid"/>
            <a:round/>
            <a:headEnd type="none" w="med" len="med"/>
            <a:tailEnd type="none" w="med" len="med"/>
          </a:ln>
        </p:spPr>
      </p:cxnSp>
      <p:sp>
        <p:nvSpPr>
          <p:cNvPr id="23" name="Shape 23"/>
          <p:cNvSpPr txBox="1">
            <a:spLocks noGrp="1"/>
          </p:cNvSpPr>
          <p:nvPr>
            <p:ph type="title"/>
          </p:nvPr>
        </p:nvSpPr>
        <p:spPr>
          <a:xfrm>
            <a:off x="457200" y="161386"/>
            <a:ext cx="8229600" cy="671700"/>
          </a:xfrm>
          <a:prstGeom prst="rect">
            <a:avLst/>
          </a:prstGeom>
          <a:noFill/>
          <a:ln>
            <a:noFill/>
          </a:ln>
        </p:spPr>
        <p:txBody>
          <a:bodyPr lIns="91425" tIns="91425" rIns="91425" bIns="91425" anchor="b" anchorCtr="0"/>
          <a:lstStyle>
            <a:lvl1pPr marL="0" indent="0"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900900"/>
          </a:xfrm>
          <a:prstGeom prst="rect">
            <a:avLst/>
          </a:prstGeom>
          <a:solidFill>
            <a:srgbClr val="2388DB"/>
          </a:solidFill>
          <a:ln>
            <a:noFill/>
          </a:ln>
        </p:spPr>
        <p:txBody>
          <a:bodyPr lIns="91425" tIns="45700" rIns="91425" bIns="45700" anchor="ctr" anchorCtr="0">
            <a:noAutofit/>
          </a:bodyPr>
          <a:lstStyle/>
          <a:p>
            <a:endParaRPr/>
          </a:p>
        </p:txBody>
      </p:sp>
      <p:cxnSp>
        <p:nvCxnSpPr>
          <p:cNvPr id="26" name="Shape 26"/>
          <p:cNvCxnSpPr/>
          <p:nvPr/>
        </p:nvCxnSpPr>
        <p:spPr>
          <a:xfrm>
            <a:off x="0" y="883702"/>
            <a:ext cx="9144000" cy="0"/>
          </a:xfrm>
          <a:prstGeom prst="straightConnector1">
            <a:avLst/>
          </a:prstGeom>
          <a:noFill/>
          <a:ln w="57150" cap="flat">
            <a:solidFill>
              <a:srgbClr val="000000">
                <a:alpha val="14900"/>
              </a:srgbClr>
            </a:solidFill>
            <a:prstDash val="solid"/>
            <a:round/>
            <a:headEnd type="none" w="med" len="med"/>
            <a:tailEnd type="none" w="med" len="med"/>
          </a:ln>
        </p:spPr>
      </p:cxnSp>
      <p:sp>
        <p:nvSpPr>
          <p:cNvPr id="27" name="Shape 27"/>
          <p:cNvSpPr txBox="1">
            <a:spLocks noGrp="1"/>
          </p:cNvSpPr>
          <p:nvPr>
            <p:ph type="title"/>
          </p:nvPr>
        </p:nvSpPr>
        <p:spPr>
          <a:xfrm>
            <a:off x="457200" y="161386"/>
            <a:ext cx="8229600" cy="671700"/>
          </a:xfrm>
          <a:prstGeom prst="rect">
            <a:avLst/>
          </a:prstGeom>
          <a:noFill/>
          <a:ln>
            <a:noFill/>
          </a:ln>
        </p:spPr>
        <p:txBody>
          <a:bodyPr lIns="91425" tIns="91425" rIns="91425" bIns="91425" anchor="b" anchorCtr="0"/>
          <a:lstStyle>
            <a:lvl1pPr marL="0" indent="0"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l" rtl="0">
              <a:lnSpc>
                <a:spcPct val="100000"/>
              </a:lnSpc>
              <a:spcBef>
                <a:spcPts val="0"/>
              </a:spcBef>
              <a:spcAft>
                <a:spcPts val="0"/>
              </a:spcAft>
              <a:buClr>
                <a:schemeClr val="dk2"/>
              </a:buClr>
              <a:buSzPct val="166666"/>
              <a:buFont typeface="Arial"/>
              <a:buChar char="•"/>
              <a:defRPr sz="1800" b="0">
                <a:solidFill>
                  <a:schemeClr val="dk2"/>
                </a:solidFill>
              </a:defRPr>
            </a:lvl1pPr>
            <a:lvl2pPr marL="285750" indent="-285750" algn="l" rtl="0">
              <a:lnSpc>
                <a:spcPct val="100000"/>
              </a:lnSpc>
              <a:spcBef>
                <a:spcPts val="0"/>
              </a:spcBef>
              <a:spcAft>
                <a:spcPts val="0"/>
              </a:spcAft>
              <a:buClr>
                <a:schemeClr val="dk2"/>
              </a:buClr>
              <a:buSzPct val="100000"/>
              <a:buFont typeface="Courier New"/>
              <a:buChar char="o"/>
              <a:defRPr sz="1800" b="0">
                <a:solidFill>
                  <a:schemeClr val="dk2"/>
                </a:solidFill>
              </a:defRPr>
            </a:lvl2pPr>
            <a:lvl3pPr marL="285750" indent="-285750" algn="l" rtl="0">
              <a:lnSpc>
                <a:spcPct val="100000"/>
              </a:lnSpc>
              <a:spcBef>
                <a:spcPts val="0"/>
              </a:spcBef>
              <a:spcAft>
                <a:spcPts val="0"/>
              </a:spcAft>
              <a:buClr>
                <a:schemeClr val="dk2"/>
              </a:buClr>
              <a:buSzPct val="100000"/>
              <a:buFont typeface="Wingdings"/>
              <a:buChar char="§"/>
              <a:defRPr sz="1800" b="0">
                <a:solidFill>
                  <a:schemeClr val="dk2"/>
                </a:solidFill>
              </a:defRPr>
            </a:lvl3pPr>
            <a:lvl4pPr marL="285750" indent="-285750" algn="l" rtl="0">
              <a:lnSpc>
                <a:spcPct val="100000"/>
              </a:lnSpc>
              <a:spcBef>
                <a:spcPts val="0"/>
              </a:spcBef>
              <a:spcAft>
                <a:spcPts val="0"/>
              </a:spcAft>
              <a:buClr>
                <a:schemeClr val="dk2"/>
              </a:buClr>
              <a:buSzPct val="166666"/>
              <a:buFont typeface="Arial"/>
              <a:buChar char="•"/>
              <a:defRPr sz="1800" b="0">
                <a:solidFill>
                  <a:schemeClr val="dk2"/>
                </a:solidFill>
              </a:defRPr>
            </a:lvl4pPr>
            <a:lvl5pPr marL="285750" indent="-285750" algn="l" rtl="0">
              <a:lnSpc>
                <a:spcPct val="100000"/>
              </a:lnSpc>
              <a:spcBef>
                <a:spcPts val="0"/>
              </a:spcBef>
              <a:spcAft>
                <a:spcPts val="0"/>
              </a:spcAft>
              <a:buClr>
                <a:schemeClr val="dk2"/>
              </a:buClr>
              <a:buSzPct val="100000"/>
              <a:buFont typeface="Courier New"/>
              <a:buChar char="o"/>
              <a:defRPr sz="1800" b="0">
                <a:solidFill>
                  <a:schemeClr val="dk2"/>
                </a:solidFill>
              </a:defRPr>
            </a:lvl5pPr>
            <a:lvl6pPr marL="285750" indent="-285750" algn="l" rtl="0">
              <a:lnSpc>
                <a:spcPct val="100000"/>
              </a:lnSpc>
              <a:spcBef>
                <a:spcPts val="0"/>
              </a:spcBef>
              <a:spcAft>
                <a:spcPts val="0"/>
              </a:spcAft>
              <a:buClr>
                <a:schemeClr val="dk2"/>
              </a:buClr>
              <a:buSzPct val="100000"/>
              <a:buFont typeface="Wingdings"/>
              <a:buChar char="§"/>
              <a:defRPr sz="1800" b="0">
                <a:solidFill>
                  <a:schemeClr val="dk2"/>
                </a:solidFill>
              </a:defRPr>
            </a:lvl6pPr>
            <a:lvl7pPr marL="285750" indent="-285750" algn="l" rtl="0">
              <a:lnSpc>
                <a:spcPct val="100000"/>
              </a:lnSpc>
              <a:spcBef>
                <a:spcPts val="0"/>
              </a:spcBef>
              <a:spcAft>
                <a:spcPts val="0"/>
              </a:spcAft>
              <a:buClr>
                <a:schemeClr val="dk2"/>
              </a:buClr>
              <a:buSzPct val="166666"/>
              <a:buFont typeface="Arial"/>
              <a:buChar char="•"/>
              <a:defRPr sz="1800" b="0">
                <a:solidFill>
                  <a:schemeClr val="dk2"/>
                </a:solidFill>
              </a:defRPr>
            </a:lvl7pPr>
            <a:lvl8pPr marL="285750" indent="-285750" algn="l" rtl="0">
              <a:lnSpc>
                <a:spcPct val="100000"/>
              </a:lnSpc>
              <a:spcBef>
                <a:spcPts val="0"/>
              </a:spcBef>
              <a:spcAft>
                <a:spcPts val="0"/>
              </a:spcAft>
              <a:buClr>
                <a:schemeClr val="dk2"/>
              </a:buClr>
              <a:buSzPct val="100000"/>
              <a:buFont typeface="Courier New"/>
              <a:buChar char="o"/>
              <a:defRPr sz="1800" b="0">
                <a:solidFill>
                  <a:schemeClr val="dk2"/>
                </a:solidFill>
              </a:defRPr>
            </a:lvl8pPr>
            <a:lvl9pPr marL="285750" indent="-285750" algn="l" rtl="0">
              <a:lnSpc>
                <a:spcPct val="100000"/>
              </a:lnSpc>
              <a:spcBef>
                <a:spcPts val="0"/>
              </a:spcBef>
              <a:spcAft>
                <a:spcPts val="0"/>
              </a:spcAft>
              <a:buClr>
                <a:schemeClr val="dk2"/>
              </a:buClr>
              <a:buSzPct val="100000"/>
              <a:buFont typeface="Wingdings"/>
              <a:buChar char="§"/>
              <a:defRPr sz="1800" b="0">
                <a:solidFill>
                  <a:schemeClr val="dk2"/>
                </a:solidFill>
              </a:defRPr>
            </a:lvl9pPr>
          </a:lstStyle>
          <a:p>
            <a:endParaRPr/>
          </a:p>
        </p:txBody>
      </p:sp>
      <p:sp>
        <p:nvSpPr>
          <p:cNvPr id="30" name="Shape 30"/>
          <p:cNvSpPr/>
          <p:nvPr/>
        </p:nvSpPr>
        <p:spPr>
          <a:xfrm>
            <a:off x="4274" y="0"/>
            <a:ext cx="9144000" cy="5875200"/>
          </a:xfrm>
          <a:prstGeom prst="rect">
            <a:avLst/>
          </a:prstGeom>
          <a:solidFill>
            <a:srgbClr val="2388DB"/>
          </a:solidFill>
          <a:ln>
            <a:noFill/>
          </a:ln>
        </p:spPr>
        <p:txBody>
          <a:bodyPr lIns="91425" tIns="45700" rIns="91425" bIns="45700" anchor="ctr" anchorCtr="0">
            <a:noAutofit/>
          </a:bodyPr>
          <a:lstStyle/>
          <a:p>
            <a:endParaRPr/>
          </a:p>
        </p:txBody>
      </p:sp>
      <p:cxnSp>
        <p:nvCxnSpPr>
          <p:cNvPr id="31" name="Shape 31"/>
          <p:cNvCxnSpPr/>
          <p:nvPr/>
        </p:nvCxnSpPr>
        <p:spPr>
          <a:xfrm>
            <a:off x="0" y="5845828"/>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dirty="0"/>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CNugteren/gpu-cache-mode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1.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71213"/>
            <a:ext cx="7772400" cy="2442300"/>
          </a:xfrm>
          <a:prstGeom prst="rect">
            <a:avLst/>
          </a:prstGeom>
        </p:spPr>
        <p:txBody>
          <a:bodyPr lIns="91425" tIns="91425" rIns="91425" bIns="91425" anchor="b" anchorCtr="0">
            <a:noAutofit/>
          </a:bodyPr>
          <a:lstStyle/>
          <a:p>
            <a:pPr>
              <a:buNone/>
            </a:pPr>
            <a:r>
              <a:rPr lang="en-GB" sz="4800" dirty="0"/>
              <a:t>A Detailed GPU Cache Model Based on Reuse Distance Theory</a:t>
            </a:r>
          </a:p>
        </p:txBody>
      </p:sp>
      <p:sp>
        <p:nvSpPr>
          <p:cNvPr id="35" name="Shape 35"/>
          <p:cNvSpPr txBox="1">
            <a:spLocks noGrp="1"/>
          </p:cNvSpPr>
          <p:nvPr>
            <p:ph type="subTitle" idx="1"/>
          </p:nvPr>
        </p:nvSpPr>
        <p:spPr>
          <a:xfrm>
            <a:off x="611560" y="2798340"/>
            <a:ext cx="7772400" cy="2442300"/>
          </a:xfrm>
          <a:prstGeom prst="rect">
            <a:avLst/>
          </a:prstGeom>
        </p:spPr>
        <p:txBody>
          <a:bodyPr lIns="91425" tIns="91425" rIns="91425" bIns="91425" anchor="t" anchorCtr="0">
            <a:noAutofit/>
          </a:bodyPr>
          <a:lstStyle/>
          <a:p>
            <a:pPr lvl="0" rtl="0">
              <a:buNone/>
            </a:pPr>
            <a:r>
              <a:rPr lang="en-GB" sz="2200" dirty="0"/>
              <a:t>
Cedric Nugteren, </a:t>
            </a:r>
            <a:r>
              <a:rPr lang="en-GB" sz="2200" u="sng" dirty="0" err="1"/>
              <a:t>Gert</a:t>
            </a:r>
            <a:r>
              <a:rPr lang="en-GB" sz="2200" u="sng" dirty="0"/>
              <a:t>-Jan van den Braak</a:t>
            </a:r>
            <a:r>
              <a:rPr lang="en-GB" sz="2200" dirty="0"/>
              <a:t>, Henk Corporaal</a:t>
            </a:r>
          </a:p>
          <a:p>
            <a:pPr lvl="0" rtl="0">
              <a:buNone/>
            </a:pPr>
            <a:r>
              <a:rPr lang="en-GB" sz="2200" b="1" dirty="0">
                <a:solidFill>
                  <a:schemeClr val="accent1"/>
                </a:solidFill>
              </a:rPr>
              <a:t>Eindhoven University of Technology (Netherlands)</a:t>
            </a:r>
          </a:p>
          <a:p>
            <a:endParaRPr dirty="0"/>
          </a:p>
          <a:p>
            <a:pPr lvl="0" rtl="0">
              <a:buNone/>
            </a:pPr>
            <a:r>
              <a:rPr lang="en-GB" sz="2200" dirty="0"/>
              <a:t>Henri Bal</a:t>
            </a:r>
          </a:p>
          <a:p>
            <a:pPr>
              <a:buNone/>
            </a:pPr>
            <a:r>
              <a:rPr lang="en-GB" sz="2200" b="1" dirty="0" err="1">
                <a:solidFill>
                  <a:schemeClr val="accent1"/>
                </a:solidFill>
              </a:rPr>
              <a:t>Vrije</a:t>
            </a:r>
            <a:r>
              <a:rPr lang="en-GB" sz="2200" b="1" dirty="0">
                <a:solidFill>
                  <a:schemeClr val="accent1"/>
                </a:solidFill>
              </a:rPr>
              <a:t> </a:t>
            </a:r>
            <a:r>
              <a:rPr lang="en-GB" sz="2200" b="1" dirty="0" err="1">
                <a:solidFill>
                  <a:schemeClr val="accent1"/>
                </a:solidFill>
              </a:rPr>
              <a:t>Universiteit</a:t>
            </a:r>
            <a:r>
              <a:rPr lang="en-GB" sz="2200" b="1" dirty="0">
                <a:solidFill>
                  <a:schemeClr val="accent1"/>
                </a:solidFill>
              </a:rPr>
              <a:t> Amsterdam (Netherlands)</a:t>
            </a:r>
          </a:p>
        </p:txBody>
      </p:sp>
      <p:pic>
        <p:nvPicPr>
          <p:cNvPr id="36" name="Shape 36"/>
          <p:cNvPicPr preferRelativeResize="0"/>
          <p:nvPr/>
        </p:nvPicPr>
        <p:blipFill>
          <a:blip r:embed="rId3"/>
          <a:stretch>
            <a:fillRect/>
          </a:stretch>
        </p:blipFill>
        <p:spPr>
          <a:xfrm>
            <a:off x="350913" y="5877272"/>
            <a:ext cx="3428999" cy="728650"/>
          </a:xfrm>
          <a:prstGeom prst="rect">
            <a:avLst/>
          </a:prstGeom>
          <a:noFill/>
          <a:ln>
            <a:noFill/>
          </a:ln>
        </p:spPr>
      </p:pic>
      <p:pic>
        <p:nvPicPr>
          <p:cNvPr id="37" name="Shape 37"/>
          <p:cNvPicPr preferRelativeResize="0"/>
          <p:nvPr/>
        </p:nvPicPr>
        <p:blipFill>
          <a:blip r:embed="rId4"/>
          <a:stretch>
            <a:fillRect/>
          </a:stretch>
        </p:blipFill>
        <p:spPr>
          <a:xfrm>
            <a:off x="5796136" y="5661248"/>
            <a:ext cx="3023624" cy="9281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5" name="Shape 165"/>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1. Parallel execution model</a:t>
            </a:r>
          </a:p>
        </p:txBody>
      </p:sp>
      <p:sp>
        <p:nvSpPr>
          <p:cNvPr id="166" name="Shape 166"/>
          <p:cNvSpPr txBox="1">
            <a:spLocks noGrp="1"/>
          </p:cNvSpPr>
          <p:nvPr>
            <p:ph type="body" idx="1"/>
          </p:nvPr>
        </p:nvSpPr>
        <p:spPr>
          <a:xfrm>
            <a:off x="457200" y="1080950"/>
            <a:ext cx="8352900" cy="2067900"/>
          </a:xfrm>
          <a:prstGeom prst="rect">
            <a:avLst/>
          </a:prstGeom>
          <a:ln>
            <a:noFill/>
          </a:ln>
        </p:spPr>
        <p:txBody>
          <a:bodyPr lIns="91425" tIns="91425" rIns="91425" bIns="91425" anchor="t" anchorCtr="0">
            <a:noAutofit/>
          </a:bodyPr>
          <a:lstStyle/>
          <a:p>
            <a:pPr lvl="0" rtl="0">
              <a:lnSpc>
                <a:spcPct val="115000"/>
              </a:lnSpc>
              <a:buNone/>
            </a:pPr>
            <a:r>
              <a:rPr lang="en-GB" sz="2400" dirty="0" err="1"/>
              <a:t>Sequentialised</a:t>
            </a:r>
            <a:r>
              <a:rPr lang="en-GB" sz="2400" dirty="0"/>
              <a:t> GPU execution example:</a:t>
            </a:r>
          </a:p>
          <a:p>
            <a:pPr marL="914400" lvl="0" indent="-342900" rtl="0">
              <a:lnSpc>
                <a:spcPct val="115000"/>
              </a:lnSpc>
              <a:buClr>
                <a:schemeClr val="dk1"/>
              </a:buClr>
              <a:buSzPct val="166666"/>
              <a:buFont typeface="Arial"/>
              <a:buChar char="•"/>
            </a:pPr>
            <a:r>
              <a:rPr lang="en-GB" sz="1800" dirty="0"/>
              <a:t>1 thread per warp, 1 core</a:t>
            </a:r>
          </a:p>
          <a:p>
            <a:pPr marL="914400" lvl="0" indent="-342900" rtl="0">
              <a:lnSpc>
                <a:spcPct val="115000"/>
              </a:lnSpc>
              <a:buClr>
                <a:schemeClr val="dk1"/>
              </a:buClr>
              <a:buSzPct val="166666"/>
              <a:buFont typeface="Arial"/>
              <a:buChar char="•"/>
            </a:pPr>
            <a:r>
              <a:rPr lang="en-GB" sz="1800" dirty="0">
                <a:solidFill>
                  <a:schemeClr val="accent1"/>
                </a:solidFill>
              </a:rPr>
              <a:t>4 threads</a:t>
            </a:r>
            <a:r>
              <a:rPr lang="en-GB" sz="1800" dirty="0"/>
              <a:t>, each </a:t>
            </a:r>
            <a:r>
              <a:rPr lang="en-GB" sz="1800" dirty="0">
                <a:solidFill>
                  <a:schemeClr val="accent1"/>
                </a:solidFill>
              </a:rPr>
              <a:t>2 loads</a:t>
            </a:r>
            <a:r>
              <a:rPr lang="en-GB" sz="1800" dirty="0"/>
              <a:t>:  </a:t>
            </a:r>
            <a:r>
              <a:rPr lang="en-GB" sz="1800" dirty="0">
                <a:latin typeface="Courier New"/>
                <a:ea typeface="Courier New"/>
                <a:cs typeface="Courier New"/>
                <a:sym typeface="Courier New"/>
              </a:rPr>
              <a:t>x[2*</a:t>
            </a:r>
            <a:r>
              <a:rPr lang="en-GB" sz="1800" dirty="0" err="1">
                <a:latin typeface="Courier New"/>
                <a:ea typeface="Courier New"/>
                <a:cs typeface="Courier New"/>
                <a:sym typeface="Courier New"/>
              </a:rPr>
              <a:t>tid</a:t>
            </a:r>
            <a:r>
              <a:rPr lang="en-GB" sz="1800" dirty="0">
                <a:latin typeface="Courier New"/>
                <a:ea typeface="Courier New"/>
                <a:cs typeface="Courier New"/>
                <a:sym typeface="Courier New"/>
              </a:rPr>
              <a:t>] </a:t>
            </a:r>
            <a:r>
              <a:rPr lang="en-GB" sz="1800" dirty="0"/>
              <a:t>and   </a:t>
            </a:r>
            <a:r>
              <a:rPr lang="en-GB" sz="1800" dirty="0">
                <a:latin typeface="Courier New"/>
                <a:ea typeface="Courier New"/>
                <a:cs typeface="Courier New"/>
                <a:sym typeface="Courier New"/>
              </a:rPr>
              <a:t>x[2*tid+1]</a:t>
            </a:r>
          </a:p>
          <a:p>
            <a:pPr marL="914400" lvl="0" indent="-342900" rtl="0">
              <a:lnSpc>
                <a:spcPct val="115000"/>
              </a:lnSpc>
              <a:buClr>
                <a:schemeClr val="dk1"/>
              </a:buClr>
              <a:buSzPct val="166666"/>
              <a:buFont typeface="Arial"/>
              <a:buChar char="•"/>
            </a:pPr>
            <a:r>
              <a:rPr lang="en-GB" sz="1800" dirty="0"/>
              <a:t>Cache-line size of 4 elements</a:t>
            </a:r>
          </a:p>
          <a:p>
            <a:pPr marL="914400" lvl="0" indent="-342900" rtl="0">
              <a:lnSpc>
                <a:spcPct val="115000"/>
              </a:lnSpc>
              <a:buClr>
                <a:schemeClr val="dk1"/>
              </a:buClr>
              <a:buSzPct val="166666"/>
              <a:buFont typeface="Arial"/>
              <a:buChar char="•"/>
            </a:pPr>
            <a:r>
              <a:rPr lang="en-GB" sz="1800" dirty="0"/>
              <a:t>Assume </a:t>
            </a:r>
            <a:r>
              <a:rPr lang="en-GB" sz="1800" dirty="0">
                <a:solidFill>
                  <a:schemeClr val="accent2"/>
                </a:solidFill>
              </a:rPr>
              <a:t>round-robin scheduling </a:t>
            </a:r>
            <a:r>
              <a:rPr lang="en-GB" sz="1800" dirty="0"/>
              <a:t>for now</a:t>
            </a:r>
          </a:p>
        </p:txBody>
      </p:sp>
      <p:pic>
        <p:nvPicPr>
          <p:cNvPr id="168" name="Shape 168"/>
          <p:cNvPicPr preferRelativeResize="0"/>
          <p:nvPr/>
        </p:nvPicPr>
        <p:blipFill>
          <a:blip r:embed="rId3"/>
          <a:stretch>
            <a:fillRect/>
          </a:stretch>
        </p:blipFill>
        <p:spPr>
          <a:xfrm>
            <a:off x="684051" y="3304914"/>
            <a:ext cx="7452238" cy="2237198"/>
          </a:xfrm>
          <a:prstGeom prst="rect">
            <a:avLst/>
          </a:prstGeom>
          <a:noFill/>
          <a:ln>
            <a:noFill/>
          </a:ln>
        </p:spPr>
      </p:pic>
      <p:cxnSp>
        <p:nvCxnSpPr>
          <p:cNvPr id="169" name="Shape 169"/>
          <p:cNvCxnSpPr/>
          <p:nvPr/>
        </p:nvCxnSpPr>
        <p:spPr>
          <a:xfrm>
            <a:off x="7425225" y="3219939"/>
            <a:ext cx="739500" cy="0"/>
          </a:xfrm>
          <a:prstGeom prst="straightConnector1">
            <a:avLst/>
          </a:prstGeom>
          <a:noFill/>
          <a:ln w="19050" cap="flat">
            <a:solidFill>
              <a:schemeClr val="dk2"/>
            </a:solidFill>
            <a:prstDash val="solid"/>
            <a:round/>
            <a:headEnd type="none" w="lg" len="lg"/>
            <a:tailEnd type="triangle" w="lg" len="lg"/>
          </a:ln>
        </p:spPr>
      </p:cxnSp>
      <p:sp>
        <p:nvSpPr>
          <p:cNvPr id="170" name="Shape 170"/>
          <p:cNvSpPr txBox="1"/>
          <p:nvPr/>
        </p:nvSpPr>
        <p:spPr>
          <a:xfrm>
            <a:off x="7497975" y="2868039"/>
            <a:ext cx="593999" cy="351899"/>
          </a:xfrm>
          <a:prstGeom prst="rect">
            <a:avLst/>
          </a:prstGeom>
          <a:noFill/>
        </p:spPr>
        <p:txBody>
          <a:bodyPr lIns="91425" tIns="91425" rIns="91425" bIns="91425" anchor="t" anchorCtr="0">
            <a:noAutofit/>
          </a:bodyPr>
          <a:lstStyle/>
          <a:p>
            <a:pPr>
              <a:buNone/>
            </a:pPr>
            <a:r>
              <a:rPr lang="en-GB" dirty="0">
                <a:solidFill>
                  <a:schemeClr val="dk2"/>
                </a:solidFill>
              </a:rPr>
              <a:t>time</a:t>
            </a:r>
          </a:p>
        </p:txBody>
      </p:sp>
      <p:sp>
        <p:nvSpPr>
          <p:cNvPr id="180" name="Shape 180"/>
          <p:cNvSpPr txBox="1"/>
          <p:nvPr/>
        </p:nvSpPr>
        <p:spPr>
          <a:xfrm rot="5400000">
            <a:off x="7698240" y="4740700"/>
            <a:ext cx="2246100" cy="419699"/>
          </a:xfrm>
          <a:prstGeom prst="rect">
            <a:avLst/>
          </a:prstGeom>
        </p:spPr>
        <p:txBody>
          <a:bodyPr lIns="91425" tIns="91425" rIns="91425" bIns="91425" anchor="t" anchorCtr="0">
            <a:noAutofit/>
          </a:bodyPr>
          <a:lstStyle/>
          <a:p>
            <a:pPr lvl="0" rtl="0">
              <a:buNone/>
            </a:pPr>
            <a:r>
              <a:rPr lang="en-GB"/>
              <a:t>(integer divide by 4)</a:t>
            </a:r>
          </a:p>
        </p:txBody>
      </p:sp>
      <p:sp>
        <p:nvSpPr>
          <p:cNvPr id="181" name="Shape 181"/>
          <p:cNvSpPr/>
          <p:nvPr/>
        </p:nvSpPr>
        <p:spPr>
          <a:xfrm>
            <a:off x="8316416" y="4322400"/>
            <a:ext cx="330575" cy="465150"/>
          </a:xfrm>
          <a:custGeom>
            <a:avLst/>
            <a:gdLst/>
            <a:ahLst/>
            <a:cxnLst/>
            <a:rect l="0" t="0" r="0" b="0"/>
            <a:pathLst>
              <a:path w="13223" h="18606" extrusionOk="0">
                <a:moveTo>
                  <a:pt x="0" y="0"/>
                </a:moveTo>
                <a:cubicBezTo>
                  <a:pt x="4600" y="0"/>
                  <a:pt x="8998" y="3100"/>
                  <a:pt x="12252" y="6354"/>
                </a:cubicBezTo>
                <a:cubicBezTo>
                  <a:pt x="16115" y="10217"/>
                  <a:pt x="6825" y="18606"/>
                  <a:pt x="1361" y="18606"/>
                </a:cubicBezTo>
              </a:path>
            </a:pathLst>
          </a:custGeom>
          <a:noFill/>
          <a:ln w="28575" cap="flat">
            <a:solidFill>
              <a:srgbClr val="000000"/>
            </a:solidFill>
            <a:prstDash val="solid"/>
            <a:round/>
            <a:headEnd type="none" w="lg" len="lg"/>
            <a:tailEnd type="triangle" w="lg" len="lg"/>
          </a:ln>
        </p:spPr>
      </p:sp>
      <p:sp>
        <p:nvSpPr>
          <p:cNvPr id="182" name="Shape 182"/>
          <p:cNvSpPr/>
          <p:nvPr/>
        </p:nvSpPr>
        <p:spPr>
          <a:xfrm>
            <a:off x="2790850" y="5517232"/>
            <a:ext cx="329000" cy="272275"/>
          </a:xfrm>
          <a:custGeom>
            <a:avLst/>
            <a:gdLst/>
            <a:ahLst/>
            <a:cxnLst/>
            <a:rect l="0" t="0" r="0" b="0"/>
            <a:pathLst>
              <a:path w="13160" h="10891" extrusionOk="0">
                <a:moveTo>
                  <a:pt x="13160" y="0"/>
                </a:moveTo>
                <a:cubicBezTo>
                  <a:pt x="13160" y="5694"/>
                  <a:pt x="5694" y="10891"/>
                  <a:pt x="0" y="10891"/>
                </a:cubicBezTo>
              </a:path>
            </a:pathLst>
          </a:custGeom>
          <a:noFill/>
          <a:ln w="28575" cap="flat">
            <a:solidFill>
              <a:schemeClr val="accent2"/>
            </a:solidFill>
            <a:prstDash val="solid"/>
            <a:round/>
            <a:headEnd type="none" w="lg" len="lg"/>
            <a:tailEnd type="triangle" w="lg" len="lg"/>
          </a:ln>
        </p:spPr>
      </p:sp>
      <p:sp>
        <p:nvSpPr>
          <p:cNvPr id="28" name="Shape 182"/>
          <p:cNvSpPr/>
          <p:nvPr/>
        </p:nvSpPr>
        <p:spPr>
          <a:xfrm>
            <a:off x="3491880" y="5517232"/>
            <a:ext cx="329000" cy="272275"/>
          </a:xfrm>
          <a:custGeom>
            <a:avLst/>
            <a:gdLst/>
            <a:ahLst/>
            <a:cxnLst/>
            <a:rect l="0" t="0" r="0" b="0"/>
            <a:pathLst>
              <a:path w="13160" h="10891" extrusionOk="0">
                <a:moveTo>
                  <a:pt x="13160" y="0"/>
                </a:moveTo>
                <a:cubicBezTo>
                  <a:pt x="13160" y="5694"/>
                  <a:pt x="5694" y="10891"/>
                  <a:pt x="0" y="10891"/>
                </a:cubicBezTo>
              </a:path>
            </a:pathLst>
          </a:custGeom>
          <a:noFill/>
          <a:ln w="28575" cap="flat">
            <a:solidFill>
              <a:schemeClr val="accent2"/>
            </a:solidFill>
            <a:prstDash val="solid"/>
            <a:round/>
            <a:headEnd type="none" w="lg" len="lg"/>
            <a:tailEnd type="triangle" w="lg" len="lg"/>
          </a:ln>
        </p:spPr>
      </p:sp>
      <p:sp>
        <p:nvSpPr>
          <p:cNvPr id="30" name="Shape 164"/>
          <p:cNvSpPr/>
          <p:nvPr/>
        </p:nvSpPr>
        <p:spPr>
          <a:xfrm>
            <a:off x="6588224" y="5517232"/>
            <a:ext cx="1224136" cy="573525"/>
          </a:xfrm>
          <a:custGeom>
            <a:avLst/>
            <a:gdLst/>
            <a:ahLst/>
            <a:cxnLst/>
            <a:rect l="0" t="0" r="0" b="0"/>
            <a:pathLst>
              <a:path w="65347" h="22941" extrusionOk="0">
                <a:moveTo>
                  <a:pt x="65347" y="0"/>
                </a:moveTo>
                <a:cubicBezTo>
                  <a:pt x="65347" y="6028"/>
                  <a:pt x="64723" y="13628"/>
                  <a:pt x="59901" y="17245"/>
                </a:cubicBezTo>
                <a:cubicBezTo>
                  <a:pt x="52638" y="22692"/>
                  <a:pt x="42059" y="23858"/>
                  <a:pt x="33127" y="22236"/>
                </a:cubicBezTo>
                <a:cubicBezTo>
                  <a:pt x="24586" y="20684"/>
                  <a:pt x="15854" y="17675"/>
                  <a:pt x="9076" y="12253"/>
                </a:cubicBezTo>
                <a:cubicBezTo>
                  <a:pt x="5734" y="9580"/>
                  <a:pt x="3825" y="5092"/>
                  <a:pt x="0" y="3177"/>
                </a:cubicBezTo>
              </a:path>
            </a:pathLst>
          </a:custGeom>
          <a:noFill/>
          <a:ln w="28575" cap="flat">
            <a:solidFill>
              <a:schemeClr val="dk2"/>
            </a:solidFill>
            <a:prstDash val="solid"/>
            <a:round/>
            <a:headEnd type="none" w="lg" len="lg"/>
            <a:tailEnd type="triangle" w="lg" len="lg"/>
          </a:ln>
        </p:spPr>
      </p:sp>
      <p:sp>
        <p:nvSpPr>
          <p:cNvPr id="38" name="Shape 164"/>
          <p:cNvSpPr/>
          <p:nvPr/>
        </p:nvSpPr>
        <p:spPr>
          <a:xfrm>
            <a:off x="3995936" y="5517232"/>
            <a:ext cx="1224136" cy="573525"/>
          </a:xfrm>
          <a:custGeom>
            <a:avLst/>
            <a:gdLst/>
            <a:ahLst/>
            <a:cxnLst/>
            <a:rect l="0" t="0" r="0" b="0"/>
            <a:pathLst>
              <a:path w="65347" h="22941" extrusionOk="0">
                <a:moveTo>
                  <a:pt x="65347" y="0"/>
                </a:moveTo>
                <a:cubicBezTo>
                  <a:pt x="65347" y="6028"/>
                  <a:pt x="64723" y="13628"/>
                  <a:pt x="59901" y="17245"/>
                </a:cubicBezTo>
                <a:cubicBezTo>
                  <a:pt x="52638" y="22692"/>
                  <a:pt x="42059" y="23858"/>
                  <a:pt x="33127" y="22236"/>
                </a:cubicBezTo>
                <a:cubicBezTo>
                  <a:pt x="24586" y="20684"/>
                  <a:pt x="15854" y="17675"/>
                  <a:pt x="9076" y="12253"/>
                </a:cubicBezTo>
                <a:cubicBezTo>
                  <a:pt x="5734" y="9580"/>
                  <a:pt x="3825" y="5092"/>
                  <a:pt x="0" y="3177"/>
                </a:cubicBezTo>
              </a:path>
            </a:pathLst>
          </a:custGeom>
          <a:noFill/>
          <a:ln w="28575" cap="flat">
            <a:solidFill>
              <a:schemeClr val="dk2"/>
            </a:solidFill>
            <a:prstDash val="solid"/>
            <a:round/>
            <a:headEnd type="none" w="lg" len="lg"/>
            <a:tailEnd type="triangle" w="lg" len="lg"/>
          </a:ln>
        </p:spPr>
      </p:sp>
      <p:sp>
        <p:nvSpPr>
          <p:cNvPr id="39" name="Shape 164"/>
          <p:cNvSpPr/>
          <p:nvPr/>
        </p:nvSpPr>
        <p:spPr>
          <a:xfrm>
            <a:off x="4644008" y="5517232"/>
            <a:ext cx="1224136" cy="573525"/>
          </a:xfrm>
          <a:custGeom>
            <a:avLst/>
            <a:gdLst/>
            <a:ahLst/>
            <a:cxnLst/>
            <a:rect l="0" t="0" r="0" b="0"/>
            <a:pathLst>
              <a:path w="65347" h="22941" extrusionOk="0">
                <a:moveTo>
                  <a:pt x="65347" y="0"/>
                </a:moveTo>
                <a:cubicBezTo>
                  <a:pt x="65347" y="6028"/>
                  <a:pt x="64723" y="13628"/>
                  <a:pt x="59901" y="17245"/>
                </a:cubicBezTo>
                <a:cubicBezTo>
                  <a:pt x="52638" y="22692"/>
                  <a:pt x="42059" y="23858"/>
                  <a:pt x="33127" y="22236"/>
                </a:cubicBezTo>
                <a:cubicBezTo>
                  <a:pt x="24586" y="20684"/>
                  <a:pt x="15854" y="17675"/>
                  <a:pt x="9076" y="12253"/>
                </a:cubicBezTo>
                <a:cubicBezTo>
                  <a:pt x="5734" y="9580"/>
                  <a:pt x="3825" y="5092"/>
                  <a:pt x="0" y="3177"/>
                </a:cubicBezTo>
              </a:path>
            </a:pathLst>
          </a:custGeom>
          <a:noFill/>
          <a:ln w="28575" cap="flat">
            <a:solidFill>
              <a:schemeClr val="dk2"/>
            </a:solidFill>
            <a:prstDash val="solid"/>
            <a:round/>
            <a:headEnd type="none" w="lg" len="lg"/>
            <a:tailEnd type="triangle" w="lg" len="lg"/>
          </a:ln>
        </p:spPr>
      </p:sp>
      <p:sp>
        <p:nvSpPr>
          <p:cNvPr id="40" name="Shape 164"/>
          <p:cNvSpPr/>
          <p:nvPr/>
        </p:nvSpPr>
        <p:spPr>
          <a:xfrm>
            <a:off x="5292080" y="5517232"/>
            <a:ext cx="1224136" cy="573525"/>
          </a:xfrm>
          <a:custGeom>
            <a:avLst/>
            <a:gdLst/>
            <a:ahLst/>
            <a:cxnLst/>
            <a:rect l="0" t="0" r="0" b="0"/>
            <a:pathLst>
              <a:path w="65347" h="22941" extrusionOk="0">
                <a:moveTo>
                  <a:pt x="65347" y="0"/>
                </a:moveTo>
                <a:cubicBezTo>
                  <a:pt x="65347" y="6028"/>
                  <a:pt x="64723" y="13628"/>
                  <a:pt x="59901" y="17245"/>
                </a:cubicBezTo>
                <a:cubicBezTo>
                  <a:pt x="52638" y="22692"/>
                  <a:pt x="42059" y="23858"/>
                  <a:pt x="33127" y="22236"/>
                </a:cubicBezTo>
                <a:cubicBezTo>
                  <a:pt x="24586" y="20684"/>
                  <a:pt x="15854" y="17675"/>
                  <a:pt x="9076" y="12253"/>
                </a:cubicBezTo>
                <a:cubicBezTo>
                  <a:pt x="5734" y="9580"/>
                  <a:pt x="3825" y="5092"/>
                  <a:pt x="0" y="3177"/>
                </a:cubicBezTo>
              </a:path>
            </a:pathLst>
          </a:custGeom>
          <a:noFill/>
          <a:ln w="28575" cap="flat">
            <a:solidFill>
              <a:schemeClr val="dk2"/>
            </a:solidFill>
            <a:prstDash val="solid"/>
            <a:round/>
            <a:headEnd type="none" w="lg" len="lg"/>
            <a:tailEnd type="triangle" w="lg" len="lg"/>
          </a:ln>
        </p:spPr>
      </p:sp>
      <p:sp>
        <p:nvSpPr>
          <p:cNvPr id="41" name="Shape 164"/>
          <p:cNvSpPr/>
          <p:nvPr/>
        </p:nvSpPr>
        <p:spPr>
          <a:xfrm>
            <a:off x="5940152" y="5517232"/>
            <a:ext cx="1224136" cy="573525"/>
          </a:xfrm>
          <a:custGeom>
            <a:avLst/>
            <a:gdLst/>
            <a:ahLst/>
            <a:cxnLst/>
            <a:rect l="0" t="0" r="0" b="0"/>
            <a:pathLst>
              <a:path w="65347" h="22941" extrusionOk="0">
                <a:moveTo>
                  <a:pt x="65347" y="0"/>
                </a:moveTo>
                <a:cubicBezTo>
                  <a:pt x="65347" y="6028"/>
                  <a:pt x="64723" y="13628"/>
                  <a:pt x="59901" y="17245"/>
                </a:cubicBezTo>
                <a:cubicBezTo>
                  <a:pt x="52638" y="22692"/>
                  <a:pt x="42059" y="23858"/>
                  <a:pt x="33127" y="22236"/>
                </a:cubicBezTo>
                <a:cubicBezTo>
                  <a:pt x="24586" y="20684"/>
                  <a:pt x="15854" y="17675"/>
                  <a:pt x="9076" y="12253"/>
                </a:cubicBezTo>
                <a:cubicBezTo>
                  <a:pt x="5734" y="9580"/>
                  <a:pt x="3825" y="5092"/>
                  <a:pt x="0" y="3177"/>
                </a:cubicBezTo>
              </a:path>
            </a:pathLst>
          </a:custGeom>
          <a:noFill/>
          <a:ln w="28575" cap="flat">
            <a:solidFill>
              <a:schemeClr val="dk2"/>
            </a:solidFill>
            <a:prstDash val="solid"/>
            <a:round/>
            <a:headEnd type="none" w="lg" len="lg"/>
            <a:tailEnd type="triangle" w="lg" len="lg"/>
          </a:ln>
        </p:spPr>
      </p:sp>
      <p:sp>
        <p:nvSpPr>
          <p:cNvPr id="42" name="Shape 164"/>
          <p:cNvSpPr/>
          <p:nvPr/>
        </p:nvSpPr>
        <p:spPr>
          <a:xfrm>
            <a:off x="3203848" y="5519771"/>
            <a:ext cx="1224136" cy="573525"/>
          </a:xfrm>
          <a:custGeom>
            <a:avLst/>
            <a:gdLst/>
            <a:ahLst/>
            <a:cxnLst/>
            <a:rect l="0" t="0" r="0" b="0"/>
            <a:pathLst>
              <a:path w="65347" h="22941" extrusionOk="0">
                <a:moveTo>
                  <a:pt x="65347" y="0"/>
                </a:moveTo>
                <a:cubicBezTo>
                  <a:pt x="65347" y="6028"/>
                  <a:pt x="64723" y="13628"/>
                  <a:pt x="59901" y="17245"/>
                </a:cubicBezTo>
                <a:cubicBezTo>
                  <a:pt x="52638" y="22692"/>
                  <a:pt x="42059" y="23858"/>
                  <a:pt x="33127" y="22236"/>
                </a:cubicBezTo>
                <a:cubicBezTo>
                  <a:pt x="24586" y="20684"/>
                  <a:pt x="15854" y="17675"/>
                  <a:pt x="9076" y="12253"/>
                </a:cubicBezTo>
                <a:cubicBezTo>
                  <a:pt x="5734" y="9580"/>
                  <a:pt x="3825" y="5092"/>
                  <a:pt x="0" y="3177"/>
                </a:cubicBezTo>
              </a:path>
            </a:pathLst>
          </a:custGeom>
          <a:noFill/>
          <a:ln w="28575" cap="flat">
            <a:solidFill>
              <a:schemeClr val="dk2"/>
            </a:solidFill>
            <a:prstDash val="solid"/>
            <a:round/>
            <a:headEnd type="none" w="lg" len="lg"/>
            <a:tailEnd type="triangle" w="lg" len="lg"/>
          </a:ln>
        </p:spPr>
      </p:sp>
      <p:graphicFrame>
        <p:nvGraphicFramePr>
          <p:cNvPr id="27" name="Chart 26"/>
          <p:cNvGraphicFramePr/>
          <p:nvPr/>
        </p:nvGraphicFramePr>
        <p:xfrm>
          <a:off x="6012160" y="5772150"/>
          <a:ext cx="2438400" cy="10858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5" name="Shape 165"/>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1. Parallel execution model</a:t>
            </a:r>
          </a:p>
        </p:txBody>
      </p:sp>
      <p:sp>
        <p:nvSpPr>
          <p:cNvPr id="166" name="Shape 166"/>
          <p:cNvSpPr txBox="1">
            <a:spLocks noGrp="1"/>
          </p:cNvSpPr>
          <p:nvPr>
            <p:ph type="body" idx="1"/>
          </p:nvPr>
        </p:nvSpPr>
        <p:spPr>
          <a:xfrm>
            <a:off x="457200" y="1080950"/>
            <a:ext cx="8352900" cy="2067900"/>
          </a:xfrm>
          <a:prstGeom prst="rect">
            <a:avLst/>
          </a:prstGeom>
          <a:ln>
            <a:noFill/>
          </a:ln>
        </p:spPr>
        <p:txBody>
          <a:bodyPr lIns="91425" tIns="91425" rIns="91425" bIns="91425" anchor="t" anchorCtr="0">
            <a:noAutofit/>
          </a:bodyPr>
          <a:lstStyle/>
          <a:p>
            <a:pPr lvl="0" rtl="0">
              <a:lnSpc>
                <a:spcPct val="115000"/>
              </a:lnSpc>
              <a:buNone/>
            </a:pPr>
            <a:r>
              <a:rPr lang="en-GB" sz="2400" dirty="0" err="1"/>
              <a:t>Sequentialised</a:t>
            </a:r>
            <a:r>
              <a:rPr lang="en-GB" sz="2400" dirty="0"/>
              <a:t> GPU execution example:</a:t>
            </a:r>
          </a:p>
          <a:p>
            <a:pPr marL="914400" lvl="0" indent="-342900" rtl="0">
              <a:lnSpc>
                <a:spcPct val="115000"/>
              </a:lnSpc>
              <a:buClr>
                <a:schemeClr val="dk1"/>
              </a:buClr>
              <a:buSzPct val="166666"/>
              <a:buFont typeface="Arial"/>
              <a:buChar char="•"/>
            </a:pPr>
            <a:r>
              <a:rPr lang="en-GB" sz="1800" dirty="0"/>
              <a:t>1 thread per warp, 1 core</a:t>
            </a:r>
          </a:p>
          <a:p>
            <a:pPr marL="914400" lvl="0" indent="-342900" rtl="0">
              <a:lnSpc>
                <a:spcPct val="115000"/>
              </a:lnSpc>
              <a:buClr>
                <a:schemeClr val="dk1"/>
              </a:buClr>
              <a:buSzPct val="166666"/>
              <a:buFont typeface="Arial"/>
              <a:buChar char="•"/>
            </a:pPr>
            <a:r>
              <a:rPr lang="en-GB" sz="1800" dirty="0">
                <a:solidFill>
                  <a:schemeClr val="accent1"/>
                </a:solidFill>
              </a:rPr>
              <a:t>4 threads</a:t>
            </a:r>
            <a:r>
              <a:rPr lang="en-GB" sz="1800" dirty="0"/>
              <a:t>, each </a:t>
            </a:r>
            <a:r>
              <a:rPr lang="en-GB" sz="1800" dirty="0">
                <a:solidFill>
                  <a:schemeClr val="accent1"/>
                </a:solidFill>
              </a:rPr>
              <a:t>2 loads</a:t>
            </a:r>
            <a:r>
              <a:rPr lang="en-GB" sz="1800" dirty="0"/>
              <a:t>:  </a:t>
            </a:r>
            <a:r>
              <a:rPr lang="en-GB" sz="1800" dirty="0">
                <a:latin typeface="Courier New"/>
                <a:ea typeface="Courier New"/>
                <a:cs typeface="Courier New"/>
                <a:sym typeface="Courier New"/>
              </a:rPr>
              <a:t>x[2*</a:t>
            </a:r>
            <a:r>
              <a:rPr lang="en-GB" sz="1800" dirty="0" err="1">
                <a:latin typeface="Courier New"/>
                <a:ea typeface="Courier New"/>
                <a:cs typeface="Courier New"/>
                <a:sym typeface="Courier New"/>
              </a:rPr>
              <a:t>tid</a:t>
            </a:r>
            <a:r>
              <a:rPr lang="en-GB" sz="1800" dirty="0">
                <a:latin typeface="Courier New"/>
                <a:ea typeface="Courier New"/>
                <a:cs typeface="Courier New"/>
                <a:sym typeface="Courier New"/>
              </a:rPr>
              <a:t>] </a:t>
            </a:r>
            <a:r>
              <a:rPr lang="en-GB" sz="1800" dirty="0"/>
              <a:t>and   </a:t>
            </a:r>
            <a:r>
              <a:rPr lang="en-GB" sz="1800" dirty="0">
                <a:latin typeface="Courier New"/>
                <a:ea typeface="Courier New"/>
                <a:cs typeface="Courier New"/>
                <a:sym typeface="Courier New"/>
              </a:rPr>
              <a:t>x[2*tid+1]</a:t>
            </a:r>
          </a:p>
          <a:p>
            <a:pPr marL="914400" lvl="0" indent="-342900" rtl="0">
              <a:lnSpc>
                <a:spcPct val="115000"/>
              </a:lnSpc>
              <a:buClr>
                <a:schemeClr val="dk1"/>
              </a:buClr>
              <a:buSzPct val="166666"/>
              <a:buFont typeface="Arial"/>
              <a:buChar char="•"/>
            </a:pPr>
            <a:r>
              <a:rPr lang="en-GB" sz="1800" dirty="0"/>
              <a:t>Cache-line size of 4 elements</a:t>
            </a:r>
          </a:p>
          <a:p>
            <a:pPr marL="914400" lvl="0" indent="-342900" rtl="0">
              <a:lnSpc>
                <a:spcPct val="115000"/>
              </a:lnSpc>
              <a:buClr>
                <a:schemeClr val="dk1"/>
              </a:buClr>
              <a:buSzPct val="166666"/>
              <a:buFont typeface="Arial"/>
              <a:buChar char="•"/>
            </a:pPr>
            <a:r>
              <a:rPr lang="en-GB" sz="1800" dirty="0"/>
              <a:t>Assume </a:t>
            </a:r>
            <a:r>
              <a:rPr lang="en-GB" sz="1800" dirty="0">
                <a:solidFill>
                  <a:schemeClr val="accent2"/>
                </a:solidFill>
              </a:rPr>
              <a:t>round-robin scheduling </a:t>
            </a:r>
            <a:r>
              <a:rPr lang="en-GB" sz="1800" dirty="0"/>
              <a:t>for now</a:t>
            </a:r>
          </a:p>
        </p:txBody>
      </p:sp>
      <p:pic>
        <p:nvPicPr>
          <p:cNvPr id="168" name="Shape 168"/>
          <p:cNvPicPr preferRelativeResize="0"/>
          <p:nvPr/>
        </p:nvPicPr>
        <p:blipFill>
          <a:blip r:embed="rId3"/>
          <a:stretch>
            <a:fillRect/>
          </a:stretch>
        </p:blipFill>
        <p:spPr>
          <a:xfrm>
            <a:off x="684051" y="3304914"/>
            <a:ext cx="7452238" cy="2237199"/>
          </a:xfrm>
          <a:prstGeom prst="rect">
            <a:avLst/>
          </a:prstGeom>
          <a:noFill/>
          <a:ln>
            <a:noFill/>
          </a:ln>
        </p:spPr>
      </p:pic>
      <p:cxnSp>
        <p:nvCxnSpPr>
          <p:cNvPr id="169" name="Shape 169"/>
          <p:cNvCxnSpPr/>
          <p:nvPr/>
        </p:nvCxnSpPr>
        <p:spPr>
          <a:xfrm>
            <a:off x="7425225" y="3219939"/>
            <a:ext cx="739500" cy="0"/>
          </a:xfrm>
          <a:prstGeom prst="straightConnector1">
            <a:avLst/>
          </a:prstGeom>
          <a:noFill/>
          <a:ln w="19050" cap="flat">
            <a:solidFill>
              <a:schemeClr val="dk2"/>
            </a:solidFill>
            <a:prstDash val="solid"/>
            <a:round/>
            <a:headEnd type="none" w="lg" len="lg"/>
            <a:tailEnd type="triangle" w="lg" len="lg"/>
          </a:ln>
        </p:spPr>
      </p:cxnSp>
      <p:sp>
        <p:nvSpPr>
          <p:cNvPr id="170" name="Shape 170"/>
          <p:cNvSpPr txBox="1"/>
          <p:nvPr/>
        </p:nvSpPr>
        <p:spPr>
          <a:xfrm>
            <a:off x="7497975" y="2868039"/>
            <a:ext cx="593999" cy="351899"/>
          </a:xfrm>
          <a:prstGeom prst="rect">
            <a:avLst/>
          </a:prstGeom>
          <a:noFill/>
        </p:spPr>
        <p:txBody>
          <a:bodyPr lIns="91425" tIns="91425" rIns="91425" bIns="91425" anchor="t" anchorCtr="0">
            <a:noAutofit/>
          </a:bodyPr>
          <a:lstStyle/>
          <a:p>
            <a:pPr>
              <a:buNone/>
            </a:pPr>
            <a:r>
              <a:rPr lang="en-GB">
                <a:solidFill>
                  <a:schemeClr val="dk2"/>
                </a:solidFill>
              </a:rPr>
              <a:t>time</a:t>
            </a:r>
          </a:p>
        </p:txBody>
      </p:sp>
      <p:sp>
        <p:nvSpPr>
          <p:cNvPr id="180" name="Shape 180"/>
          <p:cNvSpPr txBox="1"/>
          <p:nvPr/>
        </p:nvSpPr>
        <p:spPr>
          <a:xfrm rot="5400000">
            <a:off x="7698240" y="4740700"/>
            <a:ext cx="2246100" cy="419699"/>
          </a:xfrm>
          <a:prstGeom prst="rect">
            <a:avLst/>
          </a:prstGeom>
        </p:spPr>
        <p:txBody>
          <a:bodyPr lIns="91425" tIns="91425" rIns="91425" bIns="91425" anchor="t" anchorCtr="0">
            <a:noAutofit/>
          </a:bodyPr>
          <a:lstStyle/>
          <a:p>
            <a:pPr lvl="0" rtl="0">
              <a:buNone/>
            </a:pPr>
            <a:r>
              <a:rPr lang="en-GB" dirty="0"/>
              <a:t>(integer divide by 4)</a:t>
            </a:r>
          </a:p>
        </p:txBody>
      </p:sp>
      <p:sp>
        <p:nvSpPr>
          <p:cNvPr id="181" name="Shape 181"/>
          <p:cNvSpPr/>
          <p:nvPr/>
        </p:nvSpPr>
        <p:spPr>
          <a:xfrm>
            <a:off x="8316416" y="4322400"/>
            <a:ext cx="330575" cy="465150"/>
          </a:xfrm>
          <a:custGeom>
            <a:avLst/>
            <a:gdLst/>
            <a:ahLst/>
            <a:cxnLst/>
            <a:rect l="0" t="0" r="0" b="0"/>
            <a:pathLst>
              <a:path w="13223" h="18606" extrusionOk="0">
                <a:moveTo>
                  <a:pt x="0" y="0"/>
                </a:moveTo>
                <a:cubicBezTo>
                  <a:pt x="4600" y="0"/>
                  <a:pt x="8998" y="3100"/>
                  <a:pt x="12252" y="6354"/>
                </a:cubicBezTo>
                <a:cubicBezTo>
                  <a:pt x="16115" y="10217"/>
                  <a:pt x="6825" y="18606"/>
                  <a:pt x="1361" y="18606"/>
                </a:cubicBezTo>
              </a:path>
            </a:pathLst>
          </a:custGeom>
          <a:noFill/>
          <a:ln w="28575" cap="flat">
            <a:solidFill>
              <a:srgbClr val="000000"/>
            </a:solidFill>
            <a:prstDash val="solid"/>
            <a:round/>
            <a:headEnd type="none" w="lg" len="lg"/>
            <a:tailEnd type="triangle" w="lg" len="lg"/>
          </a:ln>
        </p:spPr>
      </p:sp>
      <p:sp>
        <p:nvSpPr>
          <p:cNvPr id="182" name="Shape 182"/>
          <p:cNvSpPr/>
          <p:nvPr/>
        </p:nvSpPr>
        <p:spPr>
          <a:xfrm>
            <a:off x="2790850" y="5547675"/>
            <a:ext cx="329000" cy="272275"/>
          </a:xfrm>
          <a:custGeom>
            <a:avLst/>
            <a:gdLst/>
            <a:ahLst/>
            <a:cxnLst/>
            <a:rect l="0" t="0" r="0" b="0"/>
            <a:pathLst>
              <a:path w="13160" h="10891" extrusionOk="0">
                <a:moveTo>
                  <a:pt x="13160" y="0"/>
                </a:moveTo>
                <a:cubicBezTo>
                  <a:pt x="13160" y="5694"/>
                  <a:pt x="5694" y="10891"/>
                  <a:pt x="0" y="10891"/>
                </a:cubicBezTo>
              </a:path>
            </a:pathLst>
          </a:custGeom>
          <a:noFill/>
          <a:ln w="28575" cap="flat">
            <a:solidFill>
              <a:schemeClr val="accent2"/>
            </a:solidFill>
            <a:prstDash val="solid"/>
            <a:round/>
            <a:headEnd type="none" w="lg" len="lg"/>
            <a:tailEnd type="triangle" w="lg" len="lg"/>
          </a:ln>
        </p:spPr>
      </p:sp>
      <p:sp>
        <p:nvSpPr>
          <p:cNvPr id="185" name="Shape 185"/>
          <p:cNvSpPr/>
          <p:nvPr/>
        </p:nvSpPr>
        <p:spPr>
          <a:xfrm>
            <a:off x="4753525" y="5517232"/>
            <a:ext cx="567250" cy="301450"/>
          </a:xfrm>
          <a:custGeom>
            <a:avLst/>
            <a:gdLst/>
            <a:ahLst/>
            <a:cxnLst/>
            <a:rect l="0" t="0" r="0" b="0"/>
            <a:pathLst>
              <a:path w="22690" h="12058" extrusionOk="0">
                <a:moveTo>
                  <a:pt x="22690" y="0"/>
                </a:moveTo>
                <a:cubicBezTo>
                  <a:pt x="22690" y="4397"/>
                  <a:pt x="21127" y="11075"/>
                  <a:pt x="16790" y="11799"/>
                </a:cubicBezTo>
                <a:cubicBezTo>
                  <a:pt x="10584" y="12833"/>
                  <a:pt x="4448" y="7625"/>
                  <a:pt x="0" y="3177"/>
                </a:cubicBezTo>
              </a:path>
            </a:pathLst>
          </a:custGeom>
          <a:noFill/>
          <a:ln w="28575" cap="flat">
            <a:solidFill>
              <a:schemeClr val="dk2"/>
            </a:solidFill>
            <a:prstDash val="solid"/>
            <a:round/>
            <a:headEnd type="none" w="lg" len="lg"/>
            <a:tailEnd type="triangle" w="lg" len="lg"/>
          </a:ln>
        </p:spPr>
      </p:sp>
      <p:sp>
        <p:nvSpPr>
          <p:cNvPr id="186" name="Shape 186"/>
          <p:cNvSpPr/>
          <p:nvPr/>
        </p:nvSpPr>
        <p:spPr>
          <a:xfrm>
            <a:off x="7381260" y="5539932"/>
            <a:ext cx="431100" cy="278250"/>
          </a:xfrm>
          <a:custGeom>
            <a:avLst/>
            <a:gdLst/>
            <a:ahLst/>
            <a:cxnLst/>
            <a:rect l="0" t="0" r="0" b="0"/>
            <a:pathLst>
              <a:path w="17244" h="11130" extrusionOk="0">
                <a:moveTo>
                  <a:pt x="17244" y="0"/>
                </a:moveTo>
                <a:cubicBezTo>
                  <a:pt x="17244" y="4058"/>
                  <a:pt x="15778" y="10094"/>
                  <a:pt x="11798" y="10891"/>
                </a:cubicBezTo>
                <a:cubicBezTo>
                  <a:pt x="7021" y="11846"/>
                  <a:pt x="3444" y="5713"/>
                  <a:pt x="0" y="2269"/>
                </a:cubicBezTo>
              </a:path>
            </a:pathLst>
          </a:custGeom>
          <a:noFill/>
          <a:ln w="28575" cap="flat">
            <a:solidFill>
              <a:schemeClr val="dk2"/>
            </a:solidFill>
            <a:prstDash val="solid"/>
            <a:round/>
            <a:headEnd type="none" w="lg" len="lg"/>
            <a:tailEnd type="triangle" w="lg" len="lg"/>
          </a:ln>
        </p:spPr>
      </p:sp>
      <p:sp>
        <p:nvSpPr>
          <p:cNvPr id="187" name="Shape 187"/>
          <p:cNvSpPr/>
          <p:nvPr/>
        </p:nvSpPr>
        <p:spPr>
          <a:xfrm>
            <a:off x="6092225" y="5517232"/>
            <a:ext cx="521850" cy="208900"/>
          </a:xfrm>
          <a:custGeom>
            <a:avLst/>
            <a:gdLst/>
            <a:ahLst/>
            <a:cxnLst/>
            <a:rect l="0" t="0" r="0" b="0"/>
            <a:pathLst>
              <a:path w="20874" h="8356" extrusionOk="0">
                <a:moveTo>
                  <a:pt x="20874" y="0"/>
                </a:moveTo>
                <a:cubicBezTo>
                  <a:pt x="20874" y="3191"/>
                  <a:pt x="19049" y="7772"/>
                  <a:pt x="15883" y="8169"/>
                </a:cubicBezTo>
                <a:cubicBezTo>
                  <a:pt x="10224" y="8876"/>
                  <a:pt x="2550" y="6915"/>
                  <a:pt x="0" y="1815"/>
                </a:cubicBezTo>
              </a:path>
            </a:pathLst>
          </a:custGeom>
          <a:noFill/>
          <a:ln w="28575" cap="flat">
            <a:solidFill>
              <a:schemeClr val="dk2"/>
            </a:solidFill>
            <a:prstDash val="solid"/>
            <a:round/>
            <a:headEnd type="none" w="lg" len="lg"/>
            <a:tailEnd type="triangle" w="lg" len="lg"/>
          </a:ln>
        </p:spPr>
      </p:sp>
      <p:sp>
        <p:nvSpPr>
          <p:cNvPr id="26" name="Shape 183"/>
          <p:cNvSpPr/>
          <p:nvPr/>
        </p:nvSpPr>
        <p:spPr>
          <a:xfrm>
            <a:off x="5605802" y="5562755"/>
            <a:ext cx="334350" cy="257775"/>
          </a:xfrm>
          <a:custGeom>
            <a:avLst/>
            <a:gdLst/>
            <a:ahLst/>
            <a:cxnLst/>
            <a:rect l="0" t="0" r="0" b="0"/>
            <a:pathLst>
              <a:path w="13374" h="10311" extrusionOk="0">
                <a:moveTo>
                  <a:pt x="12706" y="0"/>
                </a:moveTo>
                <a:cubicBezTo>
                  <a:pt x="12706" y="2571"/>
                  <a:pt x="14131" y="5574"/>
                  <a:pt x="12706" y="7714"/>
                </a:cubicBezTo>
                <a:cubicBezTo>
                  <a:pt x="10320" y="11294"/>
                  <a:pt x="4302" y="9983"/>
                  <a:pt x="0" y="9983"/>
                </a:cubicBezTo>
              </a:path>
            </a:pathLst>
          </a:custGeom>
          <a:noFill/>
          <a:ln w="28575" cap="flat">
            <a:solidFill>
              <a:schemeClr val="accent2"/>
            </a:solidFill>
            <a:prstDash val="solid"/>
            <a:round/>
            <a:headEnd type="none" w="lg" len="lg"/>
            <a:tailEnd type="triangle" w="lg" len="lg"/>
          </a:ln>
        </p:spPr>
      </p:sp>
      <p:sp>
        <p:nvSpPr>
          <p:cNvPr id="27" name="Shape 186"/>
          <p:cNvSpPr/>
          <p:nvPr/>
        </p:nvSpPr>
        <p:spPr>
          <a:xfrm>
            <a:off x="3419872" y="5572537"/>
            <a:ext cx="431100" cy="278250"/>
          </a:xfrm>
          <a:custGeom>
            <a:avLst/>
            <a:gdLst/>
            <a:ahLst/>
            <a:cxnLst/>
            <a:rect l="0" t="0" r="0" b="0"/>
            <a:pathLst>
              <a:path w="17244" h="11130" extrusionOk="0">
                <a:moveTo>
                  <a:pt x="17244" y="0"/>
                </a:moveTo>
                <a:cubicBezTo>
                  <a:pt x="17244" y="4058"/>
                  <a:pt x="15778" y="10094"/>
                  <a:pt x="11798" y="10891"/>
                </a:cubicBezTo>
                <a:cubicBezTo>
                  <a:pt x="7021" y="11846"/>
                  <a:pt x="3444" y="5713"/>
                  <a:pt x="0" y="2269"/>
                </a:cubicBezTo>
              </a:path>
            </a:pathLst>
          </a:custGeom>
          <a:noFill/>
          <a:ln w="28575" cap="flat">
            <a:solidFill>
              <a:schemeClr val="dk2"/>
            </a:solidFill>
            <a:prstDash val="solid"/>
            <a:round/>
            <a:headEnd type="none" w="lg" len="lg"/>
            <a:tailEnd type="triangle" w="lg" len="lg"/>
          </a:ln>
        </p:spPr>
      </p:sp>
      <p:sp>
        <p:nvSpPr>
          <p:cNvPr id="28" name="Shape 187"/>
          <p:cNvSpPr/>
          <p:nvPr/>
        </p:nvSpPr>
        <p:spPr>
          <a:xfrm>
            <a:off x="4067944" y="5562755"/>
            <a:ext cx="521850" cy="208900"/>
          </a:xfrm>
          <a:custGeom>
            <a:avLst/>
            <a:gdLst/>
            <a:ahLst/>
            <a:cxnLst/>
            <a:rect l="0" t="0" r="0" b="0"/>
            <a:pathLst>
              <a:path w="20874" h="8356" extrusionOk="0">
                <a:moveTo>
                  <a:pt x="20874" y="0"/>
                </a:moveTo>
                <a:cubicBezTo>
                  <a:pt x="20874" y="3191"/>
                  <a:pt x="19049" y="7772"/>
                  <a:pt x="15883" y="8169"/>
                </a:cubicBezTo>
                <a:cubicBezTo>
                  <a:pt x="10224" y="8876"/>
                  <a:pt x="2550" y="6915"/>
                  <a:pt x="0" y="1815"/>
                </a:cubicBezTo>
              </a:path>
            </a:pathLst>
          </a:custGeom>
          <a:noFill/>
          <a:ln w="28575" cap="flat">
            <a:solidFill>
              <a:schemeClr val="dk2"/>
            </a:solidFill>
            <a:prstDash val="solid"/>
            <a:round/>
            <a:headEnd type="none" w="lg" len="lg"/>
            <a:tailEnd type="triangle" w="lg" len="lg"/>
          </a:ln>
        </p:spPr>
      </p:sp>
      <p:sp>
        <p:nvSpPr>
          <p:cNvPr id="29" name="Shape 185"/>
          <p:cNvSpPr/>
          <p:nvPr/>
        </p:nvSpPr>
        <p:spPr>
          <a:xfrm>
            <a:off x="6660232" y="5562755"/>
            <a:ext cx="567250" cy="301450"/>
          </a:xfrm>
          <a:custGeom>
            <a:avLst/>
            <a:gdLst/>
            <a:ahLst/>
            <a:cxnLst/>
            <a:rect l="0" t="0" r="0" b="0"/>
            <a:pathLst>
              <a:path w="22690" h="12058" extrusionOk="0">
                <a:moveTo>
                  <a:pt x="22690" y="0"/>
                </a:moveTo>
                <a:cubicBezTo>
                  <a:pt x="22690" y="4397"/>
                  <a:pt x="21127" y="11075"/>
                  <a:pt x="16790" y="11799"/>
                </a:cubicBezTo>
                <a:cubicBezTo>
                  <a:pt x="10584" y="12833"/>
                  <a:pt x="4448" y="7625"/>
                  <a:pt x="0" y="3177"/>
                </a:cubicBezTo>
              </a:path>
            </a:pathLst>
          </a:custGeom>
          <a:noFill/>
          <a:ln w="28575" cap="flat">
            <a:solidFill>
              <a:schemeClr val="dk2"/>
            </a:solidFill>
            <a:prstDash val="solid"/>
            <a:round/>
            <a:headEnd type="none" w="lg" len="lg"/>
            <a:tailEnd type="triangle" w="lg" len="lg"/>
          </a:ln>
        </p:spPr>
      </p:sp>
      <p:graphicFrame>
        <p:nvGraphicFramePr>
          <p:cNvPr id="30" name="Chart 29"/>
          <p:cNvGraphicFramePr/>
          <p:nvPr/>
        </p:nvGraphicFramePr>
        <p:xfrm>
          <a:off x="6012160" y="5772150"/>
          <a:ext cx="2438400" cy="10858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1. Parallel execution model</a:t>
            </a:r>
          </a:p>
        </p:txBody>
      </p:sp>
      <p:sp>
        <p:nvSpPr>
          <p:cNvPr id="194" name="Shape 194"/>
          <p:cNvSpPr txBox="1">
            <a:spLocks noGrp="1"/>
          </p:cNvSpPr>
          <p:nvPr>
            <p:ph type="body" idx="1"/>
          </p:nvPr>
        </p:nvSpPr>
        <p:spPr>
          <a:xfrm>
            <a:off x="457200" y="4529452"/>
            <a:ext cx="8352900" cy="2067900"/>
          </a:xfrm>
          <a:prstGeom prst="rect">
            <a:avLst/>
          </a:prstGeom>
          <a:ln>
            <a:noFill/>
          </a:ln>
        </p:spPr>
        <p:txBody>
          <a:bodyPr lIns="91425" tIns="91425" rIns="91425" bIns="91425" anchor="t" anchorCtr="0">
            <a:noAutofit/>
          </a:bodyPr>
          <a:lstStyle/>
          <a:p>
            <a:pPr lvl="0" rtl="0">
              <a:lnSpc>
                <a:spcPct val="115000"/>
              </a:lnSpc>
              <a:buNone/>
            </a:pPr>
            <a:r>
              <a:rPr lang="en-GB" sz="2400" dirty="0"/>
              <a:t>But is this the correct order?</a:t>
            </a:r>
          </a:p>
          <a:p>
            <a:pPr marL="457200" lvl="0" indent="0" rtl="0">
              <a:lnSpc>
                <a:spcPct val="115000"/>
              </a:lnSpc>
              <a:buNone/>
            </a:pPr>
            <a:r>
              <a:rPr lang="en-GB" sz="1800" dirty="0">
                <a:solidFill>
                  <a:schemeClr val="accent2"/>
                </a:solidFill>
              </a:rPr>
              <a:t>2. </a:t>
            </a:r>
            <a:r>
              <a:rPr lang="en-GB" sz="1800" dirty="0"/>
              <a:t>What about </a:t>
            </a:r>
            <a:r>
              <a:rPr lang="en-GB" sz="1800" dirty="0">
                <a:solidFill>
                  <a:schemeClr val="accent1"/>
                </a:solidFill>
              </a:rPr>
              <a:t>memory latencies </a:t>
            </a:r>
            <a:r>
              <a:rPr lang="en-GB" sz="1800" dirty="0"/>
              <a:t>and thread divergence?</a:t>
            </a:r>
          </a:p>
          <a:p>
            <a:pPr marL="457200" lvl="0" indent="0" rtl="0">
              <a:lnSpc>
                <a:spcPct val="115000"/>
              </a:lnSpc>
              <a:buNone/>
            </a:pPr>
            <a:r>
              <a:rPr lang="en-GB" sz="1800" dirty="0">
                <a:solidFill>
                  <a:schemeClr val="accent2"/>
                </a:solidFill>
              </a:rPr>
              <a:t>3. </a:t>
            </a:r>
            <a:r>
              <a:rPr lang="en-GB" sz="1800" dirty="0"/>
              <a:t>And isn’t there a maximum number of </a:t>
            </a:r>
            <a:r>
              <a:rPr lang="en-GB" sz="1800" dirty="0">
                <a:solidFill>
                  <a:schemeClr val="accent1"/>
                </a:solidFill>
              </a:rPr>
              <a:t>outstanding requests</a:t>
            </a:r>
            <a:r>
              <a:rPr lang="en-GB" sz="1800" dirty="0"/>
              <a:t>?</a:t>
            </a:r>
          </a:p>
          <a:p>
            <a:pPr marL="457200" lvl="0" indent="0" rtl="0">
              <a:lnSpc>
                <a:spcPct val="115000"/>
              </a:lnSpc>
              <a:buNone/>
            </a:pPr>
            <a:r>
              <a:rPr lang="en-GB" sz="1800" dirty="0">
                <a:solidFill>
                  <a:schemeClr val="accent2"/>
                </a:solidFill>
              </a:rPr>
              <a:t>4. </a:t>
            </a:r>
            <a:r>
              <a:rPr lang="en-GB" sz="1800" dirty="0"/>
              <a:t>And did we handle </a:t>
            </a:r>
            <a:r>
              <a:rPr lang="en-GB" sz="1800" dirty="0">
                <a:solidFill>
                  <a:schemeClr val="accent1"/>
                </a:solidFill>
              </a:rPr>
              <a:t>cache associativity</a:t>
            </a:r>
            <a:r>
              <a:rPr lang="en-GB" sz="1800" dirty="0"/>
              <a:t> yet?</a:t>
            </a:r>
          </a:p>
        </p:txBody>
      </p:sp>
      <p:pic>
        <p:nvPicPr>
          <p:cNvPr id="196" name="Shape 196"/>
          <p:cNvPicPr preferRelativeResize="0"/>
          <p:nvPr/>
        </p:nvPicPr>
        <p:blipFill>
          <a:blip r:embed="rId3"/>
          <a:stretch>
            <a:fillRect/>
          </a:stretch>
        </p:blipFill>
        <p:spPr>
          <a:xfrm>
            <a:off x="1047806" y="2348880"/>
            <a:ext cx="4892346" cy="2093150"/>
          </a:xfrm>
          <a:prstGeom prst="rect">
            <a:avLst/>
          </a:prstGeom>
          <a:noFill/>
          <a:ln>
            <a:noFill/>
          </a:ln>
        </p:spPr>
      </p:pic>
      <p:sp>
        <p:nvSpPr>
          <p:cNvPr id="195" name="Shape 195"/>
          <p:cNvSpPr txBox="1">
            <a:spLocks noGrp="1"/>
          </p:cNvSpPr>
          <p:nvPr>
            <p:ph type="body" idx="2"/>
          </p:nvPr>
        </p:nvSpPr>
        <p:spPr>
          <a:xfrm>
            <a:off x="457200" y="1095779"/>
            <a:ext cx="8352900" cy="2067900"/>
          </a:xfrm>
          <a:prstGeom prst="rect">
            <a:avLst/>
          </a:prstGeom>
          <a:ln>
            <a:noFill/>
          </a:ln>
        </p:spPr>
        <p:txBody>
          <a:bodyPr lIns="91425" tIns="91425" rIns="91425" bIns="91425" anchor="t" anchorCtr="0">
            <a:noAutofit/>
          </a:bodyPr>
          <a:lstStyle/>
          <a:p>
            <a:pPr lvl="0" rtl="0">
              <a:lnSpc>
                <a:spcPct val="115000"/>
              </a:lnSpc>
              <a:buNone/>
            </a:pPr>
            <a:r>
              <a:rPr lang="en-GB" sz="2400" dirty="0"/>
              <a:t>And how to handle </a:t>
            </a:r>
            <a:r>
              <a:rPr lang="en-GB" sz="2400" dirty="0" smtClean="0"/>
              <a:t>warps, </a:t>
            </a:r>
            <a:r>
              <a:rPr lang="en-GB" sz="2400" dirty="0" err="1" smtClean="0"/>
              <a:t>threadblocks</a:t>
            </a:r>
            <a:r>
              <a:rPr lang="en-GB" sz="2400" dirty="0"/>
              <a:t>, sets of active threads, multiple cores/SMs, etc?</a:t>
            </a:r>
          </a:p>
          <a:p>
            <a:pPr marL="457200" lvl="0" indent="-342900" rtl="0">
              <a:lnSpc>
                <a:spcPct val="150000"/>
              </a:lnSpc>
              <a:buClr>
                <a:schemeClr val="dk1"/>
              </a:buClr>
              <a:buSzPct val="150000"/>
              <a:buFont typeface="Arial" pitchFamily="34" charset="0"/>
              <a:buChar char="•"/>
            </a:pPr>
            <a:r>
              <a:rPr lang="en-GB" sz="1800" dirty="0"/>
              <a:t>Implemented in the model (see paper for details)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animEffect transition="in" filter="fade">
                                      <p:cBhvr>
                                        <p:cTn id="7" dur="500"/>
                                        <p:tgtEl>
                                          <p:spTgt spid="19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
                                            <p:txEl>
                                              <p:pRg st="1" end="1"/>
                                            </p:txEl>
                                          </p:spTgt>
                                        </p:tgtEl>
                                        <p:attrNameLst>
                                          <p:attrName>style.visibility</p:attrName>
                                        </p:attrNameLst>
                                      </p:cBhvr>
                                      <p:to>
                                        <p:strVal val="visible"/>
                                      </p:to>
                                    </p:set>
                                    <p:animEffect transition="in" filter="fade">
                                      <p:cBhvr>
                                        <p:cTn id="10" dur="500"/>
                                        <p:tgtEl>
                                          <p:spTgt spid="19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
                                            <p:txEl>
                                              <p:pRg st="2" end="2"/>
                                            </p:txEl>
                                          </p:spTgt>
                                        </p:tgtEl>
                                        <p:attrNameLst>
                                          <p:attrName>style.visibility</p:attrName>
                                        </p:attrNameLst>
                                      </p:cBhvr>
                                      <p:to>
                                        <p:strVal val="visible"/>
                                      </p:to>
                                    </p:set>
                                    <p:animEffect transition="in" filter="fade">
                                      <p:cBhvr>
                                        <p:cTn id="13" dur="500"/>
                                        <p:tgtEl>
                                          <p:spTgt spid="19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
                                            <p:txEl>
                                              <p:pRg st="3" end="3"/>
                                            </p:txEl>
                                          </p:spTgt>
                                        </p:tgtEl>
                                        <p:attrNameLst>
                                          <p:attrName>style.visibility</p:attrName>
                                        </p:attrNameLst>
                                      </p:cBhvr>
                                      <p:to>
                                        <p:strVal val="visible"/>
                                      </p:to>
                                    </p:set>
                                    <p:animEffect transition="in" filter="fade">
                                      <p:cBhvr>
                                        <p:cTn id="16" dur="500"/>
                                        <p:tgtEl>
                                          <p:spTgt spid="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Shape 201"/>
          <p:cNvPicPr preferRelativeResize="0"/>
          <p:nvPr/>
        </p:nvPicPr>
        <p:blipFill>
          <a:blip r:embed="rId3"/>
          <a:stretch>
            <a:fillRect/>
          </a:stretch>
        </p:blipFill>
        <p:spPr>
          <a:xfrm>
            <a:off x="457200" y="2272248"/>
            <a:ext cx="8113274" cy="3839550"/>
          </a:xfrm>
          <a:prstGeom prst="rect">
            <a:avLst/>
          </a:prstGeom>
          <a:noFill/>
          <a:ln>
            <a:noFill/>
          </a:ln>
        </p:spPr>
      </p:pic>
      <p:pic>
        <p:nvPicPr>
          <p:cNvPr id="202" name="Shape 202"/>
          <p:cNvPicPr preferRelativeResize="0"/>
          <p:nvPr/>
        </p:nvPicPr>
        <p:blipFill>
          <a:blip r:embed="rId4"/>
          <a:stretch>
            <a:fillRect/>
          </a:stretch>
        </p:blipFill>
        <p:spPr>
          <a:xfrm>
            <a:off x="272600" y="4922100"/>
            <a:ext cx="8438675" cy="1149150"/>
          </a:xfrm>
          <a:prstGeom prst="rect">
            <a:avLst/>
          </a:prstGeom>
          <a:noFill/>
          <a:ln>
            <a:noFill/>
          </a:ln>
        </p:spPr>
      </p:pic>
      <p:sp>
        <p:nvSpPr>
          <p:cNvPr id="203" name="Shape 203"/>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2. Memory latencies</a:t>
            </a:r>
          </a:p>
        </p:txBody>
      </p:sp>
      <p:sp>
        <p:nvSpPr>
          <p:cNvPr id="205" name="Shape 205"/>
          <p:cNvSpPr txBox="1">
            <a:spLocks noGrp="1"/>
          </p:cNvSpPr>
          <p:nvPr>
            <p:ph type="body" idx="1"/>
          </p:nvPr>
        </p:nvSpPr>
        <p:spPr>
          <a:xfrm>
            <a:off x="457200" y="1080950"/>
            <a:ext cx="8352900" cy="1191300"/>
          </a:xfrm>
          <a:prstGeom prst="rect">
            <a:avLst/>
          </a:prstGeom>
          <a:ln>
            <a:noFill/>
          </a:ln>
        </p:spPr>
        <p:txBody>
          <a:bodyPr lIns="91425" tIns="91425" rIns="91425" bIns="91425" anchor="t" anchorCtr="0">
            <a:noAutofit/>
          </a:bodyPr>
          <a:lstStyle/>
          <a:p>
            <a:pPr marL="914400" lvl="0" indent="-342900" rtl="0">
              <a:lnSpc>
                <a:spcPct val="115000"/>
              </a:lnSpc>
              <a:buClr>
                <a:schemeClr val="dk1"/>
              </a:buClr>
              <a:buSzPct val="166666"/>
              <a:buFont typeface="Arial"/>
              <a:buChar char="•"/>
            </a:pPr>
            <a:r>
              <a:rPr lang="en-GB" sz="1800">
                <a:solidFill>
                  <a:schemeClr val="accent1"/>
                </a:solidFill>
              </a:rPr>
              <a:t>4 threads</a:t>
            </a:r>
            <a:r>
              <a:rPr lang="en-GB" sz="1800"/>
              <a:t>, each </a:t>
            </a:r>
            <a:r>
              <a:rPr lang="en-GB" sz="1800">
                <a:solidFill>
                  <a:schemeClr val="accent1"/>
                </a:solidFill>
              </a:rPr>
              <a:t>2 loads</a:t>
            </a:r>
            <a:r>
              <a:rPr lang="en-GB" sz="1800"/>
              <a:t>:  </a:t>
            </a:r>
            <a:r>
              <a:rPr lang="en-GB" sz="1800">
                <a:latin typeface="Courier New"/>
                <a:ea typeface="Courier New"/>
                <a:cs typeface="Courier New"/>
                <a:sym typeface="Courier New"/>
              </a:rPr>
              <a:t>x[2*tid] </a:t>
            </a:r>
            <a:r>
              <a:rPr lang="en-GB" sz="1800"/>
              <a:t>and  </a:t>
            </a:r>
            <a:r>
              <a:rPr lang="en-GB" sz="1800">
                <a:latin typeface="Courier New"/>
                <a:ea typeface="Courier New"/>
                <a:cs typeface="Courier New"/>
                <a:sym typeface="Courier New"/>
              </a:rPr>
              <a:t>x[2*tid+1]</a:t>
            </a:r>
          </a:p>
          <a:p>
            <a:pPr marL="914400" lvl="0" indent="-342900" rtl="0">
              <a:lnSpc>
                <a:spcPct val="115000"/>
              </a:lnSpc>
              <a:buClr>
                <a:schemeClr val="dk1"/>
              </a:buClr>
              <a:buSzPct val="166666"/>
              <a:buFont typeface="Arial"/>
              <a:buChar char="•"/>
            </a:pPr>
            <a:r>
              <a:rPr lang="en-GB" sz="1800"/>
              <a:t>Cache-line size of 4 elements</a:t>
            </a:r>
          </a:p>
          <a:p>
            <a:pPr marL="914400" lvl="0" indent="-342900" rtl="0">
              <a:lnSpc>
                <a:spcPct val="115000"/>
              </a:lnSpc>
              <a:buClr>
                <a:schemeClr val="dk1"/>
              </a:buClr>
              <a:buSzPct val="166666"/>
              <a:buFont typeface="Arial"/>
              <a:buChar char="•"/>
            </a:pPr>
            <a:r>
              <a:rPr lang="en-GB" sz="1800"/>
              <a:t>Fixed </a:t>
            </a:r>
            <a:r>
              <a:rPr lang="en-GB" sz="1800">
                <a:solidFill>
                  <a:schemeClr val="accent2"/>
                </a:solidFill>
              </a:rPr>
              <a:t>latency of 2 `time-stamps’</a:t>
            </a:r>
          </a:p>
        </p:txBody>
      </p:sp>
      <p:sp>
        <p:nvSpPr>
          <p:cNvPr id="206" name="Shape 206"/>
          <p:cNvSpPr/>
          <p:nvPr/>
        </p:nvSpPr>
        <p:spPr>
          <a:xfrm>
            <a:off x="2368250" y="3378200"/>
            <a:ext cx="5170199" cy="971700"/>
          </a:xfrm>
          <a:prstGeom prst="rect">
            <a:avLst/>
          </a:prstGeom>
          <a:solidFill>
            <a:srgbClr val="FFFFFF"/>
          </a:solidFill>
          <a:ln>
            <a:noFill/>
          </a:ln>
        </p:spPr>
        <p:txBody>
          <a:bodyPr lIns="91425" tIns="91425" rIns="91425" bIns="91425" anchor="ctr" anchorCtr="0">
            <a:noAutofit/>
          </a:bodyPr>
          <a:lstStyle/>
          <a:p>
            <a:endParaRPr/>
          </a:p>
        </p:txBody>
      </p:sp>
      <p:sp>
        <p:nvSpPr>
          <p:cNvPr id="207" name="Shape 207"/>
          <p:cNvSpPr/>
          <p:nvPr/>
        </p:nvSpPr>
        <p:spPr>
          <a:xfrm>
            <a:off x="7378975" y="2184400"/>
            <a:ext cx="1191300" cy="3943799"/>
          </a:xfrm>
          <a:prstGeom prst="rect">
            <a:avLst/>
          </a:prstGeom>
          <a:solidFill>
            <a:srgbClr val="FFFFFF"/>
          </a:solidFill>
          <a:ln>
            <a:noFill/>
          </a:ln>
        </p:spPr>
        <p:txBody>
          <a:bodyPr lIns="91425" tIns="91425" rIns="91425" bIns="91425" anchor="ctr" anchorCtr="0">
            <a:noAutofit/>
          </a:bodyPr>
          <a:lstStyle/>
          <a:p>
            <a:endParaRPr/>
          </a:p>
        </p:txBody>
      </p:sp>
      <p:sp>
        <p:nvSpPr>
          <p:cNvPr id="208" name="Shape 208"/>
          <p:cNvSpPr txBox="1"/>
          <p:nvPr/>
        </p:nvSpPr>
        <p:spPr>
          <a:xfrm>
            <a:off x="7652276" y="2799727"/>
            <a:ext cx="995999" cy="357900"/>
          </a:xfrm>
          <a:prstGeom prst="rect">
            <a:avLst/>
          </a:prstGeom>
        </p:spPr>
        <p:txBody>
          <a:bodyPr lIns="91425" tIns="91425" rIns="91425" bIns="91425" anchor="t" anchorCtr="0">
            <a:noAutofit/>
          </a:bodyPr>
          <a:lstStyle/>
          <a:p>
            <a:pPr>
              <a:buNone/>
            </a:pPr>
            <a:r>
              <a:rPr lang="en-GB">
                <a:solidFill>
                  <a:schemeClr val="dk2"/>
                </a:solidFill>
              </a:rPr>
              <a:t>as before</a:t>
            </a:r>
          </a:p>
        </p:txBody>
      </p:sp>
      <p:sp>
        <p:nvSpPr>
          <p:cNvPr id="209" name="Shape 209"/>
          <p:cNvSpPr/>
          <p:nvPr/>
        </p:nvSpPr>
        <p:spPr>
          <a:xfrm>
            <a:off x="7470075" y="2753125"/>
            <a:ext cx="159425" cy="580750"/>
          </a:xfrm>
          <a:custGeom>
            <a:avLst/>
            <a:gdLst/>
            <a:ahLst/>
            <a:cxnLst/>
            <a:rect l="0" t="0" r="0" b="0"/>
            <a:pathLst>
              <a:path w="6377" h="23230" extrusionOk="0">
                <a:moveTo>
                  <a:pt x="0" y="0"/>
                </a:moveTo>
                <a:cubicBezTo>
                  <a:pt x="2915" y="973"/>
                  <a:pt x="1813" y="5904"/>
                  <a:pt x="3188" y="8654"/>
                </a:cubicBezTo>
                <a:cubicBezTo>
                  <a:pt x="3735" y="9749"/>
                  <a:pt x="6377" y="9251"/>
                  <a:pt x="6377" y="10476"/>
                </a:cubicBezTo>
                <a:cubicBezTo>
                  <a:pt x="6377" y="11764"/>
                  <a:pt x="3644" y="11920"/>
                  <a:pt x="3644" y="13209"/>
                </a:cubicBezTo>
                <a:cubicBezTo>
                  <a:pt x="3644" y="16714"/>
                  <a:pt x="3960" y="23230"/>
                  <a:pt x="455" y="23230"/>
                </a:cubicBezTo>
              </a:path>
            </a:pathLst>
          </a:custGeom>
          <a:noFill/>
          <a:ln w="28575" cap="flat">
            <a:solidFill>
              <a:schemeClr val="dk2"/>
            </a:solidFill>
            <a:prstDash val="solid"/>
            <a:round/>
            <a:headEnd type="none" w="lg" len="lg"/>
            <a:tailEnd type="none" w="lg" len="lg"/>
          </a:ln>
        </p:spPr>
      </p:sp>
      <p:sp>
        <p:nvSpPr>
          <p:cNvPr id="210" name="Shape 210"/>
          <p:cNvSpPr/>
          <p:nvPr/>
        </p:nvSpPr>
        <p:spPr>
          <a:xfrm>
            <a:off x="2372600" y="4128500"/>
            <a:ext cx="710700" cy="1983299"/>
          </a:xfrm>
          <a:prstGeom prst="rect">
            <a:avLst/>
          </a:prstGeom>
          <a:solidFill>
            <a:srgbClr val="FFFFFF"/>
          </a:solidFill>
          <a:ln>
            <a:noFill/>
          </a:ln>
        </p:spPr>
        <p:txBody>
          <a:bodyPr lIns="91425" tIns="91425" rIns="91425" bIns="91425" anchor="ctr" anchorCtr="0">
            <a:noAutofit/>
          </a:bodyPr>
          <a:lstStyle/>
          <a:p>
            <a:endParaRPr/>
          </a:p>
        </p:txBody>
      </p:sp>
      <p:sp>
        <p:nvSpPr>
          <p:cNvPr id="211" name="Shape 211"/>
          <p:cNvSpPr/>
          <p:nvPr/>
        </p:nvSpPr>
        <p:spPr>
          <a:xfrm>
            <a:off x="3734737" y="4128500"/>
            <a:ext cx="836099" cy="1983299"/>
          </a:xfrm>
          <a:prstGeom prst="rect">
            <a:avLst/>
          </a:prstGeom>
          <a:solidFill>
            <a:srgbClr val="FFFFFF"/>
          </a:solidFill>
          <a:ln>
            <a:noFill/>
          </a:ln>
        </p:spPr>
        <p:txBody>
          <a:bodyPr lIns="91425" tIns="91425" rIns="91425" bIns="91425" anchor="ctr" anchorCtr="0">
            <a:noAutofit/>
          </a:bodyPr>
          <a:lstStyle/>
          <a:p>
            <a:endParaRPr/>
          </a:p>
        </p:txBody>
      </p:sp>
      <p:sp>
        <p:nvSpPr>
          <p:cNvPr id="212" name="Shape 212"/>
          <p:cNvSpPr/>
          <p:nvPr/>
        </p:nvSpPr>
        <p:spPr>
          <a:xfrm>
            <a:off x="4504701" y="4128500"/>
            <a:ext cx="777000" cy="1983299"/>
          </a:xfrm>
          <a:prstGeom prst="rect">
            <a:avLst/>
          </a:prstGeom>
          <a:solidFill>
            <a:srgbClr val="FFFFFF"/>
          </a:solidFill>
          <a:ln>
            <a:noFill/>
          </a:ln>
        </p:spPr>
        <p:txBody>
          <a:bodyPr lIns="91425" tIns="91425" rIns="91425" bIns="91425" anchor="ctr" anchorCtr="0">
            <a:noAutofit/>
          </a:bodyPr>
          <a:lstStyle/>
          <a:p>
            <a:endParaRPr/>
          </a:p>
        </p:txBody>
      </p:sp>
      <p:sp>
        <p:nvSpPr>
          <p:cNvPr id="213" name="Shape 213"/>
          <p:cNvSpPr/>
          <p:nvPr/>
        </p:nvSpPr>
        <p:spPr>
          <a:xfrm>
            <a:off x="5215425" y="4128500"/>
            <a:ext cx="626400" cy="1983299"/>
          </a:xfrm>
          <a:prstGeom prst="rect">
            <a:avLst/>
          </a:prstGeom>
          <a:solidFill>
            <a:srgbClr val="FFFFFF"/>
          </a:solidFill>
          <a:ln>
            <a:noFill/>
          </a:ln>
        </p:spPr>
        <p:txBody>
          <a:bodyPr lIns="91425" tIns="91425" rIns="91425" bIns="91425" anchor="ctr" anchorCtr="0">
            <a:noAutofit/>
          </a:bodyPr>
          <a:lstStyle/>
          <a:p>
            <a:endParaRPr/>
          </a:p>
        </p:txBody>
      </p:sp>
      <p:sp>
        <p:nvSpPr>
          <p:cNvPr id="214" name="Shape 214"/>
          <p:cNvSpPr/>
          <p:nvPr/>
        </p:nvSpPr>
        <p:spPr>
          <a:xfrm>
            <a:off x="5756273" y="4128500"/>
            <a:ext cx="626400" cy="1983299"/>
          </a:xfrm>
          <a:prstGeom prst="rect">
            <a:avLst/>
          </a:prstGeom>
          <a:solidFill>
            <a:srgbClr val="FFFFFF"/>
          </a:solidFill>
          <a:ln>
            <a:noFill/>
          </a:ln>
        </p:spPr>
        <p:txBody>
          <a:bodyPr lIns="91425" tIns="91425" rIns="91425" bIns="91425" anchor="ctr" anchorCtr="0">
            <a:noAutofit/>
          </a:bodyPr>
          <a:lstStyle/>
          <a:p>
            <a:endParaRPr/>
          </a:p>
        </p:txBody>
      </p:sp>
      <p:sp>
        <p:nvSpPr>
          <p:cNvPr id="215" name="Shape 215"/>
          <p:cNvSpPr/>
          <p:nvPr/>
        </p:nvSpPr>
        <p:spPr>
          <a:xfrm>
            <a:off x="6297200" y="4128500"/>
            <a:ext cx="626400" cy="1983299"/>
          </a:xfrm>
          <a:prstGeom prst="rect">
            <a:avLst/>
          </a:prstGeom>
          <a:solidFill>
            <a:srgbClr val="FFFFFF"/>
          </a:solidFill>
          <a:ln>
            <a:noFill/>
          </a:ln>
        </p:spPr>
        <p:txBody>
          <a:bodyPr lIns="91425" tIns="91425" rIns="91425" bIns="91425" anchor="ctr" anchorCtr="0">
            <a:noAutofit/>
          </a:bodyPr>
          <a:lstStyle/>
          <a:p>
            <a:endParaRPr/>
          </a:p>
        </p:txBody>
      </p:sp>
      <p:sp>
        <p:nvSpPr>
          <p:cNvPr id="216" name="Shape 216"/>
          <p:cNvSpPr/>
          <p:nvPr/>
        </p:nvSpPr>
        <p:spPr>
          <a:xfrm>
            <a:off x="6838048" y="4128500"/>
            <a:ext cx="626400" cy="1983299"/>
          </a:xfrm>
          <a:prstGeom prst="rect">
            <a:avLst/>
          </a:prstGeom>
          <a:solidFill>
            <a:srgbClr val="FFFFFF"/>
          </a:solidFill>
          <a:ln>
            <a:noFill/>
          </a:ln>
        </p:spPr>
        <p:txBody>
          <a:bodyPr lIns="91425" tIns="91425" rIns="91425" bIns="91425" anchor="ctr" anchorCtr="0">
            <a:noAutofit/>
          </a:bodyPr>
          <a:lstStyle/>
          <a:p>
            <a:endParaRPr/>
          </a:p>
        </p:txBody>
      </p:sp>
      <p:sp>
        <p:nvSpPr>
          <p:cNvPr id="217" name="Shape 217"/>
          <p:cNvSpPr txBox="1"/>
          <p:nvPr/>
        </p:nvSpPr>
        <p:spPr>
          <a:xfrm>
            <a:off x="530891" y="6015325"/>
            <a:ext cx="5766299" cy="357900"/>
          </a:xfrm>
          <a:prstGeom prst="rect">
            <a:avLst/>
          </a:prstGeom>
        </p:spPr>
        <p:txBody>
          <a:bodyPr lIns="91425" tIns="91425" rIns="91425" bIns="91425" anchor="t" anchorCtr="0">
            <a:noAutofit/>
          </a:bodyPr>
          <a:lstStyle/>
          <a:p>
            <a:pPr lvl="0" rtl="0">
              <a:buNone/>
            </a:pPr>
            <a:r>
              <a:rPr lang="en-GB">
                <a:solidFill>
                  <a:schemeClr val="dk2"/>
                </a:solidFill>
              </a:rPr>
              <a:t>Note: Extra ‘compulsory’ misses are called latency misses</a:t>
            </a:r>
          </a:p>
        </p:txBody>
      </p:sp>
      <p:sp>
        <p:nvSpPr>
          <p:cNvPr id="218" name="Shape 218"/>
          <p:cNvSpPr/>
          <p:nvPr/>
        </p:nvSpPr>
        <p:spPr>
          <a:xfrm>
            <a:off x="3083301" y="4128500"/>
            <a:ext cx="777000" cy="1983299"/>
          </a:xfrm>
          <a:prstGeom prst="rect">
            <a:avLst/>
          </a:prstGeom>
          <a:solidFill>
            <a:srgbClr val="FFFFFF"/>
          </a:solidFill>
          <a:ln>
            <a:noFill/>
          </a:ln>
        </p:spPr>
        <p:txBody>
          <a:bodyPr lIns="91425" tIns="91425" rIns="91425" bIns="91425" anchor="ctr" anchorCtr="0">
            <a:noAutofit/>
          </a:bodyPr>
          <a:lstStyle/>
          <a:p>
            <a:endParaRPr/>
          </a:p>
        </p:txBody>
      </p:sp>
      <p:sp>
        <p:nvSpPr>
          <p:cNvPr id="19" name="Oval 18"/>
          <p:cNvSpPr/>
          <p:nvPr/>
        </p:nvSpPr>
        <p:spPr>
          <a:xfrm>
            <a:off x="3203848" y="4509120"/>
            <a:ext cx="432048"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44008" y="4509120"/>
            <a:ext cx="432048"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hart 20"/>
          <p:cNvGraphicFramePr/>
          <p:nvPr/>
        </p:nvGraphicFramePr>
        <p:xfrm>
          <a:off x="6012160" y="5772150"/>
          <a:ext cx="2438400" cy="10858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8"/>
                                        </p:tgtEl>
                                      </p:cBhvr>
                                    </p:animEffect>
                                    <p:set>
                                      <p:cBhvr>
                                        <p:cTn id="7" dur="1" fill="hold">
                                          <p:stCondLst>
                                            <p:cond delay="499"/>
                                          </p:stCondLst>
                                        </p:cTn>
                                        <p:tgtEl>
                                          <p:spTgt spid="20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9"/>
                                        </p:tgtEl>
                                      </p:cBhvr>
                                    </p:animEffect>
                                    <p:set>
                                      <p:cBhvr>
                                        <p:cTn id="10" dur="1" fill="hold">
                                          <p:stCondLst>
                                            <p:cond delay="499"/>
                                          </p:stCondLst>
                                        </p:cTn>
                                        <p:tgtEl>
                                          <p:spTgt spid="209"/>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06"/>
                                        </p:tgtEl>
                                      </p:cBhvr>
                                    </p:animEffect>
                                    <p:set>
                                      <p:cBhvr>
                                        <p:cTn id="13" dur="1" fill="hold">
                                          <p:stCondLst>
                                            <p:cond delay="499"/>
                                          </p:stCondLst>
                                        </p:cTn>
                                        <p:tgtEl>
                                          <p:spTgt spid="20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10"/>
                                        </p:tgtEl>
                                      </p:cBhvr>
                                    </p:animEffect>
                                    <p:set>
                                      <p:cBhvr>
                                        <p:cTn id="18" dur="1" fill="hold">
                                          <p:stCondLst>
                                            <p:cond delay="499"/>
                                          </p:stCondLst>
                                        </p:cTn>
                                        <p:tgtEl>
                                          <p:spTgt spid="2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18"/>
                                        </p:tgtEl>
                                      </p:cBhvr>
                                    </p:animEffect>
                                    <p:set>
                                      <p:cBhvr>
                                        <p:cTn id="23" dur="1" fill="hold">
                                          <p:stCondLst>
                                            <p:cond delay="499"/>
                                          </p:stCondLst>
                                        </p:cTn>
                                        <p:tgtEl>
                                          <p:spTgt spid="2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11"/>
                                        </p:tgtEl>
                                      </p:cBhvr>
                                    </p:animEffect>
                                    <p:set>
                                      <p:cBhvr>
                                        <p:cTn id="28" dur="1" fill="hold">
                                          <p:stCondLst>
                                            <p:cond delay="499"/>
                                          </p:stCondLst>
                                        </p:cTn>
                                        <p:tgtEl>
                                          <p:spTgt spid="2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12"/>
                                        </p:tgtEl>
                                      </p:cBhvr>
                                    </p:animEffect>
                                    <p:set>
                                      <p:cBhvr>
                                        <p:cTn id="33" dur="1" fill="hold">
                                          <p:stCondLst>
                                            <p:cond delay="499"/>
                                          </p:stCondLst>
                                        </p:cTn>
                                        <p:tgtEl>
                                          <p:spTgt spid="21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13"/>
                                        </p:tgtEl>
                                      </p:cBhvr>
                                    </p:animEffect>
                                    <p:set>
                                      <p:cBhvr>
                                        <p:cTn id="38" dur="1" fill="hold">
                                          <p:stCondLst>
                                            <p:cond delay="499"/>
                                          </p:stCondLst>
                                        </p:cTn>
                                        <p:tgtEl>
                                          <p:spTgt spid="2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214"/>
                                        </p:tgtEl>
                                      </p:cBhvr>
                                    </p:animEffect>
                                    <p:set>
                                      <p:cBhvr>
                                        <p:cTn id="43" dur="1" fill="hold">
                                          <p:stCondLst>
                                            <p:cond delay="499"/>
                                          </p:stCondLst>
                                        </p:cTn>
                                        <p:tgtEl>
                                          <p:spTgt spid="2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15"/>
                                        </p:tgtEl>
                                      </p:cBhvr>
                                    </p:animEffect>
                                    <p:set>
                                      <p:cBhvr>
                                        <p:cTn id="48" dur="1" fill="hold">
                                          <p:stCondLst>
                                            <p:cond delay="499"/>
                                          </p:stCondLst>
                                        </p:cTn>
                                        <p:tgtEl>
                                          <p:spTgt spid="2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216"/>
                                        </p:tgtEl>
                                      </p:cBhvr>
                                    </p:animEffect>
                                    <p:set>
                                      <p:cBhvr>
                                        <p:cTn id="53" dur="1" fill="hold">
                                          <p:stCondLst>
                                            <p:cond delay="499"/>
                                          </p:stCondLst>
                                        </p:cTn>
                                        <p:tgtEl>
                                          <p:spTgt spid="21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207"/>
                                        </p:tgtEl>
                                      </p:cBhvr>
                                    </p:animEffect>
                                    <p:set>
                                      <p:cBhvr>
                                        <p:cTn id="58" dur="1" fill="hold">
                                          <p:stCondLst>
                                            <p:cond delay="499"/>
                                          </p:stCondLst>
                                        </p:cTn>
                                        <p:tgtEl>
                                          <p:spTgt spid="20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17"/>
                                        </p:tgtEl>
                                        <p:attrNameLst>
                                          <p:attrName>style.visibility</p:attrName>
                                        </p:attrNameLst>
                                      </p:cBhvr>
                                      <p:to>
                                        <p:strVal val="visible"/>
                                      </p:to>
                                    </p:set>
                                    <p:animEffect transition="in" filter="fade">
                                      <p:cBhvr>
                                        <p:cTn id="68" dur="500"/>
                                        <p:tgtEl>
                                          <p:spTgt spid="2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Graphic spid="21"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2. Memory latencies</a:t>
            </a:r>
          </a:p>
        </p:txBody>
      </p:sp>
      <p:sp>
        <p:nvSpPr>
          <p:cNvPr id="225" name="Shape 225"/>
          <p:cNvSpPr txBox="1">
            <a:spLocks noGrp="1"/>
          </p:cNvSpPr>
          <p:nvPr>
            <p:ph type="body" idx="1"/>
          </p:nvPr>
        </p:nvSpPr>
        <p:spPr>
          <a:xfrm>
            <a:off x="457200" y="1080950"/>
            <a:ext cx="8352900" cy="1935899"/>
          </a:xfrm>
          <a:prstGeom prst="rect">
            <a:avLst/>
          </a:prstGeom>
          <a:ln>
            <a:noFill/>
          </a:ln>
        </p:spPr>
        <p:txBody>
          <a:bodyPr lIns="91425" tIns="91425" rIns="91425" bIns="91425" anchor="t" anchorCtr="0">
            <a:noAutofit/>
          </a:bodyPr>
          <a:lstStyle/>
          <a:p>
            <a:pPr lvl="0" rtl="0">
              <a:lnSpc>
                <a:spcPct val="115000"/>
              </a:lnSpc>
              <a:buNone/>
            </a:pPr>
            <a:r>
              <a:rPr lang="en-GB" sz="2400"/>
              <a:t>Adding memory latencies changes reuse distances...</a:t>
            </a:r>
          </a:p>
          <a:p>
            <a:pPr marL="457200" lvl="0" indent="-342900" rtl="0">
              <a:lnSpc>
                <a:spcPct val="115000"/>
              </a:lnSpc>
              <a:buClr>
                <a:srgbClr val="000000"/>
              </a:buClr>
              <a:buSzPct val="166666"/>
              <a:buFont typeface="Arial"/>
              <a:buChar char="•"/>
            </a:pPr>
            <a:r>
              <a:rPr lang="en-GB" sz="1800">
                <a:solidFill>
                  <a:srgbClr val="000000"/>
                </a:solidFill>
              </a:rPr>
              <a:t>... and thus the cache miss rate</a:t>
            </a:r>
          </a:p>
          <a:p>
            <a:pPr marL="457200" lvl="0" indent="-342900" rtl="0">
              <a:lnSpc>
                <a:spcPct val="115000"/>
              </a:lnSpc>
              <a:buClr>
                <a:srgbClr val="000000"/>
              </a:buClr>
              <a:buSzPct val="166666"/>
              <a:buFont typeface="Arial"/>
              <a:buChar char="•"/>
            </a:pPr>
            <a:r>
              <a:rPr lang="en-GB" sz="1800">
                <a:solidFill>
                  <a:srgbClr val="000000"/>
                </a:solidFill>
              </a:rPr>
              <a:t>But are the </a:t>
            </a:r>
            <a:r>
              <a:rPr lang="en-GB" sz="1800">
                <a:solidFill>
                  <a:schemeClr val="accent1"/>
                </a:solidFill>
              </a:rPr>
              <a:t>latencies fixed</a:t>
            </a:r>
            <a:r>
              <a:rPr lang="en-GB" sz="1800">
                <a:solidFill>
                  <a:srgbClr val="000000"/>
                </a:solidFill>
              </a:rPr>
              <a:t>?</a:t>
            </a:r>
          </a:p>
          <a:p>
            <a:pPr marL="457200" lvl="0" indent="-342900" rtl="0">
              <a:lnSpc>
                <a:spcPct val="115000"/>
              </a:lnSpc>
              <a:buClr>
                <a:srgbClr val="000000"/>
              </a:buClr>
              <a:buSzPct val="166666"/>
              <a:buFont typeface="Arial"/>
              <a:buChar char="•"/>
            </a:pPr>
            <a:r>
              <a:rPr lang="en-GB" sz="1800">
                <a:solidFill>
                  <a:srgbClr val="000000"/>
                </a:solidFill>
              </a:rPr>
              <a:t>And </a:t>
            </a:r>
            <a:r>
              <a:rPr lang="en-GB" sz="1800">
                <a:solidFill>
                  <a:schemeClr val="accent1"/>
                </a:solidFill>
              </a:rPr>
              <a:t>what values</a:t>
            </a:r>
            <a:r>
              <a:rPr lang="en-GB" sz="1800">
                <a:solidFill>
                  <a:srgbClr val="000000"/>
                </a:solidFill>
              </a:rPr>
              <a:t> do they have?</a:t>
            </a:r>
          </a:p>
          <a:p>
            <a:pPr marL="457200" lvl="0" indent="-342900" rtl="0">
              <a:lnSpc>
                <a:spcPct val="115000"/>
              </a:lnSpc>
              <a:buClr>
                <a:srgbClr val="000000"/>
              </a:buClr>
              <a:buSzPct val="166666"/>
              <a:buFont typeface="Arial"/>
              <a:buChar char="•"/>
            </a:pPr>
            <a:r>
              <a:rPr lang="en-GB" sz="1800">
                <a:solidFill>
                  <a:srgbClr val="000000"/>
                </a:solidFill>
              </a:rPr>
              <a:t>Note: ‘time-stamps’ not real time</a:t>
            </a:r>
          </a:p>
          <a:p>
            <a:endParaRPr/>
          </a:p>
          <a:p>
            <a:endParaRPr/>
          </a:p>
          <a:p>
            <a:endParaRPr/>
          </a:p>
        </p:txBody>
      </p:sp>
      <p:cxnSp>
        <p:nvCxnSpPr>
          <p:cNvPr id="226" name="Shape 226"/>
          <p:cNvCxnSpPr/>
          <p:nvPr/>
        </p:nvCxnSpPr>
        <p:spPr>
          <a:xfrm>
            <a:off x="4841808" y="4445124"/>
            <a:ext cx="3796799" cy="0"/>
          </a:xfrm>
          <a:prstGeom prst="straightConnector1">
            <a:avLst/>
          </a:prstGeom>
          <a:noFill/>
          <a:ln w="38100" cap="flat">
            <a:solidFill>
              <a:schemeClr val="dk2"/>
            </a:solidFill>
            <a:prstDash val="solid"/>
            <a:round/>
            <a:headEnd type="none" w="lg" len="lg"/>
            <a:tailEnd type="triangle" w="lg" len="lg"/>
          </a:ln>
        </p:spPr>
      </p:cxnSp>
      <p:cxnSp>
        <p:nvCxnSpPr>
          <p:cNvPr id="227" name="Shape 227"/>
          <p:cNvCxnSpPr/>
          <p:nvPr/>
        </p:nvCxnSpPr>
        <p:spPr>
          <a:xfrm flipV="1">
            <a:off x="4841808" y="2600424"/>
            <a:ext cx="0" cy="1844699"/>
          </a:xfrm>
          <a:prstGeom prst="straightConnector1">
            <a:avLst/>
          </a:prstGeom>
          <a:noFill/>
          <a:ln w="38100" cap="flat">
            <a:solidFill>
              <a:schemeClr val="dk2"/>
            </a:solidFill>
            <a:prstDash val="solid"/>
            <a:round/>
            <a:headEnd type="none" w="lg" len="lg"/>
            <a:tailEnd type="triangle" w="lg" len="lg"/>
          </a:ln>
        </p:spPr>
      </p:cxnSp>
      <p:cxnSp>
        <p:nvCxnSpPr>
          <p:cNvPr id="228" name="Shape 228"/>
          <p:cNvCxnSpPr/>
          <p:nvPr/>
        </p:nvCxnSpPr>
        <p:spPr>
          <a:xfrm>
            <a:off x="6181033" y="2828399"/>
            <a:ext cx="0" cy="1589399"/>
          </a:xfrm>
          <a:prstGeom prst="straightConnector1">
            <a:avLst/>
          </a:prstGeom>
          <a:noFill/>
          <a:ln w="38100" cap="flat">
            <a:solidFill>
              <a:schemeClr val="accent1"/>
            </a:solidFill>
            <a:prstDash val="solid"/>
            <a:round/>
            <a:headEnd type="none" w="lg" len="lg"/>
            <a:tailEnd type="none" w="lg" len="lg"/>
          </a:ln>
        </p:spPr>
      </p:cxnSp>
      <p:sp>
        <p:nvSpPr>
          <p:cNvPr id="229" name="Shape 229"/>
          <p:cNvSpPr/>
          <p:nvPr/>
        </p:nvSpPr>
        <p:spPr>
          <a:xfrm>
            <a:off x="6178435" y="2838347"/>
            <a:ext cx="2865607" cy="1469113"/>
          </a:xfrm>
          <a:custGeom>
            <a:avLst/>
            <a:gdLst/>
            <a:ahLst/>
            <a:cxnLst/>
            <a:rect l="0" t="0" r="0" b="0"/>
            <a:pathLst>
              <a:path w="93009" h="47683" extrusionOk="0">
                <a:moveTo>
                  <a:pt x="0" y="0"/>
                </a:moveTo>
                <a:cubicBezTo>
                  <a:pt x="7513" y="1503"/>
                  <a:pt x="15798" y="1355"/>
                  <a:pt x="22369" y="5298"/>
                </a:cubicBezTo>
                <a:cubicBezTo>
                  <a:pt x="32669" y="11479"/>
                  <a:pt x="35510" y="25863"/>
                  <a:pt x="44738" y="33555"/>
                </a:cubicBezTo>
                <a:cubicBezTo>
                  <a:pt x="57616" y="44289"/>
                  <a:pt x="76243" y="47683"/>
                  <a:pt x="93009" y="47683"/>
                </a:cubicBezTo>
              </a:path>
            </a:pathLst>
          </a:custGeom>
          <a:noFill/>
          <a:ln w="38100" cap="flat">
            <a:solidFill>
              <a:schemeClr val="accent1"/>
            </a:solidFill>
            <a:prstDash val="solid"/>
            <a:round/>
            <a:headEnd type="none" w="lg" len="lg"/>
            <a:tailEnd type="none" w="lg" len="lg"/>
          </a:ln>
        </p:spPr>
      </p:sp>
      <p:sp>
        <p:nvSpPr>
          <p:cNvPr id="230" name="Shape 230"/>
          <p:cNvSpPr txBox="1">
            <a:spLocks noGrp="1"/>
          </p:cNvSpPr>
          <p:nvPr>
            <p:ph type="body" idx="2"/>
          </p:nvPr>
        </p:nvSpPr>
        <p:spPr>
          <a:xfrm>
            <a:off x="457200" y="3230237"/>
            <a:ext cx="3349200" cy="1422899"/>
          </a:xfrm>
          <a:prstGeom prst="rect">
            <a:avLst/>
          </a:prstGeom>
          <a:ln>
            <a:noFill/>
          </a:ln>
        </p:spPr>
        <p:txBody>
          <a:bodyPr lIns="91425" tIns="91425" rIns="91425" bIns="91425" anchor="t" anchorCtr="0">
            <a:noAutofit/>
          </a:bodyPr>
          <a:lstStyle/>
          <a:p>
            <a:pPr lvl="0" rtl="0">
              <a:lnSpc>
                <a:spcPct val="115000"/>
              </a:lnSpc>
              <a:buNone/>
            </a:pPr>
            <a:r>
              <a:rPr lang="en-GB" sz="2400" dirty="0"/>
              <a:t>Use different values for </a:t>
            </a:r>
            <a:r>
              <a:rPr lang="en-GB" sz="2400" dirty="0">
                <a:solidFill>
                  <a:schemeClr val="accent2"/>
                </a:solidFill>
              </a:rPr>
              <a:t>hit / miss </a:t>
            </a:r>
            <a:r>
              <a:rPr lang="en-GB" sz="2400" dirty="0"/>
              <a:t>latencies</a:t>
            </a:r>
          </a:p>
        </p:txBody>
      </p:sp>
      <p:sp>
        <p:nvSpPr>
          <p:cNvPr id="231" name="Shape 231"/>
          <p:cNvSpPr txBox="1"/>
          <p:nvPr/>
        </p:nvSpPr>
        <p:spPr>
          <a:xfrm>
            <a:off x="5673283" y="4451999"/>
            <a:ext cx="1015499" cy="671700"/>
          </a:xfrm>
          <a:prstGeom prst="rect">
            <a:avLst/>
          </a:prstGeom>
        </p:spPr>
        <p:txBody>
          <a:bodyPr lIns="91425" tIns="91425" rIns="91425" bIns="91425" anchor="t" anchorCtr="0">
            <a:noAutofit/>
          </a:bodyPr>
          <a:lstStyle/>
          <a:p>
            <a:pPr lvl="0" algn="ctr" rtl="0">
              <a:buNone/>
            </a:pPr>
            <a:r>
              <a:rPr lang="en-GB">
                <a:solidFill>
                  <a:schemeClr val="accent1"/>
                </a:solidFill>
              </a:rPr>
              <a:t>minimum</a:t>
            </a:r>
          </a:p>
          <a:p>
            <a:pPr algn="ctr">
              <a:buNone/>
            </a:pPr>
            <a:r>
              <a:rPr lang="en-GB">
                <a:solidFill>
                  <a:schemeClr val="accent1"/>
                </a:solidFill>
              </a:rPr>
              <a:t>latency</a:t>
            </a:r>
          </a:p>
        </p:txBody>
      </p:sp>
      <p:sp>
        <p:nvSpPr>
          <p:cNvPr id="232" name="Shape 232"/>
          <p:cNvSpPr txBox="1"/>
          <p:nvPr/>
        </p:nvSpPr>
        <p:spPr>
          <a:xfrm>
            <a:off x="7058633" y="3022224"/>
            <a:ext cx="1683300" cy="551699"/>
          </a:xfrm>
          <a:prstGeom prst="rect">
            <a:avLst/>
          </a:prstGeom>
        </p:spPr>
        <p:txBody>
          <a:bodyPr lIns="91425" tIns="91425" rIns="91425" bIns="91425" anchor="t" anchorCtr="0">
            <a:noAutofit/>
          </a:bodyPr>
          <a:lstStyle/>
          <a:p>
            <a:pPr lvl="0" algn="ctr" rtl="0">
              <a:buNone/>
            </a:pPr>
            <a:r>
              <a:rPr lang="en-GB">
                <a:solidFill>
                  <a:schemeClr val="accent1"/>
                </a:solidFill>
              </a:rPr>
              <a:t>half-normal</a:t>
            </a:r>
          </a:p>
          <a:p>
            <a:pPr lvl="0" algn="ctr" rtl="0">
              <a:buNone/>
            </a:pPr>
            <a:r>
              <a:rPr lang="en-GB">
                <a:solidFill>
                  <a:schemeClr val="accent1"/>
                </a:solidFill>
              </a:rPr>
              <a:t>distribution</a:t>
            </a:r>
          </a:p>
        </p:txBody>
      </p:sp>
      <p:sp>
        <p:nvSpPr>
          <p:cNvPr id="233" name="Shape 233"/>
          <p:cNvSpPr txBox="1"/>
          <p:nvPr/>
        </p:nvSpPr>
        <p:spPr>
          <a:xfrm rot="-5400000">
            <a:off x="3848250" y="2770408"/>
            <a:ext cx="1683300" cy="551699"/>
          </a:xfrm>
          <a:prstGeom prst="rect">
            <a:avLst/>
          </a:prstGeom>
        </p:spPr>
        <p:txBody>
          <a:bodyPr lIns="91425" tIns="91425" rIns="91425" bIns="91425" anchor="t" anchorCtr="0">
            <a:noAutofit/>
          </a:bodyPr>
          <a:lstStyle/>
          <a:p>
            <a:pPr lvl="0" algn="ctr" rtl="0">
              <a:buNone/>
            </a:pPr>
            <a:r>
              <a:rPr lang="en-GB">
                <a:solidFill>
                  <a:schemeClr val="dk2"/>
                </a:solidFill>
              </a:rPr>
              <a:t>probability</a:t>
            </a:r>
          </a:p>
        </p:txBody>
      </p:sp>
      <p:sp>
        <p:nvSpPr>
          <p:cNvPr id="234" name="Shape 234"/>
          <p:cNvSpPr txBox="1"/>
          <p:nvPr/>
        </p:nvSpPr>
        <p:spPr>
          <a:xfrm>
            <a:off x="4334058" y="4451999"/>
            <a:ext cx="1015499" cy="671700"/>
          </a:xfrm>
          <a:prstGeom prst="rect">
            <a:avLst/>
          </a:prstGeom>
        </p:spPr>
        <p:txBody>
          <a:bodyPr lIns="91425" tIns="91425" rIns="91425" bIns="91425" anchor="t" anchorCtr="0">
            <a:noAutofit/>
          </a:bodyPr>
          <a:lstStyle/>
          <a:p>
            <a:pPr lvl="0" algn="ctr" rtl="0">
              <a:buNone/>
            </a:pPr>
            <a:r>
              <a:rPr lang="en-GB">
                <a:solidFill>
                  <a:schemeClr val="dk2"/>
                </a:solidFill>
              </a:rPr>
              <a:t>0</a:t>
            </a:r>
          </a:p>
        </p:txBody>
      </p:sp>
      <p:sp>
        <p:nvSpPr>
          <p:cNvPr id="235" name="Shape 235"/>
          <p:cNvSpPr txBox="1"/>
          <p:nvPr/>
        </p:nvSpPr>
        <p:spPr>
          <a:xfrm>
            <a:off x="7950133" y="4445136"/>
            <a:ext cx="1015499" cy="671700"/>
          </a:xfrm>
          <a:prstGeom prst="rect">
            <a:avLst/>
          </a:prstGeom>
        </p:spPr>
        <p:txBody>
          <a:bodyPr lIns="91425" tIns="91425" rIns="91425" bIns="91425" anchor="t" anchorCtr="0">
            <a:noAutofit/>
          </a:bodyPr>
          <a:lstStyle/>
          <a:p>
            <a:pPr lvl="0" algn="ctr" rtl="0">
              <a:buNone/>
            </a:pPr>
            <a:r>
              <a:rPr lang="en-GB">
                <a:solidFill>
                  <a:schemeClr val="dk2"/>
                </a:solidFill>
              </a:rPr>
              <a:t>latency</a:t>
            </a:r>
          </a:p>
        </p:txBody>
      </p:sp>
      <p:sp>
        <p:nvSpPr>
          <p:cNvPr id="236" name="Shape 236"/>
          <p:cNvSpPr txBox="1">
            <a:spLocks noGrp="1"/>
          </p:cNvSpPr>
          <p:nvPr>
            <p:ph type="body" idx="3"/>
          </p:nvPr>
        </p:nvSpPr>
        <p:spPr>
          <a:xfrm>
            <a:off x="457200" y="4885875"/>
            <a:ext cx="8508300" cy="1589399"/>
          </a:xfrm>
          <a:prstGeom prst="rect">
            <a:avLst/>
          </a:prstGeom>
          <a:ln>
            <a:noFill/>
          </a:ln>
        </p:spPr>
        <p:txBody>
          <a:bodyPr lIns="91425" tIns="91425" rIns="91425" bIns="91425" anchor="t" anchorCtr="0">
            <a:noAutofit/>
          </a:bodyPr>
          <a:lstStyle/>
          <a:p>
            <a:pPr lvl="0" rtl="0">
              <a:lnSpc>
                <a:spcPct val="115000"/>
              </a:lnSpc>
              <a:buNone/>
            </a:pPr>
            <a:r>
              <a:rPr lang="en-GB" sz="2400"/>
              <a:t>Most hit/miss behaviour (the ‘trend’) is already captured by:</a:t>
            </a:r>
          </a:p>
          <a:p>
            <a:pPr marL="457200" lvl="0" indent="-342900" rtl="0">
              <a:lnSpc>
                <a:spcPct val="115000"/>
              </a:lnSpc>
              <a:buClr>
                <a:schemeClr val="dk1"/>
              </a:buClr>
              <a:buSzPct val="166666"/>
              <a:buFont typeface="Arial"/>
              <a:buChar char="•"/>
            </a:pPr>
            <a:r>
              <a:rPr lang="en-GB" sz="1800"/>
              <a:t>Introducing miss latencies</a:t>
            </a:r>
          </a:p>
          <a:p>
            <a:pPr marL="457200" lvl="0" indent="-342900" rtl="0">
              <a:lnSpc>
                <a:spcPct val="115000"/>
              </a:lnSpc>
              <a:buClr>
                <a:schemeClr val="dk1"/>
              </a:buClr>
              <a:buSzPct val="166666"/>
              <a:buFont typeface="Arial"/>
              <a:buChar char="•"/>
            </a:pPr>
            <a:r>
              <a:rPr lang="en-GB" sz="1800"/>
              <a:t>Introducing a distribution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par>
                                <p:cTn id="8" presetID="10" presetClass="entr" presetSubtype="0" fill="hold" nodeType="withEffect">
                                  <p:stCondLst>
                                    <p:cond delay="0"/>
                                  </p:stCondLst>
                                  <p:childTnLst>
                                    <p:set>
                                      <p:cBhvr>
                                        <p:cTn id="9" dur="1" fill="hold">
                                          <p:stCondLst>
                                            <p:cond delay="0"/>
                                          </p:stCondLst>
                                        </p:cTn>
                                        <p:tgtEl>
                                          <p:spTgt spid="226"/>
                                        </p:tgtEl>
                                        <p:attrNameLst>
                                          <p:attrName>style.visibility</p:attrName>
                                        </p:attrNameLst>
                                      </p:cBhvr>
                                      <p:to>
                                        <p:strVal val="visible"/>
                                      </p:to>
                                    </p:set>
                                    <p:animEffect transition="in" filter="fade">
                                      <p:cBhvr>
                                        <p:cTn id="10" dur="500"/>
                                        <p:tgtEl>
                                          <p:spTgt spid="226"/>
                                        </p:tgtEl>
                                      </p:cBhvr>
                                    </p:animEffect>
                                  </p:childTnLst>
                                </p:cTn>
                              </p:par>
                              <p:par>
                                <p:cTn id="11" presetID="10" presetClass="entr" presetSubtype="0"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fade">
                                      <p:cBhvr>
                                        <p:cTn id="13" dur="500"/>
                                        <p:tgtEl>
                                          <p:spTgt spid="227"/>
                                        </p:tgtEl>
                                      </p:cBhvr>
                                    </p:animEffect>
                                  </p:childTnLst>
                                </p:cTn>
                              </p:par>
                              <p:par>
                                <p:cTn id="14" presetID="10" presetClass="entr" presetSubtype="0" fill="hold" nodeType="withEffect">
                                  <p:stCondLst>
                                    <p:cond delay="0"/>
                                  </p:stCondLst>
                                  <p:childTnLst>
                                    <p:set>
                                      <p:cBhvr>
                                        <p:cTn id="15" dur="1" fill="hold">
                                          <p:stCondLst>
                                            <p:cond delay="0"/>
                                          </p:stCondLst>
                                        </p:cTn>
                                        <p:tgtEl>
                                          <p:spTgt spid="228"/>
                                        </p:tgtEl>
                                        <p:attrNameLst>
                                          <p:attrName>style.visibility</p:attrName>
                                        </p:attrNameLst>
                                      </p:cBhvr>
                                      <p:to>
                                        <p:strVal val="visible"/>
                                      </p:to>
                                    </p:set>
                                    <p:animEffect transition="in" filter="fade">
                                      <p:cBhvr>
                                        <p:cTn id="16" dur="500"/>
                                        <p:tgtEl>
                                          <p:spTgt spid="228"/>
                                        </p:tgtEl>
                                      </p:cBhvr>
                                    </p:animEffect>
                                  </p:childTnLst>
                                </p:cTn>
                              </p:par>
                              <p:par>
                                <p:cTn id="17" presetID="10" presetClass="entr" presetSubtype="0" fill="hold" nodeType="withEffect">
                                  <p:stCondLst>
                                    <p:cond delay="0"/>
                                  </p:stCondLst>
                                  <p:childTnLst>
                                    <p:set>
                                      <p:cBhvr>
                                        <p:cTn id="18" dur="1" fill="hold">
                                          <p:stCondLst>
                                            <p:cond delay="0"/>
                                          </p:stCondLst>
                                        </p:cTn>
                                        <p:tgtEl>
                                          <p:spTgt spid="229"/>
                                        </p:tgtEl>
                                        <p:attrNameLst>
                                          <p:attrName>style.visibility</p:attrName>
                                        </p:attrNameLst>
                                      </p:cBhvr>
                                      <p:to>
                                        <p:strVal val="visible"/>
                                      </p:to>
                                    </p:set>
                                    <p:animEffect transition="in" filter="fade">
                                      <p:cBhvr>
                                        <p:cTn id="19" dur="500"/>
                                        <p:tgtEl>
                                          <p:spTgt spid="229"/>
                                        </p:tgtEl>
                                      </p:cBhvr>
                                    </p:animEffect>
                                  </p:childTnLst>
                                </p:cTn>
                              </p:par>
                              <p:par>
                                <p:cTn id="20" presetID="10" presetClass="entr" presetSubtype="0" fill="hold" nodeType="withEffect">
                                  <p:stCondLst>
                                    <p:cond delay="0"/>
                                  </p:stCondLst>
                                  <p:childTnLst>
                                    <p:set>
                                      <p:cBhvr>
                                        <p:cTn id="21" dur="1" fill="hold">
                                          <p:stCondLst>
                                            <p:cond delay="0"/>
                                          </p:stCondLst>
                                        </p:cTn>
                                        <p:tgtEl>
                                          <p:spTgt spid="231"/>
                                        </p:tgtEl>
                                        <p:attrNameLst>
                                          <p:attrName>style.visibility</p:attrName>
                                        </p:attrNameLst>
                                      </p:cBhvr>
                                      <p:to>
                                        <p:strVal val="visible"/>
                                      </p:to>
                                    </p:set>
                                    <p:animEffect transition="in" filter="fade">
                                      <p:cBhvr>
                                        <p:cTn id="22" dur="500"/>
                                        <p:tgtEl>
                                          <p:spTgt spid="231"/>
                                        </p:tgtEl>
                                      </p:cBhvr>
                                    </p:animEffect>
                                  </p:childTnLst>
                                </p:cTn>
                              </p:par>
                              <p:par>
                                <p:cTn id="23" presetID="10" presetClass="entr" presetSubtype="0" fill="hold" nodeType="withEffect">
                                  <p:stCondLst>
                                    <p:cond delay="0"/>
                                  </p:stCondLst>
                                  <p:childTnLst>
                                    <p:set>
                                      <p:cBhvr>
                                        <p:cTn id="24" dur="1" fill="hold">
                                          <p:stCondLst>
                                            <p:cond delay="0"/>
                                          </p:stCondLst>
                                        </p:cTn>
                                        <p:tgtEl>
                                          <p:spTgt spid="232"/>
                                        </p:tgtEl>
                                        <p:attrNameLst>
                                          <p:attrName>style.visibility</p:attrName>
                                        </p:attrNameLst>
                                      </p:cBhvr>
                                      <p:to>
                                        <p:strVal val="visible"/>
                                      </p:to>
                                    </p:set>
                                    <p:animEffect transition="in" filter="fade">
                                      <p:cBhvr>
                                        <p:cTn id="25" dur="500"/>
                                        <p:tgtEl>
                                          <p:spTgt spid="232"/>
                                        </p:tgtEl>
                                      </p:cBhvr>
                                    </p:animEffect>
                                  </p:childTnLst>
                                </p:cTn>
                              </p:par>
                              <p:par>
                                <p:cTn id="26" presetID="10" presetClass="entr" presetSubtype="0" fill="hold" nodeType="withEffect">
                                  <p:stCondLst>
                                    <p:cond delay="0"/>
                                  </p:stCondLst>
                                  <p:childTnLst>
                                    <p:set>
                                      <p:cBhvr>
                                        <p:cTn id="27" dur="1" fill="hold">
                                          <p:stCondLst>
                                            <p:cond delay="0"/>
                                          </p:stCondLst>
                                        </p:cTn>
                                        <p:tgtEl>
                                          <p:spTgt spid="233"/>
                                        </p:tgtEl>
                                        <p:attrNameLst>
                                          <p:attrName>style.visibility</p:attrName>
                                        </p:attrNameLst>
                                      </p:cBhvr>
                                      <p:to>
                                        <p:strVal val="visible"/>
                                      </p:to>
                                    </p:set>
                                    <p:animEffect transition="in" filter="fade">
                                      <p:cBhvr>
                                        <p:cTn id="28" dur="500"/>
                                        <p:tgtEl>
                                          <p:spTgt spid="233"/>
                                        </p:tgtEl>
                                      </p:cBhvr>
                                    </p:animEffect>
                                  </p:childTnLst>
                                </p:cTn>
                              </p:par>
                              <p:par>
                                <p:cTn id="29" presetID="10" presetClass="entr" presetSubtype="0" fill="hold" nodeType="withEffect">
                                  <p:stCondLst>
                                    <p:cond delay="0"/>
                                  </p:stCondLst>
                                  <p:childTnLst>
                                    <p:set>
                                      <p:cBhvr>
                                        <p:cTn id="30" dur="1" fill="hold">
                                          <p:stCondLst>
                                            <p:cond delay="0"/>
                                          </p:stCondLst>
                                        </p:cTn>
                                        <p:tgtEl>
                                          <p:spTgt spid="234"/>
                                        </p:tgtEl>
                                        <p:attrNameLst>
                                          <p:attrName>style.visibility</p:attrName>
                                        </p:attrNameLst>
                                      </p:cBhvr>
                                      <p:to>
                                        <p:strVal val="visible"/>
                                      </p:to>
                                    </p:set>
                                    <p:animEffect transition="in" filter="fade">
                                      <p:cBhvr>
                                        <p:cTn id="31" dur="500"/>
                                        <p:tgtEl>
                                          <p:spTgt spid="234"/>
                                        </p:tgtEl>
                                      </p:cBhvr>
                                    </p:animEffect>
                                  </p:childTnLst>
                                </p:cTn>
                              </p:par>
                              <p:par>
                                <p:cTn id="32" presetID="10" presetClass="entr" presetSubtype="0" fill="hold" nodeType="withEffect">
                                  <p:stCondLst>
                                    <p:cond delay="0"/>
                                  </p:stCondLst>
                                  <p:childTnLst>
                                    <p:set>
                                      <p:cBhvr>
                                        <p:cTn id="33" dur="1" fill="hold">
                                          <p:stCondLst>
                                            <p:cond delay="0"/>
                                          </p:stCondLst>
                                        </p:cTn>
                                        <p:tgtEl>
                                          <p:spTgt spid="235"/>
                                        </p:tgtEl>
                                        <p:attrNameLst>
                                          <p:attrName>style.visibility</p:attrName>
                                        </p:attrNameLst>
                                      </p:cBhvr>
                                      <p:to>
                                        <p:strVal val="visible"/>
                                      </p:to>
                                    </p:set>
                                    <p:animEffect transition="in" filter="fade">
                                      <p:cBhvr>
                                        <p:cTn id="34" dur="500"/>
                                        <p:tgtEl>
                                          <p:spTgt spid="2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6"/>
                                        </p:tgtEl>
                                        <p:attrNameLst>
                                          <p:attrName>style.visibility</p:attrName>
                                        </p:attrNameLst>
                                      </p:cBhvr>
                                      <p:to>
                                        <p:strVal val="visible"/>
                                      </p:to>
                                    </p:set>
                                    <p:animEffect transition="in" filter="fade">
                                      <p:cBhvr>
                                        <p:cTn id="39"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2. Memory latencies</a:t>
            </a:r>
          </a:p>
        </p:txBody>
      </p:sp>
      <p:pic>
        <p:nvPicPr>
          <p:cNvPr id="243" name="Shape 243"/>
          <p:cNvPicPr preferRelativeResize="0"/>
          <p:nvPr/>
        </p:nvPicPr>
        <p:blipFill>
          <a:blip r:embed="rId3"/>
          <a:stretch>
            <a:fillRect/>
          </a:stretch>
        </p:blipFill>
        <p:spPr>
          <a:xfrm>
            <a:off x="615649" y="2299088"/>
            <a:ext cx="7869199" cy="3938224"/>
          </a:xfrm>
          <a:prstGeom prst="rect">
            <a:avLst/>
          </a:prstGeom>
          <a:noFill/>
          <a:ln>
            <a:noFill/>
          </a:ln>
        </p:spPr>
      </p:pic>
      <p:sp>
        <p:nvSpPr>
          <p:cNvPr id="244" name="Shape 244"/>
          <p:cNvSpPr txBox="1">
            <a:spLocks noGrp="1"/>
          </p:cNvSpPr>
          <p:nvPr>
            <p:ph type="body" idx="1"/>
          </p:nvPr>
        </p:nvSpPr>
        <p:spPr>
          <a:xfrm>
            <a:off x="457200" y="1080950"/>
            <a:ext cx="8352900" cy="1191300"/>
          </a:xfrm>
          <a:prstGeom prst="rect">
            <a:avLst/>
          </a:prstGeom>
          <a:ln>
            <a:noFill/>
          </a:ln>
        </p:spPr>
        <p:txBody>
          <a:bodyPr lIns="91425" tIns="91425" rIns="91425" bIns="91425" anchor="t" anchorCtr="0">
            <a:noAutofit/>
          </a:bodyPr>
          <a:lstStyle/>
          <a:p>
            <a:pPr marL="914400" lvl="0" indent="-342900" rtl="0">
              <a:lnSpc>
                <a:spcPct val="115000"/>
              </a:lnSpc>
              <a:buClr>
                <a:schemeClr val="dk1"/>
              </a:buClr>
              <a:buSzPct val="166666"/>
              <a:buFont typeface="Arial"/>
              <a:buChar char="•"/>
            </a:pPr>
            <a:r>
              <a:rPr lang="en-GB" sz="1800">
                <a:solidFill>
                  <a:schemeClr val="accent1"/>
                </a:solidFill>
              </a:rPr>
              <a:t>4 threads</a:t>
            </a:r>
            <a:r>
              <a:rPr lang="en-GB" sz="1800"/>
              <a:t>, each </a:t>
            </a:r>
            <a:r>
              <a:rPr lang="en-GB" sz="1800">
                <a:solidFill>
                  <a:schemeClr val="accent1"/>
                </a:solidFill>
              </a:rPr>
              <a:t>2 loads</a:t>
            </a:r>
            <a:r>
              <a:rPr lang="en-GB" sz="1800"/>
              <a:t>:  </a:t>
            </a:r>
            <a:r>
              <a:rPr lang="en-GB" sz="1800">
                <a:latin typeface="Courier New"/>
                <a:ea typeface="Courier New"/>
                <a:cs typeface="Courier New"/>
                <a:sym typeface="Courier New"/>
              </a:rPr>
              <a:t>x[2*tid] </a:t>
            </a:r>
            <a:r>
              <a:rPr lang="en-GB" sz="1800"/>
              <a:t>and  </a:t>
            </a:r>
            <a:r>
              <a:rPr lang="en-GB" sz="1800">
                <a:latin typeface="Courier New"/>
                <a:ea typeface="Courier New"/>
                <a:cs typeface="Courier New"/>
                <a:sym typeface="Courier New"/>
              </a:rPr>
              <a:t>x[2*tid+1]</a:t>
            </a:r>
          </a:p>
          <a:p>
            <a:pPr marL="914400" lvl="0" indent="-342900" rtl="0">
              <a:lnSpc>
                <a:spcPct val="115000"/>
              </a:lnSpc>
              <a:buClr>
                <a:schemeClr val="dk1"/>
              </a:buClr>
              <a:buSzPct val="166666"/>
              <a:buFont typeface="Arial"/>
              <a:buChar char="•"/>
            </a:pPr>
            <a:r>
              <a:rPr lang="en-GB" sz="1800"/>
              <a:t>Cache-line size of 4 elements</a:t>
            </a:r>
          </a:p>
          <a:p>
            <a:pPr marL="914400" lvl="0" indent="-342900" rtl="0">
              <a:lnSpc>
                <a:spcPct val="115000"/>
              </a:lnSpc>
              <a:buClr>
                <a:schemeClr val="dk1"/>
              </a:buClr>
              <a:buSzPct val="166666"/>
              <a:buFont typeface="Arial"/>
              <a:buChar char="•"/>
            </a:pPr>
            <a:r>
              <a:rPr lang="en-GB" sz="1800">
                <a:solidFill>
                  <a:schemeClr val="accent2"/>
                </a:solidFill>
              </a:rPr>
              <a:t>Variable latency </a:t>
            </a:r>
            <a:r>
              <a:rPr lang="en-GB" sz="1800">
                <a:solidFill>
                  <a:srgbClr val="000000"/>
                </a:solidFill>
              </a:rPr>
              <a:t>of 2 (misses) and 0 (hits)</a:t>
            </a:r>
          </a:p>
        </p:txBody>
      </p:sp>
      <p:graphicFrame>
        <p:nvGraphicFramePr>
          <p:cNvPr id="5" name="Chart 4"/>
          <p:cNvGraphicFramePr/>
          <p:nvPr/>
        </p:nvGraphicFramePr>
        <p:xfrm>
          <a:off x="6012160" y="5772150"/>
          <a:ext cx="2438400" cy="10858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3. MSHRs</a:t>
            </a:r>
          </a:p>
        </p:txBody>
      </p:sp>
      <p:sp>
        <p:nvSpPr>
          <p:cNvPr id="251" name="Shape 251"/>
          <p:cNvSpPr txBox="1">
            <a:spLocks noGrp="1"/>
          </p:cNvSpPr>
          <p:nvPr>
            <p:ph type="body" idx="1"/>
          </p:nvPr>
        </p:nvSpPr>
        <p:spPr>
          <a:xfrm>
            <a:off x="457200" y="1345850"/>
            <a:ext cx="8352900" cy="2067900"/>
          </a:xfrm>
          <a:prstGeom prst="rect">
            <a:avLst/>
          </a:prstGeom>
          <a:ln>
            <a:noFill/>
          </a:ln>
        </p:spPr>
        <p:txBody>
          <a:bodyPr lIns="91425" tIns="91425" rIns="91425" bIns="91425" anchor="t" anchorCtr="0">
            <a:noAutofit/>
          </a:bodyPr>
          <a:lstStyle/>
          <a:p>
            <a:pPr marL="0" lvl="0" indent="0" rtl="0">
              <a:lnSpc>
                <a:spcPct val="115000"/>
              </a:lnSpc>
              <a:buNone/>
            </a:pPr>
            <a:r>
              <a:rPr lang="en-GB" sz="2400"/>
              <a:t>MSHRs hold information on </a:t>
            </a:r>
            <a:r>
              <a:rPr lang="en-GB" sz="2400">
                <a:solidFill>
                  <a:schemeClr val="accent1"/>
                </a:solidFill>
              </a:rPr>
              <a:t>in-flight</a:t>
            </a:r>
            <a:r>
              <a:rPr lang="en-GB" sz="2400"/>
              <a:t> memory requests</a:t>
            </a:r>
          </a:p>
          <a:p>
            <a:pPr marL="457200" lvl="0" indent="-342900" rtl="0">
              <a:lnSpc>
                <a:spcPct val="115000"/>
              </a:lnSpc>
              <a:buClr>
                <a:schemeClr val="dk1"/>
              </a:buClr>
              <a:buSzPct val="166666"/>
              <a:buFont typeface="Arial"/>
              <a:buChar char="•"/>
            </a:pPr>
            <a:r>
              <a:rPr lang="en-GB" sz="1800">
                <a:solidFill>
                  <a:schemeClr val="dk2"/>
                </a:solidFill>
              </a:rPr>
              <a:t>MSHR size </a:t>
            </a:r>
            <a:r>
              <a:rPr lang="en-GB" sz="1800"/>
              <a:t>determines maximum number of in-flight requests</a:t>
            </a:r>
          </a:p>
          <a:p>
            <a:pPr marL="457200" lvl="0" indent="-342900" rtl="0">
              <a:lnSpc>
                <a:spcPct val="115000"/>
              </a:lnSpc>
              <a:buClr>
                <a:schemeClr val="dk1"/>
              </a:buClr>
              <a:buSzPct val="166666"/>
              <a:buFont typeface="Arial"/>
              <a:buChar char="•"/>
            </a:pPr>
            <a:r>
              <a:rPr lang="en-GB" sz="1800"/>
              <a:t>GPU </a:t>
            </a:r>
            <a:r>
              <a:rPr lang="en-GB" sz="1800">
                <a:solidFill>
                  <a:schemeClr val="dk2"/>
                </a:solidFill>
              </a:rPr>
              <a:t>micro-benchmarking</a:t>
            </a:r>
            <a:r>
              <a:rPr lang="en-GB" sz="1800"/>
              <a:t>       number of MSHRs per core</a:t>
            </a:r>
          </a:p>
        </p:txBody>
      </p:sp>
      <p:sp>
        <p:nvSpPr>
          <p:cNvPr id="252" name="Shape 252"/>
          <p:cNvSpPr txBox="1"/>
          <p:nvPr/>
        </p:nvSpPr>
        <p:spPr>
          <a:xfrm>
            <a:off x="4993800" y="774775"/>
            <a:ext cx="4150199" cy="750600"/>
          </a:xfrm>
          <a:prstGeom prst="rect">
            <a:avLst/>
          </a:prstGeom>
        </p:spPr>
        <p:txBody>
          <a:bodyPr lIns="91425" tIns="91425" rIns="91425" bIns="91425" anchor="ctr" anchorCtr="0">
            <a:noAutofit/>
          </a:bodyPr>
          <a:lstStyle/>
          <a:p>
            <a:pPr lvl="0" rtl="0">
              <a:buNone/>
            </a:pPr>
            <a:r>
              <a:rPr lang="en-GB" sz="1800">
                <a:solidFill>
                  <a:schemeClr val="accent2"/>
                </a:solidFill>
              </a:rPr>
              <a:t>MSHR: miss status holding register</a:t>
            </a:r>
          </a:p>
        </p:txBody>
      </p:sp>
      <p:cxnSp>
        <p:nvCxnSpPr>
          <p:cNvPr id="253" name="Shape 253"/>
          <p:cNvCxnSpPr/>
          <p:nvPr/>
        </p:nvCxnSpPr>
        <p:spPr>
          <a:xfrm>
            <a:off x="3726983" y="2479516"/>
            <a:ext cx="287100" cy="0"/>
          </a:xfrm>
          <a:prstGeom prst="straightConnector1">
            <a:avLst/>
          </a:prstGeom>
          <a:noFill/>
          <a:ln w="28575" cap="flat">
            <a:solidFill>
              <a:srgbClr val="000000"/>
            </a:solidFill>
            <a:prstDash val="solid"/>
            <a:round/>
            <a:headEnd type="none" w="lg" len="lg"/>
            <a:tailEnd type="triangle" w="lg" len="lg"/>
          </a:ln>
        </p:spPr>
      </p:cxnSp>
      <p:pic>
        <p:nvPicPr>
          <p:cNvPr id="254" name="Shape 254"/>
          <p:cNvPicPr preferRelativeResize="0"/>
          <p:nvPr/>
        </p:nvPicPr>
        <p:blipFill>
          <a:blip r:embed="rId3"/>
          <a:stretch>
            <a:fillRect/>
          </a:stretch>
        </p:blipFill>
        <p:spPr>
          <a:xfrm>
            <a:off x="457200" y="3010124"/>
            <a:ext cx="4150200" cy="1987849"/>
          </a:xfrm>
          <a:prstGeom prst="rect">
            <a:avLst/>
          </a:prstGeom>
          <a:noFill/>
          <a:ln>
            <a:noFill/>
          </a:ln>
        </p:spPr>
      </p:pic>
      <p:pic>
        <p:nvPicPr>
          <p:cNvPr id="255" name="Shape 255"/>
          <p:cNvPicPr preferRelativeResize="0"/>
          <p:nvPr/>
        </p:nvPicPr>
        <p:blipFill>
          <a:blip r:embed="rId4"/>
          <a:stretch>
            <a:fillRect/>
          </a:stretch>
        </p:blipFill>
        <p:spPr>
          <a:xfrm>
            <a:off x="4721025" y="3056386"/>
            <a:ext cx="4089074" cy="1980500"/>
          </a:xfrm>
          <a:prstGeom prst="rect">
            <a:avLst/>
          </a:prstGeom>
          <a:noFill/>
          <a:ln>
            <a:noFill/>
          </a:ln>
        </p:spPr>
      </p:pic>
      <p:sp>
        <p:nvSpPr>
          <p:cNvPr id="256" name="Shape 256"/>
          <p:cNvSpPr txBox="1">
            <a:spLocks noGrp="1"/>
          </p:cNvSpPr>
          <p:nvPr>
            <p:ph type="body" idx="2"/>
          </p:nvPr>
        </p:nvSpPr>
        <p:spPr>
          <a:xfrm>
            <a:off x="395550" y="5140800"/>
            <a:ext cx="8352900" cy="750600"/>
          </a:xfrm>
          <a:prstGeom prst="rect">
            <a:avLst/>
          </a:prstGeom>
          <a:ln>
            <a:noFill/>
          </a:ln>
        </p:spPr>
        <p:txBody>
          <a:bodyPr lIns="91425" tIns="91425" rIns="91425" bIns="91425" anchor="t" anchorCtr="0">
            <a:noAutofit/>
          </a:bodyPr>
          <a:lstStyle/>
          <a:p>
            <a:pPr marL="457200" lvl="0" indent="-342900" rtl="0">
              <a:lnSpc>
                <a:spcPct val="115000"/>
              </a:lnSpc>
              <a:buClr>
                <a:schemeClr val="dk1"/>
              </a:buClr>
              <a:buSzPct val="166666"/>
              <a:buFont typeface="Arial"/>
              <a:buChar char="•"/>
            </a:pPr>
            <a:r>
              <a:rPr lang="en-GB" sz="1800"/>
              <a:t>Conclusion: </a:t>
            </a:r>
            <a:r>
              <a:rPr lang="en-GB" sz="1800">
                <a:solidFill>
                  <a:schemeClr val="dk2"/>
                </a:solidFill>
              </a:rPr>
              <a:t>64 MSHRs </a:t>
            </a:r>
            <a:r>
              <a:rPr lang="en-GB" sz="1800"/>
              <a:t>per core</a:t>
            </a:r>
          </a:p>
        </p:txBody>
      </p:sp>
      <p:sp>
        <p:nvSpPr>
          <p:cNvPr id="257" name="Shape 257"/>
          <p:cNvSpPr txBox="1"/>
          <p:nvPr/>
        </p:nvSpPr>
        <p:spPr>
          <a:xfrm>
            <a:off x="6446025" y="5552875"/>
            <a:ext cx="1447200" cy="671700"/>
          </a:xfrm>
          <a:prstGeom prst="rect">
            <a:avLst/>
          </a:prstGeom>
        </p:spPr>
        <p:txBody>
          <a:bodyPr lIns="91425" tIns="91425" rIns="91425" bIns="91425" anchor="ctr" anchorCtr="0">
            <a:noAutofit/>
          </a:bodyPr>
          <a:lstStyle/>
          <a:p>
            <a:pPr lvl="0" rtl="0">
              <a:buNone/>
            </a:pPr>
            <a:r>
              <a:rPr lang="en-GB" sz="1800">
                <a:solidFill>
                  <a:schemeClr val="dk2"/>
                </a:solidFill>
              </a:rPr>
              <a:t>4*16 = 64</a:t>
            </a:r>
          </a:p>
        </p:txBody>
      </p:sp>
      <p:sp>
        <p:nvSpPr>
          <p:cNvPr id="258" name="Shape 258"/>
          <p:cNvSpPr/>
          <p:nvPr/>
        </p:nvSpPr>
        <p:spPr>
          <a:xfrm>
            <a:off x="7755725" y="4915400"/>
            <a:ext cx="529800" cy="838850"/>
          </a:xfrm>
          <a:custGeom>
            <a:avLst/>
            <a:gdLst/>
            <a:ahLst/>
            <a:cxnLst/>
            <a:rect l="0" t="0" r="0" b="0"/>
            <a:pathLst>
              <a:path w="21192" h="33554" extrusionOk="0">
                <a:moveTo>
                  <a:pt x="21192" y="0"/>
                </a:moveTo>
                <a:cubicBezTo>
                  <a:pt x="19017" y="13048"/>
                  <a:pt x="13228" y="33554"/>
                  <a:pt x="0" y="33554"/>
                </a:cubicBezTo>
              </a:path>
            </a:pathLst>
          </a:custGeom>
          <a:noFill/>
          <a:ln w="28575" cap="flat">
            <a:solidFill>
              <a:schemeClr val="dk2"/>
            </a:solidFill>
            <a:prstDash val="solid"/>
            <a:round/>
            <a:headEnd type="none" w="lg" len="lg"/>
            <a:tailEnd type="triangle" w="lg" len="lg"/>
          </a:ln>
        </p:spPr>
      </p:sp>
      <p:sp>
        <p:nvSpPr>
          <p:cNvPr id="259" name="Shape 259"/>
          <p:cNvSpPr/>
          <p:nvPr/>
        </p:nvSpPr>
        <p:spPr>
          <a:xfrm>
            <a:off x="4738800" y="5548200"/>
            <a:ext cx="1515825" cy="294350"/>
          </a:xfrm>
          <a:custGeom>
            <a:avLst/>
            <a:gdLst/>
            <a:ahLst/>
            <a:cxnLst/>
            <a:rect l="0" t="0" r="0" b="0"/>
            <a:pathLst>
              <a:path w="60633" h="11774" extrusionOk="0">
                <a:moveTo>
                  <a:pt x="60633" y="11774"/>
                </a:moveTo>
                <a:cubicBezTo>
                  <a:pt x="40044" y="11774"/>
                  <a:pt x="20588" y="0"/>
                  <a:pt x="0" y="0"/>
                </a:cubicBezTo>
              </a:path>
            </a:pathLst>
          </a:custGeom>
          <a:noFill/>
          <a:ln w="28575" cap="flat">
            <a:solidFill>
              <a:schemeClr val="dk2"/>
            </a:solidFill>
            <a:prstDash val="solid"/>
            <a:round/>
            <a:headEnd type="none" w="lg" len="lg"/>
            <a:tailEnd type="triangle" w="lg" len="lg"/>
          </a:ln>
        </p:spPr>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par>
                                <p:cTn id="8" presetID="10" presetClass="entr" presetSubtype="0" fill="hold" nodeType="withEffect">
                                  <p:stCondLst>
                                    <p:cond delay="0"/>
                                  </p:stCondLst>
                                  <p:childTnLst>
                                    <p:set>
                                      <p:cBhvr>
                                        <p:cTn id="9" dur="1" fill="hold">
                                          <p:stCondLst>
                                            <p:cond delay="0"/>
                                          </p:stCondLst>
                                        </p:cTn>
                                        <p:tgtEl>
                                          <p:spTgt spid="255"/>
                                        </p:tgtEl>
                                        <p:attrNameLst>
                                          <p:attrName>style.visibility</p:attrName>
                                        </p:attrNameLst>
                                      </p:cBhvr>
                                      <p:to>
                                        <p:strVal val="visible"/>
                                      </p:to>
                                    </p:set>
                                    <p:animEffect transition="in" filter="fade">
                                      <p:cBhvr>
                                        <p:cTn id="10" dur="500"/>
                                        <p:tgtEl>
                                          <p:spTgt spid="255"/>
                                        </p:tgtEl>
                                      </p:cBhvr>
                                    </p:animEffect>
                                  </p:childTnLst>
                                </p:cTn>
                              </p:par>
                              <p:par>
                                <p:cTn id="11" presetID="10" presetClass="entr" presetSubtype="0" fill="hold" nodeType="withEffect">
                                  <p:stCondLst>
                                    <p:cond delay="0"/>
                                  </p:stCondLst>
                                  <p:childTnLst>
                                    <p:set>
                                      <p:cBhvr>
                                        <p:cTn id="12" dur="1" fill="hold">
                                          <p:stCondLst>
                                            <p:cond delay="0"/>
                                          </p:stCondLst>
                                        </p:cTn>
                                        <p:tgtEl>
                                          <p:spTgt spid="256"/>
                                        </p:tgtEl>
                                        <p:attrNameLst>
                                          <p:attrName>style.visibility</p:attrName>
                                        </p:attrNameLst>
                                      </p:cBhvr>
                                      <p:to>
                                        <p:strVal val="visible"/>
                                      </p:to>
                                    </p:set>
                                    <p:animEffect transition="in" filter="fade">
                                      <p:cBhvr>
                                        <p:cTn id="13" dur="500"/>
                                        <p:tgtEl>
                                          <p:spTgt spid="256"/>
                                        </p:tgtEl>
                                      </p:cBhvr>
                                    </p:animEffect>
                                  </p:childTnLst>
                                </p:cTn>
                              </p:par>
                              <p:par>
                                <p:cTn id="14" presetID="10" presetClass="entr" presetSubtype="0" fill="hold" nodeType="withEffect">
                                  <p:stCondLst>
                                    <p:cond delay="0"/>
                                  </p:stCondLst>
                                  <p:childTnLst>
                                    <p:set>
                                      <p:cBhvr>
                                        <p:cTn id="15" dur="1" fill="hold">
                                          <p:stCondLst>
                                            <p:cond delay="0"/>
                                          </p:stCondLst>
                                        </p:cTn>
                                        <p:tgtEl>
                                          <p:spTgt spid="257"/>
                                        </p:tgtEl>
                                        <p:attrNameLst>
                                          <p:attrName>style.visibility</p:attrName>
                                        </p:attrNameLst>
                                      </p:cBhvr>
                                      <p:to>
                                        <p:strVal val="visible"/>
                                      </p:to>
                                    </p:set>
                                    <p:animEffect transition="in" filter="fade">
                                      <p:cBhvr>
                                        <p:cTn id="16" dur="500"/>
                                        <p:tgtEl>
                                          <p:spTgt spid="257"/>
                                        </p:tgtEl>
                                      </p:cBhvr>
                                    </p:animEffect>
                                  </p:childTnLst>
                                </p:cTn>
                              </p:par>
                              <p:par>
                                <p:cTn id="17" presetID="10" presetClass="entr" presetSubtype="0" fill="hold" nodeType="withEffect">
                                  <p:stCondLst>
                                    <p:cond delay="0"/>
                                  </p:stCondLst>
                                  <p:childTnLst>
                                    <p:set>
                                      <p:cBhvr>
                                        <p:cTn id="18" dur="1" fill="hold">
                                          <p:stCondLst>
                                            <p:cond delay="0"/>
                                          </p:stCondLst>
                                        </p:cTn>
                                        <p:tgtEl>
                                          <p:spTgt spid="258"/>
                                        </p:tgtEl>
                                        <p:attrNameLst>
                                          <p:attrName>style.visibility</p:attrName>
                                        </p:attrNameLst>
                                      </p:cBhvr>
                                      <p:to>
                                        <p:strVal val="visible"/>
                                      </p:to>
                                    </p:set>
                                    <p:animEffect transition="in" filter="fade">
                                      <p:cBhvr>
                                        <p:cTn id="19" dur="500"/>
                                        <p:tgtEl>
                                          <p:spTgt spid="258"/>
                                        </p:tgtEl>
                                      </p:cBhvr>
                                    </p:animEffect>
                                  </p:childTnLst>
                                </p:cTn>
                              </p:par>
                              <p:par>
                                <p:cTn id="20" presetID="10" presetClass="entr" presetSubtype="0" fill="hold" nodeType="withEffect">
                                  <p:stCondLst>
                                    <p:cond delay="0"/>
                                  </p:stCondLst>
                                  <p:childTnLst>
                                    <p:set>
                                      <p:cBhvr>
                                        <p:cTn id="21" dur="1" fill="hold">
                                          <p:stCondLst>
                                            <p:cond delay="0"/>
                                          </p:stCondLst>
                                        </p:cTn>
                                        <p:tgtEl>
                                          <p:spTgt spid="259"/>
                                        </p:tgtEl>
                                        <p:attrNameLst>
                                          <p:attrName>style.visibility</p:attrName>
                                        </p:attrNameLst>
                                      </p:cBhvr>
                                      <p:to>
                                        <p:strVal val="visible"/>
                                      </p:to>
                                    </p:set>
                                    <p:animEffect transition="in" filter="fade">
                                      <p:cBhvr>
                                        <p:cTn id="22"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3. MSHRs</a:t>
            </a:r>
          </a:p>
        </p:txBody>
      </p:sp>
      <p:sp>
        <p:nvSpPr>
          <p:cNvPr id="266" name="Shape 266"/>
          <p:cNvSpPr txBox="1">
            <a:spLocks noGrp="1"/>
          </p:cNvSpPr>
          <p:nvPr>
            <p:ph type="body" idx="1"/>
          </p:nvPr>
        </p:nvSpPr>
        <p:spPr>
          <a:xfrm>
            <a:off x="457200" y="1080950"/>
            <a:ext cx="8352900" cy="1191300"/>
          </a:xfrm>
          <a:prstGeom prst="rect">
            <a:avLst/>
          </a:prstGeom>
          <a:ln>
            <a:noFill/>
          </a:ln>
        </p:spPr>
        <p:txBody>
          <a:bodyPr lIns="91425" tIns="91425" rIns="91425" bIns="91425" anchor="t" anchorCtr="0">
            <a:noAutofit/>
          </a:bodyPr>
          <a:lstStyle/>
          <a:p>
            <a:pPr marL="914400" lvl="0" indent="-342900" rtl="0">
              <a:lnSpc>
                <a:spcPct val="115000"/>
              </a:lnSpc>
              <a:buClr>
                <a:schemeClr val="dk1"/>
              </a:buClr>
              <a:buSzPct val="166666"/>
              <a:buFont typeface="Arial"/>
              <a:buChar char="•"/>
            </a:pPr>
            <a:r>
              <a:rPr lang="en-GB" sz="1800">
                <a:solidFill>
                  <a:schemeClr val="accent1"/>
                </a:solidFill>
              </a:rPr>
              <a:t>2 out of the 4 threads</a:t>
            </a:r>
            <a:r>
              <a:rPr lang="en-GB" sz="1800"/>
              <a:t>, each </a:t>
            </a:r>
            <a:r>
              <a:rPr lang="en-GB" sz="1800">
                <a:solidFill>
                  <a:schemeClr val="accent1"/>
                </a:solidFill>
              </a:rPr>
              <a:t>2 loads</a:t>
            </a:r>
            <a:r>
              <a:rPr lang="en-GB" sz="1800"/>
              <a:t>:  </a:t>
            </a:r>
            <a:r>
              <a:rPr lang="en-GB" sz="1800">
                <a:latin typeface="Courier New"/>
                <a:ea typeface="Courier New"/>
                <a:cs typeface="Courier New"/>
                <a:sym typeface="Courier New"/>
              </a:rPr>
              <a:t>x[2*tid] </a:t>
            </a:r>
            <a:r>
              <a:rPr lang="en-GB" sz="1800"/>
              <a:t>and  </a:t>
            </a:r>
            <a:r>
              <a:rPr lang="en-GB" sz="1800">
                <a:latin typeface="Courier New"/>
                <a:ea typeface="Courier New"/>
                <a:cs typeface="Courier New"/>
                <a:sym typeface="Courier New"/>
              </a:rPr>
              <a:t>x[2*tid+1]</a:t>
            </a:r>
          </a:p>
          <a:p>
            <a:pPr marL="914400" lvl="0" indent="-342900" rtl="0">
              <a:lnSpc>
                <a:spcPct val="115000"/>
              </a:lnSpc>
              <a:buClr>
                <a:schemeClr val="dk1"/>
              </a:buClr>
              <a:buSzPct val="166666"/>
              <a:buFont typeface="Arial"/>
              <a:buChar char="•"/>
            </a:pPr>
            <a:r>
              <a:rPr lang="en-GB" sz="1800"/>
              <a:t>Cache-line size of 4 elements</a:t>
            </a:r>
          </a:p>
          <a:p>
            <a:pPr marL="914400" lvl="0" indent="-342900" rtl="0">
              <a:lnSpc>
                <a:spcPct val="115000"/>
              </a:lnSpc>
              <a:buClr>
                <a:schemeClr val="dk1"/>
              </a:buClr>
              <a:buSzPct val="166666"/>
              <a:buFont typeface="Arial"/>
              <a:buChar char="•"/>
            </a:pPr>
            <a:r>
              <a:rPr lang="en-GB" sz="1800">
                <a:solidFill>
                  <a:schemeClr val="accent2"/>
                </a:solidFill>
              </a:rPr>
              <a:t>Only 1 MSHR</a:t>
            </a:r>
          </a:p>
        </p:txBody>
      </p:sp>
      <p:pic>
        <p:nvPicPr>
          <p:cNvPr id="267" name="Shape 267"/>
          <p:cNvPicPr preferRelativeResize="0"/>
          <p:nvPr/>
        </p:nvPicPr>
        <p:blipFill>
          <a:blip r:embed="rId3"/>
          <a:stretch>
            <a:fillRect/>
          </a:stretch>
        </p:blipFill>
        <p:spPr>
          <a:xfrm>
            <a:off x="902625" y="2520125"/>
            <a:ext cx="7088549" cy="4019824"/>
          </a:xfrm>
          <a:prstGeom prst="rect">
            <a:avLst/>
          </a:prstGeom>
          <a:noFill/>
          <a:ln>
            <a:noFill/>
          </a:ln>
        </p:spPr>
      </p:pic>
      <p:sp>
        <p:nvSpPr>
          <p:cNvPr id="268" name="Shape 268"/>
          <p:cNvSpPr/>
          <p:nvPr/>
        </p:nvSpPr>
        <p:spPr>
          <a:xfrm>
            <a:off x="3973525" y="2166046"/>
            <a:ext cx="1368650" cy="276925"/>
          </a:xfrm>
          <a:custGeom>
            <a:avLst/>
            <a:gdLst/>
            <a:ahLst/>
            <a:cxnLst/>
            <a:rect l="0" t="0" r="0" b="0"/>
            <a:pathLst>
              <a:path w="54746" h="11077" extrusionOk="0">
                <a:moveTo>
                  <a:pt x="0" y="10488"/>
                </a:moveTo>
                <a:cubicBezTo>
                  <a:pt x="10496" y="3492"/>
                  <a:pt x="24009" y="-1303"/>
                  <a:pt x="36497" y="481"/>
                </a:cubicBezTo>
                <a:cubicBezTo>
                  <a:pt x="43460" y="1476"/>
                  <a:pt x="49772" y="6103"/>
                  <a:pt x="54746" y="11077"/>
                </a:cubicBezTo>
              </a:path>
            </a:pathLst>
          </a:custGeom>
          <a:noFill/>
          <a:ln w="28575" cap="flat">
            <a:solidFill>
              <a:schemeClr val="dk2"/>
            </a:solidFill>
            <a:prstDash val="solid"/>
            <a:round/>
            <a:headEnd type="none" w="lg" len="lg"/>
            <a:tailEnd type="triangle" w="lg" len="lg"/>
          </a:ln>
        </p:spPr>
      </p:sp>
      <p:sp>
        <p:nvSpPr>
          <p:cNvPr id="269" name="Shape 269"/>
          <p:cNvSpPr txBox="1"/>
          <p:nvPr/>
        </p:nvSpPr>
        <p:spPr>
          <a:xfrm>
            <a:off x="3105600" y="1818877"/>
            <a:ext cx="1447200" cy="671700"/>
          </a:xfrm>
          <a:prstGeom prst="rect">
            <a:avLst/>
          </a:prstGeom>
        </p:spPr>
        <p:txBody>
          <a:bodyPr lIns="91425" tIns="91425" rIns="91425" bIns="91425" anchor="ctr" anchorCtr="0">
            <a:noAutofit/>
          </a:bodyPr>
          <a:lstStyle/>
          <a:p>
            <a:pPr lvl="0" rtl="0">
              <a:buNone/>
            </a:pPr>
            <a:r>
              <a:rPr lang="en-GB" sz="1800">
                <a:solidFill>
                  <a:schemeClr val="dk2"/>
                </a:solidFill>
              </a:rPr>
              <a:t>postponed</a:t>
            </a:r>
          </a:p>
        </p:txBody>
      </p:sp>
      <p:sp>
        <p:nvSpPr>
          <p:cNvPr id="270" name="Shape 270"/>
          <p:cNvSpPr/>
          <p:nvPr/>
        </p:nvSpPr>
        <p:spPr>
          <a:xfrm>
            <a:off x="3421801" y="2505391"/>
            <a:ext cx="1007999" cy="4019700"/>
          </a:xfrm>
          <a:prstGeom prst="rect">
            <a:avLst/>
          </a:prstGeom>
          <a:solidFill>
            <a:srgbClr val="FFFFFF"/>
          </a:solidFill>
          <a:ln>
            <a:noFill/>
          </a:ln>
        </p:spPr>
        <p:txBody>
          <a:bodyPr lIns="91425" tIns="91425" rIns="91425" bIns="91425" anchor="ctr" anchorCtr="0">
            <a:noAutofit/>
          </a:bodyPr>
          <a:lstStyle/>
          <a:p>
            <a:endParaRPr/>
          </a:p>
        </p:txBody>
      </p:sp>
      <p:sp>
        <p:nvSpPr>
          <p:cNvPr id="271" name="Shape 271"/>
          <p:cNvSpPr/>
          <p:nvPr/>
        </p:nvSpPr>
        <p:spPr>
          <a:xfrm>
            <a:off x="4429797" y="2520125"/>
            <a:ext cx="779999" cy="4019700"/>
          </a:xfrm>
          <a:prstGeom prst="rect">
            <a:avLst/>
          </a:prstGeom>
          <a:solidFill>
            <a:srgbClr val="FFFFFF"/>
          </a:solidFill>
          <a:ln>
            <a:noFill/>
          </a:ln>
        </p:spPr>
        <p:txBody>
          <a:bodyPr lIns="91425" tIns="91425" rIns="91425" bIns="91425" anchor="ctr" anchorCtr="0">
            <a:noAutofit/>
          </a:bodyPr>
          <a:lstStyle/>
          <a:p>
            <a:endParaRPr/>
          </a:p>
        </p:txBody>
      </p:sp>
      <p:sp>
        <p:nvSpPr>
          <p:cNvPr id="272" name="Shape 272"/>
          <p:cNvSpPr/>
          <p:nvPr/>
        </p:nvSpPr>
        <p:spPr>
          <a:xfrm>
            <a:off x="5209800" y="2520125"/>
            <a:ext cx="1007999" cy="4019700"/>
          </a:xfrm>
          <a:prstGeom prst="rect">
            <a:avLst/>
          </a:prstGeom>
          <a:solidFill>
            <a:srgbClr val="FFFFFF"/>
          </a:solidFill>
          <a:ln>
            <a:noFill/>
          </a:ln>
        </p:spPr>
        <p:txBody>
          <a:bodyPr lIns="91425" tIns="91425" rIns="91425" bIns="91425" anchor="ctr" anchorCtr="0">
            <a:noAutofit/>
          </a:bodyPr>
          <a:lstStyle/>
          <a:p>
            <a:endParaRPr/>
          </a:p>
        </p:txBody>
      </p:sp>
      <p:sp>
        <p:nvSpPr>
          <p:cNvPr id="273" name="Shape 273"/>
          <p:cNvSpPr/>
          <p:nvPr/>
        </p:nvSpPr>
        <p:spPr>
          <a:xfrm>
            <a:off x="6217800" y="2548200"/>
            <a:ext cx="1861799" cy="4019700"/>
          </a:xfrm>
          <a:prstGeom prst="rect">
            <a:avLst/>
          </a:prstGeom>
          <a:solidFill>
            <a:srgbClr val="FFFFFF"/>
          </a:solidFill>
          <a:ln>
            <a:noFill/>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70"/>
                                        </p:tgtEl>
                                      </p:cBhvr>
                                    </p:animEffect>
                                    <p:set>
                                      <p:cBhvr>
                                        <p:cTn id="7" dur="1" fill="hold">
                                          <p:stCondLst>
                                            <p:cond delay="499"/>
                                          </p:stCondLst>
                                        </p:cTn>
                                        <p:tgtEl>
                                          <p:spTgt spid="27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69"/>
                                        </p:tgtEl>
                                        <p:attrNameLst>
                                          <p:attrName>style.visibility</p:attrName>
                                        </p:attrNameLst>
                                      </p:cBhvr>
                                      <p:to>
                                        <p:strVal val="visible"/>
                                      </p:to>
                                    </p:set>
                                    <p:animEffect transition="in" filter="fade">
                                      <p:cBhvr>
                                        <p:cTn id="10" dur="500"/>
                                        <p:tgtEl>
                                          <p:spTgt spid="2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71"/>
                                        </p:tgtEl>
                                      </p:cBhvr>
                                    </p:animEffect>
                                    <p:set>
                                      <p:cBhvr>
                                        <p:cTn id="15" dur="1" fill="hold">
                                          <p:stCondLst>
                                            <p:cond delay="499"/>
                                          </p:stCondLst>
                                        </p:cTn>
                                        <p:tgtEl>
                                          <p:spTgt spid="27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72"/>
                                        </p:tgtEl>
                                      </p:cBhvr>
                                    </p:animEffect>
                                    <p:set>
                                      <p:cBhvr>
                                        <p:cTn id="20" dur="1" fill="hold">
                                          <p:stCondLst>
                                            <p:cond delay="499"/>
                                          </p:stCondLst>
                                        </p:cTn>
                                        <p:tgtEl>
                                          <p:spTgt spid="272"/>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fade">
                                      <p:cBhvr>
                                        <p:cTn id="23" dur="5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73"/>
                                        </p:tgtEl>
                                      </p:cBhvr>
                                    </p:animEffect>
                                    <p:set>
                                      <p:cBhvr>
                                        <p:cTn id="28" dur="1" fill="hold">
                                          <p:stCondLst>
                                            <p:cond delay="499"/>
                                          </p:stCondLst>
                                        </p:cTn>
                                        <p:tgtEl>
                                          <p:spTgt spid="2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4. Cache associativity</a:t>
            </a:r>
          </a:p>
        </p:txBody>
      </p:sp>
      <p:sp>
        <p:nvSpPr>
          <p:cNvPr id="280" name="Shape 280"/>
          <p:cNvSpPr txBox="1">
            <a:spLocks noGrp="1"/>
          </p:cNvSpPr>
          <p:nvPr>
            <p:ph type="body" idx="1"/>
          </p:nvPr>
        </p:nvSpPr>
        <p:spPr>
          <a:xfrm>
            <a:off x="457200" y="1345850"/>
            <a:ext cx="8352900" cy="2067900"/>
          </a:xfrm>
          <a:prstGeom prst="rect">
            <a:avLst/>
          </a:prstGeom>
          <a:ln>
            <a:noFill/>
          </a:ln>
        </p:spPr>
        <p:txBody>
          <a:bodyPr lIns="91425" tIns="91425" rIns="91425" bIns="91425" anchor="t" anchorCtr="0">
            <a:noAutofit/>
          </a:bodyPr>
          <a:lstStyle/>
          <a:p>
            <a:pPr marL="0" lvl="0" indent="0" rtl="0">
              <a:lnSpc>
                <a:spcPct val="115000"/>
              </a:lnSpc>
              <a:buNone/>
            </a:pPr>
            <a:r>
              <a:rPr lang="en-GB" sz="2400"/>
              <a:t>Associativity might introduce </a:t>
            </a:r>
            <a:r>
              <a:rPr lang="en-GB" sz="2400">
                <a:solidFill>
                  <a:schemeClr val="accent1"/>
                </a:solidFill>
              </a:rPr>
              <a:t>conflict</a:t>
            </a:r>
            <a:r>
              <a:rPr lang="en-GB" sz="2400"/>
              <a:t> misses</a:t>
            </a:r>
          </a:p>
          <a:p>
            <a:pPr marL="457200" lvl="0" indent="-342900" rtl="0">
              <a:lnSpc>
                <a:spcPct val="115000"/>
              </a:lnSpc>
              <a:buClr>
                <a:srgbClr val="000000"/>
              </a:buClr>
              <a:buSzPct val="166666"/>
              <a:buFont typeface="Arial"/>
              <a:buChar char="•"/>
            </a:pPr>
            <a:r>
              <a:rPr lang="en-GB" sz="1800">
                <a:solidFill>
                  <a:srgbClr val="000000"/>
                </a:solidFill>
              </a:rPr>
              <a:t>Create a </a:t>
            </a:r>
            <a:r>
              <a:rPr lang="en-GB" sz="1800">
                <a:solidFill>
                  <a:schemeClr val="dk2"/>
                </a:solidFill>
              </a:rPr>
              <a:t>private reuse distance stack </a:t>
            </a:r>
            <a:r>
              <a:rPr lang="en-GB" sz="1800">
                <a:solidFill>
                  <a:srgbClr val="000000"/>
                </a:solidFill>
              </a:rPr>
              <a:t>per set</a:t>
            </a:r>
          </a:p>
          <a:p>
            <a:pPr marL="457200" lvl="0" indent="-342900" rtl="0">
              <a:lnSpc>
                <a:spcPct val="115000"/>
              </a:lnSpc>
              <a:buClr>
                <a:srgbClr val="000000"/>
              </a:buClr>
              <a:buSzPct val="166666"/>
              <a:buFont typeface="Arial"/>
              <a:buChar char="•"/>
            </a:pPr>
            <a:r>
              <a:rPr lang="en-GB" sz="1800">
                <a:solidFill>
                  <a:schemeClr val="dk2"/>
                </a:solidFill>
              </a:rPr>
              <a:t>Hashing function </a:t>
            </a:r>
            <a:r>
              <a:rPr lang="en-GB" sz="1800">
                <a:solidFill>
                  <a:srgbClr val="000000"/>
                </a:solidFill>
              </a:rPr>
              <a:t>determines mapping of addresses to sets</a:t>
            </a:r>
          </a:p>
          <a:p>
            <a:pPr marL="457200" lvl="0" indent="-342900" rtl="0">
              <a:lnSpc>
                <a:spcPct val="115000"/>
              </a:lnSpc>
              <a:buClr>
                <a:schemeClr val="dk1"/>
              </a:buClr>
              <a:buSzPct val="166666"/>
              <a:buFont typeface="Arial"/>
              <a:buChar char="•"/>
            </a:pPr>
            <a:r>
              <a:rPr lang="en-GB" sz="1800"/>
              <a:t>GPU </a:t>
            </a:r>
            <a:r>
              <a:rPr lang="en-GB" sz="1800">
                <a:solidFill>
                  <a:schemeClr val="dk2"/>
                </a:solidFill>
              </a:rPr>
              <a:t>micro-benchmarking</a:t>
            </a:r>
            <a:r>
              <a:rPr lang="en-GB" sz="1800"/>
              <a:t>       identify hashing function</a:t>
            </a:r>
          </a:p>
        </p:txBody>
      </p:sp>
      <p:cxnSp>
        <p:nvCxnSpPr>
          <p:cNvPr id="281" name="Shape 281"/>
          <p:cNvCxnSpPr/>
          <p:nvPr/>
        </p:nvCxnSpPr>
        <p:spPr>
          <a:xfrm>
            <a:off x="3712908" y="2852936"/>
            <a:ext cx="287100" cy="0"/>
          </a:xfrm>
          <a:prstGeom prst="straightConnector1">
            <a:avLst/>
          </a:prstGeom>
          <a:noFill/>
          <a:ln w="28575" cap="flat">
            <a:solidFill>
              <a:srgbClr val="000000"/>
            </a:solidFill>
            <a:prstDash val="solid"/>
            <a:round/>
            <a:headEnd type="none" w="lg" len="lg"/>
            <a:tailEnd type="triangle" w="lg" len="lg"/>
          </a:ln>
        </p:spPr>
      </p:cxnSp>
      <p:pic>
        <p:nvPicPr>
          <p:cNvPr id="282" name="Shape 282"/>
          <p:cNvPicPr preferRelativeResize="0"/>
          <p:nvPr/>
        </p:nvPicPr>
        <p:blipFill>
          <a:blip r:embed="rId3"/>
          <a:stretch>
            <a:fillRect/>
          </a:stretch>
        </p:blipFill>
        <p:spPr>
          <a:xfrm>
            <a:off x="457202" y="3667502"/>
            <a:ext cx="7787863" cy="2547949"/>
          </a:xfrm>
          <a:prstGeom prst="rect">
            <a:avLst/>
          </a:prstGeom>
          <a:noFill/>
          <a:ln>
            <a:noFill/>
          </a:ln>
        </p:spPr>
      </p:pic>
      <p:sp>
        <p:nvSpPr>
          <p:cNvPr id="283" name="Shape 283"/>
          <p:cNvSpPr txBox="1"/>
          <p:nvPr/>
        </p:nvSpPr>
        <p:spPr>
          <a:xfrm>
            <a:off x="6350692" y="2829696"/>
            <a:ext cx="2978099" cy="671700"/>
          </a:xfrm>
          <a:prstGeom prst="rect">
            <a:avLst/>
          </a:prstGeom>
        </p:spPr>
        <p:txBody>
          <a:bodyPr lIns="91425" tIns="91425" rIns="91425" bIns="91425" anchor="ctr" anchorCtr="0">
            <a:noAutofit/>
          </a:bodyPr>
          <a:lstStyle/>
          <a:p>
            <a:pPr lvl="0" rtl="0">
              <a:buNone/>
            </a:pPr>
            <a:r>
              <a:rPr lang="en-GB" sz="1800">
                <a:solidFill>
                  <a:schemeClr val="dk2"/>
                </a:solidFill>
              </a:rPr>
              <a:t>(bits of the byte address)</a:t>
            </a:r>
          </a:p>
        </p:txBody>
      </p:sp>
      <p:sp>
        <p:nvSpPr>
          <p:cNvPr id="284" name="Shape 284"/>
          <p:cNvSpPr/>
          <p:nvPr/>
        </p:nvSpPr>
        <p:spPr>
          <a:xfrm>
            <a:off x="8209875" y="3298525"/>
            <a:ext cx="517900" cy="671686"/>
          </a:xfrm>
          <a:custGeom>
            <a:avLst/>
            <a:gdLst/>
            <a:ahLst/>
            <a:cxnLst/>
            <a:rect l="0" t="0" r="0" b="0"/>
            <a:pathLst>
              <a:path w="20716" h="30280" extrusionOk="0">
                <a:moveTo>
                  <a:pt x="20279" y="0"/>
                </a:moveTo>
                <a:cubicBezTo>
                  <a:pt x="20279" y="8874"/>
                  <a:pt x="22027" y="18864"/>
                  <a:pt x="17462" y="26475"/>
                </a:cubicBezTo>
                <a:cubicBezTo>
                  <a:pt x="14412" y="31558"/>
                  <a:pt x="5928" y="29854"/>
                  <a:pt x="0" y="29854"/>
                </a:cubicBezTo>
              </a:path>
            </a:pathLst>
          </a:custGeom>
          <a:noFill/>
          <a:ln w="28575" cap="flat">
            <a:solidFill>
              <a:schemeClr val="dk2"/>
            </a:solidFill>
            <a:prstDash val="solid"/>
            <a:round/>
            <a:headEnd type="none" w="lg" len="lg"/>
            <a:tailEnd type="triangle" w="lg" len="lg"/>
          </a:ln>
        </p:spPr>
      </p:sp>
      <p:pic>
        <p:nvPicPr>
          <p:cNvPr id="285" name="Shape 285"/>
          <p:cNvPicPr preferRelativeResize="0"/>
          <p:nvPr/>
        </p:nvPicPr>
        <p:blipFill>
          <a:blip r:embed="rId4"/>
          <a:stretch>
            <a:fillRect/>
          </a:stretch>
        </p:blipFill>
        <p:spPr>
          <a:xfrm>
            <a:off x="6590100" y="973375"/>
            <a:ext cx="2483275" cy="132469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500"/>
                                        <p:tgtEl>
                                          <p:spTgt spid="282"/>
                                        </p:tgtEl>
                                      </p:cBhvr>
                                    </p:animEffect>
                                  </p:childTnLst>
                                </p:cTn>
                              </p:par>
                              <p:par>
                                <p:cTn id="8" presetID="10" presetClass="entr" presetSubtype="0" fill="hold" nodeType="withEffect">
                                  <p:stCondLst>
                                    <p:cond delay="0"/>
                                  </p:stCondLst>
                                  <p:childTnLst>
                                    <p:set>
                                      <p:cBhvr>
                                        <p:cTn id="9" dur="1" fill="hold">
                                          <p:stCondLst>
                                            <p:cond delay="0"/>
                                          </p:stCondLst>
                                        </p:cTn>
                                        <p:tgtEl>
                                          <p:spTgt spid="284"/>
                                        </p:tgtEl>
                                        <p:attrNameLst>
                                          <p:attrName>style.visibility</p:attrName>
                                        </p:attrNameLst>
                                      </p:cBhvr>
                                      <p:to>
                                        <p:strVal val="visible"/>
                                      </p:to>
                                    </p:set>
                                    <p:animEffect transition="in" filter="fade">
                                      <p:cBhvr>
                                        <p:cTn id="10" dur="500"/>
                                        <p:tgtEl>
                                          <p:spTgt spid="284"/>
                                        </p:tgtEl>
                                      </p:cBhvr>
                                    </p:animEffect>
                                  </p:childTnLst>
                                </p:cTn>
                              </p:par>
                              <p:par>
                                <p:cTn id="11" presetID="10" presetClass="entr" presetSubtype="0" fill="hold" nodeType="withEffect">
                                  <p:stCondLst>
                                    <p:cond delay="0"/>
                                  </p:stCondLst>
                                  <p:childTnLst>
                                    <p:set>
                                      <p:cBhvr>
                                        <p:cTn id="12" dur="1" fill="hold">
                                          <p:stCondLst>
                                            <p:cond delay="0"/>
                                          </p:stCondLst>
                                        </p:cTn>
                                        <p:tgtEl>
                                          <p:spTgt spid="283"/>
                                        </p:tgtEl>
                                        <p:attrNameLst>
                                          <p:attrName>style.visibility</p:attrName>
                                        </p:attrNameLst>
                                      </p:cBhvr>
                                      <p:to>
                                        <p:strVal val="visible"/>
                                      </p:to>
                                    </p:set>
                                    <p:animEffect transition="in" filter="fade">
                                      <p:cBhvr>
                                        <p:cTn id="13"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Implementation</a:t>
            </a:r>
          </a:p>
        </p:txBody>
      </p:sp>
      <p:sp>
        <p:nvSpPr>
          <p:cNvPr id="292" name="Shape 292"/>
          <p:cNvSpPr txBox="1">
            <a:spLocks noGrp="1"/>
          </p:cNvSpPr>
          <p:nvPr>
            <p:ph type="body" idx="1"/>
          </p:nvPr>
        </p:nvSpPr>
        <p:spPr>
          <a:xfrm>
            <a:off x="457200" y="1345850"/>
            <a:ext cx="8352900" cy="2067900"/>
          </a:xfrm>
          <a:prstGeom prst="rect">
            <a:avLst/>
          </a:prstGeom>
          <a:ln>
            <a:noFill/>
          </a:ln>
        </p:spPr>
        <p:txBody>
          <a:bodyPr lIns="91425" tIns="91425" rIns="91425" bIns="91425" anchor="t" anchorCtr="0">
            <a:noAutofit/>
          </a:bodyPr>
          <a:lstStyle/>
          <a:p>
            <a:pPr lvl="0" rtl="0">
              <a:lnSpc>
                <a:spcPct val="115000"/>
              </a:lnSpc>
              <a:buNone/>
            </a:pPr>
            <a:r>
              <a:rPr lang="en-GB" sz="2400"/>
              <a:t>Model (source-code) available at:</a:t>
            </a:r>
          </a:p>
          <a:p>
            <a:pPr marL="0" lvl="0" indent="0" rtl="0">
              <a:lnSpc>
                <a:spcPct val="115000"/>
              </a:lnSpc>
              <a:buNone/>
            </a:pPr>
            <a:r>
              <a:rPr lang="en-GB" sz="2400" u="sng">
                <a:solidFill>
                  <a:schemeClr val="hlink"/>
                </a:solidFill>
                <a:latin typeface="Courier New"/>
                <a:ea typeface="Courier New"/>
                <a:cs typeface="Courier New"/>
                <a:sym typeface="Courier New"/>
                <a:hlinkClick r:id="rId3"/>
              </a:rPr>
              <a:t>http://github.com/cnugteren/gpu-cache-model</a:t>
            </a:r>
          </a:p>
          <a:p>
            <a:endParaRPr/>
          </a:p>
        </p:txBody>
      </p:sp>
      <p:pic>
        <p:nvPicPr>
          <p:cNvPr id="293" name="Shape 293"/>
          <p:cNvPicPr preferRelativeResize="0"/>
          <p:nvPr/>
        </p:nvPicPr>
        <p:blipFill>
          <a:blip r:embed="rId4"/>
          <a:stretch>
            <a:fillRect/>
          </a:stretch>
        </p:blipFill>
        <p:spPr>
          <a:xfrm>
            <a:off x="1626025" y="2545987"/>
            <a:ext cx="5467350" cy="3667125"/>
          </a:xfrm>
          <a:prstGeom prst="rect">
            <a:avLst/>
          </a:prstGeom>
          <a:noFill/>
          <a:ln>
            <a:noFill/>
          </a:ln>
        </p:spPr>
      </p:pic>
      <p:sp>
        <p:nvSpPr>
          <p:cNvPr id="5" name="TextBox 4"/>
          <p:cNvSpPr txBox="1"/>
          <p:nvPr/>
        </p:nvSpPr>
        <p:spPr>
          <a:xfrm>
            <a:off x="6084168" y="3645024"/>
            <a:ext cx="801823" cy="307777"/>
          </a:xfrm>
          <a:prstGeom prst="rect">
            <a:avLst/>
          </a:prstGeom>
          <a:noFill/>
        </p:spPr>
        <p:txBody>
          <a:bodyPr wrap="none" rtlCol="0">
            <a:spAutoFit/>
          </a:bodyPr>
          <a:lstStyle/>
          <a:p>
            <a:r>
              <a:rPr lang="en-GB" b="1" dirty="0" smtClean="0">
                <a:solidFill>
                  <a:schemeClr val="accent3"/>
                </a:solidFill>
              </a:rPr>
              <a:t>profiler</a:t>
            </a:r>
            <a:endParaRPr lang="en-US" b="1"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Why caches for GPUs?</a:t>
            </a:r>
          </a:p>
        </p:txBody>
      </p:sp>
      <p:sp>
        <p:nvSpPr>
          <p:cNvPr id="43" name="Shape 43"/>
          <p:cNvSpPr txBox="1">
            <a:spLocks noGrp="1"/>
          </p:cNvSpPr>
          <p:nvPr>
            <p:ph type="body" idx="1"/>
          </p:nvPr>
        </p:nvSpPr>
        <p:spPr>
          <a:xfrm>
            <a:off x="415350" y="3805875"/>
            <a:ext cx="8313300" cy="1846799"/>
          </a:xfrm>
          <a:prstGeom prst="rect">
            <a:avLst/>
          </a:prstGeom>
          <a:ln>
            <a:noFill/>
          </a:ln>
        </p:spPr>
        <p:txBody>
          <a:bodyPr lIns="91425" tIns="91425" rIns="91425" bIns="91425" anchor="t" anchorCtr="0">
            <a:noAutofit/>
          </a:bodyPr>
          <a:lstStyle/>
          <a:p>
            <a:pPr lvl="0" rtl="0">
              <a:lnSpc>
                <a:spcPct val="115000"/>
              </a:lnSpc>
              <a:buNone/>
            </a:pPr>
            <a:r>
              <a:rPr lang="en-GB" sz="2400"/>
              <a:t>This work focuses on the </a:t>
            </a:r>
            <a:r>
              <a:rPr lang="en-GB" sz="2400">
                <a:solidFill>
                  <a:schemeClr val="accent1"/>
                </a:solidFill>
              </a:rPr>
              <a:t>L1 data-caches </a:t>
            </a:r>
            <a:r>
              <a:rPr lang="en-GB" sz="2400"/>
              <a:t>only:</a:t>
            </a:r>
          </a:p>
          <a:p>
            <a:pPr marL="914400" lvl="0" indent="-342900" rtl="0">
              <a:lnSpc>
                <a:spcPct val="115000"/>
              </a:lnSpc>
              <a:buClr>
                <a:schemeClr val="dk1"/>
              </a:buClr>
              <a:buSzPct val="166666"/>
              <a:buFont typeface="Arial"/>
              <a:buChar char="•"/>
            </a:pPr>
            <a:r>
              <a:rPr lang="en-GB" sz="1800"/>
              <a:t>Finding the order of requests to the L1 is the main challenge</a:t>
            </a:r>
          </a:p>
          <a:p>
            <a:pPr marL="914400" lvl="0" indent="-342900" rtl="0">
              <a:lnSpc>
                <a:spcPct val="115000"/>
              </a:lnSpc>
              <a:buClr>
                <a:schemeClr val="dk1"/>
              </a:buClr>
              <a:buSzPct val="166666"/>
              <a:buFont typeface="Arial"/>
              <a:buChar char="•"/>
            </a:pPr>
            <a:r>
              <a:rPr lang="en-GB" sz="1800"/>
              <a:t>Existing multi-core CPU models can be re-used to get a L2 model</a:t>
            </a:r>
          </a:p>
          <a:p>
            <a:pPr lvl="0" rtl="0">
              <a:lnSpc>
                <a:spcPct val="115000"/>
              </a:lnSpc>
              <a:buNone/>
            </a:pPr>
            <a:r>
              <a:rPr lang="en-GB" sz="2400"/>
              <a:t>Modelling NVIDIA GPUs: L1 caches only reads</a:t>
            </a:r>
          </a:p>
        </p:txBody>
      </p:sp>
      <p:sp>
        <p:nvSpPr>
          <p:cNvPr id="45" name="Shape 45"/>
          <p:cNvSpPr txBox="1"/>
          <p:nvPr/>
        </p:nvSpPr>
        <p:spPr>
          <a:xfrm>
            <a:off x="457200" y="1039305"/>
            <a:ext cx="8229600" cy="2475899"/>
          </a:xfrm>
          <a:prstGeom prst="rect">
            <a:avLst/>
          </a:prstGeom>
        </p:spPr>
        <p:txBody>
          <a:bodyPr lIns="91425" tIns="91425" rIns="91425" bIns="91425" anchor="t" anchorCtr="0">
            <a:noAutofit/>
          </a:bodyPr>
          <a:lstStyle/>
          <a:p>
            <a:pPr lvl="0" rtl="0">
              <a:lnSpc>
                <a:spcPct val="115000"/>
              </a:lnSpc>
              <a:spcBef>
                <a:spcPts val="600"/>
              </a:spcBef>
              <a:buNone/>
            </a:pPr>
            <a:r>
              <a:rPr lang="en-GB" sz="2400" dirty="0">
                <a:solidFill>
                  <a:schemeClr val="dk1"/>
                </a:solidFill>
              </a:rPr>
              <a:t>Isn’t the GPU hiding memory latency through parallelism? Why bother with caches at all?</a:t>
            </a:r>
          </a:p>
          <a:p>
            <a:pPr marL="914400" lvl="0" indent="-342900" rtl="0">
              <a:lnSpc>
                <a:spcPct val="115000"/>
              </a:lnSpc>
              <a:spcBef>
                <a:spcPts val="600"/>
              </a:spcBef>
              <a:buClr>
                <a:schemeClr val="dk1"/>
              </a:buClr>
              <a:buSzPct val="100000"/>
              <a:buFont typeface="Arial"/>
              <a:buChar char="●"/>
            </a:pPr>
            <a:r>
              <a:rPr lang="en-GB" sz="1800" dirty="0">
                <a:solidFill>
                  <a:schemeClr val="dk1"/>
                </a:solidFill>
              </a:rPr>
              <a:t>Lots of GPU programs are </a:t>
            </a:r>
            <a:r>
              <a:rPr lang="en-GB" sz="1800" dirty="0">
                <a:solidFill>
                  <a:schemeClr val="accent2"/>
                </a:solidFill>
              </a:rPr>
              <a:t>memory bandwidth </a:t>
            </a:r>
            <a:r>
              <a:rPr lang="en-GB" sz="1800" dirty="0" smtClean="0">
                <a:solidFill>
                  <a:schemeClr val="accent2"/>
                </a:solidFill>
              </a:rPr>
              <a:t>bound </a:t>
            </a:r>
            <a:r>
              <a:rPr lang="en-GB" sz="1800" dirty="0" smtClean="0">
                <a:solidFill>
                  <a:schemeClr val="dk1"/>
                </a:solidFill>
              </a:rPr>
              <a:t>(</a:t>
            </a:r>
            <a:r>
              <a:rPr lang="en-GB" sz="1800" dirty="0">
                <a:solidFill>
                  <a:schemeClr val="dk1"/>
                </a:solidFill>
              </a:rPr>
              <a:t>e.g. 18 out 31 for Parboil)</a:t>
            </a:r>
          </a:p>
          <a:p>
            <a:pPr marL="914400" lvl="0" indent="-342900" rtl="0">
              <a:lnSpc>
                <a:spcPct val="115000"/>
              </a:lnSpc>
              <a:spcBef>
                <a:spcPts val="600"/>
              </a:spcBef>
              <a:buClr>
                <a:schemeClr val="dk1"/>
              </a:buClr>
              <a:buSzPct val="100000"/>
              <a:buFont typeface="Arial"/>
              <a:buChar char="●"/>
            </a:pPr>
            <a:r>
              <a:rPr lang="en-GB" sz="1800" dirty="0">
                <a:solidFill>
                  <a:schemeClr val="dk1"/>
                </a:solidFill>
              </a:rPr>
              <a:t>25% hits in the cache       25% ‘extra’ off-chip memory bandwidth</a:t>
            </a:r>
            <a:br>
              <a:rPr lang="en-GB" sz="1800" dirty="0">
                <a:solidFill>
                  <a:schemeClr val="dk1"/>
                </a:solidFill>
              </a:rPr>
            </a:br>
            <a:r>
              <a:rPr lang="en-GB" sz="1800" dirty="0">
                <a:solidFill>
                  <a:schemeClr val="dk1"/>
                </a:solidFill>
              </a:rPr>
              <a:t>     up to 25% improved performance</a:t>
            </a:r>
          </a:p>
        </p:txBody>
      </p:sp>
      <p:pic>
        <p:nvPicPr>
          <p:cNvPr id="46" name="Shape 46"/>
          <p:cNvPicPr preferRelativeResize="0"/>
          <p:nvPr/>
        </p:nvPicPr>
        <p:blipFill>
          <a:blip r:embed="rId3"/>
          <a:stretch>
            <a:fillRect/>
          </a:stretch>
        </p:blipFill>
        <p:spPr>
          <a:xfrm>
            <a:off x="1097637" y="3594925"/>
            <a:ext cx="6353175" cy="2781300"/>
          </a:xfrm>
          <a:prstGeom prst="rect">
            <a:avLst/>
          </a:prstGeom>
          <a:noFill/>
          <a:ln>
            <a:noFill/>
          </a:ln>
        </p:spPr>
      </p:pic>
      <p:cxnSp>
        <p:nvCxnSpPr>
          <p:cNvPr id="47" name="Shape 47"/>
          <p:cNvCxnSpPr/>
          <p:nvPr/>
        </p:nvCxnSpPr>
        <p:spPr>
          <a:xfrm>
            <a:off x="3756400" y="2906324"/>
            <a:ext cx="287100" cy="0"/>
          </a:xfrm>
          <a:prstGeom prst="straightConnector1">
            <a:avLst/>
          </a:prstGeom>
          <a:noFill/>
          <a:ln w="28575" cap="flat">
            <a:solidFill>
              <a:schemeClr val="dk2"/>
            </a:solidFill>
            <a:prstDash val="solid"/>
            <a:round/>
            <a:headEnd type="none" w="lg" len="lg"/>
            <a:tailEnd type="triangle" w="lg" len="lg"/>
          </a:ln>
        </p:spPr>
      </p:cxnSp>
      <p:cxnSp>
        <p:nvCxnSpPr>
          <p:cNvPr id="48" name="Shape 48"/>
          <p:cNvCxnSpPr/>
          <p:nvPr/>
        </p:nvCxnSpPr>
        <p:spPr>
          <a:xfrm>
            <a:off x="1438987" y="3216487"/>
            <a:ext cx="287100" cy="0"/>
          </a:xfrm>
          <a:prstGeom prst="straightConnector1">
            <a:avLst/>
          </a:prstGeom>
          <a:noFill/>
          <a:ln w="28575"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Experimental set-up</a:t>
            </a:r>
          </a:p>
        </p:txBody>
      </p:sp>
      <p:sp>
        <p:nvSpPr>
          <p:cNvPr id="300" name="Shape 300"/>
          <p:cNvSpPr txBox="1">
            <a:spLocks noGrp="1"/>
          </p:cNvSpPr>
          <p:nvPr>
            <p:ph type="body" idx="1"/>
          </p:nvPr>
        </p:nvSpPr>
        <p:spPr>
          <a:xfrm>
            <a:off x="457200" y="1345850"/>
            <a:ext cx="8352900" cy="4850399"/>
          </a:xfrm>
          <a:prstGeom prst="rect">
            <a:avLst/>
          </a:prstGeom>
          <a:ln>
            <a:noFill/>
          </a:ln>
        </p:spPr>
        <p:txBody>
          <a:bodyPr lIns="91425" tIns="91425" rIns="91425" bIns="91425" anchor="t" anchorCtr="0">
            <a:noAutofit/>
          </a:bodyPr>
          <a:lstStyle/>
          <a:p>
            <a:pPr marL="0" lvl="0" indent="0" rtl="0">
              <a:lnSpc>
                <a:spcPct val="115000"/>
              </a:lnSpc>
              <a:buNone/>
            </a:pPr>
            <a:r>
              <a:rPr lang="en-GB" sz="2400" dirty="0">
                <a:solidFill>
                  <a:schemeClr val="accent1"/>
                </a:solidFill>
              </a:rPr>
              <a:t>Two</a:t>
            </a:r>
            <a:r>
              <a:rPr lang="en-GB" sz="2400" dirty="0"/>
              <a:t> entire CUDA </a:t>
            </a:r>
            <a:r>
              <a:rPr lang="en-GB" sz="2400" dirty="0">
                <a:solidFill>
                  <a:schemeClr val="accent1"/>
                </a:solidFill>
              </a:rPr>
              <a:t>benchmark suites</a:t>
            </a:r>
            <a:r>
              <a:rPr lang="en-GB" sz="2400" dirty="0"/>
              <a:t>:</a:t>
            </a:r>
          </a:p>
          <a:p>
            <a:pPr marL="457200" lvl="0" indent="-342900" rtl="0">
              <a:lnSpc>
                <a:spcPct val="115000"/>
              </a:lnSpc>
              <a:buClr>
                <a:schemeClr val="dk1"/>
              </a:buClr>
              <a:buSzPct val="166666"/>
              <a:buFont typeface="Arial"/>
              <a:buChar char="•"/>
            </a:pPr>
            <a:r>
              <a:rPr lang="en-GB" sz="1800" dirty="0"/>
              <a:t>Parboil</a:t>
            </a:r>
          </a:p>
          <a:p>
            <a:pPr marL="457200" lvl="0" indent="-342900" rtl="0">
              <a:lnSpc>
                <a:spcPct val="115000"/>
              </a:lnSpc>
              <a:buClr>
                <a:schemeClr val="dk1"/>
              </a:buClr>
              <a:buSzPct val="166666"/>
              <a:buFont typeface="Arial"/>
              <a:buChar char="•"/>
            </a:pPr>
            <a:r>
              <a:rPr lang="en-GB" sz="1800" dirty="0" err="1"/>
              <a:t>PolyBench</a:t>
            </a:r>
            <a:r>
              <a:rPr lang="en-GB" sz="1800" dirty="0"/>
              <a:t>/GPU</a:t>
            </a:r>
          </a:p>
          <a:p>
            <a:pPr lvl="0" rtl="0">
              <a:lnSpc>
                <a:spcPct val="115000"/>
              </a:lnSpc>
              <a:buClr>
                <a:srgbClr val="000000"/>
              </a:buClr>
              <a:buSzPct val="45833"/>
              <a:buNone/>
            </a:pPr>
            <a:r>
              <a:rPr lang="en-GB" sz="2400" dirty="0"/>
              <a:t>NVIDIA </a:t>
            </a:r>
            <a:r>
              <a:rPr lang="en-GB" sz="2400" dirty="0" err="1"/>
              <a:t>GeForce</a:t>
            </a:r>
            <a:r>
              <a:rPr lang="en-GB" sz="2400" dirty="0"/>
              <a:t> GTX470 GPU with </a:t>
            </a:r>
            <a:r>
              <a:rPr lang="en-GB" sz="2400" dirty="0">
                <a:solidFill>
                  <a:schemeClr val="accent1"/>
                </a:solidFill>
              </a:rPr>
              <a:t>two configurations</a:t>
            </a:r>
            <a:r>
              <a:rPr lang="en-GB" sz="2400" dirty="0"/>
              <a:t>:</a:t>
            </a:r>
          </a:p>
          <a:p>
            <a:pPr marL="457200" lvl="0" indent="-342900" rtl="0">
              <a:lnSpc>
                <a:spcPct val="115000"/>
              </a:lnSpc>
              <a:buClr>
                <a:schemeClr val="dk1"/>
              </a:buClr>
              <a:buSzPct val="166666"/>
              <a:buFont typeface="Arial"/>
              <a:buChar char="•"/>
            </a:pPr>
            <a:r>
              <a:rPr lang="en-GB" sz="1800" dirty="0"/>
              <a:t>16KB L1 caches (results in presentation)</a:t>
            </a:r>
          </a:p>
          <a:p>
            <a:pPr marL="457200" lvl="0" indent="-342900" rtl="0">
              <a:lnSpc>
                <a:spcPct val="115000"/>
              </a:lnSpc>
              <a:buClr>
                <a:schemeClr val="dk1"/>
              </a:buClr>
              <a:buSzPct val="166666"/>
              <a:buFont typeface="Arial"/>
              <a:buChar char="•"/>
            </a:pPr>
            <a:r>
              <a:rPr lang="en-GB" sz="1800" dirty="0"/>
              <a:t>48KB L1 caches</a:t>
            </a:r>
          </a:p>
          <a:p>
            <a:endParaRPr dirty="0"/>
          </a:p>
        </p:txBody>
      </p:sp>
      <p:sp>
        <p:nvSpPr>
          <p:cNvPr id="301" name="Shape 301"/>
          <p:cNvSpPr txBox="1"/>
          <p:nvPr/>
        </p:nvSpPr>
        <p:spPr>
          <a:xfrm>
            <a:off x="457200" y="3837352"/>
            <a:ext cx="8352900" cy="2760000"/>
          </a:xfrm>
          <a:prstGeom prst="rect">
            <a:avLst/>
          </a:prstGeom>
        </p:spPr>
        <p:txBody>
          <a:bodyPr lIns="91425" tIns="91425" rIns="91425" bIns="91425" anchor="ctr" anchorCtr="0">
            <a:noAutofit/>
          </a:bodyPr>
          <a:lstStyle/>
          <a:p>
            <a:pPr lvl="0" rtl="0">
              <a:lnSpc>
                <a:spcPct val="115000"/>
              </a:lnSpc>
              <a:spcBef>
                <a:spcPts val="600"/>
              </a:spcBef>
              <a:buNone/>
            </a:pPr>
            <a:r>
              <a:rPr lang="en-GB" sz="2400" dirty="0">
                <a:solidFill>
                  <a:schemeClr val="dk1"/>
                </a:solidFill>
              </a:rPr>
              <a:t>Four types of misses identified:</a:t>
            </a:r>
          </a:p>
          <a:p>
            <a:pPr marL="457200" lvl="0" indent="-342900" rtl="0">
              <a:lnSpc>
                <a:spcPct val="115000"/>
              </a:lnSpc>
              <a:spcBef>
                <a:spcPts val="600"/>
              </a:spcBef>
              <a:buClr>
                <a:schemeClr val="dk1"/>
              </a:buClr>
              <a:buSzPct val="166666"/>
              <a:buFont typeface="Arial"/>
              <a:buChar char="•"/>
            </a:pPr>
            <a:r>
              <a:rPr lang="en-GB" sz="1800" dirty="0">
                <a:solidFill>
                  <a:schemeClr val="accent4"/>
                </a:solidFill>
              </a:rPr>
              <a:t>Compulsory</a:t>
            </a:r>
            <a:r>
              <a:rPr lang="en-GB" sz="1800" dirty="0">
                <a:solidFill>
                  <a:schemeClr val="dk1"/>
                </a:solidFill>
              </a:rPr>
              <a:t> (cold misses)</a:t>
            </a:r>
          </a:p>
          <a:p>
            <a:pPr marL="457200" lvl="0" indent="-342900" rtl="0">
              <a:lnSpc>
                <a:spcPct val="115000"/>
              </a:lnSpc>
              <a:spcBef>
                <a:spcPts val="600"/>
              </a:spcBef>
              <a:buClr>
                <a:schemeClr val="dk1"/>
              </a:buClr>
              <a:buSzPct val="166666"/>
              <a:buFont typeface="Arial"/>
              <a:buChar char="•"/>
            </a:pPr>
            <a:r>
              <a:rPr lang="en-GB" sz="1800" dirty="0">
                <a:solidFill>
                  <a:srgbClr val="CC0000"/>
                </a:solidFill>
              </a:rPr>
              <a:t>Capacity</a:t>
            </a:r>
            <a:r>
              <a:rPr lang="en-GB" sz="1800" dirty="0">
                <a:solidFill>
                  <a:schemeClr val="dk1"/>
                </a:solidFill>
              </a:rPr>
              <a:t> (cache size not finite)</a:t>
            </a:r>
          </a:p>
          <a:p>
            <a:pPr marL="457200" lvl="0" indent="-342900" rtl="0">
              <a:lnSpc>
                <a:spcPct val="115000"/>
              </a:lnSpc>
              <a:spcBef>
                <a:spcPts val="600"/>
              </a:spcBef>
              <a:buClr>
                <a:schemeClr val="dk1"/>
              </a:buClr>
              <a:buSzPct val="166666"/>
              <a:buFont typeface="Arial"/>
              <a:buChar char="•"/>
            </a:pPr>
            <a:r>
              <a:rPr lang="en-GB" sz="1800" dirty="0">
                <a:solidFill>
                  <a:schemeClr val="accent5"/>
                </a:solidFill>
              </a:rPr>
              <a:t>Associativity</a:t>
            </a:r>
            <a:r>
              <a:rPr lang="en-GB" sz="1800" dirty="0">
                <a:solidFill>
                  <a:schemeClr val="dk1"/>
                </a:solidFill>
              </a:rPr>
              <a:t> (set conflicts)</a:t>
            </a:r>
          </a:p>
          <a:p>
            <a:pPr marL="457200" lvl="0" indent="-342900" rtl="0">
              <a:lnSpc>
                <a:spcPct val="115000"/>
              </a:lnSpc>
              <a:spcBef>
                <a:spcPts val="600"/>
              </a:spcBef>
              <a:buClr>
                <a:schemeClr val="dk1"/>
              </a:buClr>
              <a:buSzPct val="166666"/>
              <a:buFont typeface="Arial"/>
              <a:buChar char="•"/>
            </a:pPr>
            <a:r>
              <a:rPr lang="en-GB" sz="1800" dirty="0">
                <a:solidFill>
                  <a:srgbClr val="999999"/>
                </a:solidFill>
              </a:rPr>
              <a:t>Latency</a:t>
            </a:r>
            <a:r>
              <a:rPr lang="en-GB" sz="1800" dirty="0">
                <a:solidFill>
                  <a:schemeClr val="dk1"/>
                </a:solidFill>
              </a:rPr>
              <a:t> (outstanding requests)</a:t>
            </a:r>
          </a:p>
          <a:p>
            <a:pPr lvl="0" rtl="0">
              <a:lnSpc>
                <a:spcPct val="115000"/>
              </a:lnSpc>
              <a:spcBef>
                <a:spcPts val="600"/>
              </a:spcBef>
              <a:buNone/>
            </a:pPr>
            <a:r>
              <a:rPr lang="en-GB" sz="2400" dirty="0">
                <a:solidFill>
                  <a:schemeClr val="dk1"/>
                </a:solidFill>
              </a:rPr>
              <a:t>Compared against hardware counters using the </a:t>
            </a:r>
            <a:r>
              <a:rPr lang="en-GB" sz="2400" dirty="0">
                <a:solidFill>
                  <a:schemeClr val="accent3"/>
                </a:solidFill>
              </a:rPr>
              <a:t>profiler</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5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Verification results: example</a:t>
            </a:r>
          </a:p>
        </p:txBody>
      </p:sp>
      <p:sp>
        <p:nvSpPr>
          <p:cNvPr id="308" name="Shape 308"/>
          <p:cNvSpPr txBox="1">
            <a:spLocks noGrp="1"/>
          </p:cNvSpPr>
          <p:nvPr>
            <p:ph type="body" idx="1"/>
          </p:nvPr>
        </p:nvSpPr>
        <p:spPr>
          <a:xfrm>
            <a:off x="457200" y="1345850"/>
            <a:ext cx="8352900" cy="4892400"/>
          </a:xfrm>
          <a:prstGeom prst="rect">
            <a:avLst/>
          </a:prstGeom>
          <a:ln>
            <a:noFill/>
          </a:ln>
        </p:spPr>
        <p:txBody>
          <a:bodyPr lIns="91425" tIns="91425" rIns="91425" bIns="91425" anchor="t" anchorCtr="0">
            <a:noAutofit/>
          </a:bodyPr>
          <a:lstStyle/>
          <a:p>
            <a:pPr lvl="0" rtl="0">
              <a:lnSpc>
                <a:spcPct val="115000"/>
              </a:lnSpc>
              <a:buNone/>
            </a:pPr>
            <a:r>
              <a:rPr lang="en-GB" sz="2400"/>
              <a:t>Compared with hardware counters using the </a:t>
            </a:r>
            <a:r>
              <a:rPr lang="en-GB" sz="2400">
                <a:solidFill>
                  <a:schemeClr val="accent3"/>
                </a:solidFill>
              </a:rPr>
              <a:t>profiler </a:t>
            </a:r>
            <a:r>
              <a:rPr lang="en-GB" sz="2400">
                <a:solidFill>
                  <a:srgbClr val="000000"/>
                </a:solidFill>
              </a:rPr>
              <a:t>(right)</a:t>
            </a:r>
          </a:p>
          <a:p>
            <a:pPr lvl="0" rtl="0">
              <a:lnSpc>
                <a:spcPct val="115000"/>
              </a:lnSpc>
              <a:buNone/>
            </a:pPr>
            <a:r>
              <a:rPr lang="en-GB" sz="2400">
                <a:solidFill>
                  <a:srgbClr val="000000"/>
                </a:solidFill>
              </a:rPr>
              <a:t>Four types of misses </a:t>
            </a:r>
            <a:r>
              <a:rPr lang="en-GB" sz="2400"/>
              <a:t>modelled (left):</a:t>
            </a:r>
          </a:p>
          <a:p>
            <a:pPr marL="457200" lvl="0" indent="-342900" rtl="0">
              <a:lnSpc>
                <a:spcPct val="115000"/>
              </a:lnSpc>
              <a:buClr>
                <a:schemeClr val="dk1"/>
              </a:buClr>
              <a:buSzPct val="166666"/>
              <a:buFont typeface="Arial"/>
              <a:buChar char="•"/>
            </a:pPr>
            <a:r>
              <a:rPr lang="en-GB" sz="1800">
                <a:solidFill>
                  <a:schemeClr val="accent4"/>
                </a:solidFill>
              </a:rPr>
              <a:t>Compulsory</a:t>
            </a:r>
            <a:r>
              <a:rPr lang="en-GB" sz="1800"/>
              <a:t> (cold misses)</a:t>
            </a:r>
          </a:p>
          <a:p>
            <a:pPr marL="457200" lvl="0" indent="-342900" rtl="0">
              <a:lnSpc>
                <a:spcPct val="115000"/>
              </a:lnSpc>
              <a:buClr>
                <a:schemeClr val="dk1"/>
              </a:buClr>
              <a:buSzPct val="166666"/>
              <a:buFont typeface="Arial"/>
              <a:buChar char="•"/>
            </a:pPr>
            <a:r>
              <a:rPr lang="en-GB" sz="1800">
                <a:solidFill>
                  <a:srgbClr val="CC0000"/>
                </a:solidFill>
              </a:rPr>
              <a:t>Capacity</a:t>
            </a:r>
            <a:r>
              <a:rPr lang="en-GB" sz="1800"/>
              <a:t> (cache size not finite)</a:t>
            </a:r>
          </a:p>
          <a:p>
            <a:pPr marL="457200" lvl="0" indent="-342900" rtl="0">
              <a:lnSpc>
                <a:spcPct val="115000"/>
              </a:lnSpc>
              <a:buClr>
                <a:schemeClr val="dk1"/>
              </a:buClr>
              <a:buSzPct val="166666"/>
              <a:buFont typeface="Arial"/>
              <a:buChar char="•"/>
            </a:pPr>
            <a:r>
              <a:rPr lang="en-GB" sz="1800">
                <a:solidFill>
                  <a:schemeClr val="accent5"/>
                </a:solidFill>
              </a:rPr>
              <a:t>Associativity</a:t>
            </a:r>
            <a:r>
              <a:rPr lang="en-GB" sz="1800"/>
              <a:t> (set conflicts)</a:t>
            </a:r>
          </a:p>
          <a:p>
            <a:pPr marL="457200" lvl="0" indent="-342900" rtl="0">
              <a:lnSpc>
                <a:spcPct val="115000"/>
              </a:lnSpc>
              <a:buClr>
                <a:schemeClr val="dk1"/>
              </a:buClr>
              <a:buSzPct val="166666"/>
              <a:buFont typeface="Arial"/>
              <a:buChar char="•"/>
            </a:pPr>
            <a:r>
              <a:rPr lang="en-GB" sz="1800">
                <a:solidFill>
                  <a:srgbClr val="999999"/>
                </a:solidFill>
              </a:rPr>
              <a:t>Latency</a:t>
            </a:r>
            <a:r>
              <a:rPr lang="en-GB" sz="1800"/>
              <a:t> (outstanding requests)</a:t>
            </a:r>
          </a:p>
        </p:txBody>
      </p:sp>
      <p:pic>
        <p:nvPicPr>
          <p:cNvPr id="309" name="Shape 309"/>
          <p:cNvPicPr preferRelativeResize="0"/>
          <p:nvPr/>
        </p:nvPicPr>
        <p:blipFill>
          <a:blip r:embed="rId3"/>
          <a:stretch>
            <a:fillRect/>
          </a:stretch>
        </p:blipFill>
        <p:spPr>
          <a:xfrm>
            <a:off x="6446012" y="3019125"/>
            <a:ext cx="1171575" cy="3143250"/>
          </a:xfrm>
          <a:prstGeom prst="rect">
            <a:avLst/>
          </a:prstGeom>
          <a:noFill/>
          <a:ln>
            <a:noFill/>
          </a:ln>
        </p:spPr>
      </p:pic>
      <p:sp>
        <p:nvSpPr>
          <p:cNvPr id="310" name="Shape 310"/>
          <p:cNvSpPr/>
          <p:nvPr/>
        </p:nvSpPr>
        <p:spPr>
          <a:xfrm>
            <a:off x="3900750" y="2591125"/>
            <a:ext cx="2408050" cy="2985400"/>
          </a:xfrm>
          <a:custGeom>
            <a:avLst/>
            <a:gdLst/>
            <a:ahLst/>
            <a:cxnLst/>
            <a:rect l="0" t="0" r="0" b="0"/>
            <a:pathLst>
              <a:path w="96322" h="119416" extrusionOk="0">
                <a:moveTo>
                  <a:pt x="0" y="0"/>
                </a:moveTo>
                <a:cubicBezTo>
                  <a:pt x="18244" y="1302"/>
                  <a:pt x="44207" y="-25"/>
                  <a:pt x="52386" y="16335"/>
                </a:cubicBezTo>
                <a:cubicBezTo>
                  <a:pt x="55975" y="23515"/>
                  <a:pt x="55757" y="32045"/>
                  <a:pt x="56892" y="39993"/>
                </a:cubicBezTo>
                <a:cubicBezTo>
                  <a:pt x="59720" y="59801"/>
                  <a:pt x="59166" y="80079"/>
                  <a:pt x="63088" y="99701"/>
                </a:cubicBezTo>
                <a:cubicBezTo>
                  <a:pt x="65612" y="112331"/>
                  <a:pt x="83441" y="119416"/>
                  <a:pt x="96322" y="119416"/>
                </a:cubicBezTo>
              </a:path>
            </a:pathLst>
          </a:custGeom>
          <a:noFill/>
          <a:ln w="28575" cap="flat">
            <a:solidFill>
              <a:schemeClr val="accent4"/>
            </a:solidFill>
            <a:prstDash val="solid"/>
            <a:round/>
            <a:headEnd type="none" w="lg" len="lg"/>
            <a:tailEnd type="triangle" w="lg" len="lg"/>
          </a:ln>
        </p:spPr>
      </p:sp>
      <p:sp>
        <p:nvSpPr>
          <p:cNvPr id="311" name="Shape 311"/>
          <p:cNvSpPr/>
          <p:nvPr/>
        </p:nvSpPr>
        <p:spPr>
          <a:xfrm>
            <a:off x="4309125" y="2943175"/>
            <a:ext cx="1999675" cy="1365950"/>
          </a:xfrm>
          <a:custGeom>
            <a:avLst/>
            <a:gdLst/>
            <a:ahLst/>
            <a:cxnLst/>
            <a:rect l="0" t="0" r="0" b="0"/>
            <a:pathLst>
              <a:path w="79987" h="54638" extrusionOk="0">
                <a:moveTo>
                  <a:pt x="0" y="0"/>
                </a:moveTo>
                <a:cubicBezTo>
                  <a:pt x="13946" y="1548"/>
                  <a:pt x="14060" y="24689"/>
                  <a:pt x="17462" y="38303"/>
                </a:cubicBezTo>
                <a:cubicBezTo>
                  <a:pt x="18436" y="42201"/>
                  <a:pt x="22274" y="44741"/>
                  <a:pt x="24785" y="47879"/>
                </a:cubicBezTo>
                <a:cubicBezTo>
                  <a:pt x="28684" y="52752"/>
                  <a:pt x="36590" y="52428"/>
                  <a:pt x="42810" y="52948"/>
                </a:cubicBezTo>
                <a:cubicBezTo>
                  <a:pt x="55172" y="53979"/>
                  <a:pt x="67581" y="54638"/>
                  <a:pt x="79987" y="54638"/>
                </a:cubicBezTo>
              </a:path>
            </a:pathLst>
          </a:custGeom>
          <a:noFill/>
          <a:ln w="28575" cap="flat">
            <a:solidFill>
              <a:srgbClr val="CC0000"/>
            </a:solidFill>
            <a:prstDash val="solid"/>
            <a:round/>
            <a:headEnd type="none" w="lg" len="lg"/>
            <a:tailEnd type="triangle" w="lg" len="lg"/>
          </a:ln>
        </p:spPr>
      </p:sp>
      <p:sp>
        <p:nvSpPr>
          <p:cNvPr id="312" name="Shape 312"/>
          <p:cNvSpPr/>
          <p:nvPr/>
        </p:nvSpPr>
        <p:spPr>
          <a:xfrm>
            <a:off x="4238710" y="3540400"/>
            <a:ext cx="1957425" cy="56325"/>
          </a:xfrm>
          <a:custGeom>
            <a:avLst/>
            <a:gdLst/>
            <a:ahLst/>
            <a:cxnLst/>
            <a:rect l="0" t="0" r="0" b="0"/>
            <a:pathLst>
              <a:path w="78297" h="2253" extrusionOk="0">
                <a:moveTo>
                  <a:pt x="0" y="2253"/>
                </a:moveTo>
                <a:cubicBezTo>
                  <a:pt x="26109" y="2253"/>
                  <a:pt x="52187" y="0"/>
                  <a:pt x="78297" y="0"/>
                </a:cubicBezTo>
              </a:path>
            </a:pathLst>
          </a:custGeom>
          <a:noFill/>
          <a:ln w="28575" cap="flat">
            <a:solidFill>
              <a:srgbClr val="999999"/>
            </a:solidFill>
            <a:prstDash val="solid"/>
            <a:round/>
            <a:headEnd type="none" w="lg" len="lg"/>
            <a:tailEnd type="triangle" w="lg" len="lg"/>
          </a:ln>
        </p:spPr>
      </p:sp>
      <p:sp>
        <p:nvSpPr>
          <p:cNvPr id="313" name="Shape 313"/>
          <p:cNvSpPr txBox="1"/>
          <p:nvPr/>
        </p:nvSpPr>
        <p:spPr>
          <a:xfrm>
            <a:off x="6500150" y="6009975"/>
            <a:ext cx="1041299" cy="547200"/>
          </a:xfrm>
          <a:prstGeom prst="rect">
            <a:avLst/>
          </a:prstGeom>
        </p:spPr>
        <p:txBody>
          <a:bodyPr lIns="91425" tIns="91425" rIns="91425" bIns="91425" anchor="t" anchorCtr="0">
            <a:noAutofit/>
          </a:bodyPr>
          <a:lstStyle/>
          <a:p>
            <a:pPr lvl="0" algn="ctr" rtl="0">
              <a:buNone/>
            </a:pPr>
            <a:r>
              <a:rPr lang="en-GB"/>
              <a:t>example</a:t>
            </a:r>
          </a:p>
          <a:p>
            <a:pPr algn="ctr">
              <a:buNone/>
            </a:pPr>
            <a:r>
              <a:rPr lang="en-GB"/>
              <a:t>kernel</a:t>
            </a:r>
          </a:p>
        </p:txBody>
      </p:sp>
      <p:sp>
        <p:nvSpPr>
          <p:cNvPr id="314" name="Shape 314"/>
          <p:cNvSpPr/>
          <p:nvPr/>
        </p:nvSpPr>
        <p:spPr>
          <a:xfrm>
            <a:off x="3816250" y="3280803"/>
            <a:ext cx="649075" cy="873425"/>
          </a:xfrm>
          <a:custGeom>
            <a:avLst/>
            <a:gdLst/>
            <a:ahLst/>
            <a:cxnLst/>
            <a:rect l="0" t="0" r="0" b="0"/>
            <a:pathLst>
              <a:path w="25963" h="34937" extrusionOk="0">
                <a:moveTo>
                  <a:pt x="0" y="14"/>
                </a:moveTo>
                <a:cubicBezTo>
                  <a:pt x="8434" y="14"/>
                  <a:pt x="20448" y="-207"/>
                  <a:pt x="24222" y="7336"/>
                </a:cubicBezTo>
                <a:cubicBezTo>
                  <a:pt x="28392" y="15673"/>
                  <a:pt x="23889" y="26601"/>
                  <a:pt x="19715" y="34937"/>
                </a:cubicBezTo>
              </a:path>
            </a:pathLst>
          </a:custGeom>
          <a:noFill/>
          <a:ln w="28575" cap="flat">
            <a:solidFill>
              <a:schemeClr val="accent5"/>
            </a:solidFill>
            <a:prstDash val="solid"/>
            <a:round/>
            <a:headEnd type="none" w="lg" len="lg"/>
            <a:tailEnd type="triangle" w="lg" len="lg"/>
          </a:ln>
        </p:spPr>
      </p:sp>
      <p:sp>
        <p:nvSpPr>
          <p:cNvPr id="315" name="Shape 315"/>
          <p:cNvSpPr txBox="1"/>
          <p:nvPr/>
        </p:nvSpPr>
        <p:spPr>
          <a:xfrm>
            <a:off x="3620125" y="4154225"/>
            <a:ext cx="1171500" cy="816900"/>
          </a:xfrm>
          <a:prstGeom prst="rect">
            <a:avLst/>
          </a:prstGeom>
        </p:spPr>
        <p:txBody>
          <a:bodyPr lIns="91425" tIns="91425" rIns="91425" bIns="91425" anchor="t" anchorCtr="0">
            <a:noAutofit/>
          </a:bodyPr>
          <a:lstStyle/>
          <a:p>
            <a:pPr lvl="0" algn="ctr" rtl="0">
              <a:buNone/>
            </a:pPr>
            <a:r>
              <a:rPr lang="en-GB">
                <a:solidFill>
                  <a:schemeClr val="accent5"/>
                </a:solidFill>
              </a:rPr>
              <a:t>none</a:t>
            </a:r>
          </a:p>
          <a:p>
            <a:pPr lvl="0" algn="ctr" rtl="0">
              <a:buNone/>
            </a:pPr>
            <a:r>
              <a:rPr lang="en-GB">
                <a:solidFill>
                  <a:schemeClr val="accent5"/>
                </a:solidFill>
              </a:rPr>
              <a:t>for this kernel</a:t>
            </a:r>
          </a:p>
        </p:txBody>
      </p:sp>
      <p:sp>
        <p:nvSpPr>
          <p:cNvPr id="316" name="Shape 316"/>
          <p:cNvSpPr txBox="1"/>
          <p:nvPr/>
        </p:nvSpPr>
        <p:spPr>
          <a:xfrm>
            <a:off x="516425" y="4597075"/>
            <a:ext cx="5426099" cy="1781999"/>
          </a:xfrm>
          <a:prstGeom prst="rect">
            <a:avLst/>
          </a:prstGeom>
        </p:spPr>
        <p:txBody>
          <a:bodyPr lIns="91425" tIns="91425" rIns="91425" bIns="91425" anchor="t" anchorCtr="0">
            <a:noAutofit/>
          </a:bodyPr>
          <a:lstStyle/>
          <a:p>
            <a:pPr lvl="0" rtl="0">
              <a:buNone/>
            </a:pPr>
            <a:r>
              <a:rPr lang="en-GB" sz="2400"/>
              <a:t>Black number:</a:t>
            </a:r>
          </a:p>
          <a:p>
            <a:pPr marL="457200" lvl="0" indent="-342900" rtl="0">
              <a:buClr>
                <a:srgbClr val="000000"/>
              </a:buClr>
              <a:buSzPct val="100000"/>
              <a:buFont typeface="Arial"/>
              <a:buChar char="●"/>
            </a:pPr>
            <a:r>
              <a:rPr lang="en-GB" sz="1800"/>
              <a:t>53% cache misses predicted</a:t>
            </a:r>
          </a:p>
          <a:p>
            <a:pPr marL="457200" lvl="0" indent="-342900" rtl="0">
              <a:buClr>
                <a:srgbClr val="000000"/>
              </a:buClr>
              <a:buSzPct val="100000"/>
              <a:buFont typeface="Arial"/>
              <a:buChar char="●"/>
            </a:pPr>
            <a:r>
              <a:rPr lang="en-GB" sz="1800"/>
              <a:t>52% cache misses measured on hardware</a:t>
            </a:r>
          </a:p>
          <a:p>
            <a:pPr marL="457200" lvl="0" indent="-342900" rtl="0">
              <a:buClr>
                <a:srgbClr val="000000"/>
              </a:buClr>
              <a:buSzPct val="100000"/>
              <a:buFont typeface="Arial"/>
              <a:buChar char="●"/>
            </a:pPr>
            <a:r>
              <a:rPr lang="en-GB" sz="1800"/>
              <a:t>(not including latency misses:</a:t>
            </a:r>
            <a:br>
              <a:rPr lang="en-GB" sz="1800"/>
            </a:br>
            <a:r>
              <a:rPr lang="en-GB" sz="1800"/>
              <a:t>not measured by the profiler)</a:t>
            </a:r>
          </a:p>
        </p:txBody>
      </p:sp>
      <p:sp>
        <p:nvSpPr>
          <p:cNvPr id="317" name="Shape 317"/>
          <p:cNvSpPr/>
          <p:nvPr/>
        </p:nvSpPr>
        <p:spPr>
          <a:xfrm>
            <a:off x="7195975" y="2013750"/>
            <a:ext cx="1116800" cy="2379875"/>
          </a:xfrm>
          <a:custGeom>
            <a:avLst/>
            <a:gdLst/>
            <a:ahLst/>
            <a:cxnLst/>
            <a:rect l="0" t="0" r="0" b="0"/>
            <a:pathLst>
              <a:path w="44672" h="95195" extrusionOk="0">
                <a:moveTo>
                  <a:pt x="0" y="0"/>
                </a:moveTo>
                <a:cubicBezTo>
                  <a:pt x="2453" y="9819"/>
                  <a:pt x="12150" y="16370"/>
                  <a:pt x="19715" y="23095"/>
                </a:cubicBezTo>
                <a:cubicBezTo>
                  <a:pt x="30768" y="32921"/>
                  <a:pt x="41036" y="45767"/>
                  <a:pt x="43936" y="60271"/>
                </a:cubicBezTo>
                <a:cubicBezTo>
                  <a:pt x="45864" y="69917"/>
                  <a:pt x="44133" y="82042"/>
                  <a:pt x="37177" y="88999"/>
                </a:cubicBezTo>
                <a:cubicBezTo>
                  <a:pt x="34739" y="91436"/>
                  <a:pt x="31434" y="92978"/>
                  <a:pt x="28164" y="94068"/>
                </a:cubicBezTo>
                <a:cubicBezTo>
                  <a:pt x="26172" y="94731"/>
                  <a:pt x="21968" y="93095"/>
                  <a:pt x="21968" y="95195"/>
                </a:cubicBezTo>
              </a:path>
            </a:pathLst>
          </a:custGeom>
          <a:noFill/>
          <a:ln w="28575" cap="flat">
            <a:solidFill>
              <a:schemeClr val="dk2"/>
            </a:solidFill>
            <a:prstDash val="solid"/>
            <a:round/>
            <a:headEnd type="none" w="lg" len="lg"/>
            <a:tailEnd type="triangle" w="lg" len="lg"/>
          </a:ln>
        </p:spPr>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Verification results (1/3)</a:t>
            </a:r>
          </a:p>
        </p:txBody>
      </p:sp>
      <p:pic>
        <p:nvPicPr>
          <p:cNvPr id="324" name="Shape 324"/>
          <p:cNvPicPr preferRelativeResize="0"/>
          <p:nvPr/>
        </p:nvPicPr>
        <p:blipFill>
          <a:blip r:embed="rId3"/>
          <a:stretch>
            <a:fillRect/>
          </a:stretch>
        </p:blipFill>
        <p:spPr>
          <a:xfrm>
            <a:off x="163000" y="1776637"/>
            <a:ext cx="8817999" cy="3304724"/>
          </a:xfrm>
          <a:prstGeom prst="rect">
            <a:avLst/>
          </a:prstGeom>
          <a:noFill/>
          <a:ln>
            <a:noFill/>
          </a:ln>
        </p:spPr>
      </p:pic>
      <p:sp>
        <p:nvSpPr>
          <p:cNvPr id="325" name="Shape 325"/>
          <p:cNvSpPr txBox="1"/>
          <p:nvPr/>
        </p:nvSpPr>
        <p:spPr>
          <a:xfrm>
            <a:off x="957260" y="5195500"/>
            <a:ext cx="7238699" cy="671700"/>
          </a:xfrm>
          <a:prstGeom prst="rect">
            <a:avLst/>
          </a:prstGeom>
        </p:spPr>
        <p:txBody>
          <a:bodyPr lIns="91425" tIns="91425" rIns="91425" bIns="91425" anchor="ctr" anchorCtr="0">
            <a:noAutofit/>
          </a:bodyPr>
          <a:lstStyle/>
          <a:p>
            <a:pPr lvl="0" rtl="0">
              <a:buNone/>
            </a:pPr>
            <a:r>
              <a:rPr lang="en-GB" sz="1800"/>
              <a:t>Note: </a:t>
            </a:r>
            <a:r>
              <a:rPr lang="en-GB" sz="1800">
                <a:solidFill>
                  <a:schemeClr val="dk2"/>
                </a:solidFill>
              </a:rPr>
              <a:t>matching numbers</a:t>
            </a:r>
            <a:r>
              <a:rPr lang="en-GB" sz="1800"/>
              <a:t>       good accuracy of the cache model</a:t>
            </a:r>
          </a:p>
        </p:txBody>
      </p:sp>
      <p:cxnSp>
        <p:nvCxnSpPr>
          <p:cNvPr id="326" name="Shape 326"/>
          <p:cNvCxnSpPr/>
          <p:nvPr/>
        </p:nvCxnSpPr>
        <p:spPr>
          <a:xfrm>
            <a:off x="3642019" y="5559680"/>
            <a:ext cx="287100" cy="0"/>
          </a:xfrm>
          <a:prstGeom prst="straightConnector1">
            <a:avLst/>
          </a:prstGeom>
          <a:noFill/>
          <a:ln w="28575" cap="flat">
            <a:solidFill>
              <a:srgbClr val="000000"/>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Verification results (2/3)</a:t>
            </a:r>
          </a:p>
        </p:txBody>
      </p:sp>
      <p:sp>
        <p:nvSpPr>
          <p:cNvPr id="333" name="Shape 333"/>
          <p:cNvSpPr txBox="1"/>
          <p:nvPr/>
        </p:nvSpPr>
        <p:spPr>
          <a:xfrm>
            <a:off x="957260" y="5195500"/>
            <a:ext cx="7238699" cy="671700"/>
          </a:xfrm>
          <a:prstGeom prst="rect">
            <a:avLst/>
          </a:prstGeom>
        </p:spPr>
        <p:txBody>
          <a:bodyPr lIns="91425" tIns="91425" rIns="91425" bIns="91425" anchor="ctr" anchorCtr="0">
            <a:noAutofit/>
          </a:bodyPr>
          <a:lstStyle/>
          <a:p>
            <a:pPr lvl="0" rtl="0">
              <a:buNone/>
            </a:pPr>
            <a:r>
              <a:rPr lang="en-GB" sz="1800"/>
              <a:t>Note: </a:t>
            </a:r>
            <a:r>
              <a:rPr lang="en-GB" sz="1800">
                <a:solidFill>
                  <a:schemeClr val="dk2"/>
                </a:solidFill>
              </a:rPr>
              <a:t>matching numbers</a:t>
            </a:r>
            <a:r>
              <a:rPr lang="en-GB" sz="1800"/>
              <a:t>       good accuracy of the cache model</a:t>
            </a:r>
          </a:p>
        </p:txBody>
      </p:sp>
      <p:cxnSp>
        <p:nvCxnSpPr>
          <p:cNvPr id="334" name="Shape 334"/>
          <p:cNvCxnSpPr/>
          <p:nvPr/>
        </p:nvCxnSpPr>
        <p:spPr>
          <a:xfrm>
            <a:off x="3642019" y="5559680"/>
            <a:ext cx="287100" cy="0"/>
          </a:xfrm>
          <a:prstGeom prst="straightConnector1">
            <a:avLst/>
          </a:prstGeom>
          <a:noFill/>
          <a:ln w="28575" cap="flat">
            <a:solidFill>
              <a:srgbClr val="000000"/>
            </a:solidFill>
            <a:prstDash val="solid"/>
            <a:round/>
            <a:headEnd type="none" w="lg" len="lg"/>
            <a:tailEnd type="triangle" w="lg" len="lg"/>
          </a:ln>
        </p:spPr>
      </p:cxnSp>
      <p:pic>
        <p:nvPicPr>
          <p:cNvPr id="335" name="Shape 335"/>
          <p:cNvPicPr preferRelativeResize="0"/>
          <p:nvPr/>
        </p:nvPicPr>
        <p:blipFill>
          <a:blip r:embed="rId3"/>
          <a:stretch>
            <a:fillRect/>
          </a:stretch>
        </p:blipFill>
        <p:spPr>
          <a:xfrm>
            <a:off x="89737" y="1801475"/>
            <a:ext cx="8964523" cy="31191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Verification results (3/3)</a:t>
            </a:r>
          </a:p>
        </p:txBody>
      </p:sp>
      <p:sp>
        <p:nvSpPr>
          <p:cNvPr id="342" name="Shape 342"/>
          <p:cNvSpPr txBox="1"/>
          <p:nvPr/>
        </p:nvSpPr>
        <p:spPr>
          <a:xfrm>
            <a:off x="957260" y="5195500"/>
            <a:ext cx="7238699" cy="671700"/>
          </a:xfrm>
          <a:prstGeom prst="rect">
            <a:avLst/>
          </a:prstGeom>
        </p:spPr>
        <p:txBody>
          <a:bodyPr lIns="91425" tIns="91425" rIns="91425" bIns="91425" anchor="ctr" anchorCtr="0">
            <a:noAutofit/>
          </a:bodyPr>
          <a:lstStyle/>
          <a:p>
            <a:pPr lvl="0" rtl="0">
              <a:buNone/>
            </a:pPr>
            <a:r>
              <a:rPr lang="en-GB" sz="1800"/>
              <a:t>Note: </a:t>
            </a:r>
            <a:r>
              <a:rPr lang="en-GB" sz="1800">
                <a:solidFill>
                  <a:schemeClr val="dk2"/>
                </a:solidFill>
              </a:rPr>
              <a:t>matching numbers</a:t>
            </a:r>
            <a:r>
              <a:rPr lang="en-GB" sz="1800"/>
              <a:t>       good accuracy of the cache model</a:t>
            </a:r>
          </a:p>
        </p:txBody>
      </p:sp>
      <p:cxnSp>
        <p:nvCxnSpPr>
          <p:cNvPr id="343" name="Shape 343"/>
          <p:cNvCxnSpPr/>
          <p:nvPr/>
        </p:nvCxnSpPr>
        <p:spPr>
          <a:xfrm>
            <a:off x="3642019" y="5559680"/>
            <a:ext cx="287100" cy="0"/>
          </a:xfrm>
          <a:prstGeom prst="straightConnector1">
            <a:avLst/>
          </a:prstGeom>
          <a:noFill/>
          <a:ln w="28575" cap="flat">
            <a:solidFill>
              <a:srgbClr val="000000"/>
            </a:solidFill>
            <a:prstDash val="solid"/>
            <a:round/>
            <a:headEnd type="none" w="lg" len="lg"/>
            <a:tailEnd type="triangle" w="lg" len="lg"/>
          </a:ln>
        </p:spPr>
      </p:cxnSp>
      <p:pic>
        <p:nvPicPr>
          <p:cNvPr id="344" name="Shape 344"/>
          <p:cNvPicPr preferRelativeResize="0"/>
          <p:nvPr/>
        </p:nvPicPr>
        <p:blipFill>
          <a:blip r:embed="rId3"/>
          <a:stretch>
            <a:fillRect/>
          </a:stretch>
        </p:blipFill>
        <p:spPr>
          <a:xfrm>
            <a:off x="75575" y="2281275"/>
            <a:ext cx="8974801" cy="27728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Are these results ‘good’?</a:t>
            </a:r>
          </a:p>
        </p:txBody>
      </p:sp>
      <p:sp>
        <p:nvSpPr>
          <p:cNvPr id="351" name="Shape 351"/>
          <p:cNvSpPr txBox="1">
            <a:spLocks noGrp="1"/>
          </p:cNvSpPr>
          <p:nvPr>
            <p:ph type="body" idx="1"/>
          </p:nvPr>
        </p:nvSpPr>
        <p:spPr>
          <a:xfrm>
            <a:off x="457200" y="1052736"/>
            <a:ext cx="8352900" cy="4850399"/>
          </a:xfrm>
          <a:prstGeom prst="rect">
            <a:avLst/>
          </a:prstGeom>
          <a:ln>
            <a:noFill/>
          </a:ln>
        </p:spPr>
        <p:txBody>
          <a:bodyPr lIns="91425" tIns="91425" rIns="91425" bIns="91425" anchor="t" anchorCtr="0">
            <a:noAutofit/>
          </a:bodyPr>
          <a:lstStyle/>
          <a:p>
            <a:pPr lvl="0" rtl="0">
              <a:lnSpc>
                <a:spcPct val="115000"/>
              </a:lnSpc>
              <a:buClr>
                <a:srgbClr val="000000"/>
              </a:buClr>
              <a:buSzPct val="45833"/>
              <a:buNone/>
            </a:pPr>
            <a:r>
              <a:rPr lang="en-GB" sz="2400" dirty="0"/>
              <a:t>Compared with the GPGPU-</a:t>
            </a:r>
            <a:r>
              <a:rPr lang="en-GB" sz="2400" dirty="0" err="1"/>
              <a:t>Sim</a:t>
            </a:r>
            <a:r>
              <a:rPr lang="en-GB" sz="2400" dirty="0"/>
              <a:t> simulator</a:t>
            </a:r>
          </a:p>
          <a:p>
            <a:pPr marL="457200">
              <a:lnSpc>
                <a:spcPct val="115000"/>
              </a:lnSpc>
            </a:pPr>
            <a:r>
              <a:rPr lang="en-GB" sz="1800" dirty="0" smtClean="0"/>
              <a:t>Lower running time: from hours to minutes/seconds</a:t>
            </a:r>
          </a:p>
          <a:p>
            <a:pPr marL="457200" lvl="0" indent="-342900" rtl="0">
              <a:lnSpc>
                <a:spcPct val="115000"/>
              </a:lnSpc>
              <a:buClr>
                <a:schemeClr val="dk1"/>
              </a:buClr>
              <a:buSzPct val="166666"/>
              <a:buFont typeface="Arial"/>
              <a:buChar char="•"/>
            </a:pPr>
            <a:r>
              <a:rPr lang="en-GB" sz="1800" dirty="0" smtClean="0"/>
              <a:t>Arithmetic </a:t>
            </a:r>
            <a:r>
              <a:rPr lang="en-GB" sz="1800" dirty="0"/>
              <a:t>mean absolute error: </a:t>
            </a:r>
            <a:r>
              <a:rPr lang="en-GB" sz="1800" dirty="0">
                <a:solidFill>
                  <a:schemeClr val="accent1"/>
                </a:solidFill>
              </a:rPr>
              <a:t>6.4% (model)</a:t>
            </a:r>
            <a:r>
              <a:rPr lang="en-GB" sz="1800" dirty="0"/>
              <a:t> versus </a:t>
            </a:r>
            <a:r>
              <a:rPr lang="en-GB" sz="1800" dirty="0">
                <a:solidFill>
                  <a:schemeClr val="accent1"/>
                </a:solidFill>
              </a:rPr>
              <a:t>18.1% (simulator)</a:t>
            </a:r>
          </a:p>
          <a:p>
            <a:pPr marL="457200" lvl="0" indent="-342900" rtl="0">
              <a:lnSpc>
                <a:spcPct val="115000"/>
              </a:lnSpc>
              <a:buClr>
                <a:schemeClr val="dk1"/>
              </a:buClr>
              <a:buSzPct val="166666"/>
              <a:buFont typeface="Arial"/>
              <a:buChar char="•"/>
            </a:pPr>
            <a:r>
              <a:rPr lang="en-GB" sz="1800" dirty="0" smtClean="0"/>
              <a:t>Visualised </a:t>
            </a:r>
            <a:r>
              <a:rPr lang="en-GB" sz="1800" dirty="0"/>
              <a:t>as a histogram:</a:t>
            </a:r>
          </a:p>
          <a:p>
            <a:endParaRPr dirty="0"/>
          </a:p>
        </p:txBody>
      </p:sp>
      <p:pic>
        <p:nvPicPr>
          <p:cNvPr id="352" name="Shape 352"/>
          <p:cNvPicPr preferRelativeResize="0"/>
          <p:nvPr/>
        </p:nvPicPr>
        <p:blipFill>
          <a:blip r:embed="rId3"/>
          <a:stretch>
            <a:fillRect/>
          </a:stretch>
        </p:blipFill>
        <p:spPr>
          <a:xfrm>
            <a:off x="1046400" y="2833499"/>
            <a:ext cx="3792225" cy="3734399"/>
          </a:xfrm>
          <a:prstGeom prst="rect">
            <a:avLst/>
          </a:prstGeom>
          <a:noFill/>
          <a:ln>
            <a:noFill/>
          </a:ln>
        </p:spPr>
      </p:pic>
      <p:pic>
        <p:nvPicPr>
          <p:cNvPr id="353" name="Shape 353"/>
          <p:cNvPicPr preferRelativeResize="0"/>
          <p:nvPr/>
        </p:nvPicPr>
        <p:blipFill>
          <a:blip r:embed="rId4"/>
          <a:stretch>
            <a:fillRect/>
          </a:stretch>
        </p:blipFill>
        <p:spPr>
          <a:xfrm>
            <a:off x="7508721" y="3659175"/>
            <a:ext cx="870900" cy="2336625"/>
          </a:xfrm>
          <a:prstGeom prst="rect">
            <a:avLst/>
          </a:prstGeom>
          <a:noFill/>
          <a:ln>
            <a:noFill/>
          </a:ln>
        </p:spPr>
      </p:pic>
      <p:sp>
        <p:nvSpPr>
          <p:cNvPr id="354" name="Shape 354"/>
          <p:cNvSpPr txBox="1"/>
          <p:nvPr/>
        </p:nvSpPr>
        <p:spPr>
          <a:xfrm>
            <a:off x="7409355" y="5811583"/>
            <a:ext cx="1041299" cy="547200"/>
          </a:xfrm>
          <a:prstGeom prst="rect">
            <a:avLst/>
          </a:prstGeom>
        </p:spPr>
        <p:txBody>
          <a:bodyPr lIns="91425" tIns="91425" rIns="91425" bIns="91425" anchor="t" anchorCtr="0">
            <a:noAutofit/>
          </a:bodyPr>
          <a:lstStyle/>
          <a:p>
            <a:pPr lvl="0" algn="ctr" rtl="0">
              <a:buNone/>
            </a:pPr>
            <a:r>
              <a:rPr lang="en-GB"/>
              <a:t>example</a:t>
            </a:r>
          </a:p>
          <a:p>
            <a:pPr lvl="0" algn="ctr" rtl="0">
              <a:buNone/>
            </a:pPr>
            <a:r>
              <a:rPr lang="en-GB"/>
              <a:t>kernel</a:t>
            </a:r>
          </a:p>
        </p:txBody>
      </p:sp>
      <p:sp>
        <p:nvSpPr>
          <p:cNvPr id="355" name="Shape 355"/>
          <p:cNvSpPr txBox="1"/>
          <p:nvPr/>
        </p:nvSpPr>
        <p:spPr>
          <a:xfrm>
            <a:off x="6176075" y="3231425"/>
            <a:ext cx="2198400" cy="547200"/>
          </a:xfrm>
          <a:prstGeom prst="rect">
            <a:avLst/>
          </a:prstGeom>
        </p:spPr>
        <p:txBody>
          <a:bodyPr lIns="91425" tIns="91425" rIns="91425" bIns="91425" anchor="ctr" anchorCtr="0">
            <a:noAutofit/>
          </a:bodyPr>
          <a:lstStyle/>
          <a:p>
            <a:pPr lvl="0" rtl="0">
              <a:buNone/>
            </a:pPr>
            <a:r>
              <a:rPr lang="en-GB" sz="1800">
                <a:solidFill>
                  <a:schemeClr val="dk2"/>
                </a:solidFill>
              </a:rPr>
              <a:t>|53% - 52%| = 1%</a:t>
            </a:r>
          </a:p>
        </p:txBody>
      </p:sp>
      <p:sp>
        <p:nvSpPr>
          <p:cNvPr id="356" name="Shape 356"/>
          <p:cNvSpPr txBox="1"/>
          <p:nvPr/>
        </p:nvSpPr>
        <p:spPr>
          <a:xfrm>
            <a:off x="5045980" y="2661157"/>
            <a:ext cx="1160399" cy="413699"/>
          </a:xfrm>
          <a:prstGeom prst="rect">
            <a:avLst/>
          </a:prstGeom>
        </p:spPr>
        <p:txBody>
          <a:bodyPr lIns="91425" tIns="91425" rIns="91425" bIns="91425" anchor="ctr" anchorCtr="0">
            <a:noAutofit/>
          </a:bodyPr>
          <a:lstStyle/>
          <a:p>
            <a:pPr lvl="0" rtl="0">
              <a:buNone/>
            </a:pPr>
            <a:r>
              <a:rPr lang="en-GB" sz="1800">
                <a:solidFill>
                  <a:schemeClr val="dk2"/>
                </a:solidFill>
              </a:rPr>
              <a:t>+1 @ 1%</a:t>
            </a:r>
          </a:p>
        </p:txBody>
      </p:sp>
      <p:sp>
        <p:nvSpPr>
          <p:cNvPr id="357" name="Shape 357"/>
          <p:cNvSpPr/>
          <p:nvPr/>
        </p:nvSpPr>
        <p:spPr>
          <a:xfrm>
            <a:off x="6858000" y="3882425"/>
            <a:ext cx="665975" cy="605800"/>
          </a:xfrm>
          <a:custGeom>
            <a:avLst/>
            <a:gdLst/>
            <a:ahLst/>
            <a:cxnLst/>
            <a:rect l="0" t="0" r="0" b="0"/>
            <a:pathLst>
              <a:path w="26639" h="24232" extrusionOk="0">
                <a:moveTo>
                  <a:pt x="26639" y="23804"/>
                </a:moveTo>
                <a:cubicBezTo>
                  <a:pt x="19795" y="23804"/>
                  <a:pt x="11803" y="25514"/>
                  <a:pt x="6235" y="21537"/>
                </a:cubicBezTo>
                <a:cubicBezTo>
                  <a:pt x="153" y="17193"/>
                  <a:pt x="0" y="7473"/>
                  <a:pt x="0" y="0"/>
                </a:cubicBezTo>
              </a:path>
            </a:pathLst>
          </a:custGeom>
          <a:noFill/>
          <a:ln w="28575" cap="flat">
            <a:solidFill>
              <a:schemeClr val="dk2"/>
            </a:solidFill>
            <a:prstDash val="solid"/>
            <a:round/>
            <a:headEnd type="none" w="lg" len="lg"/>
            <a:tailEnd type="triangle" w="lg" len="lg"/>
          </a:ln>
        </p:spPr>
      </p:sp>
      <p:sp>
        <p:nvSpPr>
          <p:cNvPr id="358" name="Shape 358"/>
          <p:cNvSpPr/>
          <p:nvPr/>
        </p:nvSpPr>
        <p:spPr>
          <a:xfrm>
            <a:off x="6215375" y="2810075"/>
            <a:ext cx="1591902" cy="491393"/>
          </a:xfrm>
          <a:custGeom>
            <a:avLst/>
            <a:gdLst/>
            <a:ahLst/>
            <a:cxnLst/>
            <a:rect l="0" t="0" r="0" b="0"/>
            <a:pathLst>
              <a:path w="64613" h="15746" extrusionOk="0">
                <a:moveTo>
                  <a:pt x="64613" y="15746"/>
                </a:moveTo>
                <a:cubicBezTo>
                  <a:pt x="64613" y="-6303"/>
                  <a:pt x="22049" y="1577"/>
                  <a:pt x="0" y="1577"/>
                </a:cubicBezTo>
              </a:path>
            </a:pathLst>
          </a:custGeom>
          <a:noFill/>
          <a:ln w="28575" cap="flat">
            <a:solidFill>
              <a:schemeClr val="dk2"/>
            </a:solidFill>
            <a:prstDash val="solid"/>
            <a:round/>
            <a:headEnd type="none" w="lg" len="lg"/>
            <a:tailEnd type="triangle" w="lg" len="lg"/>
          </a:ln>
        </p:spPr>
      </p:sp>
      <p:sp>
        <p:nvSpPr>
          <p:cNvPr id="359" name="Shape 359"/>
          <p:cNvSpPr/>
          <p:nvPr/>
        </p:nvSpPr>
        <p:spPr>
          <a:xfrm>
            <a:off x="2026225" y="2767563"/>
            <a:ext cx="2961400" cy="491400"/>
          </a:xfrm>
          <a:custGeom>
            <a:avLst/>
            <a:gdLst/>
            <a:ahLst/>
            <a:cxnLst/>
            <a:rect l="0" t="0" r="0" b="0"/>
            <a:pathLst>
              <a:path w="118456" h="19656" extrusionOk="0">
                <a:moveTo>
                  <a:pt x="118456" y="4353"/>
                </a:moveTo>
                <a:cubicBezTo>
                  <a:pt x="104281" y="4353"/>
                  <a:pt x="89929" y="5549"/>
                  <a:pt x="75948" y="3219"/>
                </a:cubicBezTo>
                <a:cubicBezTo>
                  <a:pt x="62695" y="1009"/>
                  <a:pt x="48958" y="-1257"/>
                  <a:pt x="35707" y="952"/>
                </a:cubicBezTo>
                <a:cubicBezTo>
                  <a:pt x="26956" y="2411"/>
                  <a:pt x="19509" y="8290"/>
                  <a:pt x="11902" y="12854"/>
                </a:cubicBezTo>
                <a:cubicBezTo>
                  <a:pt x="7983" y="15204"/>
                  <a:pt x="3231" y="16424"/>
                  <a:pt x="0" y="19656"/>
                </a:cubicBezTo>
              </a:path>
            </a:pathLst>
          </a:custGeom>
          <a:noFill/>
          <a:ln w="28575" cap="flat">
            <a:solidFill>
              <a:schemeClr val="dk2"/>
            </a:solidFill>
            <a:prstDash val="solid"/>
            <a:round/>
            <a:headEnd type="none" w="lg" len="lg"/>
            <a:tailEnd type="triangle" w="lg" len="lg"/>
          </a:ln>
        </p:spPr>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fade">
                                      <p:cBhvr>
                                        <p:cTn id="7" dur="500"/>
                                        <p:tgtEl>
                                          <p:spTgt spid="353"/>
                                        </p:tgtEl>
                                      </p:cBhvr>
                                    </p:animEffect>
                                  </p:childTnLst>
                                </p:cTn>
                              </p:par>
                              <p:par>
                                <p:cTn id="8" presetID="10" presetClass="entr" presetSubtype="0" fill="hold" nodeType="withEffect">
                                  <p:stCondLst>
                                    <p:cond delay="0"/>
                                  </p:stCondLst>
                                  <p:childTnLst>
                                    <p:set>
                                      <p:cBhvr>
                                        <p:cTn id="9" dur="1" fill="hold">
                                          <p:stCondLst>
                                            <p:cond delay="0"/>
                                          </p:stCondLst>
                                        </p:cTn>
                                        <p:tgtEl>
                                          <p:spTgt spid="354"/>
                                        </p:tgtEl>
                                        <p:attrNameLst>
                                          <p:attrName>style.visibility</p:attrName>
                                        </p:attrNameLst>
                                      </p:cBhvr>
                                      <p:to>
                                        <p:strVal val="visible"/>
                                      </p:to>
                                    </p:set>
                                    <p:animEffect transition="in" filter="fade">
                                      <p:cBhvr>
                                        <p:cTn id="10" dur="500"/>
                                        <p:tgtEl>
                                          <p:spTgt spid="354"/>
                                        </p:tgtEl>
                                      </p:cBhvr>
                                    </p:animEffect>
                                  </p:childTnLst>
                                </p:cTn>
                              </p:par>
                              <p:par>
                                <p:cTn id="11" presetID="10" presetClass="entr" presetSubtype="0" fill="hold" nodeType="withEffect">
                                  <p:stCondLst>
                                    <p:cond delay="0"/>
                                  </p:stCondLst>
                                  <p:childTnLst>
                                    <p:set>
                                      <p:cBhvr>
                                        <p:cTn id="12" dur="1" fill="hold">
                                          <p:stCondLst>
                                            <p:cond delay="0"/>
                                          </p:stCondLst>
                                        </p:cTn>
                                        <p:tgtEl>
                                          <p:spTgt spid="355"/>
                                        </p:tgtEl>
                                        <p:attrNameLst>
                                          <p:attrName>style.visibility</p:attrName>
                                        </p:attrNameLst>
                                      </p:cBhvr>
                                      <p:to>
                                        <p:strVal val="visible"/>
                                      </p:to>
                                    </p:set>
                                    <p:animEffect transition="in" filter="fade">
                                      <p:cBhvr>
                                        <p:cTn id="13" dur="500"/>
                                        <p:tgtEl>
                                          <p:spTgt spid="355"/>
                                        </p:tgtEl>
                                      </p:cBhvr>
                                    </p:animEffect>
                                  </p:childTnLst>
                                </p:cTn>
                              </p:par>
                              <p:par>
                                <p:cTn id="14" presetID="10" presetClass="entr" presetSubtype="0" fill="hold" nodeType="withEffect">
                                  <p:stCondLst>
                                    <p:cond delay="0"/>
                                  </p:stCondLst>
                                  <p:childTnLst>
                                    <p:set>
                                      <p:cBhvr>
                                        <p:cTn id="15" dur="1" fill="hold">
                                          <p:stCondLst>
                                            <p:cond delay="0"/>
                                          </p:stCondLst>
                                        </p:cTn>
                                        <p:tgtEl>
                                          <p:spTgt spid="357"/>
                                        </p:tgtEl>
                                        <p:attrNameLst>
                                          <p:attrName>style.visibility</p:attrName>
                                        </p:attrNameLst>
                                      </p:cBhvr>
                                      <p:to>
                                        <p:strVal val="visible"/>
                                      </p:to>
                                    </p:set>
                                    <p:animEffect transition="in" filter="fade">
                                      <p:cBhvr>
                                        <p:cTn id="16" dur="500"/>
                                        <p:tgtEl>
                                          <p:spTgt spid="357"/>
                                        </p:tgtEl>
                                      </p:cBhvr>
                                    </p:animEffect>
                                  </p:childTnLst>
                                </p:cTn>
                              </p:par>
                              <p:par>
                                <p:cTn id="17" presetID="10" presetClass="entr" presetSubtype="0" fill="hold" nodeType="withEffect">
                                  <p:stCondLst>
                                    <p:cond delay="0"/>
                                  </p:stCondLst>
                                  <p:childTnLst>
                                    <p:set>
                                      <p:cBhvr>
                                        <p:cTn id="18" dur="1" fill="hold">
                                          <p:stCondLst>
                                            <p:cond delay="0"/>
                                          </p:stCondLst>
                                        </p:cTn>
                                        <p:tgtEl>
                                          <p:spTgt spid="356"/>
                                        </p:tgtEl>
                                        <p:attrNameLst>
                                          <p:attrName>style.visibility</p:attrName>
                                        </p:attrNameLst>
                                      </p:cBhvr>
                                      <p:to>
                                        <p:strVal val="visible"/>
                                      </p:to>
                                    </p:set>
                                    <p:animEffect transition="in" filter="fade">
                                      <p:cBhvr>
                                        <p:cTn id="19" dur="500"/>
                                        <p:tgtEl>
                                          <p:spTgt spid="356"/>
                                        </p:tgtEl>
                                      </p:cBhvr>
                                    </p:animEffect>
                                  </p:childTnLst>
                                </p:cTn>
                              </p:par>
                              <p:par>
                                <p:cTn id="20" presetID="10" presetClass="entr" presetSubtype="0" fill="hold" nodeType="withEffect">
                                  <p:stCondLst>
                                    <p:cond delay="0"/>
                                  </p:stCondLst>
                                  <p:childTnLst>
                                    <p:set>
                                      <p:cBhvr>
                                        <p:cTn id="21" dur="1" fill="hold">
                                          <p:stCondLst>
                                            <p:cond delay="0"/>
                                          </p:stCondLst>
                                        </p:cTn>
                                        <p:tgtEl>
                                          <p:spTgt spid="358"/>
                                        </p:tgtEl>
                                        <p:attrNameLst>
                                          <p:attrName>style.visibility</p:attrName>
                                        </p:attrNameLst>
                                      </p:cBhvr>
                                      <p:to>
                                        <p:strVal val="visible"/>
                                      </p:to>
                                    </p:set>
                                    <p:animEffect transition="in" filter="fade">
                                      <p:cBhvr>
                                        <p:cTn id="22" dur="500"/>
                                        <p:tgtEl>
                                          <p:spTgt spid="358"/>
                                        </p:tgtEl>
                                      </p:cBhvr>
                                    </p:animEffect>
                                  </p:childTnLst>
                                </p:cTn>
                              </p:par>
                              <p:par>
                                <p:cTn id="23" presetID="10" presetClass="entr" presetSubtype="0" fill="hold" nodeType="withEffect">
                                  <p:stCondLst>
                                    <p:cond delay="0"/>
                                  </p:stCondLst>
                                  <p:childTnLst>
                                    <p:set>
                                      <p:cBhvr>
                                        <p:cTn id="24" dur="1" fill="hold">
                                          <p:stCondLst>
                                            <p:cond delay="0"/>
                                          </p:stCondLst>
                                        </p:cTn>
                                        <p:tgtEl>
                                          <p:spTgt spid="359"/>
                                        </p:tgtEl>
                                        <p:attrNameLst>
                                          <p:attrName>style.visibility</p:attrName>
                                        </p:attrNameLst>
                                      </p:cBhvr>
                                      <p:to>
                                        <p:strVal val="visible"/>
                                      </p:to>
                                    </p:set>
                                    <p:animEffect transition="in" filter="fade">
                                      <p:cBhvr>
                                        <p:cTn id="25"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Did we really need so much detail?</a:t>
            </a:r>
          </a:p>
        </p:txBody>
      </p:sp>
      <p:sp>
        <p:nvSpPr>
          <p:cNvPr id="366" name="Shape 366"/>
          <p:cNvSpPr txBox="1">
            <a:spLocks noGrp="1"/>
          </p:cNvSpPr>
          <p:nvPr>
            <p:ph type="body" idx="1"/>
          </p:nvPr>
        </p:nvSpPr>
        <p:spPr>
          <a:xfrm>
            <a:off x="457200" y="1628725"/>
            <a:ext cx="6485700" cy="2433899"/>
          </a:xfrm>
          <a:prstGeom prst="rect">
            <a:avLst/>
          </a:prstGeom>
          <a:ln>
            <a:noFill/>
          </a:ln>
        </p:spPr>
        <p:txBody>
          <a:bodyPr lIns="91425" tIns="91425" rIns="91425" bIns="91425" anchor="t" anchorCtr="0">
            <a:noAutofit/>
          </a:bodyPr>
          <a:lstStyle/>
          <a:p>
            <a:pPr lvl="0" rtl="0">
              <a:lnSpc>
                <a:spcPct val="115000"/>
              </a:lnSpc>
              <a:buNone/>
            </a:pPr>
            <a:r>
              <a:rPr lang="en-GB" sz="2400"/>
              <a:t>Full model:                             </a:t>
            </a:r>
            <a:r>
              <a:rPr lang="en-GB" sz="2400">
                <a:solidFill>
                  <a:schemeClr val="accent1"/>
                </a:solidFill>
              </a:rPr>
              <a:t>6.4% error</a:t>
            </a:r>
          </a:p>
          <a:p>
            <a:pPr lvl="0" rtl="0">
              <a:lnSpc>
                <a:spcPct val="115000"/>
              </a:lnSpc>
              <a:buNone/>
            </a:pPr>
            <a:r>
              <a:rPr lang="en-GB" sz="2400"/>
              <a:t>No associativity modelling:    </a:t>
            </a:r>
            <a:r>
              <a:rPr lang="en-GB" sz="2400">
                <a:solidFill>
                  <a:schemeClr val="dk2"/>
                </a:solidFill>
              </a:rPr>
              <a:t>9.6% error</a:t>
            </a:r>
          </a:p>
          <a:p>
            <a:pPr lvl="0" rtl="0">
              <a:lnSpc>
                <a:spcPct val="115000"/>
              </a:lnSpc>
              <a:buNone/>
            </a:pPr>
            <a:r>
              <a:rPr lang="en-GB" sz="2400"/>
              <a:t>No latency modelling:          </a:t>
            </a:r>
            <a:r>
              <a:rPr lang="en-GB" sz="2400">
                <a:solidFill>
                  <a:schemeClr val="dk2"/>
                </a:solidFill>
              </a:rPr>
              <a:t>12.1% error</a:t>
            </a:r>
          </a:p>
          <a:p>
            <a:pPr lvl="0" rtl="0">
              <a:lnSpc>
                <a:spcPct val="115000"/>
              </a:lnSpc>
              <a:buClr>
                <a:schemeClr val="dk1"/>
              </a:buClr>
              <a:buSzPct val="45833"/>
              <a:buFont typeface="Arial"/>
              <a:buNone/>
            </a:pPr>
            <a:r>
              <a:rPr lang="en-GB" sz="2400"/>
              <a:t>No MSHR modelling:             </a:t>
            </a:r>
            <a:r>
              <a:rPr lang="en-GB" sz="2400">
                <a:solidFill>
                  <a:schemeClr val="dk2"/>
                </a:solidFill>
              </a:rPr>
              <a:t>7.1% error</a:t>
            </a:r>
          </a:p>
          <a:p>
            <a:endParaRPr/>
          </a:p>
          <a:p>
            <a:endParaRPr/>
          </a:p>
        </p:txBody>
      </p:sp>
      <p:pic>
        <p:nvPicPr>
          <p:cNvPr id="367" name="Shape 367"/>
          <p:cNvPicPr preferRelativeResize="0"/>
          <p:nvPr/>
        </p:nvPicPr>
        <p:blipFill>
          <a:blip r:embed="rId3"/>
          <a:stretch>
            <a:fillRect/>
          </a:stretch>
        </p:blipFill>
        <p:spPr>
          <a:xfrm>
            <a:off x="5413812" y="4410837"/>
            <a:ext cx="3171825" cy="1600200"/>
          </a:xfrm>
          <a:prstGeom prst="rect">
            <a:avLst/>
          </a:prstGeom>
          <a:noFill/>
          <a:ln>
            <a:noFill/>
          </a:ln>
        </p:spPr>
      </p:pic>
      <p:sp>
        <p:nvSpPr>
          <p:cNvPr id="368" name="Shape 368"/>
          <p:cNvSpPr txBox="1"/>
          <p:nvPr/>
        </p:nvSpPr>
        <p:spPr>
          <a:xfrm>
            <a:off x="3499836" y="1161877"/>
            <a:ext cx="3585000" cy="750899"/>
          </a:xfrm>
          <a:prstGeom prst="rect">
            <a:avLst/>
          </a:prstGeom>
        </p:spPr>
        <p:txBody>
          <a:bodyPr lIns="91425" tIns="91425" rIns="91425" bIns="91425" anchor="ctr" anchorCtr="0">
            <a:noAutofit/>
          </a:bodyPr>
          <a:lstStyle/>
          <a:p>
            <a:pPr lvl="0" rtl="0">
              <a:buNone/>
            </a:pPr>
            <a:r>
              <a:rPr lang="en-GB" sz="1800">
                <a:solidFill>
                  <a:schemeClr val="dk1"/>
                </a:solidFill>
              </a:rPr>
              <a:t>arithmetic mean absolute error</a:t>
            </a:r>
          </a:p>
        </p:txBody>
      </p:sp>
      <p:sp>
        <p:nvSpPr>
          <p:cNvPr id="369" name="Shape 369"/>
          <p:cNvSpPr/>
          <p:nvPr/>
        </p:nvSpPr>
        <p:spPr>
          <a:xfrm>
            <a:off x="6177875" y="1971417"/>
            <a:ext cx="1261075" cy="1996025"/>
          </a:xfrm>
          <a:custGeom>
            <a:avLst/>
            <a:gdLst/>
            <a:ahLst/>
            <a:cxnLst/>
            <a:rect l="0" t="0" r="0" b="0"/>
            <a:pathLst>
              <a:path w="50443" h="79841" extrusionOk="0">
                <a:moveTo>
                  <a:pt x="0" y="492"/>
                </a:moveTo>
                <a:cubicBezTo>
                  <a:pt x="14747" y="-983"/>
                  <a:pt x="33893" y="1468"/>
                  <a:pt x="42508" y="13528"/>
                </a:cubicBezTo>
                <a:cubicBezTo>
                  <a:pt x="49442" y="23236"/>
                  <a:pt x="49309" y="36737"/>
                  <a:pt x="49309" y="48668"/>
                </a:cubicBezTo>
                <a:cubicBezTo>
                  <a:pt x="49309" y="59065"/>
                  <a:pt x="50443" y="69443"/>
                  <a:pt x="50443" y="79841"/>
                </a:cubicBezTo>
              </a:path>
            </a:pathLst>
          </a:custGeom>
          <a:noFill/>
          <a:ln w="28575" cap="flat">
            <a:solidFill>
              <a:schemeClr val="dk2"/>
            </a:solidFill>
            <a:prstDash val="solid"/>
            <a:round/>
            <a:headEnd type="none" w="lg" len="lg"/>
            <a:tailEnd type="triangle" w="lg" len="lg"/>
          </a:ln>
        </p:spPr>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Design space exploration</a:t>
            </a:r>
          </a:p>
        </p:txBody>
      </p:sp>
      <p:sp>
        <p:nvSpPr>
          <p:cNvPr id="376" name="Shape 376"/>
          <p:cNvSpPr txBox="1">
            <a:spLocks noGrp="1"/>
          </p:cNvSpPr>
          <p:nvPr>
            <p:ph type="body" idx="1"/>
          </p:nvPr>
        </p:nvSpPr>
        <p:spPr>
          <a:xfrm>
            <a:off x="457200" y="1080950"/>
            <a:ext cx="8352900" cy="4742699"/>
          </a:xfrm>
          <a:prstGeom prst="rect">
            <a:avLst/>
          </a:prstGeom>
          <a:ln>
            <a:noFill/>
          </a:ln>
        </p:spPr>
        <p:txBody>
          <a:bodyPr lIns="91425" tIns="91425" rIns="91425" bIns="91425" anchor="t" anchorCtr="0">
            <a:noAutofit/>
          </a:bodyPr>
          <a:lstStyle/>
          <a:p>
            <a:pPr lvl="0" rtl="0">
              <a:lnSpc>
                <a:spcPct val="115000"/>
              </a:lnSpc>
              <a:buNone/>
            </a:pPr>
            <a:r>
              <a:rPr lang="en-GB" sz="2400" dirty="0"/>
              <a:t>Cache parameters:</a:t>
            </a:r>
          </a:p>
          <a:p>
            <a:pPr marL="446088" lvl="0" indent="-265113" rtl="0">
              <a:lnSpc>
                <a:spcPct val="150000"/>
              </a:lnSpc>
              <a:buClr>
                <a:schemeClr val="dk1"/>
              </a:buClr>
              <a:buSzPct val="166666"/>
              <a:buFont typeface="Arial"/>
              <a:buChar char="•"/>
            </a:pPr>
            <a:r>
              <a:rPr lang="en-GB" sz="1800" dirty="0"/>
              <a:t>Associativity</a:t>
            </a:r>
          </a:p>
          <a:p>
            <a:pPr marL="446088" lvl="0" indent="-265113" rtl="0">
              <a:buNone/>
            </a:pPr>
            <a:r>
              <a:rPr lang="en-GB" sz="1800" dirty="0"/>
              <a:t>	1-way → 16 way</a:t>
            </a:r>
          </a:p>
          <a:p>
            <a:pPr marL="446088" lvl="0" indent="-265113" rtl="0">
              <a:lnSpc>
                <a:spcPct val="200000"/>
              </a:lnSpc>
              <a:buClr>
                <a:schemeClr val="dk1"/>
              </a:buClr>
              <a:buSzPct val="166666"/>
              <a:buFont typeface="Arial"/>
              <a:buChar char="•"/>
            </a:pPr>
            <a:r>
              <a:rPr lang="en-GB" sz="1800" dirty="0" smtClean="0"/>
              <a:t>Cache size</a:t>
            </a:r>
            <a:endParaRPr lang="en-GB" sz="1800" dirty="0"/>
          </a:p>
          <a:p>
            <a:pPr marL="446088" lvl="0" indent="-265113" rtl="0">
              <a:buNone/>
            </a:pPr>
            <a:r>
              <a:rPr lang="en-GB" sz="1800" dirty="0"/>
              <a:t>	4KB </a:t>
            </a:r>
            <a:r>
              <a:rPr lang="en-GB" sz="1800" dirty="0" smtClean="0"/>
              <a:t>→ </a:t>
            </a:r>
            <a:r>
              <a:rPr lang="en-GB" sz="1800" dirty="0"/>
              <a:t>64KB</a:t>
            </a:r>
          </a:p>
          <a:p>
            <a:pPr marL="446088" lvl="0" indent="-265113" rtl="0">
              <a:lnSpc>
                <a:spcPct val="200000"/>
              </a:lnSpc>
              <a:buClr>
                <a:schemeClr val="dk1"/>
              </a:buClr>
              <a:buSzPct val="166666"/>
              <a:buFont typeface="Arial"/>
              <a:buChar char="•"/>
            </a:pPr>
            <a:r>
              <a:rPr lang="en-GB" sz="1800" dirty="0"/>
              <a:t>Cache line size</a:t>
            </a:r>
          </a:p>
          <a:p>
            <a:pPr marL="446088" lvl="0" indent="-265113" rtl="0">
              <a:buNone/>
            </a:pPr>
            <a:r>
              <a:rPr lang="en-GB" sz="1800" dirty="0"/>
              <a:t>	32B → 512B</a:t>
            </a:r>
          </a:p>
          <a:p>
            <a:pPr marL="446088" lvl="0" indent="-265113" rtl="0">
              <a:lnSpc>
                <a:spcPct val="200000"/>
              </a:lnSpc>
              <a:buClr>
                <a:schemeClr val="dk1"/>
              </a:buClr>
              <a:buSzPct val="166666"/>
              <a:buFont typeface="Arial"/>
              <a:buChar char="•"/>
            </a:pPr>
            <a:r>
              <a:rPr lang="en-GB" sz="1800" dirty="0"/>
              <a:t># MSHR</a:t>
            </a:r>
          </a:p>
          <a:p>
            <a:pPr marL="446088" lvl="0" indent="-265113" rtl="0">
              <a:buNone/>
            </a:pPr>
            <a:r>
              <a:rPr lang="en-GB" sz="1800" dirty="0"/>
              <a:t>	16 → 256</a:t>
            </a:r>
          </a:p>
        </p:txBody>
      </p:sp>
      <p:pic>
        <p:nvPicPr>
          <p:cNvPr id="377" name="Shape 377"/>
          <p:cNvPicPr preferRelativeResize="0"/>
          <p:nvPr/>
        </p:nvPicPr>
        <p:blipFill>
          <a:blip r:embed="rId3"/>
          <a:stretch>
            <a:fillRect/>
          </a:stretch>
        </p:blipFill>
        <p:spPr>
          <a:xfrm>
            <a:off x="4948634" y="1089352"/>
            <a:ext cx="3511798" cy="5508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a:buNone/>
            </a:pPr>
            <a:r>
              <a:rPr lang="en-GB"/>
              <a:t>Summary</a:t>
            </a:r>
          </a:p>
        </p:txBody>
      </p:sp>
      <p:sp>
        <p:nvSpPr>
          <p:cNvPr id="383" name="Shape 383"/>
          <p:cNvSpPr txBox="1">
            <a:spLocks noGrp="1"/>
          </p:cNvSpPr>
          <p:nvPr>
            <p:ph type="body" idx="1"/>
          </p:nvPr>
        </p:nvSpPr>
        <p:spPr>
          <a:xfrm>
            <a:off x="457200" y="1080950"/>
            <a:ext cx="8229600" cy="5486999"/>
          </a:xfrm>
          <a:prstGeom prst="rect">
            <a:avLst/>
          </a:prstGeom>
        </p:spPr>
        <p:txBody>
          <a:bodyPr lIns="91425" tIns="91425" rIns="91425" bIns="91425" anchor="t" anchorCtr="0">
            <a:noAutofit/>
          </a:bodyPr>
          <a:lstStyle/>
          <a:p>
            <a:pPr lvl="0" rtl="0">
              <a:lnSpc>
                <a:spcPct val="150000"/>
              </a:lnSpc>
              <a:buNone/>
            </a:pPr>
            <a:r>
              <a:rPr lang="en-GB" sz="2400"/>
              <a:t>GPU cache model based on reuse distance theory</a:t>
            </a:r>
          </a:p>
        </p:txBody>
      </p:sp>
      <p:pic>
        <p:nvPicPr>
          <p:cNvPr id="384" name="Shape 384"/>
          <p:cNvPicPr preferRelativeResize="0"/>
          <p:nvPr/>
        </p:nvPicPr>
        <p:blipFill>
          <a:blip r:embed="rId3"/>
          <a:stretch>
            <a:fillRect/>
          </a:stretch>
        </p:blipFill>
        <p:spPr>
          <a:xfrm>
            <a:off x="4211200" y="4877098"/>
            <a:ext cx="4697625" cy="1536914"/>
          </a:xfrm>
          <a:prstGeom prst="rect">
            <a:avLst/>
          </a:prstGeom>
          <a:noFill/>
          <a:ln>
            <a:noFill/>
          </a:ln>
        </p:spPr>
      </p:pic>
      <p:cxnSp>
        <p:nvCxnSpPr>
          <p:cNvPr id="385" name="Shape 385"/>
          <p:cNvCxnSpPr/>
          <p:nvPr/>
        </p:nvCxnSpPr>
        <p:spPr>
          <a:xfrm>
            <a:off x="5166833" y="3796012"/>
            <a:ext cx="3796799" cy="0"/>
          </a:xfrm>
          <a:prstGeom prst="straightConnector1">
            <a:avLst/>
          </a:prstGeom>
          <a:noFill/>
          <a:ln w="38100" cap="flat">
            <a:solidFill>
              <a:schemeClr val="dk2"/>
            </a:solidFill>
            <a:prstDash val="solid"/>
            <a:round/>
            <a:headEnd type="none" w="lg" len="lg"/>
            <a:tailEnd type="triangle" w="lg" len="lg"/>
          </a:ln>
        </p:spPr>
      </p:cxnSp>
      <p:cxnSp>
        <p:nvCxnSpPr>
          <p:cNvPr id="386" name="Shape 386"/>
          <p:cNvCxnSpPr/>
          <p:nvPr/>
        </p:nvCxnSpPr>
        <p:spPr>
          <a:xfrm flipV="1">
            <a:off x="5166833" y="1951312"/>
            <a:ext cx="0" cy="1844699"/>
          </a:xfrm>
          <a:prstGeom prst="straightConnector1">
            <a:avLst/>
          </a:prstGeom>
          <a:noFill/>
          <a:ln w="38100" cap="flat">
            <a:solidFill>
              <a:schemeClr val="dk2"/>
            </a:solidFill>
            <a:prstDash val="solid"/>
            <a:round/>
            <a:headEnd type="none" w="lg" len="lg"/>
            <a:tailEnd type="triangle" w="lg" len="lg"/>
          </a:ln>
        </p:spPr>
      </p:cxnSp>
      <p:cxnSp>
        <p:nvCxnSpPr>
          <p:cNvPr id="387" name="Shape 387"/>
          <p:cNvCxnSpPr/>
          <p:nvPr/>
        </p:nvCxnSpPr>
        <p:spPr>
          <a:xfrm>
            <a:off x="5972658" y="2179287"/>
            <a:ext cx="0" cy="1589399"/>
          </a:xfrm>
          <a:prstGeom prst="straightConnector1">
            <a:avLst/>
          </a:prstGeom>
          <a:noFill/>
          <a:ln w="38100" cap="flat">
            <a:solidFill>
              <a:schemeClr val="accent1"/>
            </a:solidFill>
            <a:prstDash val="solid"/>
            <a:round/>
            <a:headEnd type="none" w="lg" len="lg"/>
            <a:tailEnd type="none" w="lg" len="lg"/>
          </a:ln>
        </p:spPr>
      </p:cxnSp>
      <p:sp>
        <p:nvSpPr>
          <p:cNvPr id="388" name="Shape 388"/>
          <p:cNvSpPr/>
          <p:nvPr/>
        </p:nvSpPr>
        <p:spPr>
          <a:xfrm>
            <a:off x="5970060" y="2189235"/>
            <a:ext cx="2865607" cy="1469113"/>
          </a:xfrm>
          <a:custGeom>
            <a:avLst/>
            <a:gdLst/>
            <a:ahLst/>
            <a:cxnLst/>
            <a:rect l="0" t="0" r="0" b="0"/>
            <a:pathLst>
              <a:path w="93009" h="47683" extrusionOk="0">
                <a:moveTo>
                  <a:pt x="0" y="0"/>
                </a:moveTo>
                <a:cubicBezTo>
                  <a:pt x="7513" y="1503"/>
                  <a:pt x="15798" y="1355"/>
                  <a:pt x="22369" y="5298"/>
                </a:cubicBezTo>
                <a:cubicBezTo>
                  <a:pt x="32669" y="11479"/>
                  <a:pt x="35510" y="25863"/>
                  <a:pt x="44738" y="33555"/>
                </a:cubicBezTo>
                <a:cubicBezTo>
                  <a:pt x="57616" y="44289"/>
                  <a:pt x="76243" y="47683"/>
                  <a:pt x="93009" y="47683"/>
                </a:cubicBezTo>
              </a:path>
            </a:pathLst>
          </a:custGeom>
          <a:noFill/>
          <a:ln w="38100" cap="flat">
            <a:solidFill>
              <a:schemeClr val="accent1"/>
            </a:solidFill>
            <a:prstDash val="solid"/>
            <a:round/>
            <a:headEnd type="none" w="lg" len="lg"/>
            <a:tailEnd type="none" w="lg" len="lg"/>
          </a:ln>
        </p:spPr>
      </p:sp>
      <p:sp>
        <p:nvSpPr>
          <p:cNvPr id="389" name="Shape 389"/>
          <p:cNvSpPr txBox="1"/>
          <p:nvPr/>
        </p:nvSpPr>
        <p:spPr>
          <a:xfrm>
            <a:off x="5464908" y="3802886"/>
            <a:ext cx="1015499" cy="671700"/>
          </a:xfrm>
          <a:prstGeom prst="rect">
            <a:avLst/>
          </a:prstGeom>
        </p:spPr>
        <p:txBody>
          <a:bodyPr lIns="91425" tIns="91425" rIns="91425" bIns="91425" anchor="t" anchorCtr="0">
            <a:noAutofit/>
          </a:bodyPr>
          <a:lstStyle/>
          <a:p>
            <a:pPr lvl="0" algn="ctr" rtl="0">
              <a:buNone/>
            </a:pPr>
            <a:r>
              <a:rPr lang="en-GB">
                <a:solidFill>
                  <a:schemeClr val="accent1"/>
                </a:solidFill>
              </a:rPr>
              <a:t>minimum</a:t>
            </a:r>
          </a:p>
          <a:p>
            <a:pPr lvl="0" algn="ctr" rtl="0">
              <a:buNone/>
            </a:pPr>
            <a:r>
              <a:rPr lang="en-GB">
                <a:solidFill>
                  <a:schemeClr val="accent1"/>
                </a:solidFill>
              </a:rPr>
              <a:t>latency</a:t>
            </a:r>
          </a:p>
        </p:txBody>
      </p:sp>
      <p:sp>
        <p:nvSpPr>
          <p:cNvPr id="390" name="Shape 390"/>
          <p:cNvSpPr txBox="1"/>
          <p:nvPr/>
        </p:nvSpPr>
        <p:spPr>
          <a:xfrm>
            <a:off x="6778483" y="2399574"/>
            <a:ext cx="1683300" cy="551699"/>
          </a:xfrm>
          <a:prstGeom prst="rect">
            <a:avLst/>
          </a:prstGeom>
        </p:spPr>
        <p:txBody>
          <a:bodyPr lIns="91425" tIns="91425" rIns="91425" bIns="91425" anchor="t" anchorCtr="0">
            <a:noAutofit/>
          </a:bodyPr>
          <a:lstStyle/>
          <a:p>
            <a:pPr lvl="0" algn="ctr" rtl="0">
              <a:buNone/>
            </a:pPr>
            <a:r>
              <a:rPr lang="en-GB">
                <a:solidFill>
                  <a:schemeClr val="accent1"/>
                </a:solidFill>
              </a:rPr>
              <a:t>half-normal</a:t>
            </a:r>
          </a:p>
          <a:p>
            <a:pPr lvl="0" algn="ctr" rtl="0">
              <a:buNone/>
            </a:pPr>
            <a:r>
              <a:rPr lang="en-GB">
                <a:solidFill>
                  <a:schemeClr val="accent1"/>
                </a:solidFill>
              </a:rPr>
              <a:t>distribution</a:t>
            </a:r>
          </a:p>
        </p:txBody>
      </p:sp>
      <p:sp>
        <p:nvSpPr>
          <p:cNvPr id="391" name="Shape 391"/>
          <p:cNvSpPr txBox="1"/>
          <p:nvPr/>
        </p:nvSpPr>
        <p:spPr>
          <a:xfrm rot="-5400000">
            <a:off x="4248975" y="2373095"/>
            <a:ext cx="1683300" cy="551699"/>
          </a:xfrm>
          <a:prstGeom prst="rect">
            <a:avLst/>
          </a:prstGeom>
        </p:spPr>
        <p:txBody>
          <a:bodyPr lIns="91425" tIns="91425" rIns="91425" bIns="91425" anchor="t" anchorCtr="0">
            <a:noAutofit/>
          </a:bodyPr>
          <a:lstStyle/>
          <a:p>
            <a:pPr lvl="0" algn="ctr" rtl="0">
              <a:buNone/>
            </a:pPr>
            <a:r>
              <a:rPr lang="en-GB" dirty="0">
                <a:solidFill>
                  <a:schemeClr val="dk2"/>
                </a:solidFill>
              </a:rPr>
              <a:t>probability</a:t>
            </a:r>
          </a:p>
        </p:txBody>
      </p:sp>
      <p:sp>
        <p:nvSpPr>
          <p:cNvPr id="392" name="Shape 392"/>
          <p:cNvSpPr txBox="1"/>
          <p:nvPr/>
        </p:nvSpPr>
        <p:spPr>
          <a:xfrm>
            <a:off x="4582883" y="3726686"/>
            <a:ext cx="1015499" cy="671700"/>
          </a:xfrm>
          <a:prstGeom prst="rect">
            <a:avLst/>
          </a:prstGeom>
        </p:spPr>
        <p:txBody>
          <a:bodyPr lIns="91425" tIns="91425" rIns="91425" bIns="91425" anchor="t" anchorCtr="0">
            <a:noAutofit/>
          </a:bodyPr>
          <a:lstStyle/>
          <a:p>
            <a:pPr lvl="0" algn="ctr" rtl="0">
              <a:buNone/>
            </a:pPr>
            <a:r>
              <a:rPr lang="en-GB">
                <a:solidFill>
                  <a:schemeClr val="dk2"/>
                </a:solidFill>
              </a:rPr>
              <a:t>0</a:t>
            </a:r>
          </a:p>
        </p:txBody>
      </p:sp>
      <p:sp>
        <p:nvSpPr>
          <p:cNvPr id="393" name="Shape 393"/>
          <p:cNvSpPr txBox="1"/>
          <p:nvPr/>
        </p:nvSpPr>
        <p:spPr>
          <a:xfrm>
            <a:off x="8046558" y="3796024"/>
            <a:ext cx="1015499" cy="671700"/>
          </a:xfrm>
          <a:prstGeom prst="rect">
            <a:avLst/>
          </a:prstGeom>
        </p:spPr>
        <p:txBody>
          <a:bodyPr lIns="91425" tIns="91425" rIns="91425" bIns="91425" anchor="t" anchorCtr="0">
            <a:noAutofit/>
          </a:bodyPr>
          <a:lstStyle/>
          <a:p>
            <a:pPr lvl="0" algn="ctr" rtl="0">
              <a:buNone/>
            </a:pPr>
            <a:r>
              <a:rPr lang="en-GB">
                <a:solidFill>
                  <a:schemeClr val="dk2"/>
                </a:solidFill>
              </a:rPr>
              <a:t>latency</a:t>
            </a:r>
          </a:p>
        </p:txBody>
      </p:sp>
      <p:pic>
        <p:nvPicPr>
          <p:cNvPr id="394" name="Shape 394"/>
          <p:cNvPicPr preferRelativeResize="0"/>
          <p:nvPr/>
        </p:nvPicPr>
        <p:blipFill>
          <a:blip r:embed="rId4"/>
          <a:stretch>
            <a:fillRect/>
          </a:stretch>
        </p:blipFill>
        <p:spPr>
          <a:xfrm>
            <a:off x="169856" y="4723200"/>
            <a:ext cx="3808693" cy="1844700"/>
          </a:xfrm>
          <a:prstGeom prst="rect">
            <a:avLst/>
          </a:prstGeom>
          <a:noFill/>
          <a:ln>
            <a:noFill/>
          </a:ln>
        </p:spPr>
      </p:pic>
      <p:pic>
        <p:nvPicPr>
          <p:cNvPr id="395" name="Shape 395"/>
          <p:cNvPicPr preferRelativeResize="0"/>
          <p:nvPr/>
        </p:nvPicPr>
        <p:blipFill>
          <a:blip r:embed="rId5"/>
          <a:stretch>
            <a:fillRect/>
          </a:stretch>
        </p:blipFill>
        <p:spPr>
          <a:xfrm>
            <a:off x="304808" y="2202650"/>
            <a:ext cx="4123841" cy="1764350"/>
          </a:xfrm>
          <a:prstGeom prst="rect">
            <a:avLst/>
          </a:prstGeom>
          <a:noFill/>
          <a:ln>
            <a:noFill/>
          </a:ln>
        </p:spPr>
      </p:pic>
      <p:sp>
        <p:nvSpPr>
          <p:cNvPr id="397" name="Shape 397"/>
          <p:cNvSpPr txBox="1"/>
          <p:nvPr/>
        </p:nvSpPr>
        <p:spPr>
          <a:xfrm>
            <a:off x="553600" y="1745450"/>
            <a:ext cx="3657600" cy="457200"/>
          </a:xfrm>
          <a:prstGeom prst="rect">
            <a:avLst/>
          </a:prstGeom>
        </p:spPr>
        <p:txBody>
          <a:bodyPr lIns="91425" tIns="91425" rIns="91425" bIns="91425" anchor="t" anchorCtr="0">
            <a:noAutofit/>
          </a:bodyPr>
          <a:lstStyle/>
          <a:p>
            <a:pPr algn="ctr">
              <a:buNone/>
            </a:pPr>
            <a:r>
              <a:rPr lang="en-GB" sz="1800">
                <a:solidFill>
                  <a:schemeClr val="dk1"/>
                </a:solidFill>
              </a:rPr>
              <a:t>Parallel execution model</a:t>
            </a:r>
          </a:p>
        </p:txBody>
      </p:sp>
      <p:sp>
        <p:nvSpPr>
          <p:cNvPr id="398" name="Shape 398"/>
          <p:cNvSpPr txBox="1"/>
          <p:nvPr/>
        </p:nvSpPr>
        <p:spPr>
          <a:xfrm>
            <a:off x="5166825" y="1745450"/>
            <a:ext cx="3657600" cy="457200"/>
          </a:xfrm>
          <a:prstGeom prst="rect">
            <a:avLst/>
          </a:prstGeom>
        </p:spPr>
        <p:txBody>
          <a:bodyPr lIns="91425" tIns="91425" rIns="91425" bIns="91425" anchor="t" anchorCtr="0">
            <a:noAutofit/>
          </a:bodyPr>
          <a:lstStyle/>
          <a:p>
            <a:pPr algn="ctr">
              <a:buNone/>
            </a:pPr>
            <a:r>
              <a:rPr lang="en-GB" sz="1800">
                <a:solidFill>
                  <a:schemeClr val="dk1"/>
                </a:solidFill>
              </a:rPr>
              <a:t>Memory latencies	</a:t>
            </a:r>
          </a:p>
        </p:txBody>
      </p:sp>
      <p:sp>
        <p:nvSpPr>
          <p:cNvPr id="399" name="Shape 399"/>
          <p:cNvSpPr txBox="1"/>
          <p:nvPr/>
        </p:nvSpPr>
        <p:spPr>
          <a:xfrm>
            <a:off x="251575" y="4497775"/>
            <a:ext cx="3726900" cy="457200"/>
          </a:xfrm>
          <a:prstGeom prst="rect">
            <a:avLst/>
          </a:prstGeom>
        </p:spPr>
        <p:txBody>
          <a:bodyPr lIns="91425" tIns="91425" rIns="91425" bIns="91425" anchor="t" anchorCtr="0">
            <a:noAutofit/>
          </a:bodyPr>
          <a:lstStyle/>
          <a:p>
            <a:pPr algn="ctr">
              <a:buNone/>
            </a:pPr>
            <a:r>
              <a:rPr lang="en-GB" sz="1800">
                <a:solidFill>
                  <a:schemeClr val="dk1"/>
                </a:solidFill>
              </a:rPr>
              <a:t>MSHR</a:t>
            </a:r>
          </a:p>
        </p:txBody>
      </p:sp>
      <p:sp>
        <p:nvSpPr>
          <p:cNvPr id="400" name="Shape 400"/>
          <p:cNvSpPr txBox="1"/>
          <p:nvPr/>
        </p:nvSpPr>
        <p:spPr>
          <a:xfrm>
            <a:off x="4428650" y="4517750"/>
            <a:ext cx="4483800" cy="457200"/>
          </a:xfrm>
          <a:prstGeom prst="rect">
            <a:avLst/>
          </a:prstGeom>
        </p:spPr>
        <p:txBody>
          <a:bodyPr lIns="91425" tIns="91425" rIns="91425" bIns="91425" anchor="t" anchorCtr="0">
            <a:noAutofit/>
          </a:bodyPr>
          <a:lstStyle/>
          <a:p>
            <a:pPr algn="ctr">
              <a:buNone/>
            </a:pPr>
            <a:r>
              <a:rPr lang="en-GB" sz="1800">
                <a:solidFill>
                  <a:schemeClr val="dk1"/>
                </a:solidFill>
              </a:rPr>
              <a:t>Cache associativity</a:t>
            </a:r>
          </a:p>
        </p:txBody>
      </p:sp>
      <p:sp>
        <p:nvSpPr>
          <p:cNvPr id="401" name="Shape 401"/>
          <p:cNvSpPr txBox="1"/>
          <p:nvPr/>
        </p:nvSpPr>
        <p:spPr>
          <a:xfrm>
            <a:off x="2592300" y="3193825"/>
            <a:ext cx="3959400" cy="2231399"/>
          </a:xfrm>
          <a:prstGeom prst="rect">
            <a:avLst/>
          </a:prstGeom>
          <a:solidFill>
            <a:schemeClr val="lt1"/>
          </a:solidFill>
          <a:ln w="9525" cap="flat">
            <a:solidFill>
              <a:schemeClr val="accent6"/>
            </a:solidFill>
            <a:prstDash val="solid"/>
            <a:round/>
            <a:headEnd type="none" w="med" len="med"/>
            <a:tailEnd type="none" w="med" len="med"/>
          </a:ln>
        </p:spPr>
        <p:txBody>
          <a:bodyPr lIns="91425" tIns="91425" rIns="91425" bIns="91425" anchor="t" anchorCtr="0">
            <a:noAutofit/>
          </a:bodyPr>
          <a:lstStyle/>
          <a:p>
            <a:pPr algn="ctr">
              <a:buNone/>
            </a:pPr>
            <a:r>
              <a:rPr lang="en-GB" sz="600" dirty="0"/>
              <a:t>
</a:t>
            </a:r>
            <a:r>
              <a:rPr lang="en-GB" sz="1800" i="1" dirty="0" smtClean="0">
                <a:solidFill>
                  <a:schemeClr val="dk1"/>
                </a:solidFill>
              </a:rPr>
              <a:t>Mean </a:t>
            </a:r>
            <a:r>
              <a:rPr lang="en-GB" sz="1800" i="1" dirty="0" smtClean="0"/>
              <a:t>absolute </a:t>
            </a:r>
            <a:r>
              <a:rPr lang="en-GB" sz="1800" i="1" dirty="0"/>
              <a:t>error of 6.4%</a:t>
            </a:r>
          </a:p>
        </p:txBody>
      </p:sp>
      <p:pic>
        <p:nvPicPr>
          <p:cNvPr id="402" name="Shape 402"/>
          <p:cNvPicPr preferRelativeResize="0"/>
          <p:nvPr/>
        </p:nvPicPr>
        <p:blipFill>
          <a:blip r:embed="rId6"/>
          <a:stretch>
            <a:fillRect/>
          </a:stretch>
        </p:blipFill>
        <p:spPr>
          <a:xfrm>
            <a:off x="3076798" y="3811900"/>
            <a:ext cx="2990402" cy="1469124"/>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7"/>
                                        </p:tgtEl>
                                        <p:attrNameLst>
                                          <p:attrName>style.visibility</p:attrName>
                                        </p:attrNameLst>
                                      </p:cBhvr>
                                      <p:to>
                                        <p:strVal val="visible"/>
                                      </p:to>
                                    </p:set>
                                    <p:animEffect transition="in" filter="fade">
                                      <p:cBhvr>
                                        <p:cTn id="7" dur="500"/>
                                        <p:tgtEl>
                                          <p:spTgt spid="397"/>
                                        </p:tgtEl>
                                      </p:cBhvr>
                                    </p:animEffect>
                                  </p:childTnLst>
                                </p:cTn>
                              </p:par>
                              <p:par>
                                <p:cTn id="8" presetID="10" presetClass="entr" presetSubtype="0" fill="hold" nodeType="withEffect">
                                  <p:stCondLst>
                                    <p:cond delay="0"/>
                                  </p:stCondLst>
                                  <p:childTnLst>
                                    <p:set>
                                      <p:cBhvr>
                                        <p:cTn id="9" dur="1" fill="hold">
                                          <p:stCondLst>
                                            <p:cond delay="0"/>
                                          </p:stCondLst>
                                        </p:cTn>
                                        <p:tgtEl>
                                          <p:spTgt spid="395"/>
                                        </p:tgtEl>
                                        <p:attrNameLst>
                                          <p:attrName>style.visibility</p:attrName>
                                        </p:attrNameLst>
                                      </p:cBhvr>
                                      <p:to>
                                        <p:strVal val="visible"/>
                                      </p:to>
                                    </p:set>
                                    <p:animEffect transition="in" filter="fade">
                                      <p:cBhvr>
                                        <p:cTn id="10" dur="500"/>
                                        <p:tgtEl>
                                          <p:spTgt spid="39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8"/>
                                        </p:tgtEl>
                                        <p:attrNameLst>
                                          <p:attrName>style.visibility</p:attrName>
                                        </p:attrNameLst>
                                      </p:cBhvr>
                                      <p:to>
                                        <p:strVal val="visible"/>
                                      </p:to>
                                    </p:set>
                                    <p:animEffect transition="in" filter="fade">
                                      <p:cBhvr>
                                        <p:cTn id="15" dur="500"/>
                                        <p:tgtEl>
                                          <p:spTgt spid="398"/>
                                        </p:tgtEl>
                                      </p:cBhvr>
                                    </p:animEffect>
                                  </p:childTnLst>
                                </p:cTn>
                              </p:par>
                              <p:par>
                                <p:cTn id="16" presetID="10" presetClass="entr" presetSubtype="0" fill="hold" nodeType="withEffect">
                                  <p:stCondLst>
                                    <p:cond delay="0"/>
                                  </p:stCondLst>
                                  <p:childTnLst>
                                    <p:set>
                                      <p:cBhvr>
                                        <p:cTn id="17" dur="1" fill="hold">
                                          <p:stCondLst>
                                            <p:cond delay="0"/>
                                          </p:stCondLst>
                                        </p:cTn>
                                        <p:tgtEl>
                                          <p:spTgt spid="385"/>
                                        </p:tgtEl>
                                        <p:attrNameLst>
                                          <p:attrName>style.visibility</p:attrName>
                                        </p:attrNameLst>
                                      </p:cBhvr>
                                      <p:to>
                                        <p:strVal val="visible"/>
                                      </p:to>
                                    </p:set>
                                    <p:animEffect transition="in" filter="fade">
                                      <p:cBhvr>
                                        <p:cTn id="18" dur="500"/>
                                        <p:tgtEl>
                                          <p:spTgt spid="385"/>
                                        </p:tgtEl>
                                      </p:cBhvr>
                                    </p:animEffect>
                                  </p:childTnLst>
                                </p:cTn>
                              </p:par>
                              <p:par>
                                <p:cTn id="19" presetID="10" presetClass="entr" presetSubtype="0" fill="hold" nodeType="withEffect">
                                  <p:stCondLst>
                                    <p:cond delay="0"/>
                                  </p:stCondLst>
                                  <p:childTnLst>
                                    <p:set>
                                      <p:cBhvr>
                                        <p:cTn id="20" dur="1" fill="hold">
                                          <p:stCondLst>
                                            <p:cond delay="0"/>
                                          </p:stCondLst>
                                        </p:cTn>
                                        <p:tgtEl>
                                          <p:spTgt spid="386"/>
                                        </p:tgtEl>
                                        <p:attrNameLst>
                                          <p:attrName>style.visibility</p:attrName>
                                        </p:attrNameLst>
                                      </p:cBhvr>
                                      <p:to>
                                        <p:strVal val="visible"/>
                                      </p:to>
                                    </p:set>
                                    <p:animEffect transition="in" filter="fade">
                                      <p:cBhvr>
                                        <p:cTn id="21" dur="500"/>
                                        <p:tgtEl>
                                          <p:spTgt spid="386"/>
                                        </p:tgtEl>
                                      </p:cBhvr>
                                    </p:animEffect>
                                  </p:childTnLst>
                                </p:cTn>
                              </p:par>
                              <p:par>
                                <p:cTn id="22" presetID="10" presetClass="entr" presetSubtype="0" fill="hold" nodeType="withEffect">
                                  <p:stCondLst>
                                    <p:cond delay="0"/>
                                  </p:stCondLst>
                                  <p:childTnLst>
                                    <p:set>
                                      <p:cBhvr>
                                        <p:cTn id="23" dur="1" fill="hold">
                                          <p:stCondLst>
                                            <p:cond delay="0"/>
                                          </p:stCondLst>
                                        </p:cTn>
                                        <p:tgtEl>
                                          <p:spTgt spid="387"/>
                                        </p:tgtEl>
                                        <p:attrNameLst>
                                          <p:attrName>style.visibility</p:attrName>
                                        </p:attrNameLst>
                                      </p:cBhvr>
                                      <p:to>
                                        <p:strVal val="visible"/>
                                      </p:to>
                                    </p:set>
                                    <p:animEffect transition="in" filter="fade">
                                      <p:cBhvr>
                                        <p:cTn id="24" dur="500"/>
                                        <p:tgtEl>
                                          <p:spTgt spid="387"/>
                                        </p:tgtEl>
                                      </p:cBhvr>
                                    </p:animEffect>
                                  </p:childTnLst>
                                </p:cTn>
                              </p:par>
                              <p:par>
                                <p:cTn id="25" presetID="10" presetClass="entr" presetSubtype="0" fill="hold" nodeType="withEffect">
                                  <p:stCondLst>
                                    <p:cond delay="0"/>
                                  </p:stCondLst>
                                  <p:childTnLst>
                                    <p:set>
                                      <p:cBhvr>
                                        <p:cTn id="26" dur="1" fill="hold">
                                          <p:stCondLst>
                                            <p:cond delay="0"/>
                                          </p:stCondLst>
                                        </p:cTn>
                                        <p:tgtEl>
                                          <p:spTgt spid="388"/>
                                        </p:tgtEl>
                                        <p:attrNameLst>
                                          <p:attrName>style.visibility</p:attrName>
                                        </p:attrNameLst>
                                      </p:cBhvr>
                                      <p:to>
                                        <p:strVal val="visible"/>
                                      </p:to>
                                    </p:set>
                                    <p:animEffect transition="in" filter="fade">
                                      <p:cBhvr>
                                        <p:cTn id="27" dur="500"/>
                                        <p:tgtEl>
                                          <p:spTgt spid="388"/>
                                        </p:tgtEl>
                                      </p:cBhvr>
                                    </p:animEffect>
                                  </p:childTnLst>
                                </p:cTn>
                              </p:par>
                              <p:par>
                                <p:cTn id="28" presetID="10" presetClass="entr" presetSubtype="0" fill="hold" nodeType="withEffect">
                                  <p:stCondLst>
                                    <p:cond delay="0"/>
                                  </p:stCondLst>
                                  <p:childTnLst>
                                    <p:set>
                                      <p:cBhvr>
                                        <p:cTn id="29" dur="1" fill="hold">
                                          <p:stCondLst>
                                            <p:cond delay="0"/>
                                          </p:stCondLst>
                                        </p:cTn>
                                        <p:tgtEl>
                                          <p:spTgt spid="389"/>
                                        </p:tgtEl>
                                        <p:attrNameLst>
                                          <p:attrName>style.visibility</p:attrName>
                                        </p:attrNameLst>
                                      </p:cBhvr>
                                      <p:to>
                                        <p:strVal val="visible"/>
                                      </p:to>
                                    </p:set>
                                    <p:animEffect transition="in" filter="fade">
                                      <p:cBhvr>
                                        <p:cTn id="30" dur="500"/>
                                        <p:tgtEl>
                                          <p:spTgt spid="389"/>
                                        </p:tgtEl>
                                      </p:cBhvr>
                                    </p:animEffect>
                                  </p:childTnLst>
                                </p:cTn>
                              </p:par>
                              <p:par>
                                <p:cTn id="31" presetID="10" presetClass="entr" presetSubtype="0" fill="hold" nodeType="withEffect">
                                  <p:stCondLst>
                                    <p:cond delay="0"/>
                                  </p:stCondLst>
                                  <p:childTnLst>
                                    <p:set>
                                      <p:cBhvr>
                                        <p:cTn id="32" dur="1" fill="hold">
                                          <p:stCondLst>
                                            <p:cond delay="0"/>
                                          </p:stCondLst>
                                        </p:cTn>
                                        <p:tgtEl>
                                          <p:spTgt spid="390"/>
                                        </p:tgtEl>
                                        <p:attrNameLst>
                                          <p:attrName>style.visibility</p:attrName>
                                        </p:attrNameLst>
                                      </p:cBhvr>
                                      <p:to>
                                        <p:strVal val="visible"/>
                                      </p:to>
                                    </p:set>
                                    <p:animEffect transition="in" filter="fade">
                                      <p:cBhvr>
                                        <p:cTn id="33" dur="500"/>
                                        <p:tgtEl>
                                          <p:spTgt spid="390"/>
                                        </p:tgtEl>
                                      </p:cBhvr>
                                    </p:animEffect>
                                  </p:childTnLst>
                                </p:cTn>
                              </p:par>
                              <p:par>
                                <p:cTn id="34" presetID="10" presetClass="entr" presetSubtype="0" fill="hold" nodeType="withEffect">
                                  <p:stCondLst>
                                    <p:cond delay="0"/>
                                  </p:stCondLst>
                                  <p:childTnLst>
                                    <p:set>
                                      <p:cBhvr>
                                        <p:cTn id="35" dur="1" fill="hold">
                                          <p:stCondLst>
                                            <p:cond delay="0"/>
                                          </p:stCondLst>
                                        </p:cTn>
                                        <p:tgtEl>
                                          <p:spTgt spid="391"/>
                                        </p:tgtEl>
                                        <p:attrNameLst>
                                          <p:attrName>style.visibility</p:attrName>
                                        </p:attrNameLst>
                                      </p:cBhvr>
                                      <p:to>
                                        <p:strVal val="visible"/>
                                      </p:to>
                                    </p:set>
                                    <p:animEffect transition="in" filter="fade">
                                      <p:cBhvr>
                                        <p:cTn id="36" dur="500"/>
                                        <p:tgtEl>
                                          <p:spTgt spid="391"/>
                                        </p:tgtEl>
                                      </p:cBhvr>
                                    </p:animEffect>
                                  </p:childTnLst>
                                </p:cTn>
                              </p:par>
                              <p:par>
                                <p:cTn id="37" presetID="10" presetClass="entr" presetSubtype="0" fill="hold" nodeType="withEffect">
                                  <p:stCondLst>
                                    <p:cond delay="0"/>
                                  </p:stCondLst>
                                  <p:childTnLst>
                                    <p:set>
                                      <p:cBhvr>
                                        <p:cTn id="38" dur="1" fill="hold">
                                          <p:stCondLst>
                                            <p:cond delay="0"/>
                                          </p:stCondLst>
                                        </p:cTn>
                                        <p:tgtEl>
                                          <p:spTgt spid="392"/>
                                        </p:tgtEl>
                                        <p:attrNameLst>
                                          <p:attrName>style.visibility</p:attrName>
                                        </p:attrNameLst>
                                      </p:cBhvr>
                                      <p:to>
                                        <p:strVal val="visible"/>
                                      </p:to>
                                    </p:set>
                                    <p:animEffect transition="in" filter="fade">
                                      <p:cBhvr>
                                        <p:cTn id="39" dur="500"/>
                                        <p:tgtEl>
                                          <p:spTgt spid="392"/>
                                        </p:tgtEl>
                                      </p:cBhvr>
                                    </p:animEffect>
                                  </p:childTnLst>
                                </p:cTn>
                              </p:par>
                              <p:par>
                                <p:cTn id="40" presetID="10" presetClass="entr" presetSubtype="0" fill="hold" nodeType="withEffect">
                                  <p:stCondLst>
                                    <p:cond delay="0"/>
                                  </p:stCondLst>
                                  <p:childTnLst>
                                    <p:set>
                                      <p:cBhvr>
                                        <p:cTn id="41" dur="1" fill="hold">
                                          <p:stCondLst>
                                            <p:cond delay="0"/>
                                          </p:stCondLst>
                                        </p:cTn>
                                        <p:tgtEl>
                                          <p:spTgt spid="393"/>
                                        </p:tgtEl>
                                        <p:attrNameLst>
                                          <p:attrName>style.visibility</p:attrName>
                                        </p:attrNameLst>
                                      </p:cBhvr>
                                      <p:to>
                                        <p:strVal val="visible"/>
                                      </p:to>
                                    </p:set>
                                    <p:animEffect transition="in" filter="fade">
                                      <p:cBhvr>
                                        <p:cTn id="42" dur="500"/>
                                        <p:tgtEl>
                                          <p:spTgt spid="39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9"/>
                                        </p:tgtEl>
                                        <p:attrNameLst>
                                          <p:attrName>style.visibility</p:attrName>
                                        </p:attrNameLst>
                                      </p:cBhvr>
                                      <p:to>
                                        <p:strVal val="visible"/>
                                      </p:to>
                                    </p:set>
                                    <p:animEffect transition="in" filter="fade">
                                      <p:cBhvr>
                                        <p:cTn id="47" dur="500"/>
                                        <p:tgtEl>
                                          <p:spTgt spid="399"/>
                                        </p:tgtEl>
                                      </p:cBhvr>
                                    </p:animEffect>
                                  </p:childTnLst>
                                </p:cTn>
                              </p:par>
                              <p:par>
                                <p:cTn id="48" presetID="10" presetClass="entr" presetSubtype="0" fill="hold" nodeType="withEffect">
                                  <p:stCondLst>
                                    <p:cond delay="0"/>
                                  </p:stCondLst>
                                  <p:childTnLst>
                                    <p:set>
                                      <p:cBhvr>
                                        <p:cTn id="49" dur="1" fill="hold">
                                          <p:stCondLst>
                                            <p:cond delay="0"/>
                                          </p:stCondLst>
                                        </p:cTn>
                                        <p:tgtEl>
                                          <p:spTgt spid="394"/>
                                        </p:tgtEl>
                                        <p:attrNameLst>
                                          <p:attrName>style.visibility</p:attrName>
                                        </p:attrNameLst>
                                      </p:cBhvr>
                                      <p:to>
                                        <p:strVal val="visible"/>
                                      </p:to>
                                    </p:set>
                                    <p:animEffect transition="in" filter="fade">
                                      <p:cBhvr>
                                        <p:cTn id="50" dur="500"/>
                                        <p:tgtEl>
                                          <p:spTgt spid="39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00"/>
                                        </p:tgtEl>
                                        <p:attrNameLst>
                                          <p:attrName>style.visibility</p:attrName>
                                        </p:attrNameLst>
                                      </p:cBhvr>
                                      <p:to>
                                        <p:strVal val="visible"/>
                                      </p:to>
                                    </p:set>
                                    <p:animEffect transition="in" filter="fade">
                                      <p:cBhvr>
                                        <p:cTn id="55" dur="500"/>
                                        <p:tgtEl>
                                          <p:spTgt spid="400"/>
                                        </p:tgtEl>
                                      </p:cBhvr>
                                    </p:animEffect>
                                  </p:childTnLst>
                                </p:cTn>
                              </p:par>
                              <p:par>
                                <p:cTn id="56" presetID="10" presetClass="entr" presetSubtype="0" fill="hold" nodeType="withEffect">
                                  <p:stCondLst>
                                    <p:cond delay="0"/>
                                  </p:stCondLst>
                                  <p:childTnLst>
                                    <p:set>
                                      <p:cBhvr>
                                        <p:cTn id="57" dur="1" fill="hold">
                                          <p:stCondLst>
                                            <p:cond delay="0"/>
                                          </p:stCondLst>
                                        </p:cTn>
                                        <p:tgtEl>
                                          <p:spTgt spid="384"/>
                                        </p:tgtEl>
                                        <p:attrNameLst>
                                          <p:attrName>style.visibility</p:attrName>
                                        </p:attrNameLst>
                                      </p:cBhvr>
                                      <p:to>
                                        <p:strVal val="visible"/>
                                      </p:to>
                                    </p:set>
                                    <p:animEffect transition="in" filter="fade">
                                      <p:cBhvr>
                                        <p:cTn id="58" dur="500"/>
                                        <p:tgtEl>
                                          <p:spTgt spid="38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01"/>
                                        </p:tgtEl>
                                        <p:attrNameLst>
                                          <p:attrName>style.visibility</p:attrName>
                                        </p:attrNameLst>
                                      </p:cBhvr>
                                      <p:to>
                                        <p:strVal val="visible"/>
                                      </p:to>
                                    </p:set>
                                    <p:animEffect transition="in" filter="fade">
                                      <p:cBhvr>
                                        <p:cTn id="63" dur="500"/>
                                        <p:tgtEl>
                                          <p:spTgt spid="401"/>
                                        </p:tgtEl>
                                      </p:cBhvr>
                                    </p:animEffect>
                                  </p:childTnLst>
                                </p:cTn>
                              </p:par>
                              <p:par>
                                <p:cTn id="64" presetID="10" presetClass="entr" presetSubtype="0" fill="hold" nodeType="withEffect">
                                  <p:stCondLst>
                                    <p:cond delay="0"/>
                                  </p:stCondLst>
                                  <p:childTnLst>
                                    <p:set>
                                      <p:cBhvr>
                                        <p:cTn id="65" dur="1" fill="hold">
                                          <p:stCondLst>
                                            <p:cond delay="0"/>
                                          </p:stCondLst>
                                        </p:cTn>
                                        <p:tgtEl>
                                          <p:spTgt spid="402"/>
                                        </p:tgtEl>
                                        <p:attrNameLst>
                                          <p:attrName>style.visibility</p:attrName>
                                        </p:attrNameLst>
                                      </p:cBhvr>
                                      <p:to>
                                        <p:strVal val="visible"/>
                                      </p:to>
                                    </p:set>
                                    <p:animEffect transition="in" filter="fade">
                                      <p:cBhvr>
                                        <p:cTn id="66" dur="500"/>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a:buNone/>
            </a:pPr>
            <a:r>
              <a:rPr lang="en-GB"/>
              <a:t>Questions</a:t>
            </a:r>
          </a:p>
        </p:txBody>
      </p:sp>
      <p:sp>
        <p:nvSpPr>
          <p:cNvPr id="408" name="Shape 408"/>
          <p:cNvSpPr txBox="1">
            <a:spLocks noGrp="1"/>
          </p:cNvSpPr>
          <p:nvPr>
            <p:ph type="body" idx="1"/>
          </p:nvPr>
        </p:nvSpPr>
        <p:spPr>
          <a:xfrm>
            <a:off x="457200" y="1080950"/>
            <a:ext cx="8229600" cy="5486999"/>
          </a:xfrm>
          <a:prstGeom prst="rect">
            <a:avLst/>
          </a:prstGeom>
        </p:spPr>
        <p:txBody>
          <a:bodyPr lIns="91425" tIns="91425" rIns="91425" bIns="91425" anchor="t" anchorCtr="0">
            <a:noAutofit/>
          </a:bodyPr>
          <a:lstStyle/>
          <a:p>
            <a:endParaRPr dirty="0"/>
          </a:p>
        </p:txBody>
      </p:sp>
      <p:pic>
        <p:nvPicPr>
          <p:cNvPr id="409" name="Shape 409"/>
          <p:cNvPicPr preferRelativeResize="0"/>
          <p:nvPr/>
        </p:nvPicPr>
        <p:blipFill>
          <a:blip r:embed="rId3"/>
          <a:stretch>
            <a:fillRect/>
          </a:stretch>
        </p:blipFill>
        <p:spPr>
          <a:xfrm>
            <a:off x="1838325" y="2052637"/>
            <a:ext cx="5467350" cy="36671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A cache model for GPUs</a:t>
            </a:r>
          </a:p>
        </p:txBody>
      </p:sp>
      <p:sp>
        <p:nvSpPr>
          <p:cNvPr id="54" name="Shape 54"/>
          <p:cNvSpPr txBox="1">
            <a:spLocks noGrp="1"/>
          </p:cNvSpPr>
          <p:nvPr>
            <p:ph type="body" idx="1"/>
          </p:nvPr>
        </p:nvSpPr>
        <p:spPr>
          <a:xfrm>
            <a:off x="457200" y="1080950"/>
            <a:ext cx="8352900" cy="671700"/>
          </a:xfrm>
          <a:prstGeom prst="rect">
            <a:avLst/>
          </a:prstGeom>
          <a:ln>
            <a:noFill/>
          </a:ln>
        </p:spPr>
        <p:txBody>
          <a:bodyPr lIns="91425" tIns="91425" rIns="91425" bIns="91425" anchor="t" anchorCtr="0">
            <a:noAutofit/>
          </a:bodyPr>
          <a:lstStyle/>
          <a:p>
            <a:pPr lvl="0" rtl="0">
              <a:lnSpc>
                <a:spcPct val="115000"/>
              </a:lnSpc>
              <a:buNone/>
            </a:pPr>
            <a:r>
              <a:rPr lang="en-GB" sz="2400">
                <a:solidFill>
                  <a:srgbClr val="000000"/>
                </a:solidFill>
              </a:rPr>
              <a:t>A (proper) GPU cache model does not exist yet. Why?</a:t>
            </a:r>
          </a:p>
          <a:p>
            <a:endParaRPr/>
          </a:p>
        </p:txBody>
      </p:sp>
      <p:sp>
        <p:nvSpPr>
          <p:cNvPr id="56" name="Shape 56"/>
          <p:cNvSpPr txBox="1">
            <a:spLocks noGrp="1"/>
          </p:cNvSpPr>
          <p:nvPr>
            <p:ph type="body" idx="2"/>
          </p:nvPr>
        </p:nvSpPr>
        <p:spPr>
          <a:xfrm>
            <a:off x="457200" y="2490625"/>
            <a:ext cx="5547299" cy="1120499"/>
          </a:xfrm>
          <a:prstGeom prst="rect">
            <a:avLst/>
          </a:prstGeom>
          <a:ln>
            <a:noFill/>
          </a:ln>
        </p:spPr>
        <p:txBody>
          <a:bodyPr lIns="91425" tIns="91425" rIns="91425" bIns="91425" anchor="t" anchorCtr="0">
            <a:noAutofit/>
          </a:bodyPr>
          <a:lstStyle/>
          <a:p>
            <a:pPr lvl="0" rtl="0">
              <a:lnSpc>
                <a:spcPct val="115000"/>
              </a:lnSpc>
              <a:buNone/>
            </a:pPr>
            <a:r>
              <a:rPr lang="en-GB" sz="2400">
                <a:solidFill>
                  <a:srgbClr val="000000"/>
                </a:solidFill>
              </a:rPr>
              <a:t>But how to find the </a:t>
            </a:r>
            <a:r>
              <a:rPr lang="en-GB" sz="2400" b="1">
                <a:solidFill>
                  <a:srgbClr val="000000"/>
                </a:solidFill>
              </a:rPr>
              <a:t>order</a:t>
            </a:r>
            <a:r>
              <a:rPr lang="en-GB" sz="2400">
                <a:solidFill>
                  <a:srgbClr val="000000"/>
                </a:solidFill>
              </a:rPr>
              <a:t> of requests?</a:t>
            </a:r>
          </a:p>
          <a:p>
            <a:pPr lvl="0" rtl="0">
              <a:lnSpc>
                <a:spcPct val="115000"/>
              </a:lnSpc>
              <a:buNone/>
            </a:pPr>
            <a:r>
              <a:rPr lang="en-GB" sz="1800">
                <a:solidFill>
                  <a:schemeClr val="accent2"/>
                </a:solidFill>
              </a:rPr>
              <a:t>  X</a:t>
            </a:r>
            <a:r>
              <a:rPr lang="en-GB" sz="1800">
                <a:solidFill>
                  <a:srgbClr val="000000"/>
                </a:solidFill>
              </a:rPr>
              <a:t> Hierarchy of threads, warps, threadblocks</a:t>
            </a:r>
          </a:p>
        </p:txBody>
      </p:sp>
      <p:pic>
        <p:nvPicPr>
          <p:cNvPr id="57" name="Shape 57"/>
          <p:cNvPicPr preferRelativeResize="0"/>
          <p:nvPr/>
        </p:nvPicPr>
        <p:blipFill>
          <a:blip r:embed="rId3"/>
          <a:stretch>
            <a:fillRect/>
          </a:stretch>
        </p:blipFill>
        <p:spPr>
          <a:xfrm>
            <a:off x="4060275" y="4212775"/>
            <a:ext cx="2440599" cy="2355125"/>
          </a:xfrm>
          <a:prstGeom prst="rect">
            <a:avLst/>
          </a:prstGeom>
          <a:noFill/>
          <a:ln>
            <a:noFill/>
          </a:ln>
        </p:spPr>
      </p:pic>
      <p:pic>
        <p:nvPicPr>
          <p:cNvPr id="58" name="Shape 58"/>
          <p:cNvPicPr preferRelativeResize="0"/>
          <p:nvPr/>
        </p:nvPicPr>
        <p:blipFill>
          <a:blip r:embed="rId4"/>
          <a:stretch>
            <a:fillRect/>
          </a:stretch>
        </p:blipFill>
        <p:spPr>
          <a:xfrm>
            <a:off x="7093125" y="3651450"/>
            <a:ext cx="1851925" cy="2876175"/>
          </a:xfrm>
          <a:prstGeom prst="rect">
            <a:avLst/>
          </a:prstGeom>
          <a:noFill/>
          <a:ln>
            <a:noFill/>
          </a:ln>
        </p:spPr>
      </p:pic>
      <p:sp>
        <p:nvSpPr>
          <p:cNvPr id="59" name="Shape 59"/>
          <p:cNvSpPr/>
          <p:nvPr/>
        </p:nvSpPr>
        <p:spPr>
          <a:xfrm>
            <a:off x="1056875" y="4516475"/>
            <a:ext cx="463100" cy="1783100"/>
          </a:xfrm>
          <a:custGeom>
            <a:avLst/>
            <a:gdLst/>
            <a:ahLst/>
            <a:cxnLst/>
            <a:rect l="0" t="0" r="0" b="0"/>
            <a:pathLst>
              <a:path w="18524" h="71324" extrusionOk="0">
                <a:moveTo>
                  <a:pt x="16116" y="0"/>
                </a:moveTo>
                <a:cubicBezTo>
                  <a:pt x="13438" y="2286"/>
                  <a:pt x="-342" y="8817"/>
                  <a:pt x="49" y="13716"/>
                </a:cubicBezTo>
                <a:cubicBezTo>
                  <a:pt x="440" y="18614"/>
                  <a:pt x="18009" y="24362"/>
                  <a:pt x="18467" y="29392"/>
                </a:cubicBezTo>
                <a:cubicBezTo>
                  <a:pt x="18924" y="34421"/>
                  <a:pt x="2922" y="39058"/>
                  <a:pt x="2792" y="43892"/>
                </a:cubicBezTo>
                <a:cubicBezTo>
                  <a:pt x="2661" y="48725"/>
                  <a:pt x="16312" y="53819"/>
                  <a:pt x="17684" y="58391"/>
                </a:cubicBezTo>
                <a:cubicBezTo>
                  <a:pt x="19055" y="62963"/>
                  <a:pt x="12131" y="69168"/>
                  <a:pt x="11021" y="71324"/>
                </a:cubicBezTo>
              </a:path>
            </a:pathLst>
          </a:custGeom>
          <a:noFill/>
          <a:ln w="28575" cap="flat">
            <a:solidFill>
              <a:schemeClr val="dk2"/>
            </a:solidFill>
            <a:prstDash val="solid"/>
            <a:round/>
            <a:headEnd type="none" w="lg" len="lg"/>
            <a:tailEnd type="triangle" w="lg" len="lg"/>
          </a:ln>
        </p:spPr>
      </p:sp>
      <p:sp>
        <p:nvSpPr>
          <p:cNvPr id="60" name="Shape 60"/>
          <p:cNvSpPr/>
          <p:nvPr/>
        </p:nvSpPr>
        <p:spPr>
          <a:xfrm>
            <a:off x="1579123" y="4516475"/>
            <a:ext cx="464700" cy="1328250"/>
          </a:xfrm>
          <a:custGeom>
            <a:avLst/>
            <a:gdLst/>
            <a:ahLst/>
            <a:cxnLst/>
            <a:rect l="0" t="0" r="0" b="0"/>
            <a:pathLst>
              <a:path w="18588" h="53130" extrusionOk="0">
                <a:moveTo>
                  <a:pt x="15432" y="0"/>
                </a:moveTo>
                <a:cubicBezTo>
                  <a:pt x="12870" y="2049"/>
                  <a:pt x="-448" y="7757"/>
                  <a:pt x="64" y="12295"/>
                </a:cubicBezTo>
                <a:cubicBezTo>
                  <a:pt x="576" y="16832"/>
                  <a:pt x="17847" y="22394"/>
                  <a:pt x="18506" y="27224"/>
                </a:cubicBezTo>
                <a:cubicBezTo>
                  <a:pt x="19164" y="32054"/>
                  <a:pt x="4894" y="36957"/>
                  <a:pt x="4016" y="41275"/>
                </a:cubicBezTo>
                <a:cubicBezTo>
                  <a:pt x="3137" y="45592"/>
                  <a:pt x="11700" y="51154"/>
                  <a:pt x="13237" y="53130"/>
                </a:cubicBezTo>
              </a:path>
            </a:pathLst>
          </a:custGeom>
          <a:noFill/>
          <a:ln w="28575" cap="flat">
            <a:solidFill>
              <a:schemeClr val="dk2"/>
            </a:solidFill>
            <a:prstDash val="solid"/>
            <a:round/>
            <a:headEnd type="none" w="lg" len="lg"/>
            <a:tailEnd type="triangle" w="lg" len="lg"/>
          </a:ln>
        </p:spPr>
      </p:sp>
      <p:sp>
        <p:nvSpPr>
          <p:cNvPr id="61" name="Shape 61"/>
          <p:cNvSpPr/>
          <p:nvPr/>
        </p:nvSpPr>
        <p:spPr>
          <a:xfrm>
            <a:off x="2266811" y="4555825"/>
            <a:ext cx="312850" cy="570825"/>
          </a:xfrm>
          <a:custGeom>
            <a:avLst/>
            <a:gdLst/>
            <a:ahLst/>
            <a:cxnLst/>
            <a:rect l="0" t="0" r="0" b="0"/>
            <a:pathLst>
              <a:path w="12514" h="22833" extrusionOk="0">
                <a:moveTo>
                  <a:pt x="12514" y="0"/>
                </a:moveTo>
                <a:cubicBezTo>
                  <a:pt x="10465" y="1756"/>
                  <a:pt x="1098" y="6733"/>
                  <a:pt x="220" y="10539"/>
                </a:cubicBezTo>
                <a:cubicBezTo>
                  <a:pt x="-658" y="14344"/>
                  <a:pt x="6074" y="20784"/>
                  <a:pt x="7245" y="22833"/>
                </a:cubicBezTo>
              </a:path>
            </a:pathLst>
          </a:custGeom>
          <a:noFill/>
          <a:ln w="28575" cap="flat">
            <a:solidFill>
              <a:schemeClr val="dk2"/>
            </a:solidFill>
            <a:prstDash val="solid"/>
            <a:round/>
            <a:headEnd type="none" w="lg" len="lg"/>
            <a:tailEnd type="triangle" w="lg" len="lg"/>
          </a:ln>
        </p:spPr>
      </p:sp>
      <p:sp>
        <p:nvSpPr>
          <p:cNvPr id="62" name="Shape 62"/>
          <p:cNvSpPr/>
          <p:nvPr/>
        </p:nvSpPr>
        <p:spPr>
          <a:xfrm>
            <a:off x="1302625" y="4516475"/>
            <a:ext cx="463100" cy="1783100"/>
          </a:xfrm>
          <a:custGeom>
            <a:avLst/>
            <a:gdLst/>
            <a:ahLst/>
            <a:cxnLst/>
            <a:rect l="0" t="0" r="0" b="0"/>
            <a:pathLst>
              <a:path w="18524" h="71324" extrusionOk="0">
                <a:moveTo>
                  <a:pt x="16116" y="0"/>
                </a:moveTo>
                <a:cubicBezTo>
                  <a:pt x="13438" y="2286"/>
                  <a:pt x="-342" y="8817"/>
                  <a:pt x="49" y="13716"/>
                </a:cubicBezTo>
                <a:cubicBezTo>
                  <a:pt x="440" y="18614"/>
                  <a:pt x="18009" y="24362"/>
                  <a:pt x="18467" y="29392"/>
                </a:cubicBezTo>
                <a:cubicBezTo>
                  <a:pt x="18924" y="34421"/>
                  <a:pt x="2922" y="39058"/>
                  <a:pt x="2792" y="43892"/>
                </a:cubicBezTo>
                <a:cubicBezTo>
                  <a:pt x="2661" y="48725"/>
                  <a:pt x="16312" y="53819"/>
                  <a:pt x="17684" y="58391"/>
                </a:cubicBezTo>
                <a:cubicBezTo>
                  <a:pt x="19055" y="62963"/>
                  <a:pt x="12131" y="69168"/>
                  <a:pt x="11021" y="71324"/>
                </a:cubicBezTo>
              </a:path>
            </a:pathLst>
          </a:custGeom>
          <a:noFill/>
          <a:ln w="28575" cap="flat">
            <a:solidFill>
              <a:schemeClr val="dk2"/>
            </a:solidFill>
            <a:prstDash val="solid"/>
            <a:round/>
            <a:headEnd type="none" w="lg" len="lg"/>
            <a:tailEnd type="triangle" w="lg" len="lg"/>
          </a:ln>
        </p:spPr>
      </p:sp>
      <p:sp>
        <p:nvSpPr>
          <p:cNvPr id="63" name="Shape 63"/>
          <p:cNvSpPr/>
          <p:nvPr/>
        </p:nvSpPr>
        <p:spPr>
          <a:xfrm>
            <a:off x="1872525" y="4498775"/>
            <a:ext cx="463100" cy="1783100"/>
          </a:xfrm>
          <a:custGeom>
            <a:avLst/>
            <a:gdLst/>
            <a:ahLst/>
            <a:cxnLst/>
            <a:rect l="0" t="0" r="0" b="0"/>
            <a:pathLst>
              <a:path w="18524" h="71324" extrusionOk="0">
                <a:moveTo>
                  <a:pt x="16116" y="0"/>
                </a:moveTo>
                <a:cubicBezTo>
                  <a:pt x="13438" y="2286"/>
                  <a:pt x="-342" y="8817"/>
                  <a:pt x="49" y="13716"/>
                </a:cubicBezTo>
                <a:cubicBezTo>
                  <a:pt x="440" y="18614"/>
                  <a:pt x="18009" y="24362"/>
                  <a:pt x="18467" y="29392"/>
                </a:cubicBezTo>
                <a:cubicBezTo>
                  <a:pt x="18924" y="34421"/>
                  <a:pt x="2922" y="39058"/>
                  <a:pt x="2792" y="43892"/>
                </a:cubicBezTo>
                <a:cubicBezTo>
                  <a:pt x="2661" y="48725"/>
                  <a:pt x="16312" y="53819"/>
                  <a:pt x="17684" y="58391"/>
                </a:cubicBezTo>
                <a:cubicBezTo>
                  <a:pt x="19055" y="62963"/>
                  <a:pt x="12131" y="69168"/>
                  <a:pt x="11021" y="71324"/>
                </a:cubicBezTo>
              </a:path>
            </a:pathLst>
          </a:custGeom>
          <a:noFill/>
          <a:ln w="28575" cap="flat">
            <a:solidFill>
              <a:schemeClr val="dk2"/>
            </a:solidFill>
            <a:prstDash val="solid"/>
            <a:round/>
            <a:headEnd type="none" w="lg" len="lg"/>
            <a:tailEnd type="triangle" w="lg" len="lg"/>
          </a:ln>
        </p:spPr>
      </p:sp>
      <p:sp>
        <p:nvSpPr>
          <p:cNvPr id="64" name="Shape 64"/>
          <p:cNvSpPr/>
          <p:nvPr/>
        </p:nvSpPr>
        <p:spPr>
          <a:xfrm>
            <a:off x="2579661" y="4555825"/>
            <a:ext cx="312850" cy="570825"/>
          </a:xfrm>
          <a:custGeom>
            <a:avLst/>
            <a:gdLst/>
            <a:ahLst/>
            <a:cxnLst/>
            <a:rect l="0" t="0" r="0" b="0"/>
            <a:pathLst>
              <a:path w="12514" h="22833" extrusionOk="0">
                <a:moveTo>
                  <a:pt x="12514" y="0"/>
                </a:moveTo>
                <a:cubicBezTo>
                  <a:pt x="10465" y="1756"/>
                  <a:pt x="1098" y="6733"/>
                  <a:pt x="220" y="10539"/>
                </a:cubicBezTo>
                <a:cubicBezTo>
                  <a:pt x="-658" y="14344"/>
                  <a:pt x="6074" y="20784"/>
                  <a:pt x="7245" y="22833"/>
                </a:cubicBezTo>
              </a:path>
            </a:pathLst>
          </a:custGeom>
          <a:noFill/>
          <a:ln w="28575" cap="flat">
            <a:solidFill>
              <a:schemeClr val="dk2"/>
            </a:solidFill>
            <a:prstDash val="solid"/>
            <a:round/>
            <a:headEnd type="none" w="lg" len="lg"/>
            <a:tailEnd type="triangle" w="lg" len="lg"/>
          </a:ln>
        </p:spPr>
      </p:sp>
      <p:sp>
        <p:nvSpPr>
          <p:cNvPr id="65" name="Shape 65"/>
          <p:cNvSpPr/>
          <p:nvPr/>
        </p:nvSpPr>
        <p:spPr>
          <a:xfrm>
            <a:off x="2802624" y="4534175"/>
            <a:ext cx="464700" cy="1328250"/>
          </a:xfrm>
          <a:custGeom>
            <a:avLst/>
            <a:gdLst/>
            <a:ahLst/>
            <a:cxnLst/>
            <a:rect l="0" t="0" r="0" b="0"/>
            <a:pathLst>
              <a:path w="18588" h="53130" extrusionOk="0">
                <a:moveTo>
                  <a:pt x="15432" y="0"/>
                </a:moveTo>
                <a:cubicBezTo>
                  <a:pt x="12870" y="2049"/>
                  <a:pt x="-448" y="7757"/>
                  <a:pt x="64" y="12295"/>
                </a:cubicBezTo>
                <a:cubicBezTo>
                  <a:pt x="576" y="16832"/>
                  <a:pt x="17847" y="22394"/>
                  <a:pt x="18506" y="27224"/>
                </a:cubicBezTo>
                <a:cubicBezTo>
                  <a:pt x="19164" y="32054"/>
                  <a:pt x="4894" y="36957"/>
                  <a:pt x="4016" y="41275"/>
                </a:cubicBezTo>
                <a:cubicBezTo>
                  <a:pt x="3137" y="45592"/>
                  <a:pt x="11700" y="51154"/>
                  <a:pt x="13237" y="53130"/>
                </a:cubicBezTo>
              </a:path>
            </a:pathLst>
          </a:custGeom>
          <a:noFill/>
          <a:ln w="28575" cap="flat">
            <a:solidFill>
              <a:schemeClr val="dk2"/>
            </a:solidFill>
            <a:prstDash val="solid"/>
            <a:round/>
            <a:headEnd type="none" w="lg" len="lg"/>
            <a:tailEnd type="triangle" w="lg" len="lg"/>
          </a:ln>
        </p:spPr>
      </p:sp>
      <p:sp>
        <p:nvSpPr>
          <p:cNvPr id="66" name="Shape 66"/>
          <p:cNvSpPr/>
          <p:nvPr/>
        </p:nvSpPr>
        <p:spPr>
          <a:xfrm>
            <a:off x="3096025" y="4516475"/>
            <a:ext cx="463100" cy="1783100"/>
          </a:xfrm>
          <a:custGeom>
            <a:avLst/>
            <a:gdLst/>
            <a:ahLst/>
            <a:cxnLst/>
            <a:rect l="0" t="0" r="0" b="0"/>
            <a:pathLst>
              <a:path w="18524" h="71324" extrusionOk="0">
                <a:moveTo>
                  <a:pt x="16116" y="0"/>
                </a:moveTo>
                <a:cubicBezTo>
                  <a:pt x="13438" y="2286"/>
                  <a:pt x="-342" y="8817"/>
                  <a:pt x="49" y="13716"/>
                </a:cubicBezTo>
                <a:cubicBezTo>
                  <a:pt x="440" y="18614"/>
                  <a:pt x="18009" y="24362"/>
                  <a:pt x="18467" y="29392"/>
                </a:cubicBezTo>
                <a:cubicBezTo>
                  <a:pt x="18924" y="34421"/>
                  <a:pt x="2922" y="39058"/>
                  <a:pt x="2792" y="43892"/>
                </a:cubicBezTo>
                <a:cubicBezTo>
                  <a:pt x="2661" y="48725"/>
                  <a:pt x="16312" y="53819"/>
                  <a:pt x="17684" y="58391"/>
                </a:cubicBezTo>
                <a:cubicBezTo>
                  <a:pt x="19055" y="62963"/>
                  <a:pt x="12131" y="69168"/>
                  <a:pt x="11021" y="71324"/>
                </a:cubicBezTo>
              </a:path>
            </a:pathLst>
          </a:custGeom>
          <a:noFill/>
          <a:ln w="28575" cap="flat">
            <a:solidFill>
              <a:schemeClr val="dk2"/>
            </a:solidFill>
            <a:prstDash val="solid"/>
            <a:round/>
            <a:headEnd type="none" w="lg" len="lg"/>
            <a:tailEnd type="triangle" w="lg" len="lg"/>
          </a:ln>
        </p:spPr>
      </p:sp>
      <p:sp>
        <p:nvSpPr>
          <p:cNvPr id="67" name="Shape 67"/>
          <p:cNvSpPr txBox="1"/>
          <p:nvPr/>
        </p:nvSpPr>
        <p:spPr>
          <a:xfrm>
            <a:off x="548850" y="1664500"/>
            <a:ext cx="5784900" cy="454199"/>
          </a:xfrm>
          <a:prstGeom prst="rect">
            <a:avLst/>
          </a:prstGeom>
        </p:spPr>
        <p:txBody>
          <a:bodyPr lIns="91425" tIns="91425" rIns="91425" bIns="91425" anchor="ctr" anchorCtr="0">
            <a:noAutofit/>
          </a:bodyPr>
          <a:lstStyle/>
          <a:p>
            <a:pPr lvl="0" rtl="0">
              <a:lnSpc>
                <a:spcPct val="115000"/>
              </a:lnSpc>
              <a:spcBef>
                <a:spcPts val="600"/>
              </a:spcBef>
              <a:buNone/>
            </a:pPr>
            <a:r>
              <a:rPr lang="en-GB" sz="1800">
                <a:solidFill>
                  <a:schemeClr val="accent1"/>
                </a:solidFill>
              </a:rPr>
              <a:t>✓</a:t>
            </a:r>
            <a:r>
              <a:rPr lang="en-GB" sz="1800">
                <a:solidFill>
                  <a:schemeClr val="dk1"/>
                </a:solidFill>
              </a:rPr>
              <a:t> Normal cache structure (lines, sets, ways)</a:t>
            </a:r>
          </a:p>
        </p:txBody>
      </p:sp>
      <p:sp>
        <p:nvSpPr>
          <p:cNvPr id="68" name="Shape 68"/>
          <p:cNvSpPr txBox="1"/>
          <p:nvPr/>
        </p:nvSpPr>
        <p:spPr>
          <a:xfrm>
            <a:off x="548850" y="2000525"/>
            <a:ext cx="6805799" cy="570900"/>
          </a:xfrm>
          <a:prstGeom prst="rect">
            <a:avLst/>
          </a:prstGeom>
        </p:spPr>
        <p:txBody>
          <a:bodyPr lIns="91425" tIns="91425" rIns="91425" bIns="91425" anchor="ctr" anchorCtr="0">
            <a:noAutofit/>
          </a:bodyPr>
          <a:lstStyle/>
          <a:p>
            <a:pPr lvl="0" rtl="0">
              <a:lnSpc>
                <a:spcPct val="115000"/>
              </a:lnSpc>
              <a:spcBef>
                <a:spcPts val="600"/>
              </a:spcBef>
              <a:buNone/>
            </a:pPr>
            <a:r>
              <a:rPr lang="en-GB" sz="1800">
                <a:solidFill>
                  <a:schemeClr val="accent1"/>
                </a:solidFill>
              </a:rPr>
              <a:t>✓</a:t>
            </a:r>
            <a:r>
              <a:rPr lang="en-GB" sz="1800">
                <a:solidFill>
                  <a:schemeClr val="dk1"/>
                </a:solidFill>
              </a:rPr>
              <a:t> Typical hierarchy (per core L1, shared L2)</a:t>
            </a:r>
          </a:p>
        </p:txBody>
      </p:sp>
      <p:sp>
        <p:nvSpPr>
          <p:cNvPr id="69" name="Shape 69"/>
          <p:cNvSpPr txBox="1"/>
          <p:nvPr/>
        </p:nvSpPr>
        <p:spPr>
          <a:xfrm>
            <a:off x="457200" y="3509287"/>
            <a:ext cx="6300900" cy="703500"/>
          </a:xfrm>
          <a:prstGeom prst="rect">
            <a:avLst/>
          </a:prstGeom>
        </p:spPr>
        <p:txBody>
          <a:bodyPr lIns="91425" tIns="91425" rIns="91425" bIns="91425" anchor="ctr" anchorCtr="0">
            <a:noAutofit/>
          </a:bodyPr>
          <a:lstStyle/>
          <a:p>
            <a:pPr lvl="0" rtl="0">
              <a:lnSpc>
                <a:spcPct val="115000"/>
              </a:lnSpc>
              <a:spcBef>
                <a:spcPts val="600"/>
              </a:spcBef>
              <a:buNone/>
            </a:pPr>
            <a:r>
              <a:rPr lang="en-GB" sz="1800">
                <a:solidFill>
                  <a:schemeClr val="accent2"/>
                </a:solidFill>
              </a:rPr>
              <a:t>  X</a:t>
            </a:r>
            <a:r>
              <a:rPr lang="en-GB" sz="1800">
                <a:solidFill>
                  <a:schemeClr val="dk1"/>
                </a:solidFill>
              </a:rPr>
              <a:t> A single thread processes loads/stores in-order,</a:t>
            </a:r>
            <a:br>
              <a:rPr lang="en-GB" sz="1800">
                <a:solidFill>
                  <a:schemeClr val="dk1"/>
                </a:solidFill>
              </a:rPr>
            </a:br>
            <a:r>
              <a:rPr lang="en-GB" sz="1800">
                <a:solidFill>
                  <a:schemeClr val="dk1"/>
                </a:solidFill>
              </a:rPr>
              <a:t>   but multiple threads can diverge w.r.t. each other</a:t>
            </a:r>
          </a:p>
        </p:txBody>
      </p:sp>
      <p:sp>
        <p:nvSpPr>
          <p:cNvPr id="70" name="Shape 70"/>
          <p:cNvSpPr txBox="1"/>
          <p:nvPr/>
        </p:nvSpPr>
        <p:spPr>
          <a:xfrm>
            <a:off x="276225" y="4901525"/>
            <a:ext cx="797699" cy="457200"/>
          </a:xfrm>
          <a:prstGeom prst="rect">
            <a:avLst/>
          </a:prstGeom>
        </p:spPr>
        <p:txBody>
          <a:bodyPr lIns="91425" tIns="91425" rIns="91425" bIns="91425" anchor="t" anchorCtr="0">
            <a:noAutofit/>
          </a:bodyPr>
          <a:lstStyle/>
          <a:p>
            <a:pPr>
              <a:buNone/>
            </a:pPr>
            <a:r>
              <a:rPr lang="en-GB">
                <a:solidFill>
                  <a:srgbClr val="2388DB"/>
                </a:solidFill>
              </a:rPr>
              <a:t>instr. 2</a:t>
            </a:r>
          </a:p>
        </p:txBody>
      </p:sp>
      <p:sp>
        <p:nvSpPr>
          <p:cNvPr id="71" name="Shape 71"/>
          <p:cNvSpPr txBox="1"/>
          <p:nvPr/>
        </p:nvSpPr>
        <p:spPr>
          <a:xfrm>
            <a:off x="270152" y="5649958"/>
            <a:ext cx="797699" cy="457200"/>
          </a:xfrm>
          <a:prstGeom prst="rect">
            <a:avLst/>
          </a:prstGeom>
        </p:spPr>
        <p:txBody>
          <a:bodyPr lIns="91425" tIns="91425" rIns="91425" bIns="91425" anchor="t" anchorCtr="0">
            <a:noAutofit/>
          </a:bodyPr>
          <a:lstStyle/>
          <a:p>
            <a:pPr lvl="0" rtl="0">
              <a:buNone/>
            </a:pPr>
            <a:r>
              <a:rPr lang="en-GB">
                <a:solidFill>
                  <a:srgbClr val="2388DB"/>
                </a:solidFill>
              </a:rPr>
              <a:t>instr. 4</a:t>
            </a:r>
          </a:p>
        </p:txBody>
      </p:sp>
      <p:sp>
        <p:nvSpPr>
          <p:cNvPr id="72" name="Shape 72"/>
          <p:cNvSpPr txBox="1"/>
          <p:nvPr/>
        </p:nvSpPr>
        <p:spPr>
          <a:xfrm>
            <a:off x="259175" y="6079737"/>
            <a:ext cx="797699" cy="457200"/>
          </a:xfrm>
          <a:prstGeom prst="rect">
            <a:avLst/>
          </a:prstGeom>
        </p:spPr>
        <p:txBody>
          <a:bodyPr lIns="91425" tIns="91425" rIns="91425" bIns="91425" anchor="t" anchorCtr="0">
            <a:noAutofit/>
          </a:bodyPr>
          <a:lstStyle/>
          <a:p>
            <a:pPr lvl="0" rtl="0">
              <a:buNone/>
            </a:pPr>
            <a:r>
              <a:rPr lang="en-GB">
                <a:solidFill>
                  <a:srgbClr val="2388DB"/>
                </a:solidFill>
              </a:rPr>
              <a:t>instr. 5</a:t>
            </a:r>
          </a:p>
        </p:txBody>
      </p:sp>
      <p:cxnSp>
        <p:nvCxnSpPr>
          <p:cNvPr id="73" name="Shape 73"/>
          <p:cNvCxnSpPr/>
          <p:nvPr/>
        </p:nvCxnSpPr>
        <p:spPr>
          <a:xfrm rot="10800000">
            <a:off x="944174" y="6289925"/>
            <a:ext cx="2722200" cy="0"/>
          </a:xfrm>
          <a:prstGeom prst="straightConnector1">
            <a:avLst/>
          </a:prstGeom>
          <a:noFill/>
          <a:ln w="19050" cap="flat">
            <a:solidFill>
              <a:schemeClr val="dk2"/>
            </a:solidFill>
            <a:prstDash val="dot"/>
            <a:round/>
            <a:headEnd type="none" w="lg" len="lg"/>
            <a:tailEnd type="none" w="lg" len="lg"/>
          </a:ln>
        </p:spPr>
      </p:cxnSp>
      <p:cxnSp>
        <p:nvCxnSpPr>
          <p:cNvPr id="74" name="Shape 74"/>
          <p:cNvCxnSpPr/>
          <p:nvPr/>
        </p:nvCxnSpPr>
        <p:spPr>
          <a:xfrm rot="10800000">
            <a:off x="944174" y="5862425"/>
            <a:ext cx="2722200" cy="0"/>
          </a:xfrm>
          <a:prstGeom prst="straightConnector1">
            <a:avLst/>
          </a:prstGeom>
          <a:noFill/>
          <a:ln w="19050" cap="flat">
            <a:solidFill>
              <a:schemeClr val="dk2"/>
            </a:solidFill>
            <a:prstDash val="dot"/>
            <a:round/>
            <a:headEnd type="none" w="lg" len="lg"/>
            <a:tailEnd type="none" w="lg" len="lg"/>
          </a:ln>
        </p:spPr>
      </p:cxnSp>
      <p:cxnSp>
        <p:nvCxnSpPr>
          <p:cNvPr id="75" name="Shape 75"/>
          <p:cNvCxnSpPr/>
          <p:nvPr/>
        </p:nvCxnSpPr>
        <p:spPr>
          <a:xfrm rot="10800000">
            <a:off x="944174" y="5126650"/>
            <a:ext cx="2722200" cy="0"/>
          </a:xfrm>
          <a:prstGeom prst="straightConnector1">
            <a:avLst/>
          </a:prstGeom>
          <a:noFill/>
          <a:ln w="19050" cap="flat">
            <a:solidFill>
              <a:schemeClr val="dk2"/>
            </a:solidFill>
            <a:prstDash val="dot"/>
            <a:round/>
            <a:headEnd type="none" w="lg" len="lg"/>
            <a:tailEnd type="none" w="lg" len="lg"/>
          </a:ln>
        </p:spPr>
      </p:cxnSp>
      <p:pic>
        <p:nvPicPr>
          <p:cNvPr id="76" name="Shape 76"/>
          <p:cNvPicPr preferRelativeResize="0"/>
          <p:nvPr/>
        </p:nvPicPr>
        <p:blipFill>
          <a:blip r:embed="rId5"/>
          <a:stretch>
            <a:fillRect/>
          </a:stretch>
        </p:blipFill>
        <p:spPr>
          <a:xfrm>
            <a:off x="5793212" y="1661499"/>
            <a:ext cx="3216849" cy="1716023"/>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par>
                                <p:cTn id="24" presetID="10" presetClass="entr" presetSubtype="0"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500"/>
                                        <p:tgtEl>
                                          <p:spTgt spid="59"/>
                                        </p:tgtEl>
                                      </p:cBhvr>
                                    </p:animEffect>
                                  </p:childTnLst>
                                </p:cTn>
                              </p:par>
                              <p:par>
                                <p:cTn id="27" presetID="10" presetClass="entr" presetSubtype="0"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fade">
                                      <p:cBhvr>
                                        <p:cTn id="29" dur="500"/>
                                        <p:tgtEl>
                                          <p:spTgt spid="60"/>
                                        </p:tgtEl>
                                      </p:cBhvr>
                                    </p:animEffect>
                                  </p:childTnLst>
                                </p:cTn>
                              </p:par>
                              <p:par>
                                <p:cTn id="30" presetID="10" presetClass="entr" presetSubtype="0"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10"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par>
                                <p:cTn id="36" presetID="10" presetClass="entr" presetSubtype="0" fill="hold"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par>
                                <p:cTn id="39" presetID="10"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nodeType="with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500"/>
                                        <p:tgtEl>
                                          <p:spTgt spid="70"/>
                                        </p:tgtEl>
                                      </p:cBhvr>
                                    </p:animEffect>
                                  </p:childTnLst>
                                </p:cTn>
                              </p:par>
                              <p:par>
                                <p:cTn id="51" presetID="10"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par>
                                <p:cTn id="54" presetID="10" presetClass="entr" presetSubtype="0" fill="hold"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500"/>
                                        <p:tgtEl>
                                          <p:spTgt spid="72"/>
                                        </p:tgtEl>
                                      </p:cBhvr>
                                    </p:animEffect>
                                  </p:childTnLst>
                                </p:cTn>
                              </p:par>
                              <p:par>
                                <p:cTn id="57" presetID="10" presetClass="entr" presetSubtype="0" fill="hold" nodeType="with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par>
                                <p:cTn id="60" presetID="10" presetClass="entr" presetSubtype="0" fill="hold" nodeType="with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fade">
                                      <p:cBhvr>
                                        <p:cTn id="62" dur="500"/>
                                        <p:tgtEl>
                                          <p:spTgt spid="74"/>
                                        </p:tgtEl>
                                      </p:cBhvr>
                                    </p:animEffect>
                                  </p:childTnLst>
                                </p:cTn>
                              </p:par>
                              <p:par>
                                <p:cTn id="63" presetID="10" presetClass="entr" presetSubtype="0" fill="hold" nodeType="withEffect">
                                  <p:stCondLst>
                                    <p:cond delay="0"/>
                                  </p:stCondLst>
                                  <p:childTnLst>
                                    <p:set>
                                      <p:cBhvr>
                                        <p:cTn id="64" dur="1" fill="hold">
                                          <p:stCondLst>
                                            <p:cond delay="0"/>
                                          </p:stCondLst>
                                        </p:cTn>
                                        <p:tgtEl>
                                          <p:spTgt spid="75"/>
                                        </p:tgtEl>
                                        <p:attrNameLst>
                                          <p:attrName>style.visibility</p:attrName>
                                        </p:attrNameLst>
                                      </p:cBhvr>
                                      <p:to>
                                        <p:strVal val="visible"/>
                                      </p:to>
                                    </p:set>
                                    <p:animEffect transition="in" filter="fade">
                                      <p:cBhvr>
                                        <p:cTn id="6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But what can it be used for?</a:t>
            </a:r>
          </a:p>
        </p:txBody>
      </p:sp>
      <p:sp>
        <p:nvSpPr>
          <p:cNvPr id="82" name="Shape 82"/>
          <p:cNvSpPr txBox="1">
            <a:spLocks noGrp="1"/>
          </p:cNvSpPr>
          <p:nvPr>
            <p:ph type="body" idx="1"/>
          </p:nvPr>
        </p:nvSpPr>
        <p:spPr>
          <a:xfrm>
            <a:off x="457200" y="2370425"/>
            <a:ext cx="5965199" cy="4092599"/>
          </a:xfrm>
          <a:prstGeom prst="rect">
            <a:avLst/>
          </a:prstGeom>
          <a:ln>
            <a:noFill/>
          </a:ln>
        </p:spPr>
        <p:txBody>
          <a:bodyPr lIns="91425" tIns="91425" rIns="91425" bIns="91425" anchor="t" anchorCtr="0">
            <a:noAutofit/>
          </a:bodyPr>
          <a:lstStyle/>
          <a:p>
            <a:pPr lvl="0" rtl="0">
              <a:lnSpc>
                <a:spcPct val="115000"/>
              </a:lnSpc>
              <a:buNone/>
            </a:pPr>
            <a:r>
              <a:rPr lang="en-GB" sz="2400"/>
              <a:t>Examples of using the cache model:</a:t>
            </a:r>
          </a:p>
        </p:txBody>
      </p:sp>
      <p:sp>
        <p:nvSpPr>
          <p:cNvPr id="84" name="Shape 84"/>
          <p:cNvSpPr txBox="1"/>
          <p:nvPr/>
        </p:nvSpPr>
        <p:spPr>
          <a:xfrm>
            <a:off x="457200" y="820037"/>
            <a:ext cx="8229600" cy="1692900"/>
          </a:xfrm>
          <a:prstGeom prst="rect">
            <a:avLst/>
          </a:prstGeom>
        </p:spPr>
        <p:txBody>
          <a:bodyPr lIns="91425" tIns="91425" rIns="91425" bIns="91425" anchor="ctr" anchorCtr="0">
            <a:noAutofit/>
          </a:bodyPr>
          <a:lstStyle/>
          <a:p>
            <a:pPr lvl="0" rtl="0">
              <a:lnSpc>
                <a:spcPct val="115000"/>
              </a:lnSpc>
              <a:spcBef>
                <a:spcPts val="600"/>
              </a:spcBef>
              <a:buNone/>
            </a:pPr>
            <a:r>
              <a:rPr lang="en-GB" sz="2400" dirty="0">
                <a:solidFill>
                  <a:schemeClr val="dk1"/>
                </a:solidFill>
              </a:rPr>
              <a:t>A cache model can give</a:t>
            </a:r>
            <a:r>
              <a:rPr lang="en-GB" sz="2400" dirty="0" smtClean="0">
                <a:solidFill>
                  <a:schemeClr val="dk1"/>
                </a:solidFill>
              </a:rPr>
              <a:t>:</a:t>
            </a:r>
            <a:endParaRPr lang="en-GB" sz="2400" dirty="0">
              <a:solidFill>
                <a:schemeClr val="dk1"/>
              </a:solidFill>
            </a:endParaRPr>
          </a:p>
          <a:p>
            <a:pPr marL="914400" indent="-342900">
              <a:lnSpc>
                <a:spcPct val="115000"/>
              </a:lnSpc>
              <a:spcBef>
                <a:spcPts val="600"/>
              </a:spcBef>
              <a:buClr>
                <a:schemeClr val="dk1"/>
              </a:buClr>
              <a:buSzPct val="100000"/>
              <a:buFont typeface="Arial"/>
              <a:buAutoNum type="arabicPeriod"/>
            </a:pPr>
            <a:r>
              <a:rPr lang="en-GB" sz="1800" dirty="0" smtClean="0">
                <a:solidFill>
                  <a:schemeClr val="dk1"/>
                </a:solidFill>
              </a:rPr>
              <a:t>A </a:t>
            </a:r>
            <a:r>
              <a:rPr lang="en-GB" sz="1800" dirty="0" smtClean="0">
                <a:solidFill>
                  <a:schemeClr val="accent1"/>
                </a:solidFill>
              </a:rPr>
              <a:t>prediction</a:t>
            </a:r>
            <a:r>
              <a:rPr lang="en-GB" sz="1800" dirty="0" smtClean="0">
                <a:solidFill>
                  <a:schemeClr val="dk1"/>
                </a:solidFill>
              </a:rPr>
              <a:t> of the amount of misses</a:t>
            </a:r>
          </a:p>
          <a:p>
            <a:pPr marL="914400" lvl="0" indent="-342900" rtl="0">
              <a:lnSpc>
                <a:spcPct val="115000"/>
              </a:lnSpc>
              <a:spcBef>
                <a:spcPts val="600"/>
              </a:spcBef>
              <a:buClr>
                <a:schemeClr val="dk1"/>
              </a:buClr>
              <a:buSzPct val="100000"/>
              <a:buFont typeface="Arial"/>
              <a:buAutoNum type="arabicPeriod"/>
            </a:pPr>
            <a:r>
              <a:rPr lang="en-GB" sz="1800" dirty="0" smtClean="0">
                <a:solidFill>
                  <a:schemeClr val="accent1"/>
                </a:solidFill>
              </a:rPr>
              <a:t>Insight</a:t>
            </a:r>
            <a:r>
              <a:rPr lang="en-GB" sz="1800" dirty="0" smtClean="0">
                <a:solidFill>
                  <a:schemeClr val="dk1"/>
                </a:solidFill>
              </a:rPr>
              <a:t> </a:t>
            </a:r>
            <a:r>
              <a:rPr lang="en-GB" sz="1800" dirty="0">
                <a:solidFill>
                  <a:schemeClr val="dk1"/>
                </a:solidFill>
              </a:rPr>
              <a:t>into the types of misses (e.g. compulsory, capacity, conflict</a:t>
            </a:r>
            <a:r>
              <a:rPr lang="en-GB" sz="1800" dirty="0" smtClean="0">
                <a:solidFill>
                  <a:schemeClr val="dk1"/>
                </a:solidFill>
              </a:rPr>
              <a:t>)</a:t>
            </a:r>
            <a:endParaRPr lang="en-GB" sz="1800" dirty="0">
              <a:solidFill>
                <a:schemeClr val="dk1"/>
              </a:solidFill>
            </a:endParaRPr>
          </a:p>
        </p:txBody>
      </p:sp>
      <p:pic>
        <p:nvPicPr>
          <p:cNvPr id="85" name="Shape 85"/>
          <p:cNvPicPr preferRelativeResize="0"/>
          <p:nvPr/>
        </p:nvPicPr>
        <p:blipFill>
          <a:blip r:embed="rId3"/>
          <a:stretch>
            <a:fillRect/>
          </a:stretch>
        </p:blipFill>
        <p:spPr>
          <a:xfrm>
            <a:off x="6085025" y="4011262"/>
            <a:ext cx="2173675" cy="1232625"/>
          </a:xfrm>
          <a:prstGeom prst="rect">
            <a:avLst/>
          </a:prstGeom>
          <a:noFill/>
          <a:ln>
            <a:noFill/>
          </a:ln>
        </p:spPr>
      </p:pic>
      <p:pic>
        <p:nvPicPr>
          <p:cNvPr id="86" name="Shape 86"/>
          <p:cNvPicPr preferRelativeResize="0"/>
          <p:nvPr/>
        </p:nvPicPr>
        <p:blipFill>
          <a:blip r:embed="rId4"/>
          <a:stretch>
            <a:fillRect/>
          </a:stretch>
        </p:blipFill>
        <p:spPr>
          <a:xfrm>
            <a:off x="5929371" y="2734525"/>
            <a:ext cx="2637924" cy="1055174"/>
          </a:xfrm>
          <a:prstGeom prst="rect">
            <a:avLst/>
          </a:prstGeom>
          <a:noFill/>
          <a:ln>
            <a:noFill/>
          </a:ln>
        </p:spPr>
      </p:pic>
      <p:sp>
        <p:nvSpPr>
          <p:cNvPr id="87" name="Shape 87"/>
          <p:cNvSpPr txBox="1"/>
          <p:nvPr/>
        </p:nvSpPr>
        <p:spPr>
          <a:xfrm>
            <a:off x="457250" y="5243900"/>
            <a:ext cx="4847700" cy="1232699"/>
          </a:xfrm>
          <a:prstGeom prst="rect">
            <a:avLst/>
          </a:prstGeom>
        </p:spPr>
        <p:txBody>
          <a:bodyPr lIns="91425" tIns="91425" rIns="91425" bIns="91425" anchor="ctr" anchorCtr="0">
            <a:noAutofit/>
          </a:bodyPr>
          <a:lstStyle/>
          <a:p>
            <a:pPr marL="457200" lvl="0" indent="-342900" rtl="0">
              <a:lnSpc>
                <a:spcPct val="115000"/>
              </a:lnSpc>
              <a:spcBef>
                <a:spcPts val="600"/>
              </a:spcBef>
              <a:buClr>
                <a:srgbClr val="000000"/>
              </a:buClr>
              <a:buSzPct val="100000"/>
              <a:buFont typeface="Arial"/>
              <a:buChar char="●"/>
            </a:pPr>
            <a:r>
              <a:rPr lang="en-GB" sz="1800">
                <a:solidFill>
                  <a:schemeClr val="dk1"/>
                </a:solidFill>
              </a:rPr>
              <a:t>A </a:t>
            </a:r>
            <a:r>
              <a:rPr lang="en-GB" sz="1800">
                <a:solidFill>
                  <a:schemeClr val="accent2"/>
                </a:solidFill>
              </a:rPr>
              <a:t>processor architect</a:t>
            </a:r>
            <a:r>
              <a:rPr lang="en-GB" sz="1800">
                <a:solidFill>
                  <a:schemeClr val="dk1"/>
                </a:solidFill>
              </a:rPr>
              <a:t> can perform design space exploration based on the cache model’s parameters (e.g. associativity)</a:t>
            </a:r>
          </a:p>
        </p:txBody>
      </p:sp>
      <p:sp>
        <p:nvSpPr>
          <p:cNvPr id="88" name="Shape 88"/>
          <p:cNvSpPr txBox="1"/>
          <p:nvPr/>
        </p:nvSpPr>
        <p:spPr>
          <a:xfrm>
            <a:off x="457200" y="4061600"/>
            <a:ext cx="4978800" cy="1232699"/>
          </a:xfrm>
          <a:prstGeom prst="rect">
            <a:avLst/>
          </a:prstGeom>
        </p:spPr>
        <p:txBody>
          <a:bodyPr lIns="91425" tIns="91425" rIns="91425" bIns="91425" anchor="ctr" anchorCtr="0">
            <a:noAutofit/>
          </a:bodyPr>
          <a:lstStyle/>
          <a:p>
            <a:pPr marL="457200" lvl="0" indent="-342900" rtl="0">
              <a:buClr>
                <a:srgbClr val="000000"/>
              </a:buClr>
              <a:buSzPct val="100000"/>
              <a:buFont typeface="Arial"/>
              <a:buChar char="●"/>
            </a:pPr>
            <a:r>
              <a:rPr lang="en-GB" sz="1800">
                <a:solidFill>
                  <a:schemeClr val="dk1"/>
                </a:solidFill>
              </a:rPr>
              <a:t>An optimising </a:t>
            </a:r>
            <a:r>
              <a:rPr lang="en-GB" sz="1800">
                <a:solidFill>
                  <a:schemeClr val="accent2"/>
                </a:solidFill>
              </a:rPr>
              <a:t>compiler</a:t>
            </a:r>
            <a:r>
              <a:rPr lang="en-GB" sz="1800">
                <a:solidFill>
                  <a:schemeClr val="dk1"/>
                </a:solidFill>
              </a:rPr>
              <a:t> (e.g. PPCG) can apply loop-tiling based on a feedback-loop with a cache model</a:t>
            </a:r>
          </a:p>
        </p:txBody>
      </p:sp>
      <p:sp>
        <p:nvSpPr>
          <p:cNvPr id="89" name="Shape 89"/>
          <p:cNvSpPr txBox="1"/>
          <p:nvPr/>
        </p:nvSpPr>
        <p:spPr>
          <a:xfrm>
            <a:off x="457250" y="2974825"/>
            <a:ext cx="5239199" cy="1152600"/>
          </a:xfrm>
          <a:prstGeom prst="rect">
            <a:avLst/>
          </a:prstGeom>
        </p:spPr>
        <p:txBody>
          <a:bodyPr lIns="91425" tIns="91425" rIns="91425" bIns="91425" anchor="ctr" anchorCtr="0">
            <a:noAutofit/>
          </a:bodyPr>
          <a:lstStyle/>
          <a:p>
            <a:pPr marL="457200" lvl="0" indent="-342900" rtl="0">
              <a:buClr>
                <a:srgbClr val="000000"/>
              </a:buClr>
              <a:buSzPct val="100000"/>
              <a:buFont typeface="Arial"/>
              <a:buChar char="●"/>
            </a:pPr>
            <a:r>
              <a:rPr lang="en-GB" sz="1800">
                <a:solidFill>
                  <a:schemeClr val="dk1"/>
                </a:solidFill>
              </a:rPr>
              <a:t>A GPU </a:t>
            </a:r>
            <a:r>
              <a:rPr lang="en-GB" sz="1800">
                <a:solidFill>
                  <a:schemeClr val="accent2"/>
                </a:solidFill>
              </a:rPr>
              <a:t>programmer</a:t>
            </a:r>
            <a:r>
              <a:rPr lang="en-GB" sz="1800">
                <a:solidFill>
                  <a:schemeClr val="dk1"/>
                </a:solidFill>
              </a:rPr>
              <a:t> can identify the amount and types of cache misses, guiding him through the optimisation space</a:t>
            </a:r>
          </a:p>
        </p:txBody>
      </p:sp>
      <p:pic>
        <p:nvPicPr>
          <p:cNvPr id="90" name="Shape 90"/>
          <p:cNvPicPr preferRelativeResize="0"/>
          <p:nvPr/>
        </p:nvPicPr>
        <p:blipFill>
          <a:blip r:embed="rId5"/>
          <a:stretch>
            <a:fillRect/>
          </a:stretch>
        </p:blipFill>
        <p:spPr>
          <a:xfrm>
            <a:off x="6010944" y="5297150"/>
            <a:ext cx="1403407" cy="151632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fade">
                                      <p:cBhvr>
                                        <p:cTn id="13" dur="500"/>
                                        <p:tgtEl>
                                          <p:spTgt spid="8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par>
                                <p:cTn id="19" presetID="10"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fade">
                                      <p:cBhvr>
                                        <p:cTn id="26" dur="500"/>
                                        <p:tgtEl>
                                          <p:spTgt spid="87"/>
                                        </p:tgtEl>
                                      </p:cBhvr>
                                    </p:animEffect>
                                  </p:childTnLst>
                                </p:cTn>
                              </p:par>
                              <p:par>
                                <p:cTn id="27" presetID="10"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Background: reuse distance theory</a:t>
            </a:r>
          </a:p>
        </p:txBody>
      </p:sp>
      <p:sp>
        <p:nvSpPr>
          <p:cNvPr id="96" name="Shape 96"/>
          <p:cNvSpPr txBox="1">
            <a:spLocks noGrp="1"/>
          </p:cNvSpPr>
          <p:nvPr>
            <p:ph type="body" idx="1"/>
          </p:nvPr>
        </p:nvSpPr>
        <p:spPr>
          <a:xfrm>
            <a:off x="457200" y="1080950"/>
            <a:ext cx="8332200" cy="1627500"/>
          </a:xfrm>
          <a:prstGeom prst="rect">
            <a:avLst/>
          </a:prstGeom>
          <a:ln>
            <a:noFill/>
          </a:ln>
        </p:spPr>
        <p:txBody>
          <a:bodyPr lIns="91425" tIns="91425" rIns="91425" bIns="91425" anchor="t" anchorCtr="0">
            <a:noAutofit/>
          </a:bodyPr>
          <a:lstStyle/>
          <a:p>
            <a:pPr lvl="0" rtl="0">
              <a:lnSpc>
                <a:spcPct val="115000"/>
              </a:lnSpc>
              <a:buNone/>
            </a:pPr>
            <a:r>
              <a:rPr lang="en-GB" sz="2400" dirty="0"/>
              <a:t>Example of reuse distance theory:</a:t>
            </a:r>
          </a:p>
          <a:p>
            <a:pPr marL="914400" lvl="0" indent="-342900" rtl="0">
              <a:lnSpc>
                <a:spcPct val="115000"/>
              </a:lnSpc>
              <a:buClr>
                <a:schemeClr val="dk1"/>
              </a:buClr>
              <a:buSzPct val="166666"/>
              <a:buFont typeface="Arial"/>
              <a:buChar char="•"/>
            </a:pPr>
            <a:r>
              <a:rPr lang="en-GB" sz="1800" dirty="0"/>
              <a:t>For sequential processors</a:t>
            </a:r>
          </a:p>
          <a:p>
            <a:pPr marL="914400" lvl="0" indent="-342900" rtl="0">
              <a:lnSpc>
                <a:spcPct val="115000"/>
              </a:lnSpc>
              <a:buClr>
                <a:schemeClr val="dk1"/>
              </a:buClr>
              <a:buSzPct val="166666"/>
              <a:buFont typeface="Arial"/>
              <a:buChar char="•"/>
            </a:pPr>
            <a:r>
              <a:rPr lang="en-GB" sz="1800" dirty="0"/>
              <a:t>At </a:t>
            </a:r>
            <a:r>
              <a:rPr lang="en-GB" sz="1800" dirty="0">
                <a:solidFill>
                  <a:schemeClr val="accent1"/>
                </a:solidFill>
              </a:rPr>
              <a:t>address</a:t>
            </a:r>
            <a:r>
              <a:rPr lang="en-GB" sz="1800" dirty="0"/>
              <a:t> or at </a:t>
            </a:r>
            <a:r>
              <a:rPr lang="en-GB" sz="1800" dirty="0">
                <a:solidFill>
                  <a:schemeClr val="accent1"/>
                </a:solidFill>
              </a:rPr>
              <a:t>cache-line</a:t>
            </a:r>
            <a:r>
              <a:rPr lang="en-GB" sz="1800" dirty="0"/>
              <a:t> granularity </a:t>
            </a:r>
          </a:p>
          <a:p>
            <a:endParaRPr dirty="0"/>
          </a:p>
        </p:txBody>
      </p:sp>
      <p:pic>
        <p:nvPicPr>
          <p:cNvPr id="98" name="Shape 98"/>
          <p:cNvPicPr preferRelativeResize="0"/>
          <p:nvPr/>
        </p:nvPicPr>
        <p:blipFill>
          <a:blip r:embed="rId3"/>
          <a:stretch>
            <a:fillRect/>
          </a:stretch>
        </p:blipFill>
        <p:spPr>
          <a:xfrm>
            <a:off x="133350" y="2610662"/>
            <a:ext cx="8572500" cy="1179474"/>
          </a:xfrm>
          <a:prstGeom prst="rect">
            <a:avLst/>
          </a:prstGeom>
          <a:noFill/>
          <a:ln>
            <a:noFill/>
          </a:ln>
        </p:spPr>
      </p:pic>
      <p:sp>
        <p:nvSpPr>
          <p:cNvPr id="99" name="Shape 99"/>
          <p:cNvSpPr/>
          <p:nvPr/>
        </p:nvSpPr>
        <p:spPr>
          <a:xfrm>
            <a:off x="4490174" y="3871301"/>
            <a:ext cx="1766191" cy="739707"/>
          </a:xfrm>
          <a:custGeom>
            <a:avLst/>
            <a:gdLst/>
            <a:ahLst/>
            <a:cxnLst/>
            <a:rect l="0" t="0" r="0" b="0"/>
            <a:pathLst>
              <a:path w="67586" h="28596" extrusionOk="0">
                <a:moveTo>
                  <a:pt x="67586" y="0"/>
                </a:moveTo>
                <a:cubicBezTo>
                  <a:pt x="67586" y="13716"/>
                  <a:pt x="50941" y="26689"/>
                  <a:pt x="37272" y="27829"/>
                </a:cubicBezTo>
                <a:cubicBezTo>
                  <a:pt x="29141" y="28506"/>
                  <a:pt x="19918" y="29540"/>
                  <a:pt x="12921" y="25344"/>
                </a:cubicBezTo>
                <a:cubicBezTo>
                  <a:pt x="7063" y="21830"/>
                  <a:pt x="3054" y="15550"/>
                  <a:pt x="0" y="9442"/>
                </a:cubicBezTo>
              </a:path>
            </a:pathLst>
          </a:custGeom>
          <a:noFill/>
          <a:ln w="28575" cap="flat">
            <a:solidFill>
              <a:schemeClr val="dk2"/>
            </a:solidFill>
            <a:prstDash val="solid"/>
            <a:round/>
            <a:headEnd type="none" w="lg" len="lg"/>
            <a:tailEnd type="triangle" w="lg" len="lg"/>
          </a:ln>
        </p:spPr>
      </p:sp>
      <p:sp>
        <p:nvSpPr>
          <p:cNvPr id="100" name="Shape 100"/>
          <p:cNvSpPr/>
          <p:nvPr/>
        </p:nvSpPr>
        <p:spPr>
          <a:xfrm>
            <a:off x="6419850" y="3933400"/>
            <a:ext cx="857250" cy="400325"/>
          </a:xfrm>
          <a:custGeom>
            <a:avLst/>
            <a:gdLst/>
            <a:ahLst/>
            <a:cxnLst/>
            <a:rect l="0" t="0" r="0" b="0"/>
            <a:pathLst>
              <a:path w="34290" h="16013" extrusionOk="0">
                <a:moveTo>
                  <a:pt x="34290" y="0"/>
                </a:moveTo>
                <a:cubicBezTo>
                  <a:pt x="32923" y="5466"/>
                  <a:pt x="32858" y="14300"/>
                  <a:pt x="27333" y="15406"/>
                </a:cubicBezTo>
                <a:cubicBezTo>
                  <a:pt x="17585" y="17355"/>
                  <a:pt x="0" y="13419"/>
                  <a:pt x="0" y="3479"/>
                </a:cubicBezTo>
              </a:path>
            </a:pathLst>
          </a:custGeom>
          <a:noFill/>
          <a:ln w="28575" cap="flat">
            <a:solidFill>
              <a:schemeClr val="dk2"/>
            </a:solidFill>
            <a:prstDash val="solid"/>
            <a:round/>
            <a:headEnd type="none" w="lg" len="lg"/>
            <a:tailEnd type="triangle" w="lg" len="lg"/>
          </a:ln>
        </p:spPr>
      </p:sp>
      <p:sp>
        <p:nvSpPr>
          <p:cNvPr id="101" name="Shape 101"/>
          <p:cNvSpPr/>
          <p:nvPr/>
        </p:nvSpPr>
        <p:spPr>
          <a:xfrm>
            <a:off x="3574775" y="3970675"/>
            <a:ext cx="4609275" cy="1330025"/>
          </a:xfrm>
          <a:custGeom>
            <a:avLst/>
            <a:gdLst/>
            <a:ahLst/>
            <a:cxnLst/>
            <a:rect l="0" t="0" r="0" b="0"/>
            <a:pathLst>
              <a:path w="184371" h="53201" extrusionOk="0">
                <a:moveTo>
                  <a:pt x="184371" y="0"/>
                </a:moveTo>
                <a:cubicBezTo>
                  <a:pt x="180791" y="19688"/>
                  <a:pt x="166773" y="39850"/>
                  <a:pt x="148590" y="48205"/>
                </a:cubicBezTo>
                <a:cubicBezTo>
                  <a:pt x="135589" y="54178"/>
                  <a:pt x="120083" y="53653"/>
                  <a:pt x="105852" y="52181"/>
                </a:cubicBezTo>
                <a:cubicBezTo>
                  <a:pt x="93810" y="50935"/>
                  <a:pt x="82620" y="45355"/>
                  <a:pt x="71065" y="41745"/>
                </a:cubicBezTo>
                <a:cubicBezTo>
                  <a:pt x="52709" y="36009"/>
                  <a:pt x="34322" y="30374"/>
                  <a:pt x="15903" y="24848"/>
                </a:cubicBezTo>
                <a:cubicBezTo>
                  <a:pt x="11015" y="23381"/>
                  <a:pt x="6540" y="19985"/>
                  <a:pt x="3479" y="15903"/>
                </a:cubicBezTo>
                <a:cubicBezTo>
                  <a:pt x="2182" y="14174"/>
                  <a:pt x="2160" y="10436"/>
                  <a:pt x="0" y="10436"/>
                </a:cubicBezTo>
              </a:path>
            </a:pathLst>
          </a:custGeom>
          <a:noFill/>
          <a:ln w="28575" cap="flat">
            <a:solidFill>
              <a:schemeClr val="dk2"/>
            </a:solidFill>
            <a:prstDash val="solid"/>
            <a:round/>
            <a:headEnd type="none" w="lg" len="lg"/>
            <a:tailEnd type="triangle" w="lg" len="lg"/>
          </a:ln>
        </p:spPr>
      </p:sp>
      <p:sp>
        <p:nvSpPr>
          <p:cNvPr id="102" name="Shape 102"/>
          <p:cNvSpPr/>
          <p:nvPr/>
        </p:nvSpPr>
        <p:spPr>
          <a:xfrm>
            <a:off x="1909975" y="3920975"/>
            <a:ext cx="534225" cy="163050"/>
          </a:xfrm>
          <a:custGeom>
            <a:avLst/>
            <a:gdLst/>
            <a:ahLst/>
            <a:cxnLst/>
            <a:rect l="0" t="0" r="0" b="0"/>
            <a:pathLst>
              <a:path w="21369" h="6522" extrusionOk="0">
                <a:moveTo>
                  <a:pt x="21369" y="0"/>
                </a:moveTo>
                <a:cubicBezTo>
                  <a:pt x="21369" y="7441"/>
                  <a:pt x="7441" y="6461"/>
                  <a:pt x="0" y="6461"/>
                </a:cubicBezTo>
              </a:path>
            </a:pathLst>
          </a:custGeom>
          <a:noFill/>
          <a:ln w="28575" cap="flat">
            <a:solidFill>
              <a:schemeClr val="accent2"/>
            </a:solidFill>
            <a:prstDash val="solid"/>
            <a:round/>
            <a:headEnd type="none" w="lg" len="lg"/>
            <a:tailEnd type="triangle" w="lg" len="lg"/>
          </a:ln>
        </p:spPr>
      </p:sp>
      <p:sp>
        <p:nvSpPr>
          <p:cNvPr id="103" name="Shape 103"/>
          <p:cNvSpPr/>
          <p:nvPr/>
        </p:nvSpPr>
        <p:spPr>
          <a:xfrm>
            <a:off x="2941150" y="3896150"/>
            <a:ext cx="479950" cy="274625"/>
          </a:xfrm>
          <a:custGeom>
            <a:avLst/>
            <a:gdLst/>
            <a:ahLst/>
            <a:cxnLst/>
            <a:rect l="0" t="0" r="0" b="0"/>
            <a:pathLst>
              <a:path w="19198" h="10985" extrusionOk="0">
                <a:moveTo>
                  <a:pt x="18388" y="0"/>
                </a:moveTo>
                <a:cubicBezTo>
                  <a:pt x="18388" y="2820"/>
                  <a:pt x="20414" y="7186"/>
                  <a:pt x="17891" y="8448"/>
                </a:cubicBezTo>
                <a:cubicBezTo>
                  <a:pt x="12505" y="11140"/>
                  <a:pt x="6020" y="10933"/>
                  <a:pt x="0" y="10933"/>
                </a:cubicBezTo>
              </a:path>
            </a:pathLst>
          </a:custGeom>
          <a:noFill/>
          <a:ln w="28575" cap="flat">
            <a:solidFill>
              <a:schemeClr val="accent2"/>
            </a:solidFill>
            <a:prstDash val="solid"/>
            <a:round/>
            <a:headEnd type="none" w="lg" len="lg"/>
            <a:tailEnd type="triangle" w="lg" len="lg"/>
          </a:ln>
        </p:spPr>
      </p:sp>
      <p:sp>
        <p:nvSpPr>
          <p:cNvPr id="104" name="Shape 104"/>
          <p:cNvSpPr/>
          <p:nvPr/>
        </p:nvSpPr>
        <p:spPr>
          <a:xfrm>
            <a:off x="4009600" y="3896150"/>
            <a:ext cx="364750" cy="300050"/>
          </a:xfrm>
          <a:custGeom>
            <a:avLst/>
            <a:gdLst/>
            <a:ahLst/>
            <a:cxnLst/>
            <a:rect l="0" t="0" r="0" b="0"/>
            <a:pathLst>
              <a:path w="14590" h="12002" extrusionOk="0">
                <a:moveTo>
                  <a:pt x="14412" y="0"/>
                </a:moveTo>
                <a:cubicBezTo>
                  <a:pt x="14412" y="3575"/>
                  <a:pt x="15125" y="8836"/>
                  <a:pt x="11927" y="10436"/>
                </a:cubicBezTo>
                <a:cubicBezTo>
                  <a:pt x="8343" y="12228"/>
                  <a:pt x="4006" y="11927"/>
                  <a:pt x="0" y="11927"/>
                </a:cubicBezTo>
              </a:path>
            </a:pathLst>
          </a:custGeom>
          <a:noFill/>
          <a:ln w="28575" cap="flat">
            <a:solidFill>
              <a:schemeClr val="accent2"/>
            </a:solidFill>
            <a:prstDash val="solid"/>
            <a:round/>
            <a:headEnd type="none" w="lg" len="lg"/>
            <a:tailEnd type="triangle" w="lg" len="lg"/>
          </a:ln>
        </p:spPr>
      </p:sp>
      <p:sp>
        <p:nvSpPr>
          <p:cNvPr id="105" name="Shape 105"/>
          <p:cNvSpPr/>
          <p:nvPr/>
        </p:nvSpPr>
        <p:spPr>
          <a:xfrm>
            <a:off x="4779900" y="3871300"/>
            <a:ext cx="583925" cy="356350"/>
          </a:xfrm>
          <a:custGeom>
            <a:avLst/>
            <a:gdLst/>
            <a:ahLst/>
            <a:cxnLst/>
            <a:rect l="0" t="0" r="0" b="0"/>
            <a:pathLst>
              <a:path w="23357" h="14254" extrusionOk="0">
                <a:moveTo>
                  <a:pt x="23357" y="0"/>
                </a:moveTo>
                <a:cubicBezTo>
                  <a:pt x="21599" y="3865"/>
                  <a:pt x="22145" y="9208"/>
                  <a:pt x="18884" y="11927"/>
                </a:cubicBezTo>
                <a:cubicBezTo>
                  <a:pt x="14033" y="15969"/>
                  <a:pt x="6314" y="13417"/>
                  <a:pt x="0" y="13417"/>
                </a:cubicBezTo>
              </a:path>
            </a:pathLst>
          </a:custGeom>
          <a:noFill/>
          <a:ln w="28575" cap="flat">
            <a:solidFill>
              <a:schemeClr val="accent2"/>
            </a:solidFill>
            <a:prstDash val="solid"/>
            <a:round/>
            <a:headEnd type="none" w="lg" len="lg"/>
            <a:tailEnd type="triangle" w="lg" len="lg"/>
          </a:ln>
        </p:spPr>
      </p:sp>
      <p:sp>
        <p:nvSpPr>
          <p:cNvPr id="106" name="Shape 106"/>
          <p:cNvSpPr txBox="1"/>
          <p:nvPr/>
        </p:nvSpPr>
        <p:spPr>
          <a:xfrm>
            <a:off x="5148064" y="4509120"/>
            <a:ext cx="2060412" cy="457200"/>
          </a:xfrm>
          <a:prstGeom prst="rect">
            <a:avLst/>
          </a:prstGeom>
        </p:spPr>
        <p:txBody>
          <a:bodyPr lIns="91425" tIns="91425" rIns="91425" bIns="91425" anchor="t" anchorCtr="0">
            <a:noAutofit/>
          </a:bodyPr>
          <a:lstStyle/>
          <a:p>
            <a:pPr>
              <a:buNone/>
            </a:pPr>
            <a:r>
              <a:rPr lang="en-GB" dirty="0" smtClean="0">
                <a:solidFill>
                  <a:schemeClr val="dk2"/>
                </a:solidFill>
              </a:rPr>
              <a:t>address ‘9</a:t>
            </a:r>
            <a:r>
              <a:rPr lang="en-GB" dirty="0">
                <a:solidFill>
                  <a:schemeClr val="dk2"/>
                </a:solidFill>
              </a:rPr>
              <a:t>’ in between</a:t>
            </a:r>
          </a:p>
        </p:txBody>
      </p:sp>
      <p:sp>
        <p:nvSpPr>
          <p:cNvPr id="107" name="Shape 107"/>
          <p:cNvSpPr txBox="1"/>
          <p:nvPr/>
        </p:nvSpPr>
        <p:spPr>
          <a:xfrm>
            <a:off x="6300192" y="5229200"/>
            <a:ext cx="3126276" cy="457200"/>
          </a:xfrm>
          <a:prstGeom prst="rect">
            <a:avLst/>
          </a:prstGeom>
        </p:spPr>
        <p:txBody>
          <a:bodyPr lIns="91425" tIns="91425" rIns="91425" bIns="91425" anchor="t" anchorCtr="0">
            <a:noAutofit/>
          </a:bodyPr>
          <a:lstStyle/>
          <a:p>
            <a:pPr lvl="0" rtl="0">
              <a:buNone/>
            </a:pPr>
            <a:r>
              <a:rPr lang="en-GB" dirty="0" smtClean="0">
                <a:solidFill>
                  <a:schemeClr val="dk2"/>
                </a:solidFill>
              </a:rPr>
              <a:t>addresses ‘9</a:t>
            </a:r>
            <a:r>
              <a:rPr lang="en-GB" dirty="0">
                <a:solidFill>
                  <a:schemeClr val="dk2"/>
                </a:solidFill>
              </a:rPr>
              <a:t>’ and ‘3’ in between</a:t>
            </a:r>
          </a:p>
        </p:txBody>
      </p:sp>
      <p:sp>
        <p:nvSpPr>
          <p:cNvPr id="108" name="Shape 108"/>
          <p:cNvSpPr/>
          <p:nvPr/>
        </p:nvSpPr>
        <p:spPr>
          <a:xfrm>
            <a:off x="2146050" y="3395750"/>
            <a:ext cx="583800" cy="400199"/>
          </a:xfrm>
          <a:prstGeom prst="rect">
            <a:avLst/>
          </a:prstGeom>
          <a:solidFill>
            <a:srgbClr val="FFFFFF"/>
          </a:solidFill>
          <a:ln>
            <a:noFill/>
          </a:ln>
        </p:spPr>
        <p:txBody>
          <a:bodyPr lIns="91425" tIns="91425" rIns="91425" bIns="91425" anchor="ctr" anchorCtr="0">
            <a:noAutofit/>
          </a:bodyPr>
          <a:lstStyle/>
          <a:p>
            <a:endParaRPr/>
          </a:p>
        </p:txBody>
      </p:sp>
      <p:sp>
        <p:nvSpPr>
          <p:cNvPr id="109" name="Shape 109"/>
          <p:cNvSpPr/>
          <p:nvPr/>
        </p:nvSpPr>
        <p:spPr>
          <a:xfrm>
            <a:off x="3093600" y="3395750"/>
            <a:ext cx="583800" cy="400199"/>
          </a:xfrm>
          <a:prstGeom prst="rect">
            <a:avLst/>
          </a:prstGeom>
          <a:solidFill>
            <a:srgbClr val="FFFFFF"/>
          </a:solidFill>
          <a:ln>
            <a:noFill/>
          </a:ln>
        </p:spPr>
        <p:txBody>
          <a:bodyPr lIns="91425" tIns="91425" rIns="91425" bIns="91425" anchor="ctr" anchorCtr="0">
            <a:noAutofit/>
          </a:bodyPr>
          <a:lstStyle/>
          <a:p>
            <a:endParaRPr/>
          </a:p>
        </p:txBody>
      </p:sp>
      <p:sp>
        <p:nvSpPr>
          <p:cNvPr id="110" name="Shape 110"/>
          <p:cNvSpPr/>
          <p:nvPr/>
        </p:nvSpPr>
        <p:spPr>
          <a:xfrm>
            <a:off x="4041150" y="3395750"/>
            <a:ext cx="583800" cy="400199"/>
          </a:xfrm>
          <a:prstGeom prst="rect">
            <a:avLst/>
          </a:prstGeom>
          <a:solidFill>
            <a:srgbClr val="FFFFFF"/>
          </a:solidFill>
          <a:ln>
            <a:noFill/>
          </a:ln>
        </p:spPr>
        <p:txBody>
          <a:bodyPr lIns="91425" tIns="91425" rIns="91425" bIns="91425" anchor="ctr" anchorCtr="0">
            <a:noAutofit/>
          </a:bodyPr>
          <a:lstStyle/>
          <a:p>
            <a:endParaRPr/>
          </a:p>
        </p:txBody>
      </p:sp>
      <p:sp>
        <p:nvSpPr>
          <p:cNvPr id="111" name="Shape 111"/>
          <p:cNvSpPr/>
          <p:nvPr/>
        </p:nvSpPr>
        <p:spPr>
          <a:xfrm>
            <a:off x="5064900" y="3395750"/>
            <a:ext cx="583800" cy="400199"/>
          </a:xfrm>
          <a:prstGeom prst="rect">
            <a:avLst/>
          </a:prstGeom>
          <a:solidFill>
            <a:srgbClr val="FFFFFF"/>
          </a:solidFill>
          <a:ln>
            <a:noFill/>
          </a:ln>
        </p:spPr>
        <p:txBody>
          <a:bodyPr lIns="91425" tIns="91425" rIns="91425" bIns="91425" anchor="ctr" anchorCtr="0">
            <a:noAutofit/>
          </a:bodyPr>
          <a:lstStyle/>
          <a:p>
            <a:endParaRPr/>
          </a:p>
        </p:txBody>
      </p:sp>
      <p:sp>
        <p:nvSpPr>
          <p:cNvPr id="112" name="Shape 112"/>
          <p:cNvSpPr/>
          <p:nvPr/>
        </p:nvSpPr>
        <p:spPr>
          <a:xfrm>
            <a:off x="5970300" y="3395750"/>
            <a:ext cx="583800" cy="400199"/>
          </a:xfrm>
          <a:prstGeom prst="rect">
            <a:avLst/>
          </a:prstGeom>
          <a:solidFill>
            <a:srgbClr val="FFFFFF"/>
          </a:solidFill>
          <a:ln>
            <a:noFill/>
          </a:ln>
        </p:spPr>
        <p:txBody>
          <a:bodyPr lIns="91425" tIns="91425" rIns="91425" bIns="91425" anchor="ctr" anchorCtr="0">
            <a:noAutofit/>
          </a:bodyPr>
          <a:lstStyle/>
          <a:p>
            <a:endParaRPr/>
          </a:p>
        </p:txBody>
      </p:sp>
      <p:sp>
        <p:nvSpPr>
          <p:cNvPr id="113" name="Shape 113"/>
          <p:cNvSpPr/>
          <p:nvPr/>
        </p:nvSpPr>
        <p:spPr>
          <a:xfrm>
            <a:off x="6970650" y="3395750"/>
            <a:ext cx="583800" cy="400199"/>
          </a:xfrm>
          <a:prstGeom prst="rect">
            <a:avLst/>
          </a:prstGeom>
          <a:solidFill>
            <a:srgbClr val="FFFFFF"/>
          </a:solidFill>
          <a:ln>
            <a:noFill/>
          </a:ln>
        </p:spPr>
        <p:txBody>
          <a:bodyPr lIns="91425" tIns="91425" rIns="91425" bIns="91425" anchor="ctr" anchorCtr="0">
            <a:noAutofit/>
          </a:bodyPr>
          <a:lstStyle/>
          <a:p>
            <a:endParaRPr/>
          </a:p>
        </p:txBody>
      </p:sp>
      <p:sp>
        <p:nvSpPr>
          <p:cNvPr id="114" name="Shape 114"/>
          <p:cNvSpPr/>
          <p:nvPr/>
        </p:nvSpPr>
        <p:spPr>
          <a:xfrm>
            <a:off x="7843675" y="3395750"/>
            <a:ext cx="583800" cy="400199"/>
          </a:xfrm>
          <a:prstGeom prst="rect">
            <a:avLst/>
          </a:prstGeom>
          <a:solidFill>
            <a:srgbClr val="FFFFFF"/>
          </a:solidFill>
          <a:ln>
            <a:noFill/>
          </a:ln>
        </p:spPr>
        <p:txBody>
          <a:bodyPr lIns="91425" tIns="91425" rIns="91425" bIns="91425" anchor="ctr" anchorCtr="0">
            <a:noAutofit/>
          </a:bodyPr>
          <a:lstStyle/>
          <a:p>
            <a:endParaRPr/>
          </a:p>
        </p:txBody>
      </p:sp>
      <p:cxnSp>
        <p:nvCxnSpPr>
          <p:cNvPr id="21" name="Shape 169"/>
          <p:cNvCxnSpPr/>
          <p:nvPr/>
        </p:nvCxnSpPr>
        <p:spPr>
          <a:xfrm>
            <a:off x="7740352" y="2564904"/>
            <a:ext cx="936104" cy="0"/>
          </a:xfrm>
          <a:prstGeom prst="straightConnector1">
            <a:avLst/>
          </a:prstGeom>
          <a:noFill/>
          <a:ln w="19050" cap="flat">
            <a:solidFill>
              <a:schemeClr val="dk2"/>
            </a:solidFill>
            <a:prstDash val="solid"/>
            <a:round/>
            <a:headEnd type="none" w="lg" len="lg"/>
            <a:tailEnd type="triangle" w="lg" len="lg"/>
          </a:ln>
        </p:spPr>
      </p:cxnSp>
      <p:sp>
        <p:nvSpPr>
          <p:cNvPr id="22" name="Shape 170"/>
          <p:cNvSpPr txBox="1"/>
          <p:nvPr/>
        </p:nvSpPr>
        <p:spPr>
          <a:xfrm>
            <a:off x="8009706" y="2204864"/>
            <a:ext cx="593999" cy="351899"/>
          </a:xfrm>
          <a:prstGeom prst="rect">
            <a:avLst/>
          </a:prstGeom>
          <a:noFill/>
        </p:spPr>
        <p:txBody>
          <a:bodyPr lIns="91425" tIns="91425" rIns="91425" bIns="91425" anchor="t" anchorCtr="0">
            <a:noAutofit/>
          </a:bodyPr>
          <a:lstStyle/>
          <a:p>
            <a:pPr>
              <a:buNone/>
            </a:pPr>
            <a:r>
              <a:rPr lang="en-GB" dirty="0">
                <a:solidFill>
                  <a:schemeClr val="dk2"/>
                </a:solidFill>
              </a:rPr>
              <a:t>time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xit" presetSubtype="0" fill="hold" nodeType="withEffect">
                                  <p:stCondLst>
                                    <p:cond delay="0"/>
                                  </p:stCondLst>
                                  <p:childTnLst>
                                    <p:animEffect transition="out" filter="fade">
                                      <p:cBhvr>
                                        <p:cTn id="9" dur="999"/>
                                        <p:tgtEl>
                                          <p:spTgt spid="108"/>
                                        </p:tgtEl>
                                      </p:cBhvr>
                                    </p:animEffect>
                                    <p:set>
                                      <p:cBhvr>
                                        <p:cTn id="10" dur="1" fill="hold">
                                          <p:stCondLst>
                                            <p:cond delay="999"/>
                                          </p:stCondLst>
                                        </p:cTn>
                                        <p:tgtEl>
                                          <p:spTgt spid="10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fade">
                                      <p:cBhvr>
                                        <p:cTn id="15" dur="500"/>
                                        <p:tgtEl>
                                          <p:spTgt spid="103"/>
                                        </p:tgtEl>
                                      </p:cBhvr>
                                    </p:animEffect>
                                  </p:childTnLst>
                                </p:cTn>
                              </p:par>
                              <p:par>
                                <p:cTn id="16" presetID="10" presetClass="exit" presetSubtype="0" fill="hold" nodeType="withEffect">
                                  <p:stCondLst>
                                    <p:cond delay="0"/>
                                  </p:stCondLst>
                                  <p:childTnLst>
                                    <p:animEffect transition="out" filter="fade">
                                      <p:cBhvr>
                                        <p:cTn id="17" dur="999"/>
                                        <p:tgtEl>
                                          <p:spTgt spid="109"/>
                                        </p:tgtEl>
                                      </p:cBhvr>
                                    </p:animEffect>
                                    <p:set>
                                      <p:cBhvr>
                                        <p:cTn id="18" dur="1" fill="hold">
                                          <p:stCondLst>
                                            <p:cond delay="999"/>
                                          </p:stCondLst>
                                        </p:cTn>
                                        <p:tgtEl>
                                          <p:spTgt spid="10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500"/>
                                        <p:tgtEl>
                                          <p:spTgt spid="104"/>
                                        </p:tgtEl>
                                      </p:cBhvr>
                                    </p:animEffect>
                                  </p:childTnLst>
                                </p:cTn>
                              </p:par>
                              <p:par>
                                <p:cTn id="24" presetID="10" presetClass="exit" presetSubtype="0" fill="hold" nodeType="withEffect">
                                  <p:stCondLst>
                                    <p:cond delay="0"/>
                                  </p:stCondLst>
                                  <p:childTnLst>
                                    <p:animEffect transition="out" filter="fade">
                                      <p:cBhvr>
                                        <p:cTn id="25" dur="999"/>
                                        <p:tgtEl>
                                          <p:spTgt spid="110"/>
                                        </p:tgtEl>
                                      </p:cBhvr>
                                    </p:animEffect>
                                    <p:set>
                                      <p:cBhvr>
                                        <p:cTn id="26" dur="1" fill="hold">
                                          <p:stCondLst>
                                            <p:cond delay="999"/>
                                          </p:stCondLst>
                                        </p:cTn>
                                        <p:tgtEl>
                                          <p:spTgt spid="1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par>
                                <p:cTn id="32" presetID="10" presetClass="exit" presetSubtype="0" fill="hold" nodeType="withEffect">
                                  <p:stCondLst>
                                    <p:cond delay="0"/>
                                  </p:stCondLst>
                                  <p:childTnLst>
                                    <p:animEffect transition="out" filter="fade">
                                      <p:cBhvr>
                                        <p:cTn id="33" dur="999"/>
                                        <p:tgtEl>
                                          <p:spTgt spid="111"/>
                                        </p:tgtEl>
                                      </p:cBhvr>
                                    </p:animEffect>
                                    <p:set>
                                      <p:cBhvr>
                                        <p:cTn id="34" dur="1" fill="hold">
                                          <p:stCondLst>
                                            <p:cond delay="999"/>
                                          </p:stCondLst>
                                        </p:cTn>
                                        <p:tgtEl>
                                          <p:spTgt spid="1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500"/>
                                        <p:tgtEl>
                                          <p:spTgt spid="99"/>
                                        </p:tgtEl>
                                      </p:cBhvr>
                                    </p:animEffect>
                                  </p:childTnLst>
                                </p:cTn>
                              </p:par>
                              <p:par>
                                <p:cTn id="40" presetID="10" presetClass="entr" presetSubtype="0" fill="hold" nodeType="with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fade">
                                      <p:cBhvr>
                                        <p:cTn id="42" dur="500"/>
                                        <p:tgtEl>
                                          <p:spTgt spid="106"/>
                                        </p:tgtEl>
                                      </p:cBhvr>
                                    </p:animEffect>
                                  </p:childTnLst>
                                </p:cTn>
                              </p:par>
                              <p:par>
                                <p:cTn id="43" presetID="10" presetClass="exit" presetSubtype="0" fill="hold" nodeType="withEffect">
                                  <p:stCondLst>
                                    <p:cond delay="0"/>
                                  </p:stCondLst>
                                  <p:childTnLst>
                                    <p:animEffect transition="out" filter="fade">
                                      <p:cBhvr>
                                        <p:cTn id="44" dur="999"/>
                                        <p:tgtEl>
                                          <p:spTgt spid="112"/>
                                        </p:tgtEl>
                                      </p:cBhvr>
                                    </p:animEffect>
                                    <p:set>
                                      <p:cBhvr>
                                        <p:cTn id="45" dur="1" fill="hold">
                                          <p:stCondLst>
                                            <p:cond delay="999"/>
                                          </p:stCondLst>
                                        </p:cTn>
                                        <p:tgtEl>
                                          <p:spTgt spid="11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fade">
                                      <p:cBhvr>
                                        <p:cTn id="50" dur="500"/>
                                        <p:tgtEl>
                                          <p:spTgt spid="100"/>
                                        </p:tgtEl>
                                      </p:cBhvr>
                                    </p:animEffect>
                                  </p:childTnLst>
                                </p:cTn>
                              </p:par>
                              <p:par>
                                <p:cTn id="51" presetID="10" presetClass="exit" presetSubtype="0" fill="hold" nodeType="withEffect">
                                  <p:stCondLst>
                                    <p:cond delay="0"/>
                                  </p:stCondLst>
                                  <p:childTnLst>
                                    <p:animEffect transition="out" filter="fade">
                                      <p:cBhvr>
                                        <p:cTn id="52" dur="999"/>
                                        <p:tgtEl>
                                          <p:spTgt spid="113"/>
                                        </p:tgtEl>
                                      </p:cBhvr>
                                    </p:animEffect>
                                    <p:set>
                                      <p:cBhvr>
                                        <p:cTn id="53" dur="1" fill="hold">
                                          <p:stCondLst>
                                            <p:cond delay="999"/>
                                          </p:stCondLst>
                                        </p:cTn>
                                        <p:tgtEl>
                                          <p:spTgt spid="1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fade">
                                      <p:cBhvr>
                                        <p:cTn id="58" dur="500"/>
                                        <p:tgtEl>
                                          <p:spTgt spid="101"/>
                                        </p:tgtEl>
                                      </p:cBhvr>
                                    </p:animEffect>
                                  </p:childTnLst>
                                </p:cTn>
                              </p:par>
                              <p:par>
                                <p:cTn id="59" presetID="10" presetClass="entr" presetSubtype="0" fill="hold" nodeType="with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fade">
                                      <p:cBhvr>
                                        <p:cTn id="61" dur="500"/>
                                        <p:tgtEl>
                                          <p:spTgt spid="107"/>
                                        </p:tgtEl>
                                      </p:cBhvr>
                                    </p:animEffect>
                                  </p:childTnLst>
                                </p:cTn>
                              </p:par>
                              <p:par>
                                <p:cTn id="62" presetID="10" presetClass="exit" presetSubtype="0" fill="hold" nodeType="withEffect">
                                  <p:stCondLst>
                                    <p:cond delay="0"/>
                                  </p:stCondLst>
                                  <p:childTnLst>
                                    <p:animEffect transition="out" filter="fade">
                                      <p:cBhvr>
                                        <p:cTn id="63" dur="999"/>
                                        <p:tgtEl>
                                          <p:spTgt spid="114"/>
                                        </p:tgtEl>
                                      </p:cBhvr>
                                    </p:animEffect>
                                    <p:set>
                                      <p:cBhvr>
                                        <p:cTn id="64" dur="1" fill="hold">
                                          <p:stCondLst>
                                            <p:cond delay="9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p:nvPr/>
        </p:nvSpPr>
        <p:spPr>
          <a:xfrm>
            <a:off x="3675900" y="4778225"/>
            <a:ext cx="4495984" cy="1228715"/>
          </a:xfrm>
          <a:custGeom>
            <a:avLst/>
            <a:gdLst/>
            <a:ahLst/>
            <a:cxnLst/>
            <a:rect l="0" t="0" r="0" b="0"/>
            <a:pathLst>
              <a:path w="171947" h="38082" extrusionOk="0">
                <a:moveTo>
                  <a:pt x="171947" y="0"/>
                </a:moveTo>
                <a:cubicBezTo>
                  <a:pt x="168457" y="9306"/>
                  <a:pt x="161083" y="16825"/>
                  <a:pt x="154056" y="23854"/>
                </a:cubicBezTo>
                <a:cubicBezTo>
                  <a:pt x="149118" y="28792"/>
                  <a:pt x="141502" y="30341"/>
                  <a:pt x="134675" y="31805"/>
                </a:cubicBezTo>
                <a:cubicBezTo>
                  <a:pt x="124953" y="33888"/>
                  <a:pt x="115269" y="36537"/>
                  <a:pt x="105355" y="37272"/>
                </a:cubicBezTo>
                <a:cubicBezTo>
                  <a:pt x="87970" y="38559"/>
                  <a:pt x="69897" y="38712"/>
                  <a:pt x="53174" y="33793"/>
                </a:cubicBezTo>
                <a:cubicBezTo>
                  <a:pt x="33981" y="28147"/>
                  <a:pt x="17900" y="14896"/>
                  <a:pt x="0" y="5964"/>
                </a:cubicBezTo>
              </a:path>
            </a:pathLst>
          </a:custGeom>
          <a:noFill/>
          <a:ln w="28575" cap="flat">
            <a:solidFill>
              <a:schemeClr val="dk2"/>
            </a:solidFill>
            <a:prstDash val="solid"/>
            <a:round/>
            <a:headEnd type="none" w="lg" len="lg"/>
            <a:tailEnd type="triangle" w="lg" len="lg"/>
          </a:ln>
        </p:spPr>
      </p:sp>
      <p:sp>
        <p:nvSpPr>
          <p:cNvPr id="120" name="Shape 120"/>
          <p:cNvSpPr/>
          <p:nvPr/>
        </p:nvSpPr>
        <p:spPr>
          <a:xfrm>
            <a:off x="2657587" y="4707875"/>
            <a:ext cx="1724688" cy="751319"/>
          </a:xfrm>
          <a:custGeom>
            <a:avLst/>
            <a:gdLst/>
            <a:ahLst/>
            <a:cxnLst/>
            <a:rect l="0" t="0" r="0" b="0"/>
            <a:pathLst>
              <a:path w="65101" h="27239" extrusionOk="0">
                <a:moveTo>
                  <a:pt x="65101" y="0"/>
                </a:moveTo>
                <a:cubicBezTo>
                  <a:pt x="63416" y="9266"/>
                  <a:pt x="57468" y="18847"/>
                  <a:pt x="49199" y="23357"/>
                </a:cubicBezTo>
                <a:cubicBezTo>
                  <a:pt x="42719" y="26890"/>
                  <a:pt x="34712" y="26836"/>
                  <a:pt x="27332" y="26836"/>
                </a:cubicBezTo>
                <a:cubicBezTo>
                  <a:pt x="21028" y="26836"/>
                  <a:pt x="14300" y="28183"/>
                  <a:pt x="8448" y="25842"/>
                </a:cubicBezTo>
                <a:cubicBezTo>
                  <a:pt x="2463" y="23448"/>
                  <a:pt x="2882" y="14213"/>
                  <a:pt x="0" y="8449"/>
                </a:cubicBezTo>
              </a:path>
            </a:pathLst>
          </a:custGeom>
          <a:noFill/>
          <a:ln w="28575" cap="flat">
            <a:solidFill>
              <a:schemeClr val="dk2"/>
            </a:solidFill>
            <a:prstDash val="solid"/>
            <a:round/>
            <a:headEnd type="none" w="lg" len="lg"/>
            <a:tailEnd type="triangle" w="lg" len="lg"/>
          </a:ln>
        </p:spPr>
      </p:sp>
      <p:sp>
        <p:nvSpPr>
          <p:cNvPr id="121" name="Shape 121"/>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Background: reuse distance theory</a:t>
            </a:r>
          </a:p>
        </p:txBody>
      </p:sp>
      <p:sp>
        <p:nvSpPr>
          <p:cNvPr id="122" name="Shape 122"/>
          <p:cNvSpPr txBox="1">
            <a:spLocks noGrp="1"/>
          </p:cNvSpPr>
          <p:nvPr>
            <p:ph type="body" idx="1"/>
          </p:nvPr>
        </p:nvSpPr>
        <p:spPr>
          <a:xfrm>
            <a:off x="457200" y="1080950"/>
            <a:ext cx="8351099" cy="1653899"/>
          </a:xfrm>
          <a:prstGeom prst="rect">
            <a:avLst/>
          </a:prstGeom>
          <a:ln>
            <a:noFill/>
          </a:ln>
        </p:spPr>
        <p:txBody>
          <a:bodyPr lIns="91425" tIns="91425" rIns="91425" bIns="91425" anchor="t" anchorCtr="0">
            <a:noAutofit/>
          </a:bodyPr>
          <a:lstStyle/>
          <a:p>
            <a:pPr lvl="0" rtl="0">
              <a:lnSpc>
                <a:spcPct val="115000"/>
              </a:lnSpc>
              <a:buNone/>
            </a:pPr>
            <a:r>
              <a:rPr lang="en-GB" sz="2400"/>
              <a:t>Example of reuse distance theory:</a:t>
            </a:r>
          </a:p>
          <a:p>
            <a:pPr marL="914400" lvl="0" indent="-342900" rtl="0">
              <a:lnSpc>
                <a:spcPct val="115000"/>
              </a:lnSpc>
              <a:buClr>
                <a:schemeClr val="dk1"/>
              </a:buClr>
              <a:buSzPct val="166666"/>
              <a:buFont typeface="Arial"/>
              <a:buChar char="•"/>
            </a:pPr>
            <a:r>
              <a:rPr lang="en-GB" sz="1800"/>
              <a:t>For sequential processors</a:t>
            </a:r>
          </a:p>
          <a:p>
            <a:pPr marL="914400" lvl="0" indent="-342900" rtl="0">
              <a:lnSpc>
                <a:spcPct val="115000"/>
              </a:lnSpc>
              <a:buClr>
                <a:schemeClr val="dk1"/>
              </a:buClr>
              <a:buSzPct val="166666"/>
              <a:buFont typeface="Arial"/>
              <a:buChar char="•"/>
            </a:pPr>
            <a:r>
              <a:rPr lang="en-GB" sz="1800"/>
              <a:t>At </a:t>
            </a:r>
            <a:r>
              <a:rPr lang="en-GB" sz="1800">
                <a:solidFill>
                  <a:schemeClr val="accent1"/>
                </a:solidFill>
              </a:rPr>
              <a:t>address</a:t>
            </a:r>
            <a:r>
              <a:rPr lang="en-GB" sz="1800"/>
              <a:t> or at </a:t>
            </a:r>
            <a:r>
              <a:rPr lang="en-GB" sz="1800">
                <a:solidFill>
                  <a:schemeClr val="accent1"/>
                </a:solidFill>
              </a:rPr>
              <a:t>cache-line</a:t>
            </a:r>
            <a:r>
              <a:rPr lang="en-GB" sz="1800"/>
              <a:t> (e.g. 4 items) granularity </a:t>
            </a:r>
          </a:p>
          <a:p>
            <a:endParaRPr/>
          </a:p>
        </p:txBody>
      </p:sp>
      <p:pic>
        <p:nvPicPr>
          <p:cNvPr id="124" name="Shape 124"/>
          <p:cNvPicPr preferRelativeResize="0"/>
          <p:nvPr/>
        </p:nvPicPr>
        <p:blipFill>
          <a:blip r:embed="rId3"/>
          <a:stretch>
            <a:fillRect/>
          </a:stretch>
        </p:blipFill>
        <p:spPr>
          <a:xfrm>
            <a:off x="170644" y="2580678"/>
            <a:ext cx="8572499" cy="2110828"/>
          </a:xfrm>
          <a:prstGeom prst="rect">
            <a:avLst/>
          </a:prstGeom>
          <a:noFill/>
          <a:ln>
            <a:noFill/>
          </a:ln>
        </p:spPr>
      </p:pic>
      <p:sp>
        <p:nvSpPr>
          <p:cNvPr id="125" name="Shape 125"/>
          <p:cNvSpPr/>
          <p:nvPr/>
        </p:nvSpPr>
        <p:spPr>
          <a:xfrm>
            <a:off x="1798150" y="4778225"/>
            <a:ext cx="633625" cy="434850"/>
          </a:xfrm>
          <a:custGeom>
            <a:avLst/>
            <a:gdLst/>
            <a:ahLst/>
            <a:cxnLst/>
            <a:rect l="0" t="0" r="0" b="0"/>
            <a:pathLst>
              <a:path w="25345" h="17394" extrusionOk="0">
                <a:moveTo>
                  <a:pt x="25345" y="0"/>
                </a:moveTo>
                <a:cubicBezTo>
                  <a:pt x="25056" y="3173"/>
                  <a:pt x="25172" y="6541"/>
                  <a:pt x="23854" y="9443"/>
                </a:cubicBezTo>
                <a:cubicBezTo>
                  <a:pt x="20385" y="17073"/>
                  <a:pt x="8381" y="17394"/>
                  <a:pt x="0" y="17394"/>
                </a:cubicBezTo>
              </a:path>
            </a:pathLst>
          </a:custGeom>
          <a:noFill/>
          <a:ln w="28575" cap="flat">
            <a:solidFill>
              <a:schemeClr val="accent2"/>
            </a:solidFill>
            <a:prstDash val="solid"/>
            <a:round/>
            <a:headEnd type="none" w="lg" len="lg"/>
            <a:tailEnd type="triangle" w="lg" len="lg"/>
          </a:ln>
        </p:spPr>
      </p:sp>
      <p:sp>
        <p:nvSpPr>
          <p:cNvPr id="126" name="Shape 126"/>
          <p:cNvSpPr/>
          <p:nvPr/>
        </p:nvSpPr>
        <p:spPr>
          <a:xfrm>
            <a:off x="4595825" y="4877625"/>
            <a:ext cx="1724690" cy="751325"/>
          </a:xfrm>
          <a:custGeom>
            <a:avLst/>
            <a:gdLst/>
            <a:ahLst/>
            <a:cxnLst/>
            <a:rect l="0" t="0" r="0" b="0"/>
            <a:pathLst>
              <a:path w="67089" h="30053" extrusionOk="0">
                <a:moveTo>
                  <a:pt x="67089" y="0"/>
                </a:moveTo>
                <a:cubicBezTo>
                  <a:pt x="65502" y="11108"/>
                  <a:pt x="60461" y="25657"/>
                  <a:pt x="49696" y="28824"/>
                </a:cubicBezTo>
                <a:cubicBezTo>
                  <a:pt x="43490" y="30649"/>
                  <a:pt x="36783" y="29818"/>
                  <a:pt x="30315" y="29818"/>
                </a:cubicBezTo>
                <a:cubicBezTo>
                  <a:pt x="25995" y="29818"/>
                  <a:pt x="21257" y="30756"/>
                  <a:pt x="17394" y="28824"/>
                </a:cubicBezTo>
                <a:cubicBezTo>
                  <a:pt x="10466" y="25359"/>
                  <a:pt x="6927" y="16881"/>
                  <a:pt x="0" y="13418"/>
                </a:cubicBezTo>
              </a:path>
            </a:pathLst>
          </a:custGeom>
          <a:noFill/>
          <a:ln w="28575" cap="flat">
            <a:solidFill>
              <a:schemeClr val="dk2"/>
            </a:solidFill>
            <a:prstDash val="solid"/>
            <a:round/>
            <a:headEnd type="none" w="lg" len="lg"/>
            <a:tailEnd type="triangle" w="lg" len="lg"/>
          </a:ln>
        </p:spPr>
      </p:sp>
      <p:sp>
        <p:nvSpPr>
          <p:cNvPr id="127" name="Shape 127"/>
          <p:cNvSpPr/>
          <p:nvPr/>
        </p:nvSpPr>
        <p:spPr>
          <a:xfrm>
            <a:off x="6481975" y="4840350"/>
            <a:ext cx="795125" cy="398000"/>
          </a:xfrm>
          <a:custGeom>
            <a:avLst/>
            <a:gdLst/>
            <a:ahLst/>
            <a:cxnLst/>
            <a:rect l="0" t="0" r="0" b="0"/>
            <a:pathLst>
              <a:path w="31805" h="15920" extrusionOk="0">
                <a:moveTo>
                  <a:pt x="31805" y="0"/>
                </a:moveTo>
                <a:cubicBezTo>
                  <a:pt x="30648" y="4627"/>
                  <a:pt x="30206" y="10044"/>
                  <a:pt x="26835" y="13418"/>
                </a:cubicBezTo>
                <a:cubicBezTo>
                  <a:pt x="23754" y="16499"/>
                  <a:pt x="18245" y="15887"/>
                  <a:pt x="13915" y="15406"/>
                </a:cubicBezTo>
                <a:cubicBezTo>
                  <a:pt x="8249" y="14776"/>
                  <a:pt x="5700" y="5467"/>
                  <a:pt x="0" y="5467"/>
                </a:cubicBezTo>
              </a:path>
            </a:pathLst>
          </a:custGeom>
          <a:noFill/>
          <a:ln w="28575" cap="flat">
            <a:solidFill>
              <a:schemeClr val="dk2"/>
            </a:solidFill>
            <a:prstDash val="solid"/>
            <a:round/>
            <a:headEnd type="none" w="lg" len="lg"/>
            <a:tailEnd type="triangle" w="lg" len="lg"/>
          </a:ln>
        </p:spPr>
      </p:sp>
      <p:sp>
        <p:nvSpPr>
          <p:cNvPr id="128" name="Shape 128"/>
          <p:cNvSpPr/>
          <p:nvPr/>
        </p:nvSpPr>
        <p:spPr>
          <a:xfrm>
            <a:off x="8484600" y="3190075"/>
            <a:ext cx="323675" cy="836600"/>
          </a:xfrm>
          <a:custGeom>
            <a:avLst/>
            <a:gdLst/>
            <a:ahLst/>
            <a:cxnLst/>
            <a:rect l="0" t="0" r="0" b="0"/>
            <a:pathLst>
              <a:path w="12947" h="33464" extrusionOk="0">
                <a:moveTo>
                  <a:pt x="0" y="0"/>
                </a:moveTo>
                <a:cubicBezTo>
                  <a:pt x="3526" y="1484"/>
                  <a:pt x="8332" y="2300"/>
                  <a:pt x="9915" y="5784"/>
                </a:cubicBezTo>
                <a:cubicBezTo>
                  <a:pt x="13390" y="13432"/>
                  <a:pt x="14540" y="24262"/>
                  <a:pt x="9502" y="30985"/>
                </a:cubicBezTo>
                <a:cubicBezTo>
                  <a:pt x="7698" y="33391"/>
                  <a:pt x="3833" y="33464"/>
                  <a:pt x="826" y="33464"/>
                </a:cubicBezTo>
              </a:path>
            </a:pathLst>
          </a:custGeom>
          <a:noFill/>
          <a:ln w="28575" cap="flat">
            <a:solidFill>
              <a:srgbClr val="000000"/>
            </a:solidFill>
            <a:prstDash val="solid"/>
            <a:round/>
            <a:headEnd type="none" w="lg" len="lg"/>
            <a:tailEnd type="triangle" w="lg" len="lg"/>
          </a:ln>
        </p:spPr>
      </p:sp>
      <p:sp>
        <p:nvSpPr>
          <p:cNvPr id="129" name="Shape 129"/>
          <p:cNvSpPr txBox="1"/>
          <p:nvPr/>
        </p:nvSpPr>
        <p:spPr>
          <a:xfrm rot="5400000">
            <a:off x="7764074" y="3731550"/>
            <a:ext cx="2246100" cy="554700"/>
          </a:xfrm>
          <a:prstGeom prst="rect">
            <a:avLst/>
          </a:prstGeom>
        </p:spPr>
        <p:txBody>
          <a:bodyPr lIns="91425" tIns="91425" rIns="91425" bIns="91425" anchor="t" anchorCtr="0">
            <a:noAutofit/>
          </a:bodyPr>
          <a:lstStyle/>
          <a:p>
            <a:pPr lvl="0" rtl="0">
              <a:buNone/>
            </a:pPr>
            <a:r>
              <a:rPr lang="en-GB"/>
              <a:t>(integer divide by 4)</a:t>
            </a:r>
          </a:p>
        </p:txBody>
      </p:sp>
      <p:sp>
        <p:nvSpPr>
          <p:cNvPr id="130" name="Shape 130"/>
          <p:cNvSpPr/>
          <p:nvPr/>
        </p:nvSpPr>
        <p:spPr>
          <a:xfrm>
            <a:off x="2854175" y="4778225"/>
            <a:ext cx="633625" cy="434850"/>
          </a:xfrm>
          <a:custGeom>
            <a:avLst/>
            <a:gdLst/>
            <a:ahLst/>
            <a:cxnLst/>
            <a:rect l="0" t="0" r="0" b="0"/>
            <a:pathLst>
              <a:path w="25345" h="17394" extrusionOk="0">
                <a:moveTo>
                  <a:pt x="25345" y="0"/>
                </a:moveTo>
                <a:cubicBezTo>
                  <a:pt x="25056" y="3173"/>
                  <a:pt x="25172" y="6541"/>
                  <a:pt x="23854" y="9443"/>
                </a:cubicBezTo>
                <a:cubicBezTo>
                  <a:pt x="20385" y="17073"/>
                  <a:pt x="8381" y="17394"/>
                  <a:pt x="0" y="17394"/>
                </a:cubicBezTo>
              </a:path>
            </a:pathLst>
          </a:custGeom>
          <a:noFill/>
          <a:ln w="28575" cap="flat">
            <a:solidFill>
              <a:schemeClr val="accent2"/>
            </a:solidFill>
            <a:prstDash val="solid"/>
            <a:round/>
            <a:headEnd type="none" w="lg" len="lg"/>
            <a:tailEnd type="triangle" w="lg" len="lg"/>
          </a:ln>
        </p:spPr>
      </p:sp>
      <p:sp>
        <p:nvSpPr>
          <p:cNvPr id="131" name="Shape 131"/>
          <p:cNvSpPr/>
          <p:nvPr/>
        </p:nvSpPr>
        <p:spPr>
          <a:xfrm>
            <a:off x="4755050" y="4778225"/>
            <a:ext cx="633625" cy="434850"/>
          </a:xfrm>
          <a:custGeom>
            <a:avLst/>
            <a:gdLst/>
            <a:ahLst/>
            <a:cxnLst/>
            <a:rect l="0" t="0" r="0" b="0"/>
            <a:pathLst>
              <a:path w="25345" h="17394" extrusionOk="0">
                <a:moveTo>
                  <a:pt x="25345" y="0"/>
                </a:moveTo>
                <a:cubicBezTo>
                  <a:pt x="25056" y="3173"/>
                  <a:pt x="25172" y="6541"/>
                  <a:pt x="23854" y="9443"/>
                </a:cubicBezTo>
                <a:cubicBezTo>
                  <a:pt x="20385" y="17073"/>
                  <a:pt x="8381" y="17394"/>
                  <a:pt x="0" y="17394"/>
                </a:cubicBezTo>
              </a:path>
            </a:pathLst>
          </a:custGeom>
          <a:noFill/>
          <a:ln w="28575" cap="flat">
            <a:solidFill>
              <a:schemeClr val="accent2"/>
            </a:solidFill>
            <a:prstDash val="solid"/>
            <a:round/>
            <a:headEnd type="none" w="lg" len="lg"/>
            <a:tailEnd type="triangle" w="lg" len="lg"/>
          </a:ln>
        </p:spPr>
      </p:sp>
      <p:sp>
        <p:nvSpPr>
          <p:cNvPr id="14" name="Shape 106"/>
          <p:cNvSpPr txBox="1"/>
          <p:nvPr/>
        </p:nvSpPr>
        <p:spPr>
          <a:xfrm>
            <a:off x="2223556" y="5373216"/>
            <a:ext cx="2348444" cy="457200"/>
          </a:xfrm>
          <a:prstGeom prst="rect">
            <a:avLst/>
          </a:prstGeom>
        </p:spPr>
        <p:txBody>
          <a:bodyPr lIns="91425" tIns="91425" rIns="91425" bIns="91425" anchor="t" anchorCtr="0">
            <a:noAutofit/>
          </a:bodyPr>
          <a:lstStyle/>
          <a:p>
            <a:pPr>
              <a:buNone/>
            </a:pPr>
            <a:r>
              <a:rPr lang="en-GB" dirty="0" smtClean="0">
                <a:solidFill>
                  <a:schemeClr val="dk2"/>
                </a:solidFill>
              </a:rPr>
              <a:t>cache line ‘1’ </a:t>
            </a:r>
            <a:r>
              <a:rPr lang="en-GB" dirty="0">
                <a:solidFill>
                  <a:schemeClr val="dk2"/>
                </a:solidFill>
              </a:rPr>
              <a:t>in between</a:t>
            </a:r>
          </a:p>
        </p:txBody>
      </p:sp>
      <p:cxnSp>
        <p:nvCxnSpPr>
          <p:cNvPr id="15" name="Shape 169"/>
          <p:cNvCxnSpPr/>
          <p:nvPr/>
        </p:nvCxnSpPr>
        <p:spPr>
          <a:xfrm>
            <a:off x="7740352" y="2564904"/>
            <a:ext cx="936104" cy="0"/>
          </a:xfrm>
          <a:prstGeom prst="straightConnector1">
            <a:avLst/>
          </a:prstGeom>
          <a:noFill/>
          <a:ln w="19050" cap="flat">
            <a:solidFill>
              <a:schemeClr val="dk2"/>
            </a:solidFill>
            <a:prstDash val="solid"/>
            <a:round/>
            <a:headEnd type="none" w="lg" len="lg"/>
            <a:tailEnd type="triangle" w="lg" len="lg"/>
          </a:ln>
        </p:spPr>
      </p:cxnSp>
      <p:sp>
        <p:nvSpPr>
          <p:cNvPr id="16" name="Shape 170"/>
          <p:cNvSpPr txBox="1"/>
          <p:nvPr/>
        </p:nvSpPr>
        <p:spPr>
          <a:xfrm>
            <a:off x="8009706" y="2204864"/>
            <a:ext cx="593999" cy="351899"/>
          </a:xfrm>
          <a:prstGeom prst="rect">
            <a:avLst/>
          </a:prstGeom>
          <a:noFill/>
        </p:spPr>
        <p:txBody>
          <a:bodyPr lIns="91425" tIns="91425" rIns="91425" bIns="91425" anchor="t" anchorCtr="0">
            <a:noAutofit/>
          </a:bodyPr>
          <a:lstStyle/>
          <a:p>
            <a:pPr>
              <a:buNone/>
            </a:pPr>
            <a:r>
              <a:rPr lang="en-GB" dirty="0">
                <a:solidFill>
                  <a:schemeClr val="dk2"/>
                </a:solidFill>
              </a:rPr>
              <a:t>time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500"/>
                                        <p:tgtEl>
                                          <p:spTgt spid="1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fade">
                                      <p:cBhvr>
                                        <p:cTn id="17" dur="500"/>
                                        <p:tgtEl>
                                          <p:spTgt spid="120"/>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fade">
                                      <p:cBhvr>
                                        <p:cTn id="25" dur="500"/>
                                        <p:tgtEl>
                                          <p:spTgt spid="1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6"/>
                                        </p:tgtEl>
                                        <p:attrNameLst>
                                          <p:attrName>style.visibility</p:attrName>
                                        </p:attrNameLst>
                                      </p:cBhvr>
                                      <p:to>
                                        <p:strVal val="visible"/>
                                      </p:to>
                                    </p:set>
                                    <p:animEffect transition="in" filter="fade">
                                      <p:cBhvr>
                                        <p:cTn id="30" dur="500"/>
                                        <p:tgtEl>
                                          <p:spTgt spid="1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fade">
                                      <p:cBhvr>
                                        <p:cTn id="35" dur="500"/>
                                        <p:tgtEl>
                                          <p:spTgt spid="1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fade">
                                      <p:cBhvr>
                                        <p:cTn id="4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Background: reuse distance theory</a:t>
            </a:r>
          </a:p>
        </p:txBody>
      </p:sp>
      <p:sp>
        <p:nvSpPr>
          <p:cNvPr id="137" name="Shape 137"/>
          <p:cNvSpPr txBox="1">
            <a:spLocks noGrp="1"/>
          </p:cNvSpPr>
          <p:nvPr>
            <p:ph type="body" idx="1"/>
          </p:nvPr>
        </p:nvSpPr>
        <p:spPr>
          <a:xfrm>
            <a:off x="457200" y="1080950"/>
            <a:ext cx="8352900" cy="1641600"/>
          </a:xfrm>
          <a:prstGeom prst="rect">
            <a:avLst/>
          </a:prstGeom>
          <a:ln>
            <a:noFill/>
          </a:ln>
        </p:spPr>
        <p:txBody>
          <a:bodyPr lIns="91425" tIns="91425" rIns="91425" bIns="91425" anchor="t" anchorCtr="0">
            <a:noAutofit/>
          </a:bodyPr>
          <a:lstStyle/>
          <a:p>
            <a:pPr lvl="0" rtl="0">
              <a:lnSpc>
                <a:spcPct val="115000"/>
              </a:lnSpc>
              <a:buNone/>
            </a:pPr>
            <a:r>
              <a:rPr lang="en-GB" sz="2400"/>
              <a:t>Example of reuse distance theory:</a:t>
            </a:r>
          </a:p>
          <a:p>
            <a:pPr marL="914400" lvl="0" indent="-342900" rtl="0">
              <a:lnSpc>
                <a:spcPct val="115000"/>
              </a:lnSpc>
              <a:buClr>
                <a:schemeClr val="dk1"/>
              </a:buClr>
              <a:buSzPct val="166666"/>
              <a:buFont typeface="Arial"/>
              <a:buChar char="•"/>
            </a:pPr>
            <a:r>
              <a:rPr lang="en-GB" sz="1800"/>
              <a:t>For sequential processors</a:t>
            </a:r>
          </a:p>
          <a:p>
            <a:pPr marL="914400" lvl="0" indent="-342900" rtl="0">
              <a:lnSpc>
                <a:spcPct val="115000"/>
              </a:lnSpc>
              <a:buClr>
                <a:schemeClr val="dk1"/>
              </a:buClr>
              <a:buSzPct val="166666"/>
              <a:buFont typeface="Arial"/>
              <a:buChar char="•"/>
            </a:pPr>
            <a:r>
              <a:rPr lang="en-GB" sz="1800"/>
              <a:t>At </a:t>
            </a:r>
            <a:r>
              <a:rPr lang="en-GB" sz="1800">
                <a:solidFill>
                  <a:schemeClr val="accent1"/>
                </a:solidFill>
              </a:rPr>
              <a:t>address</a:t>
            </a:r>
            <a:r>
              <a:rPr lang="en-GB" sz="1800"/>
              <a:t> or at </a:t>
            </a:r>
            <a:r>
              <a:rPr lang="en-GB" sz="1800">
                <a:solidFill>
                  <a:schemeClr val="accent1"/>
                </a:solidFill>
              </a:rPr>
              <a:t>cache-line</a:t>
            </a:r>
            <a:r>
              <a:rPr lang="en-GB" sz="1800"/>
              <a:t> (e.g. 4 items) granularity </a:t>
            </a:r>
          </a:p>
          <a:p>
            <a:endParaRPr/>
          </a:p>
        </p:txBody>
      </p:sp>
      <p:pic>
        <p:nvPicPr>
          <p:cNvPr id="138" name="Shape 138"/>
          <p:cNvPicPr preferRelativeResize="0"/>
          <p:nvPr/>
        </p:nvPicPr>
        <p:blipFill>
          <a:blip r:embed="rId3"/>
          <a:stretch>
            <a:fillRect/>
          </a:stretch>
        </p:blipFill>
        <p:spPr>
          <a:xfrm>
            <a:off x="170644" y="2580678"/>
            <a:ext cx="8572499" cy="2110828"/>
          </a:xfrm>
          <a:prstGeom prst="rect">
            <a:avLst/>
          </a:prstGeom>
          <a:noFill/>
          <a:ln>
            <a:noFill/>
          </a:ln>
        </p:spPr>
      </p:pic>
      <p:pic>
        <p:nvPicPr>
          <p:cNvPr id="139" name="Shape 139"/>
          <p:cNvPicPr preferRelativeResize="0"/>
          <p:nvPr/>
        </p:nvPicPr>
        <p:blipFill>
          <a:blip r:embed="rId4"/>
          <a:stretch>
            <a:fillRect/>
          </a:stretch>
        </p:blipFill>
        <p:spPr>
          <a:xfrm>
            <a:off x="4809498" y="5007071"/>
            <a:ext cx="2697899" cy="1754028"/>
          </a:xfrm>
          <a:prstGeom prst="rect">
            <a:avLst/>
          </a:prstGeom>
          <a:noFill/>
          <a:ln>
            <a:noFill/>
          </a:ln>
        </p:spPr>
      </p:pic>
      <p:pic>
        <p:nvPicPr>
          <p:cNvPr id="140" name="Shape 140"/>
          <p:cNvPicPr preferRelativeResize="0"/>
          <p:nvPr/>
        </p:nvPicPr>
        <p:blipFill>
          <a:blip r:embed="rId5"/>
          <a:stretch>
            <a:fillRect/>
          </a:stretch>
        </p:blipFill>
        <p:spPr>
          <a:xfrm>
            <a:off x="790162" y="5252025"/>
            <a:ext cx="3819525" cy="876300"/>
          </a:xfrm>
          <a:prstGeom prst="rect">
            <a:avLst/>
          </a:prstGeom>
          <a:noFill/>
          <a:ln>
            <a:noFill/>
          </a:ln>
        </p:spPr>
      </p:pic>
      <p:sp>
        <p:nvSpPr>
          <p:cNvPr id="141" name="Shape 141"/>
          <p:cNvSpPr txBox="1"/>
          <p:nvPr/>
        </p:nvSpPr>
        <p:spPr>
          <a:xfrm>
            <a:off x="1711175" y="5963475"/>
            <a:ext cx="2806500" cy="457200"/>
          </a:xfrm>
          <a:prstGeom prst="rect">
            <a:avLst/>
          </a:prstGeom>
        </p:spPr>
        <p:txBody>
          <a:bodyPr lIns="91425" tIns="91425" rIns="91425" bIns="91425" anchor="t" anchorCtr="0">
            <a:noAutofit/>
          </a:bodyPr>
          <a:lstStyle/>
          <a:p>
            <a:pPr>
              <a:buNone/>
            </a:pPr>
            <a:r>
              <a:rPr lang="en-GB">
                <a:solidFill>
                  <a:schemeClr val="accent2"/>
                </a:solidFill>
              </a:rPr>
              <a:t>(at cache-line granularity)</a:t>
            </a:r>
          </a:p>
        </p:txBody>
      </p:sp>
      <p:cxnSp>
        <p:nvCxnSpPr>
          <p:cNvPr id="142" name="Shape 142"/>
          <p:cNvCxnSpPr/>
          <p:nvPr/>
        </p:nvCxnSpPr>
        <p:spPr>
          <a:xfrm flipH="1">
            <a:off x="6766174" y="5006825"/>
            <a:ext cx="12300" cy="1565399"/>
          </a:xfrm>
          <a:prstGeom prst="straightConnector1">
            <a:avLst/>
          </a:prstGeom>
          <a:noFill/>
          <a:ln w="28575" cap="flat">
            <a:solidFill>
              <a:schemeClr val="accent2"/>
            </a:solidFill>
            <a:prstDash val="solid"/>
            <a:round/>
            <a:headEnd type="none" w="lg" len="lg"/>
            <a:tailEnd type="none" w="lg" len="lg"/>
          </a:ln>
        </p:spPr>
      </p:cxnSp>
      <p:sp>
        <p:nvSpPr>
          <p:cNvPr id="143" name="Shape 143"/>
          <p:cNvSpPr txBox="1"/>
          <p:nvPr/>
        </p:nvSpPr>
        <p:spPr>
          <a:xfrm>
            <a:off x="6774125" y="4854425"/>
            <a:ext cx="2076900" cy="620700"/>
          </a:xfrm>
          <a:prstGeom prst="rect">
            <a:avLst/>
          </a:prstGeom>
          <a:ln>
            <a:noFill/>
          </a:ln>
        </p:spPr>
        <p:txBody>
          <a:bodyPr lIns="91425" tIns="91425" rIns="91425" bIns="91425" anchor="t" anchorCtr="0">
            <a:noAutofit/>
          </a:bodyPr>
          <a:lstStyle/>
          <a:p>
            <a:pPr lvl="0" rtl="0">
              <a:buNone/>
            </a:pPr>
            <a:r>
              <a:rPr lang="en-GB">
                <a:solidFill>
                  <a:schemeClr val="accent2"/>
                </a:solidFill>
              </a:rPr>
              <a:t>example cache</a:t>
            </a:r>
          </a:p>
          <a:p>
            <a:pPr lvl="0" rtl="0">
              <a:buNone/>
            </a:pPr>
            <a:r>
              <a:rPr lang="en-GB">
                <a:solidFill>
                  <a:schemeClr val="accent2"/>
                </a:solidFill>
              </a:rPr>
              <a:t>with 2 cache-lines</a:t>
            </a:r>
          </a:p>
        </p:txBody>
      </p:sp>
      <p:sp>
        <p:nvSpPr>
          <p:cNvPr id="145" name="Shape 145"/>
          <p:cNvSpPr txBox="1"/>
          <p:nvPr/>
        </p:nvSpPr>
        <p:spPr>
          <a:xfrm>
            <a:off x="2116825" y="6257700"/>
            <a:ext cx="2806500" cy="457200"/>
          </a:xfrm>
          <a:prstGeom prst="rect">
            <a:avLst/>
          </a:prstGeom>
        </p:spPr>
        <p:txBody>
          <a:bodyPr lIns="91425" tIns="91425" rIns="91425" bIns="91425" anchor="t" anchorCtr="0">
            <a:noAutofit/>
          </a:bodyPr>
          <a:lstStyle/>
          <a:p>
            <a:pPr lvl="0" rtl="0">
              <a:buNone/>
            </a:pPr>
            <a:r>
              <a:rPr lang="en-GB">
                <a:solidFill>
                  <a:schemeClr val="accent3"/>
                </a:solidFill>
              </a:rPr>
              <a:t>3 compulsory misses (42%)</a:t>
            </a:r>
          </a:p>
        </p:txBody>
      </p:sp>
      <p:sp>
        <p:nvSpPr>
          <p:cNvPr id="146" name="Shape 146"/>
          <p:cNvSpPr txBox="1"/>
          <p:nvPr/>
        </p:nvSpPr>
        <p:spPr>
          <a:xfrm>
            <a:off x="7875425" y="5627625"/>
            <a:ext cx="1347299" cy="671700"/>
          </a:xfrm>
          <a:prstGeom prst="rect">
            <a:avLst/>
          </a:prstGeom>
        </p:spPr>
        <p:txBody>
          <a:bodyPr lIns="91425" tIns="91425" rIns="91425" bIns="91425" anchor="t" anchorCtr="0">
            <a:noAutofit/>
          </a:bodyPr>
          <a:lstStyle/>
          <a:p>
            <a:pPr lvl="0" rtl="0">
              <a:buNone/>
            </a:pPr>
            <a:r>
              <a:rPr lang="en-GB">
                <a:solidFill>
                  <a:schemeClr val="accent3"/>
                </a:solidFill>
              </a:rPr>
              <a:t>1 capacity</a:t>
            </a:r>
          </a:p>
          <a:p>
            <a:pPr lvl="0" rtl="0">
              <a:buNone/>
            </a:pPr>
            <a:r>
              <a:rPr lang="en-GB">
                <a:solidFill>
                  <a:schemeClr val="accent3"/>
                </a:solidFill>
              </a:rPr>
              <a:t>miss (14%)</a:t>
            </a:r>
          </a:p>
        </p:txBody>
      </p:sp>
      <p:cxnSp>
        <p:nvCxnSpPr>
          <p:cNvPr id="147" name="Shape 147"/>
          <p:cNvCxnSpPr/>
          <p:nvPr/>
        </p:nvCxnSpPr>
        <p:spPr>
          <a:xfrm>
            <a:off x="4224200" y="6017299"/>
            <a:ext cx="0" cy="334200"/>
          </a:xfrm>
          <a:prstGeom prst="straightConnector1">
            <a:avLst/>
          </a:prstGeom>
          <a:noFill/>
          <a:ln w="28575" cap="flat">
            <a:solidFill>
              <a:schemeClr val="dk2"/>
            </a:solidFill>
            <a:prstDash val="solid"/>
            <a:round/>
            <a:headEnd type="none" w="lg" len="lg"/>
            <a:tailEnd type="triangle" w="lg" len="lg"/>
          </a:ln>
        </p:spPr>
      </p:cxnSp>
      <p:cxnSp>
        <p:nvCxnSpPr>
          <p:cNvPr id="148" name="Shape 148"/>
          <p:cNvCxnSpPr/>
          <p:nvPr/>
        </p:nvCxnSpPr>
        <p:spPr>
          <a:xfrm rot="10800000">
            <a:off x="7507400" y="5963475"/>
            <a:ext cx="323099" cy="0"/>
          </a:xfrm>
          <a:prstGeom prst="straightConnector1">
            <a:avLst/>
          </a:prstGeom>
          <a:noFill/>
          <a:ln w="28575" cap="flat">
            <a:solidFill>
              <a:schemeClr val="dk2"/>
            </a:solidFill>
            <a:prstDash val="solid"/>
            <a:round/>
            <a:headEnd type="none" w="lg" len="lg"/>
            <a:tailEnd type="triangle" w="lg" len="lg"/>
          </a:ln>
        </p:spPr>
      </p:cxnSp>
      <p:cxnSp>
        <p:nvCxnSpPr>
          <p:cNvPr id="14" name="Shape 169"/>
          <p:cNvCxnSpPr/>
          <p:nvPr/>
        </p:nvCxnSpPr>
        <p:spPr>
          <a:xfrm>
            <a:off x="7740352" y="2564904"/>
            <a:ext cx="936104" cy="0"/>
          </a:xfrm>
          <a:prstGeom prst="straightConnector1">
            <a:avLst/>
          </a:prstGeom>
          <a:noFill/>
          <a:ln w="19050" cap="flat">
            <a:solidFill>
              <a:schemeClr val="dk2"/>
            </a:solidFill>
            <a:prstDash val="solid"/>
            <a:round/>
            <a:headEnd type="none" w="lg" len="lg"/>
            <a:tailEnd type="triangle" w="lg" len="lg"/>
          </a:ln>
        </p:spPr>
      </p:cxnSp>
      <p:sp>
        <p:nvSpPr>
          <p:cNvPr id="15" name="Shape 170"/>
          <p:cNvSpPr txBox="1"/>
          <p:nvPr/>
        </p:nvSpPr>
        <p:spPr>
          <a:xfrm>
            <a:off x="8009706" y="2204864"/>
            <a:ext cx="593999" cy="351899"/>
          </a:xfrm>
          <a:prstGeom prst="rect">
            <a:avLst/>
          </a:prstGeom>
          <a:noFill/>
        </p:spPr>
        <p:txBody>
          <a:bodyPr lIns="91425" tIns="91425" rIns="91425" bIns="91425" anchor="t" anchorCtr="0">
            <a:noAutofit/>
          </a:bodyPr>
          <a:lstStyle/>
          <a:p>
            <a:pPr>
              <a:buNone/>
            </a:pPr>
            <a:r>
              <a:rPr lang="en-GB" dirty="0">
                <a:solidFill>
                  <a:schemeClr val="dk2"/>
                </a:solidFill>
              </a:rPr>
              <a:t>time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par>
                                <p:cTn id="8" presetID="10" presetClass="entr" presetSubtype="0" fill="hold" nodeType="with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fade">
                                      <p:cBhvr>
                                        <p:cTn id="10" dur="500"/>
                                        <p:tgtEl>
                                          <p:spTgt spid="1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7"/>
                                        </p:tgtEl>
                                        <p:attrNameLst>
                                          <p:attrName>style.visibility</p:attrName>
                                        </p:attrNameLst>
                                      </p:cBhvr>
                                      <p:to>
                                        <p:strVal val="visible"/>
                                      </p:to>
                                    </p:set>
                                    <p:animEffect transition="in" filter="fade">
                                      <p:cBhvr>
                                        <p:cTn id="15" dur="500"/>
                                        <p:tgtEl>
                                          <p:spTgt spid="147"/>
                                        </p:tgtEl>
                                      </p:cBhvr>
                                    </p:animEffect>
                                  </p:childTnLst>
                                </p:cTn>
                              </p:par>
                              <p:par>
                                <p:cTn id="16" presetID="10" presetClass="entr" presetSubtype="0" fill="hold" nodeType="withEffect">
                                  <p:stCondLst>
                                    <p:cond delay="0"/>
                                  </p:stCondLst>
                                  <p:childTnLst>
                                    <p:set>
                                      <p:cBhvr>
                                        <p:cTn id="17" dur="1" fill="hold">
                                          <p:stCondLst>
                                            <p:cond delay="0"/>
                                          </p:stCondLst>
                                        </p:cTn>
                                        <p:tgtEl>
                                          <p:spTgt spid="145"/>
                                        </p:tgtEl>
                                        <p:attrNameLst>
                                          <p:attrName>style.visibility</p:attrName>
                                        </p:attrNameLst>
                                      </p:cBhvr>
                                      <p:to>
                                        <p:strVal val="visible"/>
                                      </p:to>
                                    </p:set>
                                    <p:animEffect transition="in" filter="fade">
                                      <p:cBhvr>
                                        <p:cTn id="18" dur="500"/>
                                        <p:tgtEl>
                                          <p:spTgt spid="1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500"/>
                                        <p:tgtEl>
                                          <p:spTgt spid="146"/>
                                        </p:tgtEl>
                                      </p:cBhvr>
                                    </p:animEffect>
                                  </p:childTnLst>
                                </p:cTn>
                              </p:par>
                              <p:par>
                                <p:cTn id="24" presetID="10" presetClass="entr" presetSubtype="0" fill="hold" nodeType="withEffect">
                                  <p:stCondLst>
                                    <p:cond delay="0"/>
                                  </p:stCondLst>
                                  <p:childTnLst>
                                    <p:set>
                                      <p:cBhvr>
                                        <p:cTn id="25" dur="1" fill="hold">
                                          <p:stCondLst>
                                            <p:cond delay="0"/>
                                          </p:stCondLst>
                                        </p:cTn>
                                        <p:tgtEl>
                                          <p:spTgt spid="148"/>
                                        </p:tgtEl>
                                        <p:attrNameLst>
                                          <p:attrName>style.visibility</p:attrName>
                                        </p:attrNameLst>
                                      </p:cBhvr>
                                      <p:to>
                                        <p:strVal val="visible"/>
                                      </p:to>
                                    </p:set>
                                    <p:animEffect transition="in" filter="fade">
                                      <p:cBhvr>
                                        <p:cTn id="26"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Extensions to reuse distance theory</a:t>
            </a:r>
          </a:p>
        </p:txBody>
      </p:sp>
      <p:pic>
        <p:nvPicPr>
          <p:cNvPr id="155" name="Shape 155"/>
          <p:cNvPicPr preferRelativeResize="0"/>
          <p:nvPr/>
        </p:nvPicPr>
        <p:blipFill>
          <a:blip r:embed="rId3"/>
          <a:stretch>
            <a:fillRect/>
          </a:stretch>
        </p:blipFill>
        <p:spPr>
          <a:xfrm>
            <a:off x="572724" y="1113475"/>
            <a:ext cx="3545925" cy="2571764"/>
          </a:xfrm>
          <a:prstGeom prst="rect">
            <a:avLst/>
          </a:prstGeom>
          <a:noFill/>
          <a:ln>
            <a:noFill/>
          </a:ln>
        </p:spPr>
      </p:pic>
      <p:pic>
        <p:nvPicPr>
          <p:cNvPr id="156" name="Shape 156"/>
          <p:cNvPicPr preferRelativeResize="0"/>
          <p:nvPr/>
        </p:nvPicPr>
        <p:blipFill>
          <a:blip r:embed="rId4"/>
          <a:stretch>
            <a:fillRect/>
          </a:stretch>
        </p:blipFill>
        <p:spPr>
          <a:xfrm>
            <a:off x="579123" y="4041575"/>
            <a:ext cx="3545914" cy="2574274"/>
          </a:xfrm>
          <a:prstGeom prst="rect">
            <a:avLst/>
          </a:prstGeom>
          <a:noFill/>
          <a:ln>
            <a:noFill/>
          </a:ln>
        </p:spPr>
      </p:pic>
      <p:pic>
        <p:nvPicPr>
          <p:cNvPr id="157" name="Shape 157"/>
          <p:cNvPicPr preferRelativeResize="0"/>
          <p:nvPr/>
        </p:nvPicPr>
        <p:blipFill>
          <a:blip r:embed="rId5"/>
          <a:stretch>
            <a:fillRect/>
          </a:stretch>
        </p:blipFill>
        <p:spPr>
          <a:xfrm>
            <a:off x="4746575" y="1131762"/>
            <a:ext cx="3545925" cy="2535196"/>
          </a:xfrm>
          <a:prstGeom prst="rect">
            <a:avLst/>
          </a:prstGeom>
          <a:noFill/>
          <a:ln>
            <a:noFill/>
          </a:ln>
        </p:spPr>
      </p:pic>
      <p:pic>
        <p:nvPicPr>
          <p:cNvPr id="158" name="Shape 158"/>
          <p:cNvPicPr preferRelativeResize="0"/>
          <p:nvPr/>
        </p:nvPicPr>
        <p:blipFill>
          <a:blip r:embed="rId6"/>
          <a:stretch>
            <a:fillRect/>
          </a:stretch>
        </p:blipFill>
        <p:spPr>
          <a:xfrm>
            <a:off x="4687570" y="4041575"/>
            <a:ext cx="3604929" cy="25829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4061475" y="5573957"/>
            <a:ext cx="1913150" cy="601275"/>
          </a:xfrm>
          <a:custGeom>
            <a:avLst/>
            <a:gdLst/>
            <a:ahLst/>
            <a:cxnLst/>
            <a:rect l="0" t="0" r="0" b="0"/>
            <a:pathLst>
              <a:path w="76526" h="24051" extrusionOk="0">
                <a:moveTo>
                  <a:pt x="76238" y="0"/>
                </a:moveTo>
                <a:cubicBezTo>
                  <a:pt x="76238" y="5578"/>
                  <a:pt x="77391" y="13466"/>
                  <a:pt x="72608" y="16336"/>
                </a:cubicBezTo>
                <a:cubicBezTo>
                  <a:pt x="60854" y="23386"/>
                  <a:pt x="45926" y="24051"/>
                  <a:pt x="32220" y="24051"/>
                </a:cubicBezTo>
                <a:cubicBezTo>
                  <a:pt x="20500" y="24051"/>
                  <a:pt x="5240" y="20464"/>
                  <a:pt x="0" y="9983"/>
                </a:cubicBezTo>
              </a:path>
            </a:pathLst>
          </a:custGeom>
          <a:noFill/>
          <a:ln w="28575" cap="flat">
            <a:solidFill>
              <a:schemeClr val="dk2"/>
            </a:solidFill>
            <a:prstDash val="solid"/>
            <a:round/>
            <a:headEnd type="none" w="lg" len="lg"/>
            <a:tailEnd type="triangle" w="lg" len="lg"/>
          </a:ln>
        </p:spPr>
      </p:sp>
      <p:sp>
        <p:nvSpPr>
          <p:cNvPr id="164" name="Shape 164"/>
          <p:cNvSpPr/>
          <p:nvPr/>
        </p:nvSpPr>
        <p:spPr>
          <a:xfrm>
            <a:off x="5581700" y="5585282"/>
            <a:ext cx="1633675" cy="573525"/>
          </a:xfrm>
          <a:custGeom>
            <a:avLst/>
            <a:gdLst/>
            <a:ahLst/>
            <a:cxnLst/>
            <a:rect l="0" t="0" r="0" b="0"/>
            <a:pathLst>
              <a:path w="65347" h="22941" extrusionOk="0">
                <a:moveTo>
                  <a:pt x="65347" y="0"/>
                </a:moveTo>
                <a:cubicBezTo>
                  <a:pt x="65347" y="6028"/>
                  <a:pt x="64723" y="13628"/>
                  <a:pt x="59901" y="17245"/>
                </a:cubicBezTo>
                <a:cubicBezTo>
                  <a:pt x="52638" y="22692"/>
                  <a:pt x="42059" y="23858"/>
                  <a:pt x="33127" y="22236"/>
                </a:cubicBezTo>
                <a:cubicBezTo>
                  <a:pt x="24586" y="20684"/>
                  <a:pt x="15854" y="17675"/>
                  <a:pt x="9076" y="12253"/>
                </a:cubicBezTo>
                <a:cubicBezTo>
                  <a:pt x="5734" y="9580"/>
                  <a:pt x="3825" y="5092"/>
                  <a:pt x="0" y="3177"/>
                </a:cubicBezTo>
              </a:path>
            </a:pathLst>
          </a:custGeom>
          <a:noFill/>
          <a:ln w="28575" cap="flat">
            <a:solidFill>
              <a:schemeClr val="dk2"/>
            </a:solidFill>
            <a:prstDash val="solid"/>
            <a:round/>
            <a:headEnd type="none" w="lg" len="lg"/>
            <a:tailEnd type="triangle" w="lg" len="lg"/>
          </a:ln>
        </p:spPr>
      </p:sp>
      <p:sp>
        <p:nvSpPr>
          <p:cNvPr id="165" name="Shape 165"/>
          <p:cNvSpPr txBox="1">
            <a:spLocks noGrp="1"/>
          </p:cNvSpPr>
          <p:nvPr>
            <p:ph type="title"/>
          </p:nvPr>
        </p:nvSpPr>
        <p:spPr>
          <a:xfrm>
            <a:off x="457200" y="161386"/>
            <a:ext cx="8229600" cy="671700"/>
          </a:xfrm>
          <a:prstGeom prst="rect">
            <a:avLst/>
          </a:prstGeom>
        </p:spPr>
        <p:txBody>
          <a:bodyPr lIns="91425" tIns="91425" rIns="91425" bIns="91425" anchor="b" anchorCtr="0">
            <a:noAutofit/>
          </a:bodyPr>
          <a:lstStyle/>
          <a:p>
            <a:pPr lvl="0" rtl="0">
              <a:buNone/>
            </a:pPr>
            <a:r>
              <a:rPr lang="en-GB"/>
              <a:t>1. Parallel execution model</a:t>
            </a:r>
          </a:p>
        </p:txBody>
      </p:sp>
      <p:sp>
        <p:nvSpPr>
          <p:cNvPr id="166" name="Shape 166"/>
          <p:cNvSpPr txBox="1">
            <a:spLocks noGrp="1"/>
          </p:cNvSpPr>
          <p:nvPr>
            <p:ph type="body" idx="1"/>
          </p:nvPr>
        </p:nvSpPr>
        <p:spPr>
          <a:xfrm>
            <a:off x="457200" y="1080950"/>
            <a:ext cx="8352900" cy="2067900"/>
          </a:xfrm>
          <a:prstGeom prst="rect">
            <a:avLst/>
          </a:prstGeom>
          <a:ln>
            <a:noFill/>
          </a:ln>
        </p:spPr>
        <p:txBody>
          <a:bodyPr lIns="91425" tIns="91425" rIns="91425" bIns="91425" anchor="t" anchorCtr="0">
            <a:noAutofit/>
          </a:bodyPr>
          <a:lstStyle/>
          <a:p>
            <a:pPr lvl="0" rtl="0">
              <a:lnSpc>
                <a:spcPct val="115000"/>
              </a:lnSpc>
              <a:buNone/>
            </a:pPr>
            <a:r>
              <a:rPr lang="en-GB" sz="2400" dirty="0" err="1"/>
              <a:t>Sequentialised</a:t>
            </a:r>
            <a:r>
              <a:rPr lang="en-GB" sz="2400" dirty="0"/>
              <a:t> GPU execution example:</a:t>
            </a:r>
          </a:p>
          <a:p>
            <a:pPr marL="914400" lvl="0" indent="-342900" rtl="0">
              <a:lnSpc>
                <a:spcPct val="115000"/>
              </a:lnSpc>
              <a:buClr>
                <a:schemeClr val="dk1"/>
              </a:buClr>
              <a:buSzPct val="166666"/>
              <a:buFont typeface="Arial"/>
              <a:buChar char="•"/>
            </a:pPr>
            <a:r>
              <a:rPr lang="en-GB" sz="1800" dirty="0"/>
              <a:t>1 thread per warp, 1 core</a:t>
            </a:r>
          </a:p>
          <a:p>
            <a:pPr marL="914400" lvl="0" indent="-342900" rtl="0">
              <a:lnSpc>
                <a:spcPct val="115000"/>
              </a:lnSpc>
              <a:buClr>
                <a:schemeClr val="dk1"/>
              </a:buClr>
              <a:buSzPct val="166666"/>
              <a:buFont typeface="Arial"/>
              <a:buChar char="•"/>
            </a:pPr>
            <a:r>
              <a:rPr lang="en-GB" sz="1800" dirty="0">
                <a:solidFill>
                  <a:schemeClr val="accent1"/>
                </a:solidFill>
              </a:rPr>
              <a:t>4 threads</a:t>
            </a:r>
            <a:r>
              <a:rPr lang="en-GB" sz="1800" dirty="0"/>
              <a:t>, each </a:t>
            </a:r>
            <a:r>
              <a:rPr lang="en-GB" sz="1800" dirty="0">
                <a:solidFill>
                  <a:schemeClr val="accent1"/>
                </a:solidFill>
              </a:rPr>
              <a:t>2 loads</a:t>
            </a:r>
            <a:r>
              <a:rPr lang="en-GB" sz="1800" dirty="0"/>
              <a:t>:  </a:t>
            </a:r>
            <a:r>
              <a:rPr lang="en-GB" sz="1800" dirty="0">
                <a:latin typeface="Courier New"/>
                <a:ea typeface="Courier New"/>
                <a:cs typeface="Courier New"/>
                <a:sym typeface="Courier New"/>
              </a:rPr>
              <a:t>x[2*</a:t>
            </a:r>
            <a:r>
              <a:rPr lang="en-GB" sz="1800" dirty="0" err="1">
                <a:latin typeface="Courier New"/>
                <a:ea typeface="Courier New"/>
                <a:cs typeface="Courier New"/>
                <a:sym typeface="Courier New"/>
              </a:rPr>
              <a:t>tid</a:t>
            </a:r>
            <a:r>
              <a:rPr lang="en-GB" sz="1800" dirty="0">
                <a:latin typeface="Courier New"/>
                <a:ea typeface="Courier New"/>
                <a:cs typeface="Courier New"/>
                <a:sym typeface="Courier New"/>
              </a:rPr>
              <a:t>] </a:t>
            </a:r>
            <a:r>
              <a:rPr lang="en-GB" sz="1800" dirty="0"/>
              <a:t>and   </a:t>
            </a:r>
            <a:r>
              <a:rPr lang="en-GB" sz="1800" dirty="0">
                <a:latin typeface="Courier New"/>
                <a:ea typeface="Courier New"/>
                <a:cs typeface="Courier New"/>
                <a:sym typeface="Courier New"/>
              </a:rPr>
              <a:t>x[2*tid+1]</a:t>
            </a:r>
          </a:p>
          <a:p>
            <a:pPr marL="914400" lvl="0" indent="-342900" rtl="0">
              <a:lnSpc>
                <a:spcPct val="115000"/>
              </a:lnSpc>
              <a:buClr>
                <a:schemeClr val="dk1"/>
              </a:buClr>
              <a:buSzPct val="166666"/>
              <a:buFont typeface="Arial"/>
              <a:buChar char="•"/>
            </a:pPr>
            <a:r>
              <a:rPr lang="en-GB" sz="1800" dirty="0"/>
              <a:t>Cache-line size of 4 elements</a:t>
            </a:r>
          </a:p>
          <a:p>
            <a:pPr marL="914400" lvl="0" indent="-342900" rtl="0">
              <a:lnSpc>
                <a:spcPct val="115000"/>
              </a:lnSpc>
              <a:buClr>
                <a:schemeClr val="dk1"/>
              </a:buClr>
              <a:buSzPct val="166666"/>
              <a:buFont typeface="Arial"/>
              <a:buChar char="•"/>
            </a:pPr>
            <a:r>
              <a:rPr lang="en-GB" sz="1800" dirty="0"/>
              <a:t>Assume </a:t>
            </a:r>
            <a:r>
              <a:rPr lang="en-GB" sz="1800" dirty="0">
                <a:solidFill>
                  <a:schemeClr val="accent2"/>
                </a:solidFill>
              </a:rPr>
              <a:t>round-robin scheduling </a:t>
            </a:r>
            <a:r>
              <a:rPr lang="en-GB" sz="1800" dirty="0"/>
              <a:t>for now</a:t>
            </a:r>
          </a:p>
        </p:txBody>
      </p:sp>
      <p:pic>
        <p:nvPicPr>
          <p:cNvPr id="168" name="Shape 168"/>
          <p:cNvPicPr preferRelativeResize="0"/>
          <p:nvPr/>
        </p:nvPicPr>
        <p:blipFill>
          <a:blip r:embed="rId3"/>
          <a:stretch>
            <a:fillRect/>
          </a:stretch>
        </p:blipFill>
        <p:spPr>
          <a:xfrm>
            <a:off x="684051" y="3304914"/>
            <a:ext cx="7452238" cy="2237199"/>
          </a:xfrm>
          <a:prstGeom prst="rect">
            <a:avLst/>
          </a:prstGeom>
          <a:noFill/>
          <a:ln>
            <a:noFill/>
          </a:ln>
        </p:spPr>
      </p:pic>
      <p:cxnSp>
        <p:nvCxnSpPr>
          <p:cNvPr id="169" name="Shape 169"/>
          <p:cNvCxnSpPr/>
          <p:nvPr/>
        </p:nvCxnSpPr>
        <p:spPr>
          <a:xfrm>
            <a:off x="7425225" y="3219939"/>
            <a:ext cx="739500" cy="0"/>
          </a:xfrm>
          <a:prstGeom prst="straightConnector1">
            <a:avLst/>
          </a:prstGeom>
          <a:noFill/>
          <a:ln w="19050" cap="flat">
            <a:solidFill>
              <a:schemeClr val="dk2"/>
            </a:solidFill>
            <a:prstDash val="solid"/>
            <a:round/>
            <a:headEnd type="none" w="lg" len="lg"/>
            <a:tailEnd type="triangle" w="lg" len="lg"/>
          </a:ln>
        </p:spPr>
      </p:cxnSp>
      <p:sp>
        <p:nvSpPr>
          <p:cNvPr id="170" name="Shape 170"/>
          <p:cNvSpPr txBox="1"/>
          <p:nvPr/>
        </p:nvSpPr>
        <p:spPr>
          <a:xfrm>
            <a:off x="7497975" y="2868039"/>
            <a:ext cx="593999" cy="351899"/>
          </a:xfrm>
          <a:prstGeom prst="rect">
            <a:avLst/>
          </a:prstGeom>
          <a:noFill/>
        </p:spPr>
        <p:txBody>
          <a:bodyPr lIns="91425" tIns="91425" rIns="91425" bIns="91425" anchor="t" anchorCtr="0">
            <a:noAutofit/>
          </a:bodyPr>
          <a:lstStyle/>
          <a:p>
            <a:pPr>
              <a:buNone/>
            </a:pPr>
            <a:r>
              <a:rPr lang="en-GB" dirty="0">
                <a:solidFill>
                  <a:schemeClr val="dk2"/>
                </a:solidFill>
              </a:rPr>
              <a:t>time</a:t>
            </a:r>
          </a:p>
        </p:txBody>
      </p:sp>
      <p:sp>
        <p:nvSpPr>
          <p:cNvPr id="171" name="Shape 171"/>
          <p:cNvSpPr/>
          <p:nvPr/>
        </p:nvSpPr>
        <p:spPr>
          <a:xfrm>
            <a:off x="2702875" y="4153150"/>
            <a:ext cx="5613000" cy="878400"/>
          </a:xfrm>
          <a:prstGeom prst="rect">
            <a:avLst/>
          </a:prstGeom>
          <a:solidFill>
            <a:srgbClr val="FFFFFF"/>
          </a:solidFill>
          <a:ln>
            <a:noFill/>
          </a:ln>
        </p:spPr>
        <p:txBody>
          <a:bodyPr lIns="91425" tIns="91425" rIns="91425" bIns="91425" anchor="ctr" anchorCtr="0">
            <a:noAutofit/>
          </a:bodyPr>
          <a:lstStyle/>
          <a:p>
            <a:endParaRPr/>
          </a:p>
        </p:txBody>
      </p:sp>
      <p:sp>
        <p:nvSpPr>
          <p:cNvPr id="172" name="Shape 172"/>
          <p:cNvSpPr/>
          <p:nvPr/>
        </p:nvSpPr>
        <p:spPr>
          <a:xfrm>
            <a:off x="2702875" y="5031550"/>
            <a:ext cx="701699" cy="479100"/>
          </a:xfrm>
          <a:prstGeom prst="rect">
            <a:avLst/>
          </a:prstGeom>
          <a:solidFill>
            <a:srgbClr val="FFFFFF"/>
          </a:solidFill>
          <a:ln>
            <a:noFill/>
          </a:ln>
        </p:spPr>
        <p:txBody>
          <a:bodyPr lIns="91425" tIns="91425" rIns="91425" bIns="91425" anchor="ctr" anchorCtr="0">
            <a:noAutofit/>
          </a:bodyPr>
          <a:lstStyle/>
          <a:p>
            <a:endParaRPr/>
          </a:p>
        </p:txBody>
      </p:sp>
      <p:sp>
        <p:nvSpPr>
          <p:cNvPr id="173" name="Shape 173"/>
          <p:cNvSpPr/>
          <p:nvPr/>
        </p:nvSpPr>
        <p:spPr>
          <a:xfrm>
            <a:off x="3404490" y="5031550"/>
            <a:ext cx="701699" cy="479100"/>
          </a:xfrm>
          <a:prstGeom prst="rect">
            <a:avLst/>
          </a:prstGeom>
          <a:solidFill>
            <a:srgbClr val="FFFFFF"/>
          </a:solidFill>
          <a:ln>
            <a:noFill/>
          </a:ln>
        </p:spPr>
        <p:txBody>
          <a:bodyPr lIns="91425" tIns="91425" rIns="91425" bIns="91425" anchor="ctr" anchorCtr="0">
            <a:noAutofit/>
          </a:bodyPr>
          <a:lstStyle/>
          <a:p>
            <a:endParaRPr/>
          </a:p>
        </p:txBody>
      </p:sp>
      <p:sp>
        <p:nvSpPr>
          <p:cNvPr id="174" name="Shape 174"/>
          <p:cNvSpPr/>
          <p:nvPr/>
        </p:nvSpPr>
        <p:spPr>
          <a:xfrm>
            <a:off x="4106105" y="5031550"/>
            <a:ext cx="701699" cy="479100"/>
          </a:xfrm>
          <a:prstGeom prst="rect">
            <a:avLst/>
          </a:prstGeom>
          <a:solidFill>
            <a:srgbClr val="FFFFFF"/>
          </a:solidFill>
          <a:ln>
            <a:noFill/>
          </a:ln>
        </p:spPr>
        <p:txBody>
          <a:bodyPr lIns="91425" tIns="91425" rIns="91425" bIns="91425" anchor="ctr" anchorCtr="0">
            <a:noAutofit/>
          </a:bodyPr>
          <a:lstStyle/>
          <a:p>
            <a:endParaRPr/>
          </a:p>
        </p:txBody>
      </p:sp>
      <p:sp>
        <p:nvSpPr>
          <p:cNvPr id="175" name="Shape 175"/>
          <p:cNvSpPr/>
          <p:nvPr/>
        </p:nvSpPr>
        <p:spPr>
          <a:xfrm>
            <a:off x="4807721" y="5031550"/>
            <a:ext cx="701699" cy="479100"/>
          </a:xfrm>
          <a:prstGeom prst="rect">
            <a:avLst/>
          </a:prstGeom>
          <a:solidFill>
            <a:srgbClr val="FFFFFF"/>
          </a:solidFill>
          <a:ln>
            <a:noFill/>
          </a:ln>
        </p:spPr>
        <p:txBody>
          <a:bodyPr lIns="91425" tIns="91425" rIns="91425" bIns="91425" anchor="ctr" anchorCtr="0">
            <a:noAutofit/>
          </a:bodyPr>
          <a:lstStyle/>
          <a:p>
            <a:endParaRPr/>
          </a:p>
        </p:txBody>
      </p:sp>
      <p:sp>
        <p:nvSpPr>
          <p:cNvPr id="176" name="Shape 176"/>
          <p:cNvSpPr/>
          <p:nvPr/>
        </p:nvSpPr>
        <p:spPr>
          <a:xfrm>
            <a:off x="5509336" y="5031550"/>
            <a:ext cx="701699" cy="479100"/>
          </a:xfrm>
          <a:prstGeom prst="rect">
            <a:avLst/>
          </a:prstGeom>
          <a:solidFill>
            <a:srgbClr val="FFFFFF"/>
          </a:solidFill>
          <a:ln>
            <a:noFill/>
          </a:ln>
        </p:spPr>
        <p:txBody>
          <a:bodyPr lIns="91425" tIns="91425" rIns="91425" bIns="91425" anchor="ctr" anchorCtr="0">
            <a:noAutofit/>
          </a:bodyPr>
          <a:lstStyle/>
          <a:p>
            <a:endParaRPr/>
          </a:p>
        </p:txBody>
      </p:sp>
      <p:sp>
        <p:nvSpPr>
          <p:cNvPr id="177" name="Shape 177"/>
          <p:cNvSpPr/>
          <p:nvPr/>
        </p:nvSpPr>
        <p:spPr>
          <a:xfrm>
            <a:off x="6210951" y="5031550"/>
            <a:ext cx="701699" cy="479100"/>
          </a:xfrm>
          <a:prstGeom prst="rect">
            <a:avLst/>
          </a:prstGeom>
          <a:solidFill>
            <a:srgbClr val="FFFFFF"/>
          </a:solidFill>
          <a:ln>
            <a:noFill/>
          </a:ln>
        </p:spPr>
        <p:txBody>
          <a:bodyPr lIns="91425" tIns="91425" rIns="91425" bIns="91425" anchor="ctr" anchorCtr="0">
            <a:noAutofit/>
          </a:bodyPr>
          <a:lstStyle/>
          <a:p>
            <a:endParaRPr/>
          </a:p>
        </p:txBody>
      </p:sp>
      <p:sp>
        <p:nvSpPr>
          <p:cNvPr id="178" name="Shape 178"/>
          <p:cNvSpPr/>
          <p:nvPr/>
        </p:nvSpPr>
        <p:spPr>
          <a:xfrm>
            <a:off x="6912542" y="5031550"/>
            <a:ext cx="701699" cy="479100"/>
          </a:xfrm>
          <a:prstGeom prst="rect">
            <a:avLst/>
          </a:prstGeom>
          <a:solidFill>
            <a:srgbClr val="FFFFFF"/>
          </a:solidFill>
          <a:ln>
            <a:noFill/>
          </a:ln>
        </p:spPr>
        <p:txBody>
          <a:bodyPr lIns="91425" tIns="91425" rIns="91425" bIns="91425" anchor="ctr" anchorCtr="0">
            <a:noAutofit/>
          </a:bodyPr>
          <a:lstStyle/>
          <a:p>
            <a:endParaRPr/>
          </a:p>
        </p:txBody>
      </p:sp>
      <p:sp>
        <p:nvSpPr>
          <p:cNvPr id="179" name="Shape 179"/>
          <p:cNvSpPr/>
          <p:nvPr/>
        </p:nvSpPr>
        <p:spPr>
          <a:xfrm>
            <a:off x="7614157" y="5031550"/>
            <a:ext cx="701699" cy="479100"/>
          </a:xfrm>
          <a:prstGeom prst="rect">
            <a:avLst/>
          </a:prstGeom>
          <a:solidFill>
            <a:srgbClr val="FFFFFF"/>
          </a:solidFill>
          <a:ln>
            <a:noFill/>
          </a:ln>
        </p:spPr>
        <p:txBody>
          <a:bodyPr lIns="91425" tIns="91425" rIns="91425" bIns="91425" anchor="ctr" anchorCtr="0">
            <a:noAutofit/>
          </a:bodyPr>
          <a:lstStyle/>
          <a:p>
            <a:endParaRPr/>
          </a:p>
        </p:txBody>
      </p:sp>
      <p:sp>
        <p:nvSpPr>
          <p:cNvPr id="180" name="Shape 180"/>
          <p:cNvSpPr txBox="1"/>
          <p:nvPr/>
        </p:nvSpPr>
        <p:spPr>
          <a:xfrm rot="5400000">
            <a:off x="7698240" y="4740700"/>
            <a:ext cx="2246100" cy="419699"/>
          </a:xfrm>
          <a:prstGeom prst="rect">
            <a:avLst/>
          </a:prstGeom>
        </p:spPr>
        <p:txBody>
          <a:bodyPr lIns="91425" tIns="91425" rIns="91425" bIns="91425" anchor="t" anchorCtr="0">
            <a:noAutofit/>
          </a:bodyPr>
          <a:lstStyle/>
          <a:p>
            <a:pPr lvl="0" rtl="0">
              <a:buNone/>
            </a:pPr>
            <a:r>
              <a:rPr lang="en-GB"/>
              <a:t>(integer divide by 4)</a:t>
            </a:r>
          </a:p>
        </p:txBody>
      </p:sp>
      <p:sp>
        <p:nvSpPr>
          <p:cNvPr id="181" name="Shape 181"/>
          <p:cNvSpPr/>
          <p:nvPr/>
        </p:nvSpPr>
        <p:spPr>
          <a:xfrm>
            <a:off x="8316416" y="4322400"/>
            <a:ext cx="330575" cy="465150"/>
          </a:xfrm>
          <a:custGeom>
            <a:avLst/>
            <a:gdLst/>
            <a:ahLst/>
            <a:cxnLst/>
            <a:rect l="0" t="0" r="0" b="0"/>
            <a:pathLst>
              <a:path w="13223" h="18606" extrusionOk="0">
                <a:moveTo>
                  <a:pt x="0" y="0"/>
                </a:moveTo>
                <a:cubicBezTo>
                  <a:pt x="4600" y="0"/>
                  <a:pt x="8998" y="3100"/>
                  <a:pt x="12252" y="6354"/>
                </a:cubicBezTo>
                <a:cubicBezTo>
                  <a:pt x="16115" y="10217"/>
                  <a:pt x="6825" y="18606"/>
                  <a:pt x="1361" y="18606"/>
                </a:cubicBezTo>
              </a:path>
            </a:pathLst>
          </a:custGeom>
          <a:noFill/>
          <a:ln w="28575" cap="flat">
            <a:solidFill>
              <a:srgbClr val="000000"/>
            </a:solidFill>
            <a:prstDash val="solid"/>
            <a:round/>
            <a:headEnd type="none" w="lg" len="lg"/>
            <a:tailEnd type="triangle" w="lg" len="lg"/>
          </a:ln>
        </p:spPr>
      </p:sp>
      <p:sp>
        <p:nvSpPr>
          <p:cNvPr id="182" name="Shape 182"/>
          <p:cNvSpPr/>
          <p:nvPr/>
        </p:nvSpPr>
        <p:spPr>
          <a:xfrm>
            <a:off x="2790850" y="5547675"/>
            <a:ext cx="329000" cy="272275"/>
          </a:xfrm>
          <a:custGeom>
            <a:avLst/>
            <a:gdLst/>
            <a:ahLst/>
            <a:cxnLst/>
            <a:rect l="0" t="0" r="0" b="0"/>
            <a:pathLst>
              <a:path w="13160" h="10891" extrusionOk="0">
                <a:moveTo>
                  <a:pt x="13160" y="0"/>
                </a:moveTo>
                <a:cubicBezTo>
                  <a:pt x="13160" y="5694"/>
                  <a:pt x="5694" y="10891"/>
                  <a:pt x="0" y="10891"/>
                </a:cubicBezTo>
              </a:path>
            </a:pathLst>
          </a:custGeom>
          <a:noFill/>
          <a:ln w="28575" cap="flat">
            <a:solidFill>
              <a:schemeClr val="accent2"/>
            </a:solidFill>
            <a:prstDash val="solid"/>
            <a:round/>
            <a:headEnd type="none" w="lg" len="lg"/>
            <a:tailEnd type="triangle" w="lg" len="lg"/>
          </a:ln>
        </p:spPr>
      </p:sp>
      <p:sp>
        <p:nvSpPr>
          <p:cNvPr id="183" name="Shape 183"/>
          <p:cNvSpPr/>
          <p:nvPr/>
        </p:nvSpPr>
        <p:spPr>
          <a:xfrm>
            <a:off x="4243000" y="5517232"/>
            <a:ext cx="334350" cy="257775"/>
          </a:xfrm>
          <a:custGeom>
            <a:avLst/>
            <a:gdLst/>
            <a:ahLst/>
            <a:cxnLst/>
            <a:rect l="0" t="0" r="0" b="0"/>
            <a:pathLst>
              <a:path w="13374" h="10311" extrusionOk="0">
                <a:moveTo>
                  <a:pt x="12706" y="0"/>
                </a:moveTo>
                <a:cubicBezTo>
                  <a:pt x="12706" y="2571"/>
                  <a:pt x="14131" y="5574"/>
                  <a:pt x="12706" y="7714"/>
                </a:cubicBezTo>
                <a:cubicBezTo>
                  <a:pt x="10320" y="11294"/>
                  <a:pt x="4302" y="9983"/>
                  <a:pt x="0" y="9983"/>
                </a:cubicBezTo>
              </a:path>
            </a:pathLst>
          </a:custGeom>
          <a:noFill/>
          <a:ln w="28575" cap="flat">
            <a:solidFill>
              <a:schemeClr val="accent2"/>
            </a:solidFill>
            <a:prstDash val="solid"/>
            <a:round/>
            <a:headEnd type="none" w="lg" len="lg"/>
            <a:tailEnd type="triangle" w="lg" len="lg"/>
          </a:ln>
        </p:spPr>
      </p:sp>
      <p:sp>
        <p:nvSpPr>
          <p:cNvPr id="184" name="Shape 184"/>
          <p:cNvSpPr/>
          <p:nvPr/>
        </p:nvSpPr>
        <p:spPr>
          <a:xfrm>
            <a:off x="3221950" y="5551257"/>
            <a:ext cx="660475" cy="313600"/>
          </a:xfrm>
          <a:custGeom>
            <a:avLst/>
            <a:gdLst/>
            <a:ahLst/>
            <a:cxnLst/>
            <a:rect l="0" t="0" r="0" b="0"/>
            <a:pathLst>
              <a:path w="26419" h="12544" extrusionOk="0">
                <a:moveTo>
                  <a:pt x="26320" y="0"/>
                </a:moveTo>
                <a:cubicBezTo>
                  <a:pt x="26320" y="3412"/>
                  <a:pt x="26716" y="7852"/>
                  <a:pt x="24051" y="9984"/>
                </a:cubicBezTo>
                <a:cubicBezTo>
                  <a:pt x="17575" y="15163"/>
                  <a:pt x="2622" y="11496"/>
                  <a:pt x="0" y="3630"/>
                </a:cubicBezTo>
              </a:path>
            </a:pathLst>
          </a:custGeom>
          <a:noFill/>
          <a:ln w="28575" cap="flat">
            <a:solidFill>
              <a:schemeClr val="dk2"/>
            </a:solidFill>
            <a:prstDash val="solid"/>
            <a:round/>
            <a:headEnd type="none" w="lg" len="lg"/>
            <a:tailEnd type="triangle" w="lg" len="lg"/>
          </a:ln>
        </p:spPr>
      </p:sp>
      <p:sp>
        <p:nvSpPr>
          <p:cNvPr id="185" name="Shape 185"/>
          <p:cNvSpPr/>
          <p:nvPr/>
        </p:nvSpPr>
        <p:spPr>
          <a:xfrm>
            <a:off x="4753525" y="5539907"/>
            <a:ext cx="567250" cy="301450"/>
          </a:xfrm>
          <a:custGeom>
            <a:avLst/>
            <a:gdLst/>
            <a:ahLst/>
            <a:cxnLst/>
            <a:rect l="0" t="0" r="0" b="0"/>
            <a:pathLst>
              <a:path w="22690" h="12058" extrusionOk="0">
                <a:moveTo>
                  <a:pt x="22690" y="0"/>
                </a:moveTo>
                <a:cubicBezTo>
                  <a:pt x="22690" y="4397"/>
                  <a:pt x="21127" y="11075"/>
                  <a:pt x="16790" y="11799"/>
                </a:cubicBezTo>
                <a:cubicBezTo>
                  <a:pt x="10584" y="12833"/>
                  <a:pt x="4448" y="7625"/>
                  <a:pt x="0" y="3177"/>
                </a:cubicBezTo>
              </a:path>
            </a:pathLst>
          </a:custGeom>
          <a:noFill/>
          <a:ln w="28575" cap="flat">
            <a:solidFill>
              <a:schemeClr val="dk2"/>
            </a:solidFill>
            <a:prstDash val="solid"/>
            <a:round/>
            <a:headEnd type="none" w="lg" len="lg"/>
            <a:tailEnd type="triangle" w="lg" len="lg"/>
          </a:ln>
        </p:spPr>
      </p:sp>
      <p:sp>
        <p:nvSpPr>
          <p:cNvPr id="186" name="Shape 186"/>
          <p:cNvSpPr/>
          <p:nvPr/>
        </p:nvSpPr>
        <p:spPr>
          <a:xfrm>
            <a:off x="7380312" y="5562607"/>
            <a:ext cx="431100" cy="278250"/>
          </a:xfrm>
          <a:custGeom>
            <a:avLst/>
            <a:gdLst/>
            <a:ahLst/>
            <a:cxnLst/>
            <a:rect l="0" t="0" r="0" b="0"/>
            <a:pathLst>
              <a:path w="17244" h="11130" extrusionOk="0">
                <a:moveTo>
                  <a:pt x="17244" y="0"/>
                </a:moveTo>
                <a:cubicBezTo>
                  <a:pt x="17244" y="4058"/>
                  <a:pt x="15778" y="10094"/>
                  <a:pt x="11798" y="10891"/>
                </a:cubicBezTo>
                <a:cubicBezTo>
                  <a:pt x="7021" y="11846"/>
                  <a:pt x="3444" y="5713"/>
                  <a:pt x="0" y="2269"/>
                </a:cubicBezTo>
              </a:path>
            </a:pathLst>
          </a:custGeom>
          <a:noFill/>
          <a:ln w="28575" cap="flat">
            <a:solidFill>
              <a:schemeClr val="dk2"/>
            </a:solidFill>
            <a:prstDash val="solid"/>
            <a:round/>
            <a:headEnd type="none" w="lg" len="lg"/>
            <a:tailEnd type="triangle" w="lg" len="lg"/>
          </a:ln>
        </p:spPr>
      </p:sp>
      <p:sp>
        <p:nvSpPr>
          <p:cNvPr id="187" name="Shape 187"/>
          <p:cNvSpPr/>
          <p:nvPr/>
        </p:nvSpPr>
        <p:spPr>
          <a:xfrm>
            <a:off x="6092225" y="5539907"/>
            <a:ext cx="521850" cy="208900"/>
          </a:xfrm>
          <a:custGeom>
            <a:avLst/>
            <a:gdLst/>
            <a:ahLst/>
            <a:cxnLst/>
            <a:rect l="0" t="0" r="0" b="0"/>
            <a:pathLst>
              <a:path w="20874" h="8356" extrusionOk="0">
                <a:moveTo>
                  <a:pt x="20874" y="0"/>
                </a:moveTo>
                <a:cubicBezTo>
                  <a:pt x="20874" y="3191"/>
                  <a:pt x="19049" y="7772"/>
                  <a:pt x="15883" y="8169"/>
                </a:cubicBezTo>
                <a:cubicBezTo>
                  <a:pt x="10224" y="8876"/>
                  <a:pt x="2550" y="6915"/>
                  <a:pt x="0" y="1815"/>
                </a:cubicBezTo>
              </a:path>
            </a:pathLst>
          </a:custGeom>
          <a:noFill/>
          <a:ln w="28575" cap="flat">
            <a:solidFill>
              <a:schemeClr val="dk2"/>
            </a:solidFill>
            <a:prstDash val="solid"/>
            <a:round/>
            <a:headEnd type="none" w="lg" len="lg"/>
            <a:tailEnd type="triangle" w="lg" len="lg"/>
          </a:ln>
        </p:spPr>
      </p:sp>
      <p:graphicFrame>
        <p:nvGraphicFramePr>
          <p:cNvPr id="29" name="Chart 28"/>
          <p:cNvGraphicFramePr/>
          <p:nvPr/>
        </p:nvGraphicFramePr>
        <p:xfrm>
          <a:off x="6012160" y="5772150"/>
          <a:ext cx="2438400" cy="10858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1"/>
                                        </p:tgtEl>
                                      </p:cBhvr>
                                    </p:animEffect>
                                    <p:set>
                                      <p:cBhvr>
                                        <p:cTn id="7" dur="1" fill="hold">
                                          <p:stCondLst>
                                            <p:cond delay="499"/>
                                          </p:stCondLst>
                                        </p:cTn>
                                        <p:tgtEl>
                                          <p:spTgt spid="17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fade">
                                      <p:cBhvr>
                                        <p:cTn id="10" dur="500"/>
                                        <p:tgtEl>
                                          <p:spTgt spid="181"/>
                                        </p:tgtEl>
                                      </p:cBhvr>
                                    </p:animEffect>
                                  </p:childTnLst>
                                </p:cTn>
                              </p:par>
                              <p:par>
                                <p:cTn id="11" presetID="10" presetClass="entr" presetSubtype="0" fill="hold" nodeType="withEffect">
                                  <p:stCondLst>
                                    <p:cond delay="0"/>
                                  </p:stCondLst>
                                  <p:childTnLst>
                                    <p:set>
                                      <p:cBhvr>
                                        <p:cTn id="12" dur="1" fill="hold">
                                          <p:stCondLst>
                                            <p:cond delay="0"/>
                                          </p:stCondLst>
                                        </p:cTn>
                                        <p:tgtEl>
                                          <p:spTgt spid="180"/>
                                        </p:tgtEl>
                                        <p:attrNameLst>
                                          <p:attrName>style.visibility</p:attrName>
                                        </p:attrNameLst>
                                      </p:cBhvr>
                                      <p:to>
                                        <p:strVal val="visible"/>
                                      </p:to>
                                    </p:set>
                                    <p:animEffect transition="in" filter="fade">
                                      <p:cBhvr>
                                        <p:cTn id="13" dur="500"/>
                                        <p:tgtEl>
                                          <p:spTgt spid="18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72"/>
                                        </p:tgtEl>
                                      </p:cBhvr>
                                    </p:animEffect>
                                    <p:set>
                                      <p:cBhvr>
                                        <p:cTn id="18" dur="1" fill="hold">
                                          <p:stCondLst>
                                            <p:cond delay="499"/>
                                          </p:stCondLst>
                                        </p:cTn>
                                        <p:tgtEl>
                                          <p:spTgt spid="172"/>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82"/>
                                        </p:tgtEl>
                                        <p:attrNameLst>
                                          <p:attrName>style.visibility</p:attrName>
                                        </p:attrNameLst>
                                      </p:cBhvr>
                                      <p:to>
                                        <p:strVal val="visible"/>
                                      </p:to>
                                    </p:set>
                                    <p:animEffect transition="in" filter="fade">
                                      <p:cBhvr>
                                        <p:cTn id="21" dur="500"/>
                                        <p:tgtEl>
                                          <p:spTgt spid="18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73"/>
                                        </p:tgtEl>
                                      </p:cBhvr>
                                    </p:animEffect>
                                    <p:set>
                                      <p:cBhvr>
                                        <p:cTn id="26" dur="1" fill="hold">
                                          <p:stCondLst>
                                            <p:cond delay="499"/>
                                          </p:stCondLst>
                                        </p:cTn>
                                        <p:tgtEl>
                                          <p:spTgt spid="17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184"/>
                                        </p:tgtEl>
                                        <p:attrNameLst>
                                          <p:attrName>style.visibility</p:attrName>
                                        </p:attrNameLst>
                                      </p:cBhvr>
                                      <p:to>
                                        <p:strVal val="visible"/>
                                      </p:to>
                                    </p:set>
                                    <p:animEffect transition="in" filter="fade">
                                      <p:cBhvr>
                                        <p:cTn id="29" dur="500"/>
                                        <p:tgtEl>
                                          <p:spTgt spid="18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74"/>
                                        </p:tgtEl>
                                      </p:cBhvr>
                                    </p:animEffect>
                                    <p:set>
                                      <p:cBhvr>
                                        <p:cTn id="34" dur="1" fill="hold">
                                          <p:stCondLst>
                                            <p:cond delay="499"/>
                                          </p:stCondLst>
                                        </p:cTn>
                                        <p:tgtEl>
                                          <p:spTgt spid="17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83"/>
                                        </p:tgtEl>
                                        <p:attrNameLst>
                                          <p:attrName>style.visibility</p:attrName>
                                        </p:attrNameLst>
                                      </p:cBhvr>
                                      <p:to>
                                        <p:strVal val="visible"/>
                                      </p:to>
                                    </p:set>
                                    <p:animEffect transition="in" filter="fade">
                                      <p:cBhvr>
                                        <p:cTn id="37" dur="500"/>
                                        <p:tgtEl>
                                          <p:spTgt spid="18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75"/>
                                        </p:tgtEl>
                                      </p:cBhvr>
                                    </p:animEffect>
                                    <p:set>
                                      <p:cBhvr>
                                        <p:cTn id="42" dur="1" fill="hold">
                                          <p:stCondLst>
                                            <p:cond delay="499"/>
                                          </p:stCondLst>
                                        </p:cTn>
                                        <p:tgtEl>
                                          <p:spTgt spid="175"/>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185"/>
                                        </p:tgtEl>
                                        <p:attrNameLst>
                                          <p:attrName>style.visibility</p:attrName>
                                        </p:attrNameLst>
                                      </p:cBhvr>
                                      <p:to>
                                        <p:strVal val="visible"/>
                                      </p:to>
                                    </p:set>
                                    <p:animEffect transition="in" filter="fade">
                                      <p:cBhvr>
                                        <p:cTn id="45" dur="500"/>
                                        <p:tgtEl>
                                          <p:spTgt spid="1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76"/>
                                        </p:tgtEl>
                                      </p:cBhvr>
                                    </p:animEffect>
                                    <p:set>
                                      <p:cBhvr>
                                        <p:cTn id="50" dur="1" fill="hold">
                                          <p:stCondLst>
                                            <p:cond delay="499"/>
                                          </p:stCondLst>
                                        </p:cTn>
                                        <p:tgtEl>
                                          <p:spTgt spid="176"/>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163"/>
                                        </p:tgtEl>
                                        <p:attrNameLst>
                                          <p:attrName>style.visibility</p:attrName>
                                        </p:attrNameLst>
                                      </p:cBhvr>
                                      <p:to>
                                        <p:strVal val="visible"/>
                                      </p:to>
                                    </p:set>
                                    <p:animEffect transition="in" filter="fade">
                                      <p:cBhvr>
                                        <p:cTn id="53" dur="500"/>
                                        <p:tgtEl>
                                          <p:spTgt spid="16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77"/>
                                        </p:tgtEl>
                                      </p:cBhvr>
                                    </p:animEffect>
                                    <p:set>
                                      <p:cBhvr>
                                        <p:cTn id="58" dur="1" fill="hold">
                                          <p:stCondLst>
                                            <p:cond delay="499"/>
                                          </p:stCondLst>
                                        </p:cTn>
                                        <p:tgtEl>
                                          <p:spTgt spid="177"/>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187"/>
                                        </p:tgtEl>
                                        <p:attrNameLst>
                                          <p:attrName>style.visibility</p:attrName>
                                        </p:attrNameLst>
                                      </p:cBhvr>
                                      <p:to>
                                        <p:strVal val="visible"/>
                                      </p:to>
                                    </p:set>
                                    <p:animEffect transition="in" filter="fade">
                                      <p:cBhvr>
                                        <p:cTn id="61" dur="500"/>
                                        <p:tgtEl>
                                          <p:spTgt spid="18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178"/>
                                        </p:tgtEl>
                                      </p:cBhvr>
                                    </p:animEffect>
                                    <p:set>
                                      <p:cBhvr>
                                        <p:cTn id="66" dur="1" fill="hold">
                                          <p:stCondLst>
                                            <p:cond delay="499"/>
                                          </p:stCondLst>
                                        </p:cTn>
                                        <p:tgtEl>
                                          <p:spTgt spid="178"/>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164"/>
                                        </p:tgtEl>
                                        <p:attrNameLst>
                                          <p:attrName>style.visibility</p:attrName>
                                        </p:attrNameLst>
                                      </p:cBhvr>
                                      <p:to>
                                        <p:strVal val="visible"/>
                                      </p:to>
                                    </p:set>
                                    <p:animEffect transition="in" filter="fade">
                                      <p:cBhvr>
                                        <p:cTn id="69" dur="500"/>
                                        <p:tgtEl>
                                          <p:spTgt spid="16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179"/>
                                        </p:tgtEl>
                                      </p:cBhvr>
                                    </p:animEffect>
                                    <p:set>
                                      <p:cBhvr>
                                        <p:cTn id="74" dur="1" fill="hold">
                                          <p:stCondLst>
                                            <p:cond delay="499"/>
                                          </p:stCondLst>
                                        </p:cTn>
                                        <p:tgtEl>
                                          <p:spTgt spid="179"/>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186"/>
                                        </p:tgtEl>
                                        <p:attrNameLst>
                                          <p:attrName>style.visibility</p:attrName>
                                        </p:attrNameLst>
                                      </p:cBhvr>
                                      <p:to>
                                        <p:strVal val="visible"/>
                                      </p:to>
                                    </p:set>
                                    <p:animEffect transition="in" filter="fade">
                                      <p:cBhvr>
                                        <p:cTn id="77" dur="500"/>
                                        <p:tgtEl>
                                          <p:spTgt spid="18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theme/theme1.xml><?xml version="1.0" encoding="utf-8"?>
<a:theme xmlns:a="http://schemas.openxmlformats.org/drawingml/2006/main" name="Custom Theme">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2873</Words>
  <Application>Microsoft Office PowerPoint</Application>
  <PresentationFormat>On-screen Show (4:3)</PresentationFormat>
  <Paragraphs>320</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Custom Theme</vt:lpstr>
      <vt:lpstr>A Detailed GPU Cache Model Based on Reuse Distance Theory</vt:lpstr>
      <vt:lpstr>Why caches for GPUs?</vt:lpstr>
      <vt:lpstr>A cache model for GPUs</vt:lpstr>
      <vt:lpstr>But what can it be used for?</vt:lpstr>
      <vt:lpstr>Background: reuse distance theory</vt:lpstr>
      <vt:lpstr>Background: reuse distance theory</vt:lpstr>
      <vt:lpstr>Background: reuse distance theory</vt:lpstr>
      <vt:lpstr>Extensions to reuse distance theory</vt:lpstr>
      <vt:lpstr>1. Parallel execution model</vt:lpstr>
      <vt:lpstr>1. Parallel execution model</vt:lpstr>
      <vt:lpstr>1. Parallel execution model</vt:lpstr>
      <vt:lpstr>1. Parallel execution model</vt:lpstr>
      <vt:lpstr>2. Memory latencies</vt:lpstr>
      <vt:lpstr>2. Memory latencies</vt:lpstr>
      <vt:lpstr>2. Memory latencies</vt:lpstr>
      <vt:lpstr>3. MSHRs</vt:lpstr>
      <vt:lpstr>3. MSHRs</vt:lpstr>
      <vt:lpstr>4. Cache associativity</vt:lpstr>
      <vt:lpstr>Implementation</vt:lpstr>
      <vt:lpstr>Experimental set-up</vt:lpstr>
      <vt:lpstr>Verification results: example</vt:lpstr>
      <vt:lpstr>Verification results (1/3)</vt:lpstr>
      <vt:lpstr>Verification results (2/3)</vt:lpstr>
      <vt:lpstr>Verification results (3/3)</vt:lpstr>
      <vt:lpstr>Are these results ‘good’?</vt:lpstr>
      <vt:lpstr>Did we really need so much detail?</vt:lpstr>
      <vt:lpstr>Design space exploration</vt:lpstr>
      <vt:lpstr>Summary</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Detailed GPU Cache Model Based on Reuse Distance Theory</dc:title>
  <dc:creator>Gert-Jan van den Braak</dc:creator>
  <cp:lastModifiedBy>G.J.W. van den Braak</cp:lastModifiedBy>
  <cp:revision>9</cp:revision>
  <dcterms:modified xsi:type="dcterms:W3CDTF">2014-02-17T18:37:39Z</dcterms:modified>
</cp:coreProperties>
</file>