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</p:sldMasterIdLst>
  <p:notesMasterIdLst>
    <p:notesMasterId r:id="rId12"/>
  </p:notesMasterIdLst>
  <p:sldIdLst>
    <p:sldId id="275" r:id="rId3"/>
    <p:sldId id="272" r:id="rId4"/>
    <p:sldId id="266" r:id="rId5"/>
    <p:sldId id="268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2" autoAdjust="0"/>
  </p:normalViewPr>
  <p:slideViewPr>
    <p:cSldViewPr>
      <p:cViewPr varScale="1">
        <p:scale>
          <a:sx n="81" d="100"/>
          <a:sy n="81" d="100"/>
        </p:scale>
        <p:origin x="8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6" y="-9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8BA8E4E5-DA18-4885-B7AF-8FEBAAC55438}" type="datetimeFigureOut">
              <a:rPr lang="en-GB" smtClean="0"/>
              <a:pPr/>
              <a:t>12/10/2014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B56E656-7BCA-47BA-932F-B9CCCDF33D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4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12" name="Picture 2" descr="cgmslet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686425"/>
            <a:ext cx="88392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6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09459" y="6610350"/>
            <a:ext cx="571053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1F497D"/>
                </a:solidFill>
              </a:rPr>
              <a:t>Slide: </a:t>
            </a:r>
            <a:fld id="{8AE4F5B3-C86E-48F7-90B4-22A3CA5B476D}" type="slidenum">
              <a:rPr lang="en-GB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1F497D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white"/>
                </a:solidFill>
              </a:rPr>
              <a:t>Coordination Group for Meteorological Satellites - CGMS</a:t>
            </a:r>
            <a:endParaRPr lang="en-GB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8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09459" y="6610350"/>
            <a:ext cx="571053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1F497D"/>
                </a:solidFill>
              </a:rPr>
              <a:t>Slide: </a:t>
            </a:r>
            <a:fld id="{8AE4F5B3-C86E-48F7-90B4-22A3CA5B476D}" type="slidenum">
              <a:rPr lang="en-GB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7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12" name="Picture 2" descr="cgmslet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686425"/>
            <a:ext cx="88392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6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09459" y="6610350"/>
            <a:ext cx="571053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1F497D"/>
                </a:solidFill>
              </a:rPr>
              <a:t>Slide: </a:t>
            </a:r>
            <a:fld id="{8AE4F5B3-C86E-48F7-90B4-22A3CA5B476D}" type="slidenum">
              <a:rPr lang="en-GB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1F497D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white"/>
                </a:solidFill>
              </a:rPr>
              <a:t>Coordination Group for Meteorological Satellites - CGMS</a:t>
            </a:r>
            <a:endParaRPr lang="en-GB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21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09459" y="6610350"/>
            <a:ext cx="571053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1F497D"/>
                </a:solidFill>
              </a:rPr>
              <a:t>Slide: </a:t>
            </a:r>
            <a:fld id="{8AE4F5B3-C86E-48F7-90B4-22A3CA5B476D}" type="slidenum">
              <a:rPr lang="en-GB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1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9988" y="6616700"/>
            <a:ext cx="29598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002569"/>
                </a:solidFill>
              </a:rPr>
              <a:t>Japan Meteorological Agency, May 2014</a:t>
            </a:r>
            <a:endParaRPr lang="en-GB" sz="800" dirty="0">
              <a:solidFill>
                <a:srgbClr val="002569"/>
              </a:solidFill>
            </a:endParaRPr>
          </a:p>
        </p:txBody>
      </p:sp>
      <p:pic>
        <p:nvPicPr>
          <p:cNvPr id="8" name="Picture 2" descr="cgmsletter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686425"/>
            <a:ext cx="88392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09459" y="6610350"/>
            <a:ext cx="571053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1F497D"/>
                </a:solidFill>
              </a:rPr>
              <a:t>Slide: </a:t>
            </a:r>
            <a:fld id="{8AE4F5B3-C86E-48F7-90B4-22A3CA5B476D}" type="slidenum">
              <a:rPr lang="en-GB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1F497D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white"/>
                </a:solidFill>
              </a:rPr>
              <a:t>Coordination Group for Meteorological Satellites - CGMS</a:t>
            </a:r>
            <a:endParaRPr lang="en-GB" b="1" dirty="0">
              <a:solidFill>
                <a:prstClr val="white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1723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64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9988" y="6616700"/>
            <a:ext cx="29598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002569"/>
                </a:solidFill>
              </a:rPr>
              <a:t>Japan Meteorological Agency, May 2014</a:t>
            </a:r>
            <a:endParaRPr lang="en-GB" sz="800" dirty="0">
              <a:solidFill>
                <a:srgbClr val="002569"/>
              </a:solidFill>
            </a:endParaRPr>
          </a:p>
        </p:txBody>
      </p:sp>
      <p:pic>
        <p:nvPicPr>
          <p:cNvPr id="8" name="Picture 2" descr="cgmsletter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686425"/>
            <a:ext cx="88392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09459" y="6610350"/>
            <a:ext cx="571053" cy="24765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1F497D"/>
                </a:solidFill>
              </a:rPr>
              <a:t>Slide: </a:t>
            </a:r>
            <a:fld id="{8AE4F5B3-C86E-48F7-90B4-22A3CA5B476D}" type="slidenum">
              <a:rPr lang="en-GB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1F497D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white"/>
                </a:solidFill>
              </a:rPr>
              <a:t>Coordination Group for Meteorological Satellites - CGMS</a:t>
            </a:r>
            <a:endParaRPr lang="en-GB" b="1" dirty="0">
              <a:solidFill>
                <a:prstClr val="white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1723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6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7" y="404664"/>
            <a:ext cx="3600399" cy="309634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2564904"/>
            <a:ext cx="9144000" cy="3456384"/>
          </a:xfrm>
        </p:spPr>
        <p:txBody>
          <a:bodyPr>
            <a:normAutofit/>
          </a:bodyPr>
          <a:lstStyle/>
          <a:p>
            <a:r>
              <a:rPr lang="en-GB" altLang="ja-JP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Current </a:t>
            </a:r>
            <a:r>
              <a:rPr lang="en-GB" altLang="ja-JP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status of </a:t>
            </a:r>
            <a:r>
              <a:rPr lang="en-GB" altLang="ja-JP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GB" altLang="ja-JP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GB" altLang="ja-JP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JMA’s satellite data on WIS</a:t>
            </a:r>
            <a:br>
              <a:rPr lang="en-GB" altLang="ja-JP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GB" sz="1200" b="1" dirty="0" smtClean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GB" sz="1200" b="1" dirty="0" smtClean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</a:br>
            <a:r>
              <a:rPr lang="en-GB" sz="1400" b="1" dirty="0" smtClean="0"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Response to Action.3 identified at 1</a:t>
            </a:r>
            <a:r>
              <a:rPr lang="en-GB" sz="1400" b="1" baseline="30000" dirty="0" smtClean="0"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r>
              <a:rPr lang="en-GB" sz="1400" b="1" dirty="0" smtClean="0"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 smtClean="0"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telecon</a:t>
            </a:r>
            <a:r>
              <a:rPr lang="en-GB" sz="1400" b="1" dirty="0" smtClean="0"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on 3 September 2014</a:t>
            </a:r>
            <a:endParaRPr lang="en-GB" sz="1400" b="1" dirty="0"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824" y="5373216"/>
            <a:ext cx="3072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Yoshito</a:t>
            </a:r>
            <a:r>
              <a:rPr kumimoji="1" lang="en-US" altLang="ja-JP" sz="16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Yoshizaki</a:t>
            </a:r>
            <a:endParaRPr kumimoji="1" lang="en-US" altLang="ja-JP" sz="1600" b="1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6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Hidehiko Murata</a:t>
            </a:r>
          </a:p>
          <a:p>
            <a:r>
              <a:rPr kumimoji="1" lang="en-US" altLang="ja-JP" sz="16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Yasushi </a:t>
            </a:r>
            <a:r>
              <a:rPr kumimoji="1" lang="en-US" altLang="ja-JP" sz="1600" b="1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Izumikawa</a:t>
            </a:r>
            <a:endParaRPr kumimoji="1" lang="en-US" altLang="ja-JP" sz="1600" b="1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6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Japan Meteorological Agency</a:t>
            </a:r>
            <a:endParaRPr kumimoji="1" lang="ja-JP" altLang="en-US" sz="1600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5"/>
          <p:cNvSpPr>
            <a:spLocks noGrp="1" noChangeArrowheads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Slide: </a:t>
            </a:r>
            <a:fld id="{8AE4F5B3-C86E-48F7-90B4-22A3CA5B476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正方形/長方形 18"/>
          <p:cNvSpPr>
            <a:spLocks noChangeArrowheads="1"/>
          </p:cNvSpPr>
          <p:nvPr/>
        </p:nvSpPr>
        <p:spPr bwMode="auto">
          <a:xfrm>
            <a:off x="323528" y="908720"/>
            <a:ext cx="85689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AU" altLang="ja-JP" sz="4000" dirty="0"/>
              <a:t>Assess the presence of JMA satellite data in the GISC catalogue, provide a status on the metadata type (version, particular elements, ...) used.</a:t>
            </a:r>
            <a:endParaRPr kumimoji="0" lang="en-US" altLang="ja-JP" sz="4000" dirty="0" smtClean="0">
              <a:latin typeface="Calibri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107504" y="467380"/>
            <a:ext cx="583264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Action.3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5"/>
          <p:cNvSpPr>
            <a:spLocks noGrp="1" noChangeArrowheads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Slide: </a:t>
            </a:r>
            <a:fld id="{8AE4F5B3-C86E-48F7-90B4-22A3CA5B476D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Coordination Group for Meteorological Satellites - CGMS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67380"/>
            <a:ext cx="583264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Search results on GISC Tokyo portal site -1-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18"/>
          <p:cNvSpPr>
            <a:spLocks noChangeArrowheads="1"/>
          </p:cNvSpPr>
          <p:nvPr/>
        </p:nvSpPr>
        <p:spPr bwMode="auto">
          <a:xfrm>
            <a:off x="131841" y="980728"/>
            <a:ext cx="84836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kumimoji="0" lang="en-US" altLang="ja-JP" sz="2000" dirty="0" smtClean="0">
                <a:latin typeface="Calibri" pitchFamily="34" charset="0"/>
              </a:rPr>
              <a:t>From GISK Tokyo portal site home page, </a:t>
            </a:r>
            <a:r>
              <a:rPr lang="en-US" altLang="ja-JP" sz="2000" dirty="0" smtClean="0">
                <a:latin typeface="Calibri" pitchFamily="34" charset="0"/>
              </a:rPr>
              <a:t>you can reach JMA’s WIS services page by clicking “About WIS”, “JMA’s WIS Services”</a:t>
            </a:r>
            <a:r>
              <a:rPr lang="en-US" altLang="ja-JP" sz="2000" b="1" dirty="0" smtClean="0">
                <a:latin typeface="Calibri" pitchFamily="34" charset="0"/>
              </a:rPr>
              <a:t>.</a:t>
            </a:r>
            <a:endParaRPr kumimoji="0" lang="en-US" altLang="ja-JP" sz="2000" b="1" dirty="0">
              <a:latin typeface="Calibri" pitchFamily="34" charset="0"/>
            </a:endParaRPr>
          </a:p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kumimoji="0" lang="en-US" altLang="ja-JP" sz="2000" dirty="0" smtClean="0">
                <a:latin typeface="Calibri" pitchFamily="34" charset="0"/>
              </a:rPr>
              <a:t>Then you can find link of “Catalogue of Satellite </a:t>
            </a:r>
            <a:r>
              <a:rPr lang="en-US" altLang="ja-JP" sz="2000" dirty="0" smtClean="0">
                <a:latin typeface="Calibri" pitchFamily="34" charset="0"/>
              </a:rPr>
              <a:t>Products”.</a:t>
            </a:r>
            <a:endParaRPr kumimoji="0" lang="en-US" altLang="ja-JP" sz="20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390868"/>
            <a:ext cx="3872283" cy="305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73335"/>
            <a:ext cx="3452094" cy="34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矢印 1"/>
          <p:cNvSpPr/>
          <p:nvPr/>
        </p:nvSpPr>
        <p:spPr>
          <a:xfrm rot="5400000">
            <a:off x="755576" y="2204864"/>
            <a:ext cx="216024" cy="1860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10800000">
            <a:off x="1475656" y="3068960"/>
            <a:ext cx="216024" cy="1860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0800000" flipH="1">
            <a:off x="4775805" y="4077072"/>
            <a:ext cx="216024" cy="1860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3995936" y="3573016"/>
            <a:ext cx="504056" cy="24453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5"/>
          <p:cNvSpPr>
            <a:spLocks noGrp="1" noChangeArrowheads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Slide: </a:t>
            </a:r>
            <a:fld id="{8AE4F5B3-C86E-48F7-90B4-22A3CA5B476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Coordination Group for Meteorological Satellites - CGMS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6" name="正方形/長方形 18"/>
          <p:cNvSpPr>
            <a:spLocks noChangeArrowheads="1"/>
          </p:cNvSpPr>
          <p:nvPr/>
        </p:nvSpPr>
        <p:spPr bwMode="auto">
          <a:xfrm>
            <a:off x="107504" y="1040249"/>
            <a:ext cx="9036496" cy="71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>
                <a:latin typeface="Calibri" pitchFamily="34" charset="0"/>
              </a:rPr>
              <a:t>You can </a:t>
            </a:r>
            <a:r>
              <a:rPr lang="en-US" altLang="ja-JP" sz="2400" dirty="0" smtClean="0">
                <a:latin typeface="Calibri" pitchFamily="34" charset="0"/>
              </a:rPr>
              <a:t>reach 80 metadata of JMA satellite data catalogue within 8 pages.</a:t>
            </a:r>
            <a:endParaRPr lang="en-US" altLang="ja-JP" sz="2400" dirty="0">
              <a:latin typeface="Calibri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107504" y="467380"/>
            <a:ext cx="583264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Search results on GISC Tokyo portal site -2-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57781"/>
            <a:ext cx="5246706" cy="39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traight Connector 95"/>
          <p:cNvCxnSpPr>
            <a:cxnSpLocks noChangeShapeType="1"/>
          </p:cNvCxnSpPr>
          <p:nvPr/>
        </p:nvCxnSpPr>
        <p:spPr bwMode="auto">
          <a:xfrm rot="10800000" flipV="1">
            <a:off x="-720969" y="4722813"/>
            <a:ext cx="228600" cy="150812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sp>
        <p:nvSpPr>
          <p:cNvPr id="48" name="TextBox 10"/>
          <p:cNvSpPr txBox="1"/>
          <p:nvPr/>
        </p:nvSpPr>
        <p:spPr>
          <a:xfrm>
            <a:off x="107504" y="467380"/>
            <a:ext cx="583264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Search results on GISC Tokyo portal site -3-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9" name="正方形/長方形 18"/>
          <p:cNvSpPr>
            <a:spLocks noChangeArrowheads="1"/>
          </p:cNvSpPr>
          <p:nvPr/>
        </p:nvSpPr>
        <p:spPr bwMode="auto">
          <a:xfrm>
            <a:off x="107504" y="1040249"/>
            <a:ext cx="903649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0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000" dirty="0" smtClean="0">
                <a:latin typeface="Calibri" pitchFamily="34" charset="0"/>
              </a:rPr>
              <a:t>If you click one of them, you </a:t>
            </a:r>
            <a:r>
              <a:rPr lang="en-US" altLang="ja-JP" sz="2000" dirty="0">
                <a:latin typeface="Calibri" pitchFamily="34" charset="0"/>
              </a:rPr>
              <a:t>can </a:t>
            </a:r>
            <a:r>
              <a:rPr lang="en-US" altLang="ja-JP" sz="2000" dirty="0" smtClean="0">
                <a:latin typeface="Calibri" pitchFamily="34" charset="0"/>
              </a:rPr>
              <a:t>get metadata structure like below.</a:t>
            </a:r>
          </a:p>
          <a:p>
            <a:pPr marL="342900" indent="-342900" eaLnBrk="0" hangingPunct="0">
              <a:lnSpc>
                <a:spcPts val="20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000" dirty="0" smtClean="0">
                <a:solidFill>
                  <a:srgbClr val="FF0000"/>
                </a:solidFill>
                <a:latin typeface="Calibri" pitchFamily="34" charset="0"/>
              </a:rPr>
              <a:t>Most of them has the link to indicate how to reach the data and not the link for actual data itself</a:t>
            </a:r>
            <a:r>
              <a:rPr lang="en-US" altLang="ja-JP" sz="2000" dirty="0" smtClean="0">
                <a:latin typeface="Calibri" pitchFamily="34" charset="0"/>
              </a:rPr>
              <a:t>, because originally most of them are not  connected to open online access.</a:t>
            </a:r>
          </a:p>
          <a:p>
            <a:pPr marL="342900" indent="-342900" eaLnBrk="0" hangingPunct="0">
              <a:lnSpc>
                <a:spcPts val="20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000" dirty="0" smtClean="0">
                <a:latin typeface="Calibri" pitchFamily="34" charset="0"/>
              </a:rPr>
              <a:t>A few metadata </a:t>
            </a:r>
            <a:r>
              <a:rPr lang="en-US" altLang="ja-JP" sz="2000" dirty="0">
                <a:latin typeface="Calibri" pitchFamily="34" charset="0"/>
              </a:rPr>
              <a:t>such as “MTSAT Real-Time Image in JMA website</a:t>
            </a:r>
            <a:r>
              <a:rPr lang="en-US" altLang="ja-JP" sz="2000" dirty="0" smtClean="0">
                <a:latin typeface="Calibri" pitchFamily="34" charset="0"/>
              </a:rPr>
              <a:t>” give direct link to actual data.</a:t>
            </a:r>
            <a:endParaRPr lang="en-US" altLang="ja-JP" sz="2000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9" y="2959501"/>
            <a:ext cx="2808312" cy="352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06774"/>
            <a:ext cx="2773503" cy="36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右矢印 49"/>
          <p:cNvSpPr/>
          <p:nvPr/>
        </p:nvSpPr>
        <p:spPr>
          <a:xfrm rot="10800000">
            <a:off x="2339752" y="5949280"/>
            <a:ext cx="216024" cy="1860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>
            <a:off x="4121510" y="4478277"/>
            <a:ext cx="504056" cy="24453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9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Coordination Group for Meteorological Satellites - CGMS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04664"/>
            <a:ext cx="583264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Other JMA satellite data on WIS -1-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22" name="Rectangle 65"/>
          <p:cNvSpPr>
            <a:spLocks noGrp="1" noChangeArrowheads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Slide: </a:t>
            </a:r>
            <a:fld id="{8AE4F5B3-C86E-48F7-90B4-22A3CA5B476D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正方形/長方形 18"/>
          <p:cNvSpPr>
            <a:spLocks noChangeArrowheads="1"/>
          </p:cNvSpPr>
          <p:nvPr/>
        </p:nvSpPr>
        <p:spPr bwMode="auto">
          <a:xfrm>
            <a:off x="107504" y="1040249"/>
            <a:ext cx="9036496" cy="71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In the GTS cache of GISC Tokyo, there are some JMA satellite products, such as AMVs and AP RARS (AMSU, HIRS) data.</a:t>
            </a:r>
            <a:endParaRPr lang="en-US" altLang="ja-JP" sz="24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024336" cy="37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正方形/長方形 18"/>
          <p:cNvSpPr>
            <a:spLocks noChangeArrowheads="1"/>
          </p:cNvSpPr>
          <p:nvPr/>
        </p:nvSpPr>
        <p:spPr bwMode="auto">
          <a:xfrm>
            <a:off x="3923928" y="2636912"/>
            <a:ext cx="4518248" cy="17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ja-JP" sz="2400" dirty="0" smtClean="0">
                <a:latin typeface="Calibri" pitchFamily="34" charset="0"/>
              </a:rPr>
              <a:t>Currently this page can be hardly found and metadata does not lead users to this page.</a:t>
            </a:r>
          </a:p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ja-JP" sz="2400" dirty="0" smtClean="0">
                <a:latin typeface="Calibri" pitchFamily="34" charset="0"/>
              </a:rPr>
              <a:t>One of the point to be corrected in GISK Tokyo. </a:t>
            </a:r>
            <a:endParaRPr lang="en-US" altLang="ja-JP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Coordination Group for Meteorological Satellites - CGMS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04664"/>
            <a:ext cx="583264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Other JMA satellite data on WIS -2-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22" name="Rectangle 65"/>
          <p:cNvSpPr>
            <a:spLocks noGrp="1" noChangeArrowheads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Slide: </a:t>
            </a:r>
            <a:fld id="{8AE4F5B3-C86E-48F7-90B4-22A3CA5B476D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正方形/長方形 18"/>
          <p:cNvSpPr>
            <a:spLocks noChangeArrowheads="1"/>
          </p:cNvSpPr>
          <p:nvPr/>
        </p:nvSpPr>
        <p:spPr bwMode="auto">
          <a:xfrm>
            <a:off x="107504" y="908720"/>
            <a:ext cx="9036496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Following satellite data are also distributed/disseminated as a part of WIS:</a:t>
            </a:r>
          </a:p>
          <a:p>
            <a:pPr marL="800100" lvl="1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Calibri" pitchFamily="34" charset="0"/>
              </a:rPr>
              <a:t>MTSAT direct dissemination</a:t>
            </a:r>
          </a:p>
          <a:p>
            <a:pPr marL="800100" lvl="1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Calibri" pitchFamily="34" charset="0"/>
              </a:rPr>
              <a:t>JMA Data Dissemination System (JDDS</a:t>
            </a:r>
            <a:r>
              <a:rPr lang="en-US" altLang="ja-JP" sz="2400" dirty="0" smtClean="0">
                <a:latin typeface="Calibri" pitchFamily="34" charset="0"/>
              </a:rPr>
              <a:t>)</a:t>
            </a:r>
            <a:r>
              <a:rPr lang="ja-JP" altLang="en-US" sz="2400" dirty="0">
                <a:latin typeface="Calibri" pitchFamily="34" charset="0"/>
              </a:rPr>
              <a:t> </a:t>
            </a:r>
            <a:r>
              <a:rPr lang="en-US" altLang="ja-JP" sz="2400" dirty="0" smtClean="0">
                <a:latin typeface="Calibri" pitchFamily="34" charset="0"/>
              </a:rPr>
              <a:t>for account users</a:t>
            </a:r>
            <a:endParaRPr lang="en-US" altLang="ja-JP" sz="2400" dirty="0" smtClean="0">
              <a:latin typeface="Calibri" pitchFamily="34" charset="0"/>
            </a:endParaRPr>
          </a:p>
          <a:p>
            <a:pPr marL="800100" lvl="1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Calibri" pitchFamily="34" charset="0"/>
              </a:rPr>
              <a:t>SATAID service for account users</a:t>
            </a:r>
            <a:endParaRPr lang="en-US" altLang="ja-JP" sz="24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4932040" cy="377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Coordination Group for Meteorological Satellites - CGMS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04664"/>
            <a:ext cx="583264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Analysis of metadata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22" name="Rectangle 65"/>
          <p:cNvSpPr>
            <a:spLocks noGrp="1" noChangeArrowheads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Slide: </a:t>
            </a:r>
            <a:fld id="{8AE4F5B3-C86E-48F7-90B4-22A3CA5B476D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" name="正方形/長方形 18"/>
          <p:cNvSpPr>
            <a:spLocks noChangeArrowheads="1"/>
          </p:cNvSpPr>
          <p:nvPr/>
        </p:nvSpPr>
        <p:spPr bwMode="auto">
          <a:xfrm>
            <a:off x="107504" y="908720"/>
            <a:ext cx="90364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Metadata version: ISO 19115-2, WMO Core Profile ver1.2</a:t>
            </a:r>
          </a:p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Currently several keywords were described randomly. It should be categorized properly.</a:t>
            </a:r>
          </a:p>
          <a:p>
            <a:pPr marL="342900" indent="-342900" eaLnBrk="0" hangingPunct="0">
              <a:lnSpc>
                <a:spcPts val="2400"/>
              </a:lnSpc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There’s no orbit information nor sensor information.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5"/>
            <a:ext cx="2952328" cy="370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8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Coordination Group for Meteorological Satellites - CGMS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04664"/>
            <a:ext cx="583264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Summary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22" name="Rectangle 65"/>
          <p:cNvSpPr>
            <a:spLocks noGrp="1" noChangeArrowheads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Slide: </a:t>
            </a:r>
            <a:fld id="{8AE4F5B3-C86E-48F7-90B4-22A3CA5B476D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" name="正方形/長方形 18"/>
          <p:cNvSpPr>
            <a:spLocks noChangeArrowheads="1"/>
          </p:cNvSpPr>
          <p:nvPr/>
        </p:nvSpPr>
        <p:spPr bwMode="auto">
          <a:xfrm>
            <a:off x="107504" y="1124744"/>
            <a:ext cx="903649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JMA surely provides several satellite data and products on WIS.</a:t>
            </a:r>
          </a:p>
          <a:p>
            <a:pPr marL="342900" indent="-342900" eaLnBrk="0" hangingPunct="0"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But currently due to incompleteness of metadata </a:t>
            </a:r>
            <a:r>
              <a:rPr lang="en-US" altLang="ja-JP" sz="2400" dirty="0">
                <a:latin typeface="Calibri" pitchFamily="34" charset="0"/>
              </a:rPr>
              <a:t>and </a:t>
            </a:r>
            <a:r>
              <a:rPr lang="en-US" altLang="ja-JP" sz="2400" dirty="0" smtClean="0">
                <a:latin typeface="Calibri" pitchFamily="34" charset="0"/>
              </a:rPr>
              <a:t>inadequacy of usability in GISC Tokyo, JMA satellite related data can be hardly found on WIS from user perspective.</a:t>
            </a:r>
          </a:p>
          <a:p>
            <a:pPr marL="342900" indent="-342900" eaLnBrk="0" hangingPunct="0"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Also many of JMA satellite metadata need to be updated especially for Himawari-8 related data.</a:t>
            </a:r>
          </a:p>
          <a:p>
            <a:pPr marL="342900" indent="-342900" eaLnBrk="0" hangingPunct="0"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JMA satellite metadata lacks information which are essential for satellite such as sensor or orbit.</a:t>
            </a:r>
          </a:p>
          <a:p>
            <a:pPr marL="342900" indent="-342900" eaLnBrk="0" hangingPunct="0">
              <a:spcAft>
                <a:spcPts val="600"/>
              </a:spcAft>
              <a:buClr>
                <a:srgbClr val="9900FF"/>
              </a:buClr>
              <a:buFont typeface="Wingdings" pitchFamily="2" charset="2"/>
              <a:buChar char="n"/>
            </a:pPr>
            <a:r>
              <a:rPr lang="en-US" altLang="ja-JP" sz="2400" dirty="0" smtClean="0">
                <a:latin typeface="Calibri" pitchFamily="34" charset="0"/>
              </a:rPr>
              <a:t>This task force is good opportunity for JMA.</a:t>
            </a:r>
          </a:p>
        </p:txBody>
      </p:sp>
    </p:spTree>
    <p:extLst>
      <p:ext uri="{BB962C8B-B14F-4D97-AF65-F5344CB8AC3E}">
        <p14:creationId xmlns:p14="http://schemas.microsoft.com/office/powerpoint/2010/main" val="277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471</Words>
  <Application>Microsoft Office PowerPoint</Application>
  <PresentationFormat>画面に合わせる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Wingdings</vt:lpstr>
      <vt:lpstr>1_Office Theme</vt:lpstr>
      <vt:lpstr>2_Office Theme</vt:lpstr>
      <vt:lpstr>Current status of  JMA’s satellite data on WIS  Response to Action.3 identified at 1st telecon on 3 September 2014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EUMETSAT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Taube</dc:creator>
  <cp:lastModifiedBy>泉川安志</cp:lastModifiedBy>
  <cp:revision>191</cp:revision>
  <cp:lastPrinted>2014-05-16T07:43:58Z</cp:lastPrinted>
  <dcterms:created xsi:type="dcterms:W3CDTF">2012-07-10T09:16:32Z</dcterms:created>
  <dcterms:modified xsi:type="dcterms:W3CDTF">2014-10-12T14:24:54Z</dcterms:modified>
</cp:coreProperties>
</file>