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2" r:id="rId2"/>
    <p:sldId id="296" r:id="rId3"/>
    <p:sldId id="281" r:id="rId4"/>
    <p:sldId id="282" r:id="rId5"/>
    <p:sldId id="283" r:id="rId6"/>
    <p:sldId id="293" r:id="rId7"/>
    <p:sldId id="285" r:id="rId8"/>
    <p:sldId id="286" r:id="rId9"/>
    <p:sldId id="288" r:id="rId10"/>
    <p:sldId id="287" r:id="rId11"/>
    <p:sldId id="289" r:id="rId12"/>
    <p:sldId id="290" r:id="rId13"/>
    <p:sldId id="291" r:id="rId14"/>
    <p:sldId id="292" r:id="rId15"/>
    <p:sldId id="294" r:id="rId16"/>
    <p:sldId id="295" r:id="rId17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56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06" autoAdjust="0"/>
  </p:normalViewPr>
  <p:slideViewPr>
    <p:cSldViewPr>
      <p:cViewPr varScale="1">
        <p:scale>
          <a:sx n="58" d="100"/>
          <a:sy n="58" d="100"/>
        </p:scale>
        <p:origin x="-13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80A794F2-132D-4A6D-8BA3-29F367C2F0FB}" type="datetime1">
              <a:rPr lang="en-GB"/>
              <a:pPr>
                <a:defRPr/>
              </a:pPr>
              <a:t>29/08/2014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020C9DC4-B8AB-47A8-8455-5A3D0DBAB0F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GB" sz="2200" dirty="0" smtClean="0"/>
              <a:t>Global Information System Centre (GISC)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000" dirty="0" smtClean="0"/>
              <a:t>Discovery services based on synchronized product catalogues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000" dirty="0" smtClean="0"/>
              <a:t>Provision of data intended for global exchange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000" dirty="0" smtClean="0"/>
              <a:t>Provide access to DCPC products via the DCPC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GB" sz="2200" dirty="0" smtClean="0"/>
              <a:t>Data Collection and Production Centres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000" dirty="0" smtClean="0"/>
              <a:t>Satellite Data Providers are typically DCPCs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000" dirty="0" smtClean="0"/>
              <a:t>Produce and Collect products in its area of responsibility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000" dirty="0" smtClean="0"/>
              <a:t>Describe their products according to WMO standards and provide that description to the GISC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GB" sz="2200" dirty="0" smtClean="0"/>
              <a:t>National Centre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000" dirty="0" smtClean="0"/>
              <a:t>Collect Observational data within their country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000" dirty="0" smtClean="0"/>
              <a:t>Collect, generate and disseminate products for national use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000" dirty="0" smtClean="0"/>
              <a:t>Describe their products according to WMO standards and provide that description to the GISC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CF8C91A-53FE-43D5-B902-0730233E9CA5}" type="slidenum">
              <a:rPr lang="en-GB" smtClean="0"/>
              <a:pPr/>
              <a:t>6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gmslett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5686425"/>
            <a:ext cx="8839200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0" y="0"/>
            <a:ext cx="9144000" cy="3698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GB" b="1" dirty="0">
                <a:solidFill>
                  <a:schemeClr val="bg1"/>
                </a:solidFill>
                <a:latin typeface="Calibri" charset="0"/>
              </a:rPr>
              <a:t>Coordination Group for Meteorological Satellites - CGMS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 wrap="square" lIns="72000" rIns="72000">
            <a:normAutofit/>
          </a:bodyPr>
          <a:lstStyle>
            <a:lvl1pPr>
              <a:defRPr sz="4200" spc="-100" baseline="0"/>
            </a:lvl1pPr>
          </a:lstStyle>
          <a:p>
            <a:r>
              <a:rPr lang="en-GB" dirty="0" smtClean="0"/>
              <a:t>CGMS WMO Task Force on Metadata Implementation Progress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IE" dirty="0" smtClean="0"/>
              <a:t>Presented to CGMS-42 Working Group IV, agenda item WGIV/9.1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6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09013" y="6610350"/>
            <a:ext cx="571500" cy="2476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00256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smtClean="0"/>
              <a:t>Slide: </a:t>
            </a:r>
            <a:fld id="{9DE3BF4A-AC9B-48A5-BF2F-71C4104D5C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00013" y="6616700"/>
            <a:ext cx="29591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800" dirty="0" smtClean="0">
                <a:solidFill>
                  <a:srgbClr val="002569"/>
                </a:solidFill>
                <a:latin typeface="Calibri" charset="0"/>
              </a:rPr>
              <a:t>CGMS-42 EUM-WP-32.ppt, v1A, 19 May 2014</a:t>
            </a:r>
            <a:endParaRPr lang="en-GB" sz="800" dirty="0">
              <a:solidFill>
                <a:srgbClr val="002569"/>
              </a:solidFill>
              <a:latin typeface="Calibri" charset="0"/>
            </a:endParaRPr>
          </a:p>
        </p:txBody>
      </p:sp>
      <p:pic>
        <p:nvPicPr>
          <p:cNvPr id="1029" name="Picture 2" descr="cgmsletter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388" y="5686425"/>
            <a:ext cx="8839200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0" y="0"/>
            <a:ext cx="9144000" cy="3698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GB" b="1">
                <a:solidFill>
                  <a:schemeClr val="bg1"/>
                </a:solidFill>
                <a:latin typeface="Calibri" charset="0"/>
              </a:rPr>
              <a:t>Coordination Group for Meteorological Satellites - CGMS</a:t>
            </a:r>
          </a:p>
        </p:txBody>
      </p:sp>
      <p:sp>
        <p:nvSpPr>
          <p:cNvPr id="12" name="Rectangle 6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09013" y="6610350"/>
            <a:ext cx="571500" cy="2476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00256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smtClean="0"/>
              <a:t>Slide: </a:t>
            </a:r>
            <a:fld id="{9DE3BF4A-AC9B-48A5-BF2F-71C4104D5C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5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" y="404813"/>
            <a:ext cx="360045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IE" dirty="0" smtClean="0"/>
              <a:t>Presented to CGMS-42 Working Group IV, agenda item WGIV/9.1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lIns="72000" rIns="72000">
            <a:normAutofit/>
          </a:bodyPr>
          <a:lstStyle>
            <a:lvl1pPr>
              <a:defRPr sz="4200" spc="-100" baseline="0"/>
            </a:lvl1pPr>
          </a:lstStyle>
          <a:p>
            <a:r>
              <a:rPr lang="en-GB" dirty="0" smtClean="0"/>
              <a:t>CGMS WMO Task Force on Metadata Implementation Progress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/>
              <a:t>Improving usability of WIS for Sat Data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GB" dirty="0" smtClean="0"/>
              <a:t>WIS is very attractive and Satellite Operators can benefit from the WIS objectives</a:t>
            </a:r>
          </a:p>
          <a:p>
            <a:pPr eaLnBrk="1" hangingPunct="1">
              <a:defRPr/>
            </a:pPr>
            <a:r>
              <a:rPr lang="en-GB" dirty="0" smtClean="0"/>
              <a:t>Work still needs to be done to make full use of the WIS by Satellite Operators:</a:t>
            </a:r>
          </a:p>
          <a:p>
            <a:pPr marL="684000" lvl="1" indent="-342000" eaLnBrk="1" hangingPunct="1">
              <a:defRPr/>
            </a:pPr>
            <a:r>
              <a:rPr lang="en-GB" dirty="0" smtClean="0"/>
              <a:t>To make Satellite Data available via the WIS</a:t>
            </a:r>
          </a:p>
          <a:p>
            <a:pPr marL="684000" lvl="1" indent="-342000" eaLnBrk="1" hangingPunct="1">
              <a:defRPr/>
            </a:pPr>
            <a:r>
              <a:rPr lang="en-GB" dirty="0" smtClean="0"/>
              <a:t>To allow users to discover more Sat products via the WIS</a:t>
            </a:r>
          </a:p>
          <a:p>
            <a:pPr eaLnBrk="1" hangingPunct="1">
              <a:defRPr/>
            </a:pPr>
            <a:r>
              <a:rPr lang="en-GB" dirty="0" smtClean="0">
                <a:solidFill>
                  <a:srgbClr val="FF0000"/>
                </a:solidFill>
              </a:rPr>
              <a:t>The CGMS Task Force on Metadata Implementation (CGMS TF-MI) has been created to help CGMS members to get benefits from WIS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09013" y="6610350"/>
            <a:ext cx="571500" cy="2476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00256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smtClean="0"/>
              <a:t>Slide: </a:t>
            </a:r>
            <a:fld id="{9DE3BF4A-AC9B-48A5-BF2F-71C4104D5C54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CGMS TF-MI Goals (1)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500" dirty="0" smtClean="0"/>
              <a:t>Increase the participation of satellite data providers in the WIS:</a:t>
            </a:r>
          </a:p>
          <a:p>
            <a:pPr marL="684000" lvl="1" indent="-342000" eaLnBrk="1" hangingPunct="1">
              <a:lnSpc>
                <a:spcPct val="80000"/>
              </a:lnSpc>
            </a:pPr>
            <a:r>
              <a:rPr lang="en-GB" sz="2200" dirty="0" smtClean="0"/>
              <a:t>Contribute to WIS and build an attractive one-stop-shop to discover and access Satellite products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500" dirty="0" smtClean="0"/>
              <a:t>Use the TF-MI as a forum for discussing matters concerning the WIS from a user’s perspective:</a:t>
            </a:r>
          </a:p>
          <a:p>
            <a:pPr marL="684000" lvl="1" indent="-342000" eaLnBrk="1" hangingPunct="1">
              <a:lnSpc>
                <a:spcPct val="80000"/>
              </a:lnSpc>
            </a:pPr>
            <a:r>
              <a:rPr lang="en-GB" sz="2200" dirty="0" smtClean="0"/>
              <a:t>Promote the usage of WIS for Satellite data providers and facilitate their contribution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500" dirty="0" smtClean="0"/>
              <a:t>Relay consistent and consolidated views from the Satellite Providers to the WMO WIS implementation groups:</a:t>
            </a:r>
          </a:p>
          <a:p>
            <a:pPr marL="684000" lvl="1" indent="-342000" eaLnBrk="1" hangingPunct="1">
              <a:lnSpc>
                <a:spcPct val="80000"/>
              </a:lnSpc>
            </a:pPr>
            <a:r>
              <a:rPr lang="en-GB" sz="2200" dirty="0" smtClean="0"/>
              <a:t>Provide inputs regarding metadata matters to IPET-MDRD</a:t>
            </a:r>
          </a:p>
          <a:p>
            <a:pPr marL="684000" lvl="1" indent="-342000" eaLnBrk="1" hangingPunct="1">
              <a:lnSpc>
                <a:spcPct val="80000"/>
              </a:lnSpc>
            </a:pPr>
            <a:r>
              <a:rPr lang="en-GB" sz="2200" dirty="0" smtClean="0"/>
              <a:t>Provide inputs regarding the WIS implementation to ET-WISC</a:t>
            </a:r>
          </a:p>
          <a:p>
            <a:pPr lvl="1" eaLnBrk="1" hangingPunct="1">
              <a:lnSpc>
                <a:spcPct val="80000"/>
              </a:lnSpc>
            </a:pPr>
            <a:endParaRPr lang="en-GB" sz="2200" dirty="0" smtClean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09013" y="6610350"/>
            <a:ext cx="571500" cy="2476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00256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smtClean="0"/>
              <a:t>Slide: </a:t>
            </a:r>
            <a:fld id="{9DE3BF4A-AC9B-48A5-BF2F-71C4104D5C54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CGMS TF-MI Goals (2)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3000" dirty="0" smtClean="0"/>
              <a:t>To get more benefits from the WIS Discovery Services for Sat Operators:</a:t>
            </a:r>
          </a:p>
          <a:p>
            <a:pPr marL="684000" lvl="1" indent="-342000" eaLnBrk="1" hangingPunct="1">
              <a:lnSpc>
                <a:spcPct val="90000"/>
              </a:lnSpc>
            </a:pPr>
            <a:r>
              <a:rPr lang="en-GB" sz="2600" dirty="0" smtClean="0"/>
              <a:t>Improve Sat product description and consolidate it amongst the providers to make it more coherent for the users</a:t>
            </a:r>
          </a:p>
          <a:p>
            <a:pPr marL="684000" lvl="1" indent="-342000" eaLnBrk="1" hangingPunct="1">
              <a:lnSpc>
                <a:spcPct val="90000"/>
              </a:lnSpc>
            </a:pPr>
            <a:r>
              <a:rPr lang="en-GB" sz="2600" dirty="0" smtClean="0"/>
              <a:t>Insure that the WMO metadata Core profile is compliant with other Satellite Providers interoperability efforts to minimise cost and increase cross-domain fertilization:</a:t>
            </a:r>
          </a:p>
          <a:p>
            <a:pPr marL="1026000" lvl="2" indent="-342000" eaLnBrk="1" hangingPunct="1">
              <a:lnSpc>
                <a:spcPct val="90000"/>
              </a:lnSpc>
            </a:pPr>
            <a:r>
              <a:rPr lang="en-GB" sz="2200" dirty="0" smtClean="0"/>
              <a:t>ESA Heterogeneous Missions Accessibility (HMA)</a:t>
            </a:r>
          </a:p>
          <a:p>
            <a:pPr marL="1026000" lvl="2" indent="-342000" eaLnBrk="1" hangingPunct="1">
              <a:lnSpc>
                <a:spcPct val="90000"/>
              </a:lnSpc>
            </a:pPr>
            <a:r>
              <a:rPr lang="en-GB" sz="2200" dirty="0" smtClean="0"/>
              <a:t>CEOS WGISS Integrated Catalogue (CWIC)  </a:t>
            </a:r>
          </a:p>
          <a:p>
            <a:pPr eaLnBrk="1" hangingPunct="1">
              <a:lnSpc>
                <a:spcPct val="90000"/>
              </a:lnSpc>
            </a:pPr>
            <a:endParaRPr lang="en-GB" sz="3000" dirty="0" smtClean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09013" y="6610350"/>
            <a:ext cx="571500" cy="2476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00256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smtClean="0"/>
              <a:t>Slide: </a:t>
            </a:r>
            <a:fld id="{9DE3BF4A-AC9B-48A5-BF2F-71C4104D5C54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CGMS TF-MI Tasks 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700" dirty="0" smtClean="0"/>
              <a:t>Facilitate satellite products metadata management</a:t>
            </a:r>
          </a:p>
          <a:p>
            <a:pPr marL="684000" lvl="1" indent="-342000">
              <a:lnSpc>
                <a:spcPct val="90000"/>
              </a:lnSpc>
              <a:defRPr/>
            </a:pPr>
            <a:r>
              <a:rPr lang="en-US" sz="2400" dirty="0" smtClean="0"/>
              <a:t>Gap analysis between WMO Core Profile 1.3 and other ISO profiles used by the satellite data provider</a:t>
            </a:r>
          </a:p>
          <a:p>
            <a:pPr marL="684000" lvl="1" indent="-342000">
              <a:lnSpc>
                <a:spcPct val="90000"/>
              </a:lnSpc>
              <a:defRPr/>
            </a:pPr>
            <a:r>
              <a:rPr lang="en-US" sz="2400" dirty="0" smtClean="0"/>
              <a:t>Deliver road-map to unify profiles when possible</a:t>
            </a:r>
          </a:p>
          <a:p>
            <a:pPr>
              <a:lnSpc>
                <a:spcPct val="90000"/>
              </a:lnSpc>
              <a:defRPr/>
            </a:pPr>
            <a:r>
              <a:rPr lang="en-US" sz="2700" dirty="0" smtClean="0"/>
              <a:t>Improve user search experience for satellite products</a:t>
            </a:r>
          </a:p>
          <a:p>
            <a:pPr marL="684000" lvl="1" indent="-342000">
              <a:lnSpc>
                <a:spcPct val="90000"/>
              </a:lnSpc>
              <a:defRPr/>
            </a:pPr>
            <a:r>
              <a:rPr lang="en-US" sz="2400" dirty="0" smtClean="0"/>
              <a:t>Define set of mandatory attribute to be present per satellite products to provide a meaningful discovery experience to users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Define guidance documentation and template examples</a:t>
            </a:r>
          </a:p>
          <a:p>
            <a:pPr>
              <a:lnSpc>
                <a:spcPct val="90000"/>
              </a:lnSpc>
              <a:defRPr/>
            </a:pPr>
            <a:r>
              <a:rPr lang="en-US" sz="2700" dirty="0" smtClean="0"/>
              <a:t>Report resulting outcomes to IPET-MDRD</a:t>
            </a:r>
          </a:p>
          <a:p>
            <a:pPr>
              <a:lnSpc>
                <a:spcPct val="90000"/>
              </a:lnSpc>
              <a:defRPr/>
            </a:pPr>
            <a:r>
              <a:rPr lang="en-US" sz="2700" dirty="0" smtClean="0"/>
              <a:t>Defined in TF-MI </a:t>
            </a:r>
            <a:r>
              <a:rPr lang="en-US" sz="2700" dirty="0" err="1" smtClean="0"/>
              <a:t>ToR</a:t>
            </a:r>
            <a:r>
              <a:rPr lang="en-US" sz="2700" dirty="0" smtClean="0"/>
              <a:t> (</a:t>
            </a:r>
            <a:r>
              <a:rPr lang="en-GB" sz="2400" dirty="0" smtClean="0"/>
              <a:t>CGMS-41-WP-03</a:t>
            </a:r>
            <a:r>
              <a:rPr lang="en-GB" sz="2700" dirty="0" smtClean="0"/>
              <a:t>)</a:t>
            </a:r>
            <a:r>
              <a:rPr lang="en-US" sz="2700" dirty="0" smtClean="0"/>
              <a:t> including recommended update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09013" y="6610350"/>
            <a:ext cx="571500" cy="2476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00256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smtClean="0"/>
              <a:t>Slide: </a:t>
            </a:r>
            <a:fld id="{9DE3BF4A-AC9B-48A5-BF2F-71C4104D5C54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CGMS TF-MI Creation Status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Current list of Task Force members is:</a:t>
            </a:r>
          </a:p>
          <a:p>
            <a:pPr marL="684000" lvl="1" indent="-342000">
              <a:defRPr/>
            </a:pPr>
            <a:r>
              <a:rPr lang="en-GB" dirty="0" smtClean="0"/>
              <a:t>CMA: </a:t>
            </a:r>
            <a:r>
              <a:rPr lang="en-GB" dirty="0" err="1" smtClean="0"/>
              <a:t>Dongfeng</a:t>
            </a:r>
            <a:r>
              <a:rPr lang="en-GB" dirty="0" smtClean="0"/>
              <a:t> </a:t>
            </a:r>
            <a:r>
              <a:rPr lang="en-GB" dirty="0" err="1" smtClean="0"/>
              <a:t>Luo</a:t>
            </a:r>
            <a:endParaRPr lang="en-GB" dirty="0" smtClean="0"/>
          </a:p>
          <a:p>
            <a:pPr marL="684000" lvl="1" indent="-342000">
              <a:defRPr/>
            </a:pPr>
            <a:r>
              <a:rPr lang="en-GB" dirty="0" smtClean="0"/>
              <a:t>EUM: Michael Schick, Guillaume Aubert</a:t>
            </a:r>
          </a:p>
          <a:p>
            <a:pPr marL="684000" lvl="1" indent="-342000">
              <a:defRPr/>
            </a:pPr>
            <a:r>
              <a:rPr lang="en-GB" dirty="0" smtClean="0"/>
              <a:t>JMA: Dr Hiroshi </a:t>
            </a:r>
            <a:r>
              <a:rPr lang="en-GB" dirty="0" err="1" smtClean="0"/>
              <a:t>Kunimatsu</a:t>
            </a:r>
            <a:endParaRPr lang="en-GB" dirty="0" smtClean="0"/>
          </a:p>
          <a:p>
            <a:pPr marL="684000" lvl="1" indent="-342000">
              <a:defRPr/>
            </a:pPr>
            <a:r>
              <a:rPr lang="en-GB" dirty="0" smtClean="0"/>
              <a:t>KMA: </a:t>
            </a:r>
            <a:r>
              <a:rPr lang="en-GB" dirty="0" err="1" smtClean="0"/>
              <a:t>Byung</a:t>
            </a:r>
            <a:r>
              <a:rPr lang="en-GB" dirty="0" smtClean="0"/>
              <a:t>- Il Lee</a:t>
            </a:r>
          </a:p>
          <a:p>
            <a:pPr marL="684000" lvl="1" indent="-342000">
              <a:defRPr/>
            </a:pPr>
            <a:r>
              <a:rPr lang="en-GB" dirty="0" smtClean="0"/>
              <a:t>NOAA: Anna Milan, John </a:t>
            </a:r>
            <a:r>
              <a:rPr lang="en-GB" dirty="0" err="1" smtClean="0"/>
              <a:t>Kocrmor</a:t>
            </a:r>
            <a:endParaRPr lang="en-GB" dirty="0" smtClean="0"/>
          </a:p>
          <a:p>
            <a:pPr marL="684000" lvl="1" indent="-342000">
              <a:defRPr/>
            </a:pPr>
            <a:r>
              <a:rPr lang="en-GB" dirty="0" err="1" smtClean="0"/>
              <a:t>Roshydromet</a:t>
            </a:r>
            <a:r>
              <a:rPr lang="en-GB" dirty="0" smtClean="0"/>
              <a:t>: Dr </a:t>
            </a:r>
            <a:r>
              <a:rPr lang="en-GB" dirty="0" err="1" smtClean="0"/>
              <a:t>Zoya</a:t>
            </a:r>
            <a:r>
              <a:rPr lang="en-GB" dirty="0" smtClean="0"/>
              <a:t> </a:t>
            </a:r>
            <a:r>
              <a:rPr lang="en-GB" dirty="0" err="1" smtClean="0"/>
              <a:t>Andreeva</a:t>
            </a:r>
            <a:endParaRPr lang="en-GB" dirty="0" smtClean="0"/>
          </a:p>
          <a:p>
            <a:pPr marL="684000" lvl="1" indent="-342000">
              <a:defRPr/>
            </a:pPr>
            <a:r>
              <a:rPr lang="en-GB" dirty="0" smtClean="0"/>
              <a:t>WMO: Nils Hettich</a:t>
            </a:r>
          </a:p>
          <a:p>
            <a:pPr>
              <a:defRPr/>
            </a:pPr>
            <a:r>
              <a:rPr lang="en-GB" dirty="0" smtClean="0"/>
              <a:t>What is needed for finalising the TF creation:</a:t>
            </a:r>
          </a:p>
          <a:p>
            <a:pPr marL="684000" lvl="1" indent="-342000">
              <a:defRPr/>
            </a:pPr>
            <a:r>
              <a:rPr lang="en-GB" dirty="0" smtClean="0"/>
              <a:t>Confirmation of membership</a:t>
            </a:r>
          </a:p>
          <a:p>
            <a:pPr marL="684000" lvl="1" indent="-342000">
              <a:defRPr/>
            </a:pPr>
            <a:r>
              <a:rPr lang="en-GB" dirty="0" smtClean="0"/>
              <a:t>Election of a Chair</a:t>
            </a:r>
          </a:p>
          <a:p>
            <a:pPr marL="684000" lvl="1" indent="-342000">
              <a:defRPr/>
            </a:pPr>
            <a:r>
              <a:rPr lang="en-GB" dirty="0" smtClean="0"/>
              <a:t>Nomination from other Data Providers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09013" y="6610350"/>
            <a:ext cx="571500" cy="2476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00256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smtClean="0"/>
              <a:t>Slide: </a:t>
            </a:r>
            <a:fld id="{9DE3BF4A-AC9B-48A5-BF2F-71C4104D5C54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Initial Work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GB" dirty="0" smtClean="0"/>
              <a:t>Improve User accessibility of Satellite Data for global exchange via WIS:</a:t>
            </a:r>
          </a:p>
          <a:p>
            <a:pPr marL="684000" lvl="1" indent="-342000">
              <a:defRPr/>
            </a:pPr>
            <a:r>
              <a:rPr lang="en-GB" dirty="0" smtClean="0"/>
              <a:t>Assessment of related Metadata content in GISC catalogue</a:t>
            </a:r>
          </a:p>
          <a:p>
            <a:pPr marL="684000" lvl="1" indent="-342000">
              <a:defRPr/>
            </a:pPr>
            <a:r>
              <a:rPr lang="en-GB" dirty="0" smtClean="0"/>
              <a:t>Renew Metadata content if necessary:</a:t>
            </a:r>
          </a:p>
          <a:p>
            <a:pPr marL="1026000" lvl="2" indent="-342000">
              <a:defRPr/>
            </a:pPr>
            <a:r>
              <a:rPr lang="en-GB" dirty="0" smtClean="0"/>
              <a:t>Based on defined guidance</a:t>
            </a:r>
          </a:p>
          <a:p>
            <a:pPr marL="684000" lvl="1" indent="-342000">
              <a:defRPr/>
            </a:pPr>
            <a:r>
              <a:rPr lang="en-GB" dirty="0" smtClean="0"/>
              <a:t>Verification of user accessibility of Sat Data for global exchange from GISCs in different WMO regions</a:t>
            </a:r>
          </a:p>
          <a:p>
            <a:pPr>
              <a:defRPr/>
            </a:pPr>
            <a:r>
              <a:rPr lang="en-GB" dirty="0" smtClean="0"/>
              <a:t>Develop guidance and examples for the main TBD satellite data products</a:t>
            </a:r>
          </a:p>
          <a:p>
            <a:pPr>
              <a:defRPr/>
            </a:pPr>
            <a:r>
              <a:rPr lang="en-GB" dirty="0" smtClean="0"/>
              <a:t>Provision of:</a:t>
            </a:r>
          </a:p>
          <a:p>
            <a:pPr marL="684000" lvl="1" indent="-342000">
              <a:defRPr/>
            </a:pPr>
            <a:r>
              <a:rPr lang="en-GB" dirty="0" smtClean="0"/>
              <a:t>Working paper report to the next CGMS</a:t>
            </a:r>
          </a:p>
          <a:p>
            <a:pPr marL="684000" lvl="1" indent="-342000">
              <a:defRPr/>
            </a:pPr>
            <a:r>
              <a:rPr lang="en-GB" dirty="0" smtClean="0"/>
              <a:t>Executive summary of the working paper forwarded to ET-WISC</a:t>
            </a:r>
          </a:p>
          <a:p>
            <a:pPr lvl="1">
              <a:defRPr/>
            </a:pPr>
            <a:endParaRPr lang="en-GB" dirty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09013" y="6610350"/>
            <a:ext cx="571500" cy="2476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00256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smtClean="0"/>
              <a:t>Slide: </a:t>
            </a:r>
            <a:fld id="{9DE3BF4A-AC9B-48A5-BF2F-71C4104D5C54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8313" y="2133600"/>
            <a:ext cx="8424862" cy="2087563"/>
          </a:xfrm>
        </p:spPr>
        <p:txBody>
          <a:bodyPr/>
          <a:lstStyle/>
          <a:p>
            <a:r>
              <a:rPr lang="en-GB" dirty="0" smtClean="0"/>
              <a:t>Thank you</a:t>
            </a:r>
            <a:br>
              <a:rPr lang="en-GB" dirty="0" smtClean="0"/>
            </a:br>
            <a:r>
              <a:rPr lang="en-GB" dirty="0" smtClean="0"/>
              <a:t>Questions?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09013" y="6610350"/>
            <a:ext cx="571500" cy="2476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00256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smtClean="0"/>
              <a:t>Slide: </a:t>
            </a:r>
            <a:fld id="{9DE3BF4A-AC9B-48A5-BF2F-71C4104D5C54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8539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z="2600" dirty="0" smtClean="0"/>
              <a:t>CGMS 40: Decision to create a Task Force on metadata implementation to increase the involvement of Satellite Data Providers in the WIS and improve the WIS search experience regarding Satellite data products in WMO WIS catalogues</a:t>
            </a:r>
          </a:p>
          <a:p>
            <a:pPr algn="just"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z="2600" dirty="0" smtClean="0"/>
              <a:t>CGMS 40.42: The CGMS Secretariat to draft, in consultation with the WMO secretariat and the Co-Chair of the IPET-MDRD, the </a:t>
            </a:r>
            <a:r>
              <a:rPr lang="en-GB" sz="2600" dirty="0" err="1" smtClean="0"/>
              <a:t>ToR</a:t>
            </a:r>
            <a:r>
              <a:rPr lang="en-GB" sz="2600" dirty="0" smtClean="0"/>
              <a:t> for the CGMS-WMO Task Force on metadata implementation</a:t>
            </a:r>
          </a:p>
          <a:p>
            <a:pPr algn="just"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z="2600" dirty="0" smtClean="0"/>
              <a:t>CGMS 41: </a:t>
            </a:r>
            <a:r>
              <a:rPr lang="en-GB" sz="2600" dirty="0" err="1" smtClean="0"/>
              <a:t>ToR</a:t>
            </a:r>
            <a:r>
              <a:rPr lang="en-GB" sz="2600" dirty="0" smtClean="0"/>
              <a:t> prepared as EUM-WP-03, and agreed by WG-IV in CGMS-41 and Task Force members to be nominated</a:t>
            </a:r>
          </a:p>
          <a:p>
            <a:pPr eaLnBrk="1" hangingPunct="1">
              <a:lnSpc>
                <a:spcPct val="90000"/>
              </a:lnSpc>
            </a:pPr>
            <a:endParaRPr lang="en-GB" sz="2600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GB" dirty="0" smtClean="0"/>
              <a:t>Background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09013" y="6610350"/>
            <a:ext cx="571500" cy="2476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00256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smtClean="0"/>
              <a:t>Slide: </a:t>
            </a:r>
            <a:fld id="{9DE3BF4A-AC9B-48A5-BF2F-71C4104D5C54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WIS Refresher</a:t>
            </a:r>
          </a:p>
          <a:p>
            <a:pPr eaLnBrk="1" hangingPunct="1"/>
            <a:r>
              <a:rPr lang="en-GB" dirty="0" smtClean="0"/>
              <a:t>WIS from the User Point of view</a:t>
            </a:r>
          </a:p>
          <a:p>
            <a:pPr eaLnBrk="1" hangingPunct="1"/>
            <a:r>
              <a:rPr lang="en-GB" dirty="0" smtClean="0"/>
              <a:t>Satellite Products visibility in the WIS</a:t>
            </a:r>
          </a:p>
          <a:p>
            <a:pPr eaLnBrk="1" hangingPunct="1"/>
            <a:r>
              <a:rPr lang="en-GB" dirty="0" smtClean="0"/>
              <a:t>Task Force Goals</a:t>
            </a:r>
          </a:p>
          <a:p>
            <a:pPr eaLnBrk="1" hangingPunct="1"/>
            <a:r>
              <a:rPr lang="en-GB" dirty="0" smtClean="0"/>
              <a:t>Task Force Status	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09013" y="6610350"/>
            <a:ext cx="571500" cy="2476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00256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smtClean="0"/>
              <a:t>Slide: </a:t>
            </a:r>
            <a:fld id="{9DE3BF4A-AC9B-48A5-BF2F-71C4104D5C54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What is the WIS?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3000" dirty="0" smtClean="0"/>
              <a:t>WMO response to the challenges implied by the increase of data diversity and volume that need to be exchanged to provide high quality weather related services:</a:t>
            </a:r>
          </a:p>
          <a:p>
            <a:pPr marL="684000" lvl="1" indent="-342000" eaLnBrk="1" hangingPunct="1">
              <a:lnSpc>
                <a:spcPct val="90000"/>
              </a:lnSpc>
            </a:pPr>
            <a:r>
              <a:rPr lang="en-GB" sz="2600" dirty="0" smtClean="0"/>
              <a:t>Increase of high resolution satellite products since 2000</a:t>
            </a:r>
          </a:p>
          <a:p>
            <a:pPr eaLnBrk="1" hangingPunct="1">
              <a:lnSpc>
                <a:spcPct val="90000"/>
              </a:lnSpc>
            </a:pPr>
            <a:r>
              <a:rPr lang="en-GB" sz="3000" dirty="0" smtClean="0"/>
              <a:t>WIS is the system of systems allowing to move from:</a:t>
            </a:r>
          </a:p>
          <a:p>
            <a:pPr marL="684000" lvl="1" indent="-342000" eaLnBrk="1" hangingPunct="1">
              <a:lnSpc>
                <a:spcPct val="90000"/>
              </a:lnSpc>
            </a:pPr>
            <a:r>
              <a:rPr lang="en-GB" sz="2600" dirty="0" smtClean="0"/>
              <a:t>a paradigm of managing message exchanges (GTS)</a:t>
            </a:r>
          </a:p>
          <a:p>
            <a:pPr marL="684000" lvl="1" indent="-342000" eaLnBrk="1" hangingPunct="1">
              <a:lnSpc>
                <a:spcPct val="90000"/>
              </a:lnSpc>
            </a:pPr>
            <a:r>
              <a:rPr lang="en-GB" sz="2600" dirty="0" smtClean="0"/>
              <a:t>to a paradigm of managing data and information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09013" y="6610350"/>
            <a:ext cx="571500" cy="2476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00256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smtClean="0"/>
              <a:t>Slide: </a:t>
            </a:r>
            <a:fld id="{9DE3BF4A-AC9B-48A5-BF2F-71C4104D5C54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Focus on some WIS Goals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500" dirty="0" smtClean="0"/>
              <a:t>To open access to meteorological products to a much larger community:</a:t>
            </a:r>
          </a:p>
          <a:p>
            <a:pPr marL="684000" lvl="1" indent="-342000" eaLnBrk="1" hangingPunct="1">
              <a:lnSpc>
                <a:spcPct val="80000"/>
              </a:lnSpc>
            </a:pPr>
            <a:r>
              <a:rPr lang="en-GB" sz="2200" dirty="0" smtClean="0"/>
              <a:t>Unlike GTS, no need to be part of the WIS to get the data</a:t>
            </a:r>
          </a:p>
          <a:p>
            <a:pPr marL="684000" lvl="1" indent="-342000" eaLnBrk="1" hangingPunct="1">
              <a:lnSpc>
                <a:spcPct val="80000"/>
              </a:lnSpc>
            </a:pPr>
            <a:r>
              <a:rPr lang="en-GB" sz="2200" dirty="0" smtClean="0"/>
              <a:t>Will favour the creation of cross-domain synergies</a:t>
            </a:r>
          </a:p>
          <a:p>
            <a:pPr eaLnBrk="1" hangingPunct="1">
              <a:lnSpc>
                <a:spcPct val="80000"/>
              </a:lnSpc>
            </a:pPr>
            <a:r>
              <a:rPr lang="en-GB" sz="2500" dirty="0" smtClean="0"/>
              <a:t>To increase the volume of data exchanged within WMO framework:</a:t>
            </a:r>
          </a:p>
          <a:p>
            <a:pPr marL="684000" lvl="1" indent="-342000" eaLnBrk="1" hangingPunct="1">
              <a:lnSpc>
                <a:spcPct val="80000"/>
              </a:lnSpc>
            </a:pPr>
            <a:r>
              <a:rPr lang="en-GB" sz="2200" dirty="0" smtClean="0"/>
              <a:t>Going away from GTS practices (bulletin, routing) will allow to control larger data exchanges</a:t>
            </a:r>
          </a:p>
          <a:p>
            <a:pPr marL="684000" lvl="1" indent="-342000" eaLnBrk="1" hangingPunct="1">
              <a:lnSpc>
                <a:spcPct val="80000"/>
              </a:lnSpc>
            </a:pPr>
            <a:r>
              <a:rPr lang="en-GB" sz="2200" dirty="0" smtClean="0"/>
              <a:t>While maintaining the interfaces and services of the GTS</a:t>
            </a:r>
          </a:p>
          <a:p>
            <a:pPr eaLnBrk="1" hangingPunct="1">
              <a:lnSpc>
                <a:spcPct val="80000"/>
              </a:lnSpc>
            </a:pPr>
            <a:r>
              <a:rPr lang="en-GB" sz="2500" dirty="0" smtClean="0"/>
              <a:t>WIS Benefits for Satellite data:</a:t>
            </a:r>
          </a:p>
          <a:p>
            <a:pPr marL="684000" lvl="1" indent="-342000" eaLnBrk="1" hangingPunct="1">
              <a:lnSpc>
                <a:spcPct val="80000"/>
              </a:lnSpc>
            </a:pPr>
            <a:r>
              <a:rPr lang="en-GB" sz="2200" dirty="0" smtClean="0"/>
              <a:t>Provide a better access for all users to satellite products</a:t>
            </a:r>
          </a:p>
          <a:p>
            <a:pPr marL="684000" lvl="1" indent="-342000" eaLnBrk="1" hangingPunct="1">
              <a:lnSpc>
                <a:spcPct val="80000"/>
              </a:lnSpc>
            </a:pPr>
            <a:r>
              <a:rPr lang="en-GB" sz="2200" dirty="0" smtClean="0"/>
              <a:t>Allow to cope with the increase of satellite product volumes in the next decade 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09013" y="6610350"/>
            <a:ext cx="571500" cy="2476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00256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smtClean="0"/>
              <a:t>Slide: </a:t>
            </a:r>
            <a:fld id="{9DE3BF4A-AC9B-48A5-BF2F-71C4104D5C54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WIS Organisation</a:t>
            </a:r>
          </a:p>
        </p:txBody>
      </p:sp>
      <p:pic>
        <p:nvPicPr>
          <p:cNvPr id="8195" name="Content Placeholder 3" descr="62-2-06-users-are-the-winners-as-wmo-information-system-comes-of-age-0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116013" y="1557338"/>
            <a:ext cx="7056437" cy="4210050"/>
          </a:xfrm>
        </p:spPr>
      </p:pic>
      <p:sp>
        <p:nvSpPr>
          <p:cNvPr id="4" name="Rectangle 6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09013" y="6610350"/>
            <a:ext cx="571500" cy="2476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00256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smtClean="0"/>
              <a:t>Slide: </a:t>
            </a:r>
            <a:fld id="{9DE3BF4A-AC9B-48A5-BF2F-71C4104D5C54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62-2-06-users-are-the-winners-as-wmo-information-system-comes-of-age-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1298575"/>
            <a:ext cx="4681537" cy="285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WIS Implementation Status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5256212" cy="28797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GB" sz="2800" dirty="0" smtClean="0"/>
              <a:t>Operational since 10 Feb 2012:</a:t>
            </a:r>
          </a:p>
          <a:p>
            <a:pPr marL="684000" lvl="1" indent="-342000" eaLnBrk="1" hangingPunct="1">
              <a:lnSpc>
                <a:spcPct val="90000"/>
              </a:lnSpc>
              <a:defRPr/>
            </a:pPr>
            <a:r>
              <a:rPr lang="en-GB" sz="2400" dirty="0" smtClean="0"/>
              <a:t>15 operational GISCs</a:t>
            </a:r>
          </a:p>
          <a:p>
            <a:pPr marL="684000" lvl="1" indent="-342000" eaLnBrk="1" hangingPunct="1">
              <a:lnSpc>
                <a:spcPct val="90000"/>
              </a:lnSpc>
              <a:defRPr/>
            </a:pPr>
            <a:r>
              <a:rPr lang="en-GB" sz="2400" dirty="0" smtClean="0"/>
              <a:t>54 operational DCPCs</a:t>
            </a:r>
          </a:p>
          <a:p>
            <a:pPr marL="684000" lvl="1" indent="-342000" eaLnBrk="1" hangingPunct="1">
              <a:lnSpc>
                <a:spcPct val="90000"/>
              </a:lnSpc>
              <a:defRPr/>
            </a:pPr>
            <a:r>
              <a:rPr lang="en-GB" sz="2400" dirty="0" smtClean="0"/>
              <a:t>223 operational NCs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2800" dirty="0" smtClean="0"/>
              <a:t>Operational exchange of data intended for global exchange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 sz="28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79388" y="4077072"/>
            <a:ext cx="8229600" cy="194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GB" sz="2800" dirty="0">
                <a:latin typeface="+mn-lt"/>
                <a:ea typeface="ＭＳ Ｐゴシック" charset="-128"/>
                <a:cs typeface="ＭＳ Ｐゴシック" charset="-128"/>
              </a:rPr>
              <a:t>Operational exchange of metadata records based on a profile of ISO metadata (WMO Core Profile 1.3) to build the catalogue of products amongst GISCs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GB" sz="2800" dirty="0">
                <a:latin typeface="+mn-lt"/>
                <a:ea typeface="ＭＳ Ｐゴシック" charset="-128"/>
                <a:cs typeface="ＭＳ Ｐゴシック" charset="-128"/>
              </a:rPr>
              <a:t>Users can discover and retrieve products</a:t>
            </a:r>
          </a:p>
        </p:txBody>
      </p:sp>
      <p:sp>
        <p:nvSpPr>
          <p:cNvPr id="6" name="Rectangle 6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09013" y="6610350"/>
            <a:ext cx="571500" cy="2476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00256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smtClean="0"/>
              <a:t>Slide: </a:t>
            </a:r>
            <a:fld id="{9DE3BF4A-AC9B-48A5-BF2F-71C4104D5C54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WIS from the user point of view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400" dirty="0" smtClean="0"/>
              <a:t>It is not easy to consistently find products amongst the different WIS Discovery Services implementations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 smtClean="0"/>
              <a:t>There is a large potential to improve the WIS Discovery services when compared to industry search engines:</a:t>
            </a:r>
          </a:p>
          <a:p>
            <a:pPr marL="684000" lvl="1" indent="-342000" eaLnBrk="1" hangingPunct="1">
              <a:lnSpc>
                <a:spcPct val="80000"/>
              </a:lnSpc>
            </a:pPr>
            <a:r>
              <a:rPr lang="en-GB" sz="2000" dirty="0" smtClean="0"/>
              <a:t>The WIS should mimic the existing search engine interfaces to provide the best possible search experience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 smtClean="0"/>
              <a:t>No generalised use of a standardised product categorisation allowing new users to understand what is in the catalogue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 smtClean="0"/>
              <a:t>Metadata Product description is often incomplete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 smtClean="0"/>
              <a:t>On-going development to enhance the usability of discovery services:</a:t>
            </a:r>
          </a:p>
          <a:p>
            <a:pPr marL="684000" lvl="1" indent="-342000" eaLnBrk="1" hangingPunct="1">
              <a:lnSpc>
                <a:spcPct val="80000"/>
              </a:lnSpc>
            </a:pPr>
            <a:r>
              <a:rPr lang="en-GB" sz="2000" dirty="0" smtClean="0"/>
              <a:t>Provide guidance on how to search products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 smtClean="0"/>
              <a:t>Metadata structure (XML) is often visible in the results and prevents users from focusing on the product description itself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09013" y="6610350"/>
            <a:ext cx="571500" cy="2476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00256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smtClean="0"/>
              <a:t>Slide: </a:t>
            </a:r>
            <a:fld id="{9DE3BF4A-AC9B-48A5-BF2F-71C4104D5C54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Satellite Products in the WIS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3000" dirty="0" smtClean="0"/>
              <a:t>There is currently a limited number of Satellite products outside the ones intended for global exchange:</a:t>
            </a:r>
          </a:p>
          <a:p>
            <a:pPr marL="684000" lvl="1" indent="-342000" eaLnBrk="1" hangingPunct="1">
              <a:lnSpc>
                <a:spcPct val="90000"/>
              </a:lnSpc>
            </a:pPr>
            <a:r>
              <a:rPr lang="en-GB" sz="2600" dirty="0" smtClean="0"/>
              <a:t>CMA, NOAA, EUMETSAT</a:t>
            </a:r>
          </a:p>
          <a:p>
            <a:pPr eaLnBrk="1" hangingPunct="1">
              <a:lnSpc>
                <a:spcPct val="90000"/>
              </a:lnSpc>
            </a:pPr>
            <a:r>
              <a:rPr lang="en-GB" sz="3000" dirty="0" smtClean="0"/>
              <a:t>Description could be improved to provide more info on actual data content:</a:t>
            </a:r>
          </a:p>
          <a:p>
            <a:pPr marL="684000" lvl="1" indent="-342000" eaLnBrk="1" hangingPunct="1">
              <a:lnSpc>
                <a:spcPct val="90000"/>
              </a:lnSpc>
            </a:pPr>
            <a:r>
              <a:rPr lang="en-GB" sz="2600" dirty="0" smtClean="0"/>
              <a:t>In particular due to the automatic generation of metadata records covering GTS bulletins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09013" y="6610350"/>
            <a:ext cx="571500" cy="2476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00256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smtClean="0"/>
              <a:t>Slide: </a:t>
            </a:r>
            <a:fld id="{9DE3BF4A-AC9B-48A5-BF2F-71C4104D5C54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1151</Words>
  <Application>Microsoft Office PowerPoint</Application>
  <PresentationFormat>On-screen Show (4:3)</PresentationFormat>
  <Paragraphs>132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CGMS WMO Task Force on Metadata Implementation Progress</vt:lpstr>
      <vt:lpstr>Background</vt:lpstr>
      <vt:lpstr>Overview</vt:lpstr>
      <vt:lpstr>What is the WIS?</vt:lpstr>
      <vt:lpstr>Focus on some WIS Goals</vt:lpstr>
      <vt:lpstr>WIS Organisation</vt:lpstr>
      <vt:lpstr>WIS Implementation Status</vt:lpstr>
      <vt:lpstr>WIS from the user point of view</vt:lpstr>
      <vt:lpstr>Satellite Products in the WIS</vt:lpstr>
      <vt:lpstr>Improving usability of WIS for Sat Data</vt:lpstr>
      <vt:lpstr>CGMS TF-MI Goals (1)</vt:lpstr>
      <vt:lpstr>CGMS TF-MI Goals (2)</vt:lpstr>
      <vt:lpstr>CGMS TF-MI Tasks </vt:lpstr>
      <vt:lpstr>CGMS TF-MI Creation Status</vt:lpstr>
      <vt:lpstr>Initial Work Plan</vt:lpstr>
      <vt:lpstr>Thank you Questions?</vt:lpstr>
    </vt:vector>
  </TitlesOfParts>
  <Company>EUMETSAT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Anne Taube</dc:creator>
  <cp:lastModifiedBy>Guillaume Aubert</cp:lastModifiedBy>
  <cp:revision>171</cp:revision>
  <dcterms:created xsi:type="dcterms:W3CDTF">2014-04-22T07:39:18Z</dcterms:created>
  <dcterms:modified xsi:type="dcterms:W3CDTF">2014-08-29T15:00:22Z</dcterms:modified>
</cp:coreProperties>
</file>